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69" r:id="rId2"/>
    <p:sldId id="287" r:id="rId3"/>
    <p:sldId id="293" r:id="rId4"/>
    <p:sldId id="271" r:id="rId5"/>
    <p:sldId id="256" r:id="rId6"/>
    <p:sldId id="288" r:id="rId7"/>
    <p:sldId id="270" r:id="rId8"/>
    <p:sldId id="257" r:id="rId9"/>
    <p:sldId id="258" r:id="rId10"/>
    <p:sldId id="272" r:id="rId11"/>
    <p:sldId id="273" r:id="rId12"/>
    <p:sldId id="284" r:id="rId13"/>
    <p:sldId id="260" r:id="rId14"/>
    <p:sldId id="259" r:id="rId15"/>
    <p:sldId id="274" r:id="rId16"/>
    <p:sldId id="261" r:id="rId17"/>
    <p:sldId id="285" r:id="rId18"/>
    <p:sldId id="262" r:id="rId19"/>
    <p:sldId id="275" r:id="rId20"/>
    <p:sldId id="263" r:id="rId21"/>
    <p:sldId id="294" r:id="rId22"/>
    <p:sldId id="286" r:id="rId23"/>
    <p:sldId id="276" r:id="rId24"/>
    <p:sldId id="277" r:id="rId25"/>
    <p:sldId id="278" r:id="rId26"/>
    <p:sldId id="279" r:id="rId27"/>
    <p:sldId id="264" r:id="rId28"/>
    <p:sldId id="295" r:id="rId29"/>
    <p:sldId id="296" r:id="rId30"/>
    <p:sldId id="281" r:id="rId31"/>
    <p:sldId id="266" r:id="rId32"/>
    <p:sldId id="267" r:id="rId33"/>
    <p:sldId id="282" r:id="rId34"/>
    <p:sldId id="283" r:id="rId35"/>
    <p:sldId id="26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170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23196-63A8-4B5D-A200-D3729C4CD17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47E1-A283-437E-91FD-4993BD59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microsoft.com/office/2007/relationships/hdphoto" Target="../media/hdphoto10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9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of </a:t>
            </a: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Any</a:t>
            </a:r>
            <a:r>
              <a:rPr lang="en-US" sz="3200" b="1" i="1" dirty="0" smtClean="0"/>
              <a:t> </a:t>
            </a:r>
            <a:r>
              <a:rPr lang="en-US" sz="3200" b="1" dirty="0"/>
              <a:t>two points on a </a:t>
            </a:r>
            <a:r>
              <a:rPr lang="en-US" sz="3200" b="1" dirty="0" smtClean="0"/>
              <a:t>non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200" b="1" dirty="0" smtClean="0"/>
              <a:t>vertical </a:t>
            </a:r>
            <a:r>
              <a:rPr lang="en-US" sz="3200" b="1" dirty="0"/>
              <a:t>line can be used to calculate its slope</a:t>
            </a:r>
            <a:r>
              <a:rPr lang="en-US" sz="3200" b="1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55" y="2094369"/>
            <a:ext cx="4948945" cy="476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820412"/>
                <a:ext cx="38100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This can be verified from the similar triangles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.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20412"/>
                <a:ext cx="3810000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4000" r="-800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5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You can write an equation of a </a:t>
            </a:r>
            <a:r>
              <a:rPr lang="en-US" sz="3200" b="1" dirty="0" smtClean="0"/>
              <a:t>non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200" b="1" dirty="0" smtClean="0"/>
              <a:t>vertical </a:t>
            </a:r>
            <a:r>
              <a:rPr lang="en-US" sz="3200" b="1" dirty="0"/>
              <a:t>line if you know the slope of the </a:t>
            </a:r>
            <a:r>
              <a:rPr lang="en-US" sz="3200" b="1" dirty="0" smtClean="0"/>
              <a:t>line and </a:t>
            </a:r>
            <a:r>
              <a:rPr lang="en-US" sz="3200" b="1" dirty="0"/>
              <a:t>the coordinates of one point on the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671179"/>
                <a:ext cx="9144000" cy="327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Suppose the slope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the point </a:t>
                </a:r>
                <a:r>
                  <a:rPr lang="en-US" sz="3200" b="1" dirty="0" smtClean="0"/>
                  <a:t>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any other point on the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then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1179"/>
                <a:ext cx="9144000" cy="327391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2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equation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involving two variables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can be rewritten in the </a:t>
                </a:r>
                <a:r>
                  <a:rPr lang="en-US" sz="3200" b="1" dirty="0" smtClean="0"/>
                  <a:t>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which is called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𝐩𝐨𝐢𝐧𝐭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𝐬𝐥𝐨𝐩𝐞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𝐞𝐪𝐮𝐚𝐭𝐢𝐨𝐧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𝐥𝐢𝐧𝐞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𝐏𝐨𝐢𝐧𝐭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𝐒𝐥𝐨𝐩𝐞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𝐄𝐪𝐮𝐚𝐭𝐢𝐨𝐧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𝐋𝐢𝐧𝐞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 equation of the line with slope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passing through the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is given 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0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Finding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 Equation of a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Line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4117"/>
              </a:xfrm>
              <a:prstGeom prst="rect">
                <a:avLst/>
              </a:prstGeom>
              <a:blipFill rotWithShape="0">
                <a:blip r:embed="rId2"/>
                <a:stretch>
                  <a:fillRect b="-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792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an equation of the line that has a slope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 and passes through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254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2743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3505200"/>
                <a:ext cx="9144000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𝐩𝐨𝐢𝐧𝐭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𝐬𝐥𝐨𝐩𝐞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𝐟𝐨𝐫𝐦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𝐬𝐮𝐛𝐬𝐭𝐢𝐭𝐮𝐭𝐞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𝐯𝐚𝐥𝐮𝐞𝐬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𝐬𝐢𝐦𝐩𝐥𝐢𝐟𝐲</m:t>
                      </m:r>
                    </m:oMath>
                  </m:oMathPara>
                </a14:m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𝐬𝐨𝐥𝐯𝐞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8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298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4" y="0"/>
            <a:ext cx="4178295" cy="486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-1" y="4180344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Remember </a:t>
                </a:r>
                <a:r>
                  <a:rPr lang="en-US" sz="2800" b="1" dirty="0"/>
                  <a:t>that only </a:t>
                </a:r>
                <a:r>
                  <a:rPr lang="en-US" sz="2800" b="1" dirty="0" smtClean="0"/>
                  <a:t>non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2800" b="1" dirty="0" smtClean="0"/>
                  <a:t>vertical </a:t>
                </a:r>
                <a:r>
                  <a:rPr lang="en-US" sz="2800" b="1" dirty="0"/>
                  <a:t>lines have a slope. </a:t>
                </a:r>
                <a:r>
                  <a:rPr lang="en-US" sz="2800" b="1" dirty="0" smtClean="0"/>
                  <a:t>Consequently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vertical </a:t>
                </a:r>
                <a:r>
                  <a:rPr lang="en-US" sz="2800" b="1" dirty="0" smtClean="0"/>
                  <a:t>lines cannot </a:t>
                </a:r>
                <a:r>
                  <a:rPr lang="en-US" sz="2800" b="1" dirty="0"/>
                  <a:t>be written in point-slope form.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180344"/>
                <a:ext cx="9144000" cy="2677656"/>
              </a:xfrm>
              <a:prstGeom prst="rect">
                <a:avLst/>
              </a:prstGeom>
              <a:blipFill>
                <a:blip r:embed="rId4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6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𝐑𝐚𝐭𝐢𝐨𝐬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𝐑𝐚𝐭𝐞𝐬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𝐂𝐡𝐚𝐧𝐠𝐞</m:t>
                    </m:r>
                  </m:oMath>
                </a14:m>
                <a:r>
                  <a:rPr lang="en-US" sz="36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/>
                  <a:t>slope of a line can be interpreted as either a ratio or a rate.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743200"/>
                <a:ext cx="9144000" cy="409342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</m:oMath>
                </a14:m>
                <a:r>
                  <a:rPr lang="en-US" sz="3200" b="1" dirty="0" smtClean="0"/>
                  <a:t> 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If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axes have </a:t>
                </a:r>
                <a:r>
                  <a:rPr lang="en-US" sz="3200" b="1" dirty="0"/>
                  <a:t>the same unit of measure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slope has no units and is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𝐫𝐚𝐭𝐢𝐨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If the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axes have different units of measure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slope is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𝐫𝐚𝐭𝐞</m:t>
                    </m:r>
                  </m:oMath>
                </a14:m>
                <a:r>
                  <a:rPr lang="en-US" sz="3200" b="1" dirty="0"/>
                  <a:t> 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𝐫𝐚𝐭𝐞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𝐜𝐡𝐚𝐧𝐠𝐞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4093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5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" y="7630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population of Colorado was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𝟖𝟐𝟕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𝟏𝟗𝟗𝟓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𝟔𝟔𝟓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𝟐𝟎𝟎𝟓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 smtClean="0"/>
                  <a:t>What is </a:t>
                </a:r>
                <a:r>
                  <a:rPr lang="en-US" sz="3200" b="1" dirty="0"/>
                  <a:t>the average rate of change of the population </a:t>
                </a:r>
                <a:r>
                  <a:rPr lang="en-US" sz="3200" b="1" dirty="0" smtClean="0"/>
                  <a:t>over this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year </a:t>
                </a:r>
                <a:r>
                  <a:rPr lang="en-US" sz="3200" b="1" dirty="0" smtClean="0"/>
                  <a:t>period?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63012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000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0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Population Growth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4117"/>
              </a:xfrm>
              <a:prstGeom prst="rect">
                <a:avLst/>
              </a:prstGeom>
              <a:blipFill rotWithShape="0">
                <a:blip r:embed="rId3"/>
                <a:stretch>
                  <a:fillRect b="-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4168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3200" b="1" dirty="0" smtClean="0"/>
                  <a:t>If Colorado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 smtClean="0"/>
                  <a:t>s </a:t>
                </a:r>
                <a:r>
                  <a:rPr lang="en-US" sz="3200" b="1" dirty="0"/>
                  <a:t>population continued to increase at this same rate for the next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years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what population would it have today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8676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2000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3999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19" y="762000"/>
                <a:ext cx="9144000" cy="552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Over </a:t>
                </a:r>
                <a:r>
                  <a:rPr lang="en-US" sz="3200" b="1" dirty="0"/>
                  <a:t>this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year period </a:t>
                </a:r>
                <a:r>
                  <a:rPr lang="en-US" sz="3200" b="1" dirty="0" smtClean="0"/>
                  <a:t>the </a:t>
                </a:r>
                <a:r>
                  <a:rPr lang="en-US" sz="3200" b="1" dirty="0"/>
                  <a:t>average rate of change of the </a:t>
                </a:r>
                <a:r>
                  <a:rPr lang="en-US" sz="3200" b="1" dirty="0" smtClean="0"/>
                  <a:t>population is calculated as follows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𝐑𝐚𝐭𝐞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𝐜𝐡𝐚𝐧𝐠𝐞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𝐜𝐡𝐚𝐧𝐠𝐞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𝐢𝐧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𝐩𝐨𝐩𝐮𝐥𝐚𝐭𝐢𝐨𝐧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𝐜𝐡𝐚𝐧𝐠𝐞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𝐢𝐧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𝐲𝐞𝐚𝐫𝐬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𝟔𝟔𝟓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𝟎𝟎𝟎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𝟖𝟐𝟕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𝟐𝟎𝟎𝟓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𝟏𝟗𝟗𝟓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=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𝐩𝐞𝐨𝐩𝐥𝐞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𝐩𝐞𝐫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𝐲𝐞𝐚𝐫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" y="762000"/>
                <a:ext cx="9144000" cy="5523307"/>
              </a:xfrm>
              <a:prstGeom prst="rect">
                <a:avLst/>
              </a:prstGeom>
              <a:blipFill rotWithShape="0">
                <a:blip r:embed="rId2"/>
                <a:stretch>
                  <a:fillRect l="-2000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1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2800" b="1" dirty="0" smtClean="0"/>
                  <a:t>If </a:t>
                </a:r>
                <a:r>
                  <a:rPr lang="en-US" sz="2800" b="1" dirty="0"/>
                  <a:t>Colorado</a:t>
                </a:r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2800" b="1" dirty="0"/>
                  <a:t>s population </a:t>
                </a:r>
                <a:r>
                  <a:rPr lang="en-US" sz="2800" b="1" dirty="0" smtClean="0"/>
                  <a:t>continued </a:t>
                </a:r>
                <a:r>
                  <a:rPr lang="en-US" sz="2800" b="1" dirty="0"/>
                  <a:t>to increase at this same rate for the </a:t>
                </a:r>
                <a:r>
                  <a:rPr lang="en-US" sz="2800" b="1" dirty="0" smtClean="0"/>
                  <a:t>next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years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it </a:t>
                </a:r>
                <a:r>
                  <a:rPr lang="en-US" sz="2800" b="1" dirty="0" smtClean="0"/>
                  <a:t>would </a:t>
                </a:r>
                <a:r>
                  <a:rPr lang="en-US" sz="2800" b="1" dirty="0"/>
                  <a:t>have a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𝟐𝟎𝟏𝟓</m:t>
                    </m:r>
                  </m:oMath>
                </a14:m>
                <a:r>
                  <a:rPr lang="en-US" sz="2800" b="1" dirty="0"/>
                  <a:t> population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𝟓𝟎𝟑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2800" b="1" dirty="0" smtClean="0"/>
                  <a:t> (see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800" b="1" dirty="0" smtClean="0"/>
                  <a:t>).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600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38373"/>
            <a:ext cx="38957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623" y="2381249"/>
            <a:ext cx="5221376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16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rate of change found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is 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𝐚𝐯𝐞𝐫𝐚𝐠𝐞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𝐫𝐚𝐭𝐞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𝐜𝐡𝐚𝐧𝐠𝐞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63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There is another type </a:t>
                </a:r>
                <a:r>
                  <a:rPr lang="en-US" sz="3200" b="1" dirty="0"/>
                  <a:t>of rate of </a:t>
                </a:r>
                <a:r>
                  <a:rPr lang="en-US" sz="3200" b="1" dirty="0" smtClean="0"/>
                  <a:t>change that you are yet to study called an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𝐢𝐧𝐬𝐭𝐚𝐧𝐭𝐚𝐧𝐞𝐨𝐮𝐬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𝐫𝐚𝐭𝐞</m:t>
                    </m:r>
                    <m:r>
                      <a:rPr lang="en-US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𝐜𝐡𝐚𝐧𝐠𝐞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28600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 average rate of change is always calculated over an </a:t>
                </a:r>
                <a:r>
                  <a:rPr lang="en-US" sz="3200" b="1" dirty="0" smtClean="0"/>
                  <a:t>interval (in </a:t>
                </a:r>
                <a:r>
                  <a:rPr lang="en-US" sz="3200" b="1" dirty="0"/>
                  <a:t>this case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interval 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𝟏𝟗𝟗𝟓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𝟐𝟎𝟎𝟓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b="1" dirty="0" smtClean="0"/>
                  <a:t>).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38200"/>
            <a:ext cx="9144000" cy="495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 for Calculus:</a:t>
            </a:r>
          </a:p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Models </a:t>
            </a:r>
          </a:p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3094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2918"/>
                <a:ext cx="9144000" cy="426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𝐆𝐫𝐚𝐩𝐡𝐢𝐧𝐠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𝐋𝐢𝐧𝐞𝐚𝐫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𝐌𝐨𝐝𝐞𝐥𝐬</m:t>
                    </m:r>
                  </m:oMath>
                </a14:m>
                <a:r>
                  <a:rPr lang="en-US" sz="36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Many </a:t>
                </a:r>
                <a:r>
                  <a:rPr lang="en-US" sz="3200" b="1" dirty="0"/>
                  <a:t>problems in analytic geometry can be classified in two basic categories: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Given </a:t>
                </a:r>
                <a:r>
                  <a:rPr lang="en-US" sz="3200" b="1" dirty="0"/>
                  <a:t>a graph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what is its equation? </a:t>
                </a:r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Given </a:t>
                </a:r>
                <a:r>
                  <a:rPr lang="en-US" sz="3200" b="1" dirty="0"/>
                  <a:t>an equation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what is its graph?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18"/>
                <a:ext cx="9144000" cy="426277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460174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point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200" b="1" dirty="0"/>
              <a:t>slope equation of a line can be used to solve problems in the first category.</a:t>
            </a:r>
          </a:p>
        </p:txBody>
      </p:sp>
    </p:spTree>
    <p:extLst>
      <p:ext uri="{BB962C8B-B14F-4D97-AF65-F5344CB8AC3E}">
        <p14:creationId xmlns:p14="http://schemas.microsoft.com/office/powerpoint/2010/main" val="1982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However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this form is not especially useful for solving problems in the second category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828800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form that is better suited to sketching the graph of a line is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𝐬𝐥𝐨𝐩𝐞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𝐢𝐧𝐭𝐞𝐫𝐜𝐞𝐩𝐭</m:t>
                    </m:r>
                  </m:oMath>
                </a14:m>
                <a:r>
                  <a:rPr lang="en-US" sz="3200" b="1" dirty="0"/>
                  <a:t> form of the equation of a line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223291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𝐒𝐥𝐨𝐩𝐞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𝐈𝐧𝐭𝐞𝐫𝐜𝐞𝐩𝐭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𝐄𝐪𝐮𝐚𝐭𝐢𝐨𝐧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𝐋𝐢𝐧𝐞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graph of the linear equation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a line having a slope</a:t>
                </a:r>
                <a:r>
                  <a:rPr lang="en-US" sz="3200" b="1" i="1" dirty="0"/>
                  <a:t>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and 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intercept</a:t>
                </a:r>
                <a:r>
                  <a:rPr lang="en-US" sz="3200" b="1" i="1" dirty="0"/>
                  <a:t> </a:t>
                </a:r>
                <a:r>
                  <a:rPr lang="en-US" sz="3200" b="1" dirty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" y="4642009"/>
                <a:ext cx="9144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3. Sketching Lines in the Plane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Sketch the graph of each equation: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;           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;            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642009"/>
                <a:ext cx="9144000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0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334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 smtClean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1" y="0"/>
            <a:ext cx="914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9685"/>
            <a:ext cx="5029201" cy="517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524000"/>
                <a:ext cx="39624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the slope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know that the line rises two units for each unit it moves to the right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3962400" cy="5262979"/>
              </a:xfrm>
              <a:prstGeom prst="rect">
                <a:avLst/>
              </a:prstGeom>
              <a:blipFill rotWithShape="0">
                <a:blip r:embed="rId5"/>
                <a:stretch>
                  <a:fillRect l="-3846" r="-3846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2230" y="609600"/>
                <a:ext cx="915623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30" y="609600"/>
                <a:ext cx="9156230" cy="754117"/>
              </a:xfrm>
              <a:prstGeom prst="rect">
                <a:avLst/>
              </a:prstGeom>
              <a:blipFill rotWithShape="0">
                <a:blip r:embed="rId2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857" y="1997586"/>
            <a:ext cx="5144143" cy="486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2230" y="1752600"/>
                <a:ext cx="3822230" cy="393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Because the slope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know that the line is </a:t>
                </a:r>
                <a:r>
                  <a:rPr lang="en-US" sz="3200" b="1" dirty="0" smtClean="0"/>
                  <a:t>horizontal.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 smtClean="0"/>
                  <a:t>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𝟕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30" y="1752600"/>
                <a:ext cx="3822230" cy="3939540"/>
              </a:xfrm>
              <a:prstGeom prst="rect">
                <a:avLst/>
              </a:prstGeom>
              <a:blipFill rotWithShape="0">
                <a:blip r:embed="rId5"/>
                <a:stretch>
                  <a:fillRect l="-4147" r="-3987"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5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533400"/>
                <a:ext cx="9144000" cy="407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 smtClean="0"/>
                  <a:t> Begin </a:t>
                </a:r>
                <a:r>
                  <a:rPr lang="en-US" sz="3200" b="1" dirty="0"/>
                  <a:t>by writing the equation in slope-intercept </a:t>
                </a:r>
                <a:r>
                  <a:rPr lang="en-US" sz="3200" b="1" dirty="0" smtClean="0"/>
                  <a:t>form: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𝐎𝐫𝐢𝐠𝐢𝐧𝐚𝐥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𝐞𝐪𝐮𝐚𝐭𝐢𝐨𝐧</m:t>
                      </m:r>
                    </m:oMath>
                  </m:oMathPara>
                </a14:m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𝐒𝐨𝐥𝐯𝐞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𝐞𝐪𝐮𝐚𝐭𝐢𝐨𝐧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𝐒𝐥𝐨𝐩𝐞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𝐢𝐧𝐭𝐞𝐫𝐜𝐞𝐩𝐭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𝐟𝐨𝐫𝐦</m:t>
                      </m:r>
                    </m:oMath>
                  </m:oMathPara>
                </a14:m>
                <a:endParaRPr lang="en-US" sz="28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4076501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724400"/>
                <a:ext cx="9144000" cy="1809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this form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see that the intercept is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and the slope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4400"/>
                <a:ext cx="9144000" cy="180915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33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This means </a:t>
                </a:r>
                <a:r>
                  <a:rPr lang="en-US" sz="3200" b="1" dirty="0"/>
                  <a:t>that the line falls one unit for every three units it moves to the right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as shown </a:t>
                </a: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200" b="1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54949"/>
            <a:ext cx="5638800" cy="470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7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85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𝐑𝐞𝐦𝐚𝐫𝐤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40000"/>
                  </a:lnSpc>
                </a:pPr>
                <a:r>
                  <a:rPr lang="en-US" sz="3200" b="1" dirty="0" smtClean="0"/>
                  <a:t>Because </a:t>
                </a:r>
                <a:r>
                  <a:rPr lang="en-US" sz="3200" b="1" dirty="0"/>
                  <a:t>the slope of a vertical line is not defined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its equation cannot be </a:t>
                </a:r>
                <a:r>
                  <a:rPr lang="en-US" sz="3200" b="1" dirty="0" smtClean="0"/>
                  <a:t>written in </a:t>
                </a:r>
                <a:r>
                  <a:rPr lang="en-US" sz="3200" b="1" dirty="0"/>
                  <a:t>the slope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intercept form.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50011"/>
              </a:xfrm>
              <a:prstGeom prst="rect">
                <a:avLst/>
              </a:prstGeom>
              <a:blipFill>
                <a:blip r:embed="rId2"/>
                <a:stretch>
                  <a:fillRect l="-1667" r="-166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124200"/>
                <a:ext cx="9144000" cy="326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However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</a:t>
                </a:r>
                <a:r>
                  <a:rPr lang="en-US" sz="3200" b="1" dirty="0"/>
                  <a:t>equation of any line can be written in </a:t>
                </a:r>
                <a:r>
                  <a:rPr lang="en-US" sz="3200" b="1" dirty="0" smtClean="0"/>
                  <a:t>the general form</a:t>
                </a: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𝑨𝒙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𝑩𝒚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𝑪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 smtClean="0"/>
                  <a:t>  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general form of the equation of a line</a:t>
                </a:r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are not both zero.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3262432"/>
              </a:xfrm>
              <a:prstGeom prst="rect">
                <a:avLst/>
              </a:prstGeom>
              <a:blipFill>
                <a:blip r:embed="rId3"/>
                <a:stretch>
                  <a:fillRect l="-1667" r="-1667"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vertical line given by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can be represented by the general form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492781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02916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Equations of Lines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26913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General form:	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 smtClean="0"/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Vertical line: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3200" b="1" dirty="0" smtClean="0"/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Horizontal line: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 smtClean="0"/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Point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 smtClean="0"/>
                  <a:t>Slope form: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 smtClean="0"/>
              </a:p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Slope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 smtClean="0"/>
                  <a:t>Intercept form: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𝒎𝒙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1348"/>
                <a:ext cx="9144000" cy="3785652"/>
              </a:xfrm>
              <a:prstGeom prst="rect">
                <a:avLst/>
              </a:prstGeom>
              <a:blipFill>
                <a:blip r:embed="rId3"/>
                <a:stretch>
                  <a:fillRect l="-2000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8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𝐏𝐚𝐫𝐚𝐥𝐥𝐞𝐥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𝐏𝐞𝐫𝐩𝐞𝐧𝐝𝐢𝐜𝐮𝐥𝐚𝐫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𝐋𝐢𝐧𝐞𝐬</m:t>
                    </m:r>
                  </m:oMath>
                </a14:m>
                <a:r>
                  <a:rPr lang="en-US" sz="36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slope of a line is a convenient tool for determining whether two lines are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𝐩𝐚𝐫𝐚𝐥𝐥𝐞𝐥</m:t>
                    </m:r>
                  </m:oMath>
                </a14:m>
                <a:r>
                  <a:rPr lang="en-US" sz="3200" b="1" dirty="0"/>
                  <a:t> 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𝐩𝐞𝐫𝐩𝐞𝐧𝐝𝐢𝐜𝐮𝐥𝐚𝐫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" y="2895600"/>
            <a:ext cx="905557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Find the slope of a line passing through two </a:t>
                </a:r>
                <a:r>
                  <a:rPr lang="en-US" sz="3200" b="1" dirty="0" smtClean="0"/>
                  <a:t>points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492781"/>
              </a:xfrm>
              <a:prstGeom prst="rect">
                <a:avLst/>
              </a:prstGeom>
              <a:blipFill rotWithShape="0">
                <a:blip r:embed="rId2"/>
                <a:stretch>
                  <a:fillRect l="-1533" r="-1667" b="-1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1336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Write the equation of a line with a given point and </a:t>
                </a:r>
                <a:r>
                  <a:rPr lang="en-US" sz="3200" b="1" dirty="0" smtClean="0"/>
                  <a:t>slope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1492781"/>
              </a:xfrm>
              <a:prstGeom prst="rect">
                <a:avLst/>
              </a:prstGeom>
              <a:blipFill rotWithShape="0">
                <a:blip r:embed="rId3"/>
                <a:stretch>
                  <a:fillRect l="-1533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7338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Interpret slope as a ratio or as a rate in a real-life </a:t>
                </a:r>
                <a:r>
                  <a:rPr lang="en-US" sz="3200" b="1" dirty="0" smtClean="0"/>
                  <a:t>application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1492781"/>
              </a:xfrm>
              <a:prstGeom prst="rect">
                <a:avLst/>
              </a:prstGeom>
              <a:blipFill rotWithShape="0">
                <a:blip r:embed="rId4"/>
                <a:stretch>
                  <a:fillRect l="-1533" r="-1667" b="-1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𝐎𝐮𝐭𝐥𝐢𝐧𝐞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363745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Sketch the graph of a linear equation in slope-intercept </a:t>
                </a:r>
                <a:r>
                  <a:rPr lang="en-US" sz="3200" b="1" dirty="0" smtClean="0"/>
                  <a:t>form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3745"/>
                <a:ext cx="9144000" cy="1494255"/>
              </a:xfrm>
              <a:prstGeom prst="rect">
                <a:avLst/>
              </a:prstGeom>
              <a:blipFill rotWithShape="0">
                <a:blip r:embed="rId6"/>
                <a:stretch>
                  <a:fillRect l="-1533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𝐏𝐚𝐫𝐚𝐥𝐥𝐞𝐥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𝐋𝐢𝐧𝐞𝐬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Two </a:t>
                </a:r>
                <a:r>
                  <a:rPr lang="en-US" sz="3200" b="1" dirty="0"/>
                  <a:t>distinct </a:t>
                </a:r>
                <a:r>
                  <a:rPr lang="en-US" sz="3200" b="1" dirty="0" smtClean="0"/>
                  <a:t>non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 smtClean="0"/>
                  <a:t>vertical </a:t>
                </a:r>
                <a:r>
                  <a:rPr lang="en-US" sz="3200" b="1" dirty="0"/>
                  <a:t>lines are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𝐩𝐚𝐫𝐚𝐥𝐥𝐞𝐥</m:t>
                    </m:r>
                  </m:oMath>
                </a14:m>
                <a:r>
                  <a:rPr lang="en-US" sz="3200" b="1" dirty="0"/>
                  <a:t> if and only if their slopes </a:t>
                </a:r>
                <a:r>
                  <a:rPr lang="en-US" sz="3200" b="1" dirty="0" smtClean="0"/>
                  <a:t>are equal — i.e. </a:t>
                </a:r>
                <a:r>
                  <a:rPr lang="en-US" sz="3200" b="1" dirty="0"/>
                  <a:t>if and only </a:t>
                </a: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6350" y="3811012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𝐏𝐞𝐫𝐩𝐞𝐧𝐝𝐢𝐜𝐮𝐥𝐚𝐫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𝐋𝐢𝐧𝐞𝐬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Two non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 smtClean="0"/>
                  <a:t>vertical </a:t>
                </a:r>
                <a:r>
                  <a:rPr lang="en-US" sz="3200" b="1" dirty="0"/>
                  <a:t>lines are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𝐩𝐞𝐫𝐩𝐞𝐧𝐝𝐢𝐜𝐮𝐥𝐚𝐫</m:t>
                    </m:r>
                  </m:oMath>
                </a14:m>
                <a:r>
                  <a:rPr lang="en-US" sz="3200" b="1" dirty="0"/>
                  <a:t> if and only if their slopes </a:t>
                </a:r>
                <a:r>
                  <a:rPr lang="en-US" sz="3200" b="1" dirty="0" smtClean="0"/>
                  <a:t>are negative </a:t>
                </a:r>
                <a:r>
                  <a:rPr lang="en-US" sz="3200" b="1" dirty="0"/>
                  <a:t>reciprocals of each </a:t>
                </a:r>
                <a:r>
                  <a:rPr lang="en-US" sz="3200" b="1" dirty="0" smtClean="0"/>
                  <a:t>other — i.e. </a:t>
                </a:r>
                <a:r>
                  <a:rPr lang="en-US" sz="3200" b="1" dirty="0"/>
                  <a:t>if and only </a:t>
                </a: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38110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Parallel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Perpendicular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760715"/>
                <a:ext cx="914400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Find the general forms of the equations of the lines that pass through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and are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 smtClean="0"/>
                  <a:t> parallel </a:t>
                </a:r>
                <a:r>
                  <a:rPr lang="en-US" sz="3200" b="1" dirty="0"/>
                  <a:t>to the </a:t>
                </a:r>
                <a:r>
                  <a:rPr lang="en-US" sz="3200" b="1" dirty="0" smtClean="0"/>
                  <a:t>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/>
                  <a:t> perpendicular </a:t>
                </a:r>
                <a:r>
                  <a:rPr lang="en-US" sz="3200" b="1" dirty="0"/>
                  <a:t>to the </a:t>
                </a:r>
                <a:r>
                  <a:rPr lang="en-US" sz="3200" b="1" dirty="0" smtClean="0"/>
                  <a:t>line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0715"/>
                <a:ext cx="9144000" cy="335476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4210352"/>
                <a:ext cx="9144000" cy="264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First write </a:t>
                </a:r>
                <a:r>
                  <a:rPr lang="en-US" sz="3200" b="1" dirty="0"/>
                  <a:t>the linear </a:t>
                </a:r>
                <a:r>
                  <a:rPr lang="en-US" sz="3200" b="1" dirty="0" smtClean="0"/>
                  <a:t>equation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in slope-intercept </a:t>
                </a:r>
                <a:r>
                  <a:rPr lang="en-US" sz="3200" b="1" dirty="0" smtClean="0"/>
                  <a:t>form: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0352"/>
                <a:ext cx="9144000" cy="2647648"/>
              </a:xfrm>
              <a:prstGeom prst="rect">
                <a:avLst/>
              </a:prstGeom>
              <a:blipFill rotWithShape="0">
                <a:blip r:embed="rId3"/>
                <a:stretch>
                  <a:fillRect l="-1800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717019"/>
                <a:ext cx="9144000" cy="14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</a:t>
                </a:r>
                <a:r>
                  <a:rPr lang="en-US" sz="3200" b="1" dirty="0"/>
                  <a:t>can see that the given line has a slope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7019"/>
                <a:ext cx="9144000" cy="1492781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20" y="2438400"/>
                <a:ext cx="9144000" cy="440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 smtClean="0"/>
                  <a:t> The </a:t>
                </a:r>
                <a:r>
                  <a:rPr lang="en-US" sz="3200" b="1" dirty="0"/>
                  <a:t>line </a:t>
                </a:r>
                <a:r>
                  <a:rPr lang="en-US" sz="3200" b="1" dirty="0" smtClean="0"/>
                  <a:t>through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that is parallel to the given line also has a slope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2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438400"/>
                <a:ext cx="9144000" cy="44048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649704" y="6400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9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Note the similarity to the original equation.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" y="1634043"/>
                <a:ext cx="9144000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Using the negative reciprocal of the slope of the given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determine </a:t>
                </a:r>
                <a:r>
                  <a:rPr lang="en-US" sz="3200" b="1" dirty="0" smtClean="0"/>
                  <a:t>that the </a:t>
                </a:r>
                <a:r>
                  <a:rPr lang="en-US" sz="3200" b="1" dirty="0"/>
                  <a:t>slope of a line perpendicular to the given line </a:t>
                </a:r>
                <a:r>
                  <a:rPr lang="en-US" sz="3200" b="1" dirty="0" smtClean="0"/>
                  <a:t>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634043"/>
                <a:ext cx="9144000" cy="2633157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19" y="4473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line through the point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that is perpendicular to the given line </a:t>
                </a:r>
                <a:r>
                  <a:rPr lang="en-US" sz="3200" b="1" dirty="0" smtClean="0"/>
                  <a:t>can be derived as follows.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" y="44734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6819" y="1295400"/>
            <a:ext cx="913718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609600"/>
                <a:ext cx="9144000" cy="399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3999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3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895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 for attention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5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0" y="68580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/>
              <a:t>Write </a:t>
            </a:r>
            <a:r>
              <a:rPr lang="en-US" sz="3200" b="1" dirty="0"/>
              <a:t>equations of lines that are parallel or perpendicular to a given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2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𝐎𝐮𝐭𝐥𝐢𝐧𝐞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17" y="1828800"/>
            <a:ext cx="5773056" cy="503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36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Slope of a Line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the two points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the line </a:t>
                </a:r>
                <a:r>
                  <a:rPr lang="en-US" sz="3200" b="1" dirty="0" smtClean="0"/>
                  <a:t>in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.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39321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4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635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you move from left to right along </a:t>
                </a:r>
                <a:r>
                  <a:rPr lang="en-US" sz="3200" b="1" dirty="0"/>
                  <a:t>this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vertical change </a:t>
                </a:r>
                <a:r>
                  <a:rPr lang="en-US" sz="3200" b="1" dirty="0" smtClean="0"/>
                  <a:t>of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𝒚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𝒚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  </a:t>
                </a:r>
                <a:r>
                  <a:rPr lang="en-US" sz="32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change in 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units corresponds to a horizontal change </a:t>
                </a:r>
                <a:r>
                  <a:rPr lang="en-US" sz="3200" b="1" dirty="0" smtClean="0"/>
                  <a:t>of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/>
                  <a:t>  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change in </a:t>
                </a:r>
                <a:r>
                  <a:rPr lang="en-US" sz="32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units.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733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49403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𝐃𝐞𝐟𝐢𝐧𝐢𝐭𝐢𝐨𝐧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𝐒𝐥𝐨𝐩𝐞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𝐋𝐢𝐧𝐞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𝐬𝐥𝐨𝐩𝐞</m:t>
                    </m:r>
                  </m:oMath>
                </a14:m>
                <a:r>
                  <a:rPr lang="en-US" sz="3200" b="1" dirty="0"/>
                  <a:t> of the </a:t>
                </a:r>
                <a:r>
                  <a:rPr lang="en-US" sz="3200" b="1" dirty="0" smtClean="0"/>
                  <a:t>non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 smtClean="0"/>
                  <a:t>vertical </a:t>
                </a:r>
                <a:r>
                  <a:rPr lang="en-US" sz="3200" b="1" dirty="0"/>
                  <a:t>line passing </a:t>
                </a:r>
                <a:r>
                  <a:rPr lang="en-US" sz="3200" b="1" dirty="0" smtClean="0"/>
                  <a:t>through the points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 is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∆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∆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Slope is not defined for vertical lines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940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the following </a:t>
                </a:r>
                <a:r>
                  <a:rPr lang="en-US" sz="3200" b="1" dirty="0"/>
                  <a:t>four lines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: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667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2049"/>
            <a:ext cx="4498482" cy="560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09" y="1022049"/>
            <a:ext cx="4351791" cy="560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4191000" cy="523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0"/>
            <a:ext cx="4419600" cy="52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general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greater </a:t>
                </a:r>
                <a:r>
                  <a:rPr lang="en-US" sz="3200" b="1" dirty="0" smtClean="0"/>
                  <a:t>the absolute </a:t>
                </a:r>
                <a:r>
                  <a:rPr lang="en-US" sz="3200" b="1" dirty="0"/>
                  <a:t>value of the slope of a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steeper the line is.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485</TotalTime>
  <Words>1146</Words>
  <Application>Microsoft Office PowerPoint</Application>
  <PresentationFormat>On-screen Show (4:3)</PresentationFormat>
  <Paragraphs>139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calculus</dc:title>
  <dc:creator>samir.quliyev</dc:creator>
  <cp:lastModifiedBy>Windows User</cp:lastModifiedBy>
  <cp:revision>227</cp:revision>
  <dcterms:created xsi:type="dcterms:W3CDTF">2006-08-16T00:00:00Z</dcterms:created>
  <dcterms:modified xsi:type="dcterms:W3CDTF">2020-11-10T19:32:47Z</dcterms:modified>
</cp:coreProperties>
</file>