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98" r:id="rId3"/>
    <p:sldId id="257" r:id="rId4"/>
    <p:sldId id="301" r:id="rId5"/>
    <p:sldId id="258" r:id="rId6"/>
    <p:sldId id="295" r:id="rId7"/>
    <p:sldId id="280" r:id="rId8"/>
    <p:sldId id="296" r:id="rId9"/>
    <p:sldId id="259" r:id="rId10"/>
    <p:sldId id="260" r:id="rId11"/>
    <p:sldId id="281" r:id="rId12"/>
    <p:sldId id="261" r:id="rId13"/>
    <p:sldId id="262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1" r:id="rId22"/>
    <p:sldId id="292" r:id="rId23"/>
    <p:sldId id="290" r:id="rId24"/>
    <p:sldId id="289" r:id="rId25"/>
    <p:sldId id="302" r:id="rId26"/>
    <p:sldId id="267" r:id="rId27"/>
    <p:sldId id="299" r:id="rId28"/>
    <p:sldId id="268" r:id="rId29"/>
    <p:sldId id="269" r:id="rId30"/>
    <p:sldId id="270" r:id="rId31"/>
    <p:sldId id="297" r:id="rId32"/>
    <p:sldId id="271" r:id="rId33"/>
    <p:sldId id="272" r:id="rId34"/>
    <p:sldId id="300" r:id="rId35"/>
    <p:sldId id="293" r:id="rId36"/>
    <p:sldId id="274" r:id="rId37"/>
    <p:sldId id="275" r:id="rId38"/>
    <p:sldId id="276" r:id="rId39"/>
    <p:sldId id="277" r:id="rId40"/>
    <p:sldId id="294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7" autoAdjust="0"/>
    <p:restoredTop sz="94660"/>
  </p:normalViewPr>
  <p:slideViewPr>
    <p:cSldViewPr>
      <p:cViewPr varScale="1">
        <p:scale>
          <a:sx n="165" d="100"/>
          <a:sy n="165" d="100"/>
        </p:scale>
        <p:origin x="169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2.wdp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4.wdp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6.wdp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8.wdp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9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0.wdp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2.wdp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3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5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6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7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8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9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0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1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4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026125" cy="28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116998"/>
            <a:ext cx="7026124" cy="282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4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4775"/>
            <a:ext cx="74485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219450"/>
            <a:ext cx="7448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763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39200" cy="263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21229"/>
            <a:ext cx="8839200" cy="262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1" y="76200"/>
            <a:ext cx="6975475" cy="279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1" y="3097011"/>
            <a:ext cx="6975475" cy="292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75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42832"/>
            <a:ext cx="7148512" cy="292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3187358"/>
            <a:ext cx="7148512" cy="290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5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76200"/>
            <a:ext cx="7086600" cy="268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3124200"/>
            <a:ext cx="7048500" cy="269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7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76200"/>
            <a:ext cx="74580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200400"/>
            <a:ext cx="74771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3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67890"/>
            <a:ext cx="7048500" cy="29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3200400"/>
            <a:ext cx="7080249" cy="289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0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28600"/>
            <a:ext cx="74390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3429000"/>
            <a:ext cx="7467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8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96"/>
            <a:ext cx="7124700" cy="293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124200"/>
            <a:ext cx="7086600" cy="294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3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8956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Limits and Their Properties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3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76200"/>
            <a:ext cx="74485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448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41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"/>
            <a:ext cx="7448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3219450"/>
            <a:ext cx="74580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7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76200"/>
            <a:ext cx="74580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200400"/>
            <a:ext cx="7448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1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76200"/>
            <a:ext cx="74485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276600"/>
            <a:ext cx="74485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8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533400"/>
            <a:ext cx="74771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05200"/>
            <a:ext cx="74676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 vs Precalculus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022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one way to answer </a:t>
                </a:r>
                <a:r>
                  <a:rPr lang="en-US" sz="3200" b="1" dirty="0" smtClean="0"/>
                  <a:t>the question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3200" b="1" dirty="0" smtClean="0"/>
                  <a:t>What </a:t>
                </a:r>
                <a:r>
                  <a:rPr lang="en-US" sz="3200" b="1" dirty="0"/>
                  <a:t>is calculus?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 is to say that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𝐂𝐚𝐥𝐜𝐮𝐥𝐮𝐬</m:t>
                    </m:r>
                  </m:oMath>
                </a14:m>
                <a:r>
                  <a:rPr lang="en-US" sz="3200" b="1" dirty="0"/>
                  <a:t> is 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3200" b="1" dirty="0"/>
                  <a:t>L</a:t>
                </a:r>
                <a:r>
                  <a:rPr lang="en-US" sz="3200" b="1" dirty="0" smtClean="0"/>
                  <a:t>imit Machine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 that </a:t>
                </a:r>
                <a:r>
                  <a:rPr lang="en-US" sz="3200" b="1" dirty="0" smtClean="0"/>
                  <a:t>involves three stages: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228600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𝐒𝐭𝐚𝐠𝐞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– </a:t>
                </a:r>
                <a:r>
                  <a:rPr lang="en-US" sz="3200" b="1" dirty="0" smtClean="0">
                    <a:solidFill>
                      <a:srgbClr val="002060"/>
                    </a:solidFill>
                  </a:rPr>
                  <a:t>Precalculus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Mathematics</a:t>
                </a:r>
                <a:r>
                  <a:rPr lang="en-US" sz="3200" b="1" dirty="0"/>
                  <a:t> (such as the slope of a line or the area of a rectangle</a:t>
                </a:r>
                <a:r>
                  <a:rPr lang="en-US" sz="3200" b="1" dirty="0" smtClean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1492781"/>
              </a:xfrm>
              <a:prstGeom prst="rect">
                <a:avLst/>
              </a:prstGeom>
              <a:blipFill rotWithShape="0">
                <a:blip r:embed="rId3"/>
                <a:stretch>
                  <a:fillRect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4063425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𝐒𝐭𝐚𝐠𝐞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 smtClean="0"/>
                  <a:t>–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𝐋𝐢𝐦𝐢𝐭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𝐏𝐫𝐨𝐜𝐞𝐬𝐬</m:t>
                    </m:r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63425"/>
                <a:ext cx="9144000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4948" y="4906545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𝐒𝐭𝐚𝐠𝐞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/>
                  <a:t> – a </a:t>
                </a:r>
                <a:r>
                  <a:rPr lang="en-US" sz="3200" b="1" dirty="0"/>
                  <a:t>new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𝐂𝐚𝐥𝐜𝐮𝐥𝐮𝐬</m:t>
                    </m:r>
                  </m:oMath>
                </a14:m>
                <a:r>
                  <a:rPr lang="en-US" sz="3200" b="1" dirty="0"/>
                  <a:t> formulation (such as a derivative or integral</a:t>
                </a:r>
                <a:r>
                  <a:rPr lang="en-US" sz="3200" b="1" dirty="0" smtClean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8" y="4906545"/>
                <a:ext cx="9144000" cy="1492781"/>
              </a:xfrm>
              <a:prstGeom prst="rect">
                <a:avLst/>
              </a:prstGeom>
              <a:blipFill rotWithShape="0">
                <a:blip r:embed="rId5"/>
                <a:stretch>
                  <a:fillRect r="-1733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70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1295400"/>
            <a:ext cx="9144000" cy="29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Your </a:t>
            </a:r>
            <a:r>
              <a:rPr lang="en-US" sz="3200" b="1" dirty="0"/>
              <a:t>goal should be to learn </a:t>
            </a:r>
            <a:r>
              <a:rPr lang="en-US" sz="3200" b="1" dirty="0" smtClean="0"/>
              <a:t>how Precalculus </a:t>
            </a:r>
            <a:r>
              <a:rPr lang="en-US" sz="3200" b="1" dirty="0"/>
              <a:t>formulas and techniques are used as building blocks to produce the </a:t>
            </a:r>
            <a:r>
              <a:rPr lang="en-US" sz="3200" b="1" dirty="0" smtClean="0"/>
              <a:t>more general Calculus </a:t>
            </a:r>
            <a:r>
              <a:rPr lang="en-US" sz="3200" b="1" dirty="0"/>
              <a:t>formulas and techniques.</a:t>
            </a:r>
          </a:p>
        </p:txBody>
      </p:sp>
    </p:spTree>
    <p:extLst>
      <p:ext uri="{BB962C8B-B14F-4D97-AF65-F5344CB8AC3E}">
        <p14:creationId xmlns:p14="http://schemas.microsoft.com/office/powerpoint/2010/main" val="1516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following </a:t>
                </a:r>
                <a:r>
                  <a:rPr lang="en-US" sz="3200" b="1" dirty="0" smtClean="0"/>
                  <a:t>brief descriptions </a:t>
                </a:r>
                <a:r>
                  <a:rPr lang="en-US" sz="3200" b="1" dirty="0"/>
                  <a:t>of two classic problems in </a:t>
                </a:r>
                <a:r>
                  <a:rPr lang="en-US" sz="3200" b="1" dirty="0" smtClean="0"/>
                  <a:t>calculus —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tangent line problem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>
                    <a:solidFill>
                      <a:srgbClr val="FF0000"/>
                    </a:solidFill>
                  </a:rPr>
                  <a:t>the area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problem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— should </a:t>
                </a:r>
                <a:r>
                  <a:rPr lang="en-US" sz="3200" b="1" dirty="0"/>
                  <a:t>give you some idea of the way limits are used in calculus.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7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4055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Tangent Line Problem</a:t>
            </a:r>
          </a:p>
        </p:txBody>
      </p:sp>
    </p:spTree>
    <p:extLst>
      <p:ext uri="{BB962C8B-B14F-4D97-AF65-F5344CB8AC3E}">
        <p14:creationId xmlns:p14="http://schemas.microsoft.com/office/powerpoint/2010/main" val="37845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the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tangent line problem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you are given a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a 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on its </a:t>
                </a:r>
                <a:r>
                  <a:rPr lang="en-US" sz="3200" b="1" dirty="0" smtClean="0"/>
                  <a:t>graph and </a:t>
                </a:r>
                <a:r>
                  <a:rPr lang="en-US" sz="3200" b="1" dirty="0"/>
                  <a:t>are asked to find an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equation </a:t>
                </a:r>
                <a:r>
                  <a:rPr lang="en-US" sz="3200" b="1" dirty="0"/>
                  <a:t>of the tangent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line </a:t>
                </a:r>
                <a:r>
                  <a:rPr lang="en-US" sz="3200" b="1" dirty="0"/>
                  <a:t>to </a:t>
                </a:r>
                <a:r>
                  <a:rPr lang="en-US" sz="3200" b="1" dirty="0" smtClean="0"/>
                  <a:t>the </a:t>
                </a:r>
                <a:r>
                  <a:rPr lang="en-US" sz="3200" b="1" dirty="0"/>
                  <a:t>graph </a:t>
                </a:r>
                <a:r>
                  <a:rPr lang="en-US" sz="3200" b="1" dirty="0" smtClean="0"/>
                  <a:t>at the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as </a:t>
                </a:r>
                <a:r>
                  <a:rPr lang="en-US" sz="3200" b="1" dirty="0" smtClean="0"/>
                  <a:t>shown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51" y="1707573"/>
            <a:ext cx="4422649" cy="515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4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0"/>
                <a:ext cx="9144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𝐎𝐮𝐭𝐥𝐢𝐧𝐞</m:t>
                      </m:r>
                    </m:oMath>
                  </m:oMathPara>
                </a14:m>
                <a:endParaRPr 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746600"/>
                <a:ext cx="914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3200" b="1" dirty="0" smtClean="0"/>
                  <a:t>Comparing Calculus with </a:t>
                </a:r>
                <a:r>
                  <a:rPr lang="en-US" sz="3200" b="1" dirty="0" smtClean="0"/>
                  <a:t>Precalculus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3200" b="1" dirty="0" smtClean="0"/>
                  <a:t>Finding Limits Graphically and </a:t>
                </a:r>
                <a:r>
                  <a:rPr lang="en-US" sz="3200" b="1" dirty="0" smtClean="0"/>
                  <a:t>Numerically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3200" b="1" dirty="0" smtClean="0"/>
                  <a:t>Evaluating Limits </a:t>
                </a:r>
                <a:r>
                  <a:rPr lang="en-US" sz="3200" b="1" dirty="0" smtClean="0"/>
                  <a:t>Analytically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3200" b="1" dirty="0" smtClean="0"/>
                  <a:t>Determining Continuity at a Point and on an Open </a:t>
                </a:r>
                <a:r>
                  <a:rPr lang="en-US" sz="3200" b="1" dirty="0" smtClean="0"/>
                  <a:t>Interval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200000"/>
                  </a:lnSpc>
                </a:pPr>
                <a:r>
                  <a:rPr lang="en-US" sz="3200" b="1" dirty="0" smtClean="0"/>
                  <a:t>…</a:t>
                </a:r>
                <a:endParaRPr lang="en-US" sz="3200" b="1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6600"/>
                <a:ext cx="9144000" cy="6001643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Except for cases involving a vertical tangent line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problem of finding the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tangent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line</a:t>
                </a:r>
                <a:r>
                  <a:rPr lang="en-US" sz="3200" b="1" dirty="0"/>
                  <a:t> at a 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equivalent to finding the slope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of the tangent line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 smtClean="0"/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9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73" y="1600653"/>
            <a:ext cx="4845627" cy="525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7917" y="0"/>
                <a:ext cx="915191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can approximate this slope by using </a:t>
                </a:r>
                <a:r>
                  <a:rPr lang="en-US" sz="3200" b="1" dirty="0" smtClean="0"/>
                  <a:t>a </a:t>
                </a:r>
                <a:r>
                  <a:rPr lang="en-US" sz="3200" b="1" dirty="0"/>
                  <a:t>line through the point of </a:t>
                </a:r>
                <a:r>
                  <a:rPr lang="en-US" sz="3200" b="1" dirty="0" smtClean="0"/>
                  <a:t>tangency and </a:t>
                </a:r>
                <a:r>
                  <a:rPr lang="en-US" sz="3200" b="1" dirty="0"/>
                  <a:t>a second point on the curve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 as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shown </a:t>
                </a: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7" y="0"/>
                <a:ext cx="9151917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1732" r="-1666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-3959" y="3570423"/>
            <a:ext cx="4302332" cy="14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Such a line is called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a </a:t>
            </a:r>
            <a:r>
              <a:rPr lang="en-US" sz="3200" b="1" dirty="0">
                <a:solidFill>
                  <a:srgbClr val="FF0000"/>
                </a:solidFill>
              </a:rPr>
              <a:t>secant line</a:t>
            </a:r>
            <a:r>
              <a:rPr lang="en-US" sz="3200" b="1" dirty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798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2840" y="0"/>
                <a:ext cx="9146839" cy="606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 smtClean="0"/>
                  <a:t> is </a:t>
                </a:r>
                <a:r>
                  <a:rPr lang="en-US" sz="3200" b="1" dirty="0"/>
                  <a:t>the point of tangency </a:t>
                </a:r>
                <a:r>
                  <a:rPr lang="en-US" sz="3200" b="1" dirty="0" smtClean="0"/>
                  <a:t>and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+∆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is </a:t>
                </a:r>
                <a:r>
                  <a:rPr lang="en-US" sz="3200" b="1" dirty="0"/>
                  <a:t>a second point on the graph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then the slope of the secant line through these </a:t>
                </a:r>
                <a:r>
                  <a:rPr lang="en-US" sz="3200" b="1" dirty="0" smtClean="0"/>
                  <a:t>two points </a:t>
                </a:r>
                <a:r>
                  <a:rPr lang="en-US" sz="3200" b="1" dirty="0"/>
                  <a:t>can be found using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𝐏𝐫𝐞𝐜𝐚𝐥𝐜𝐮𝐥𝐮𝐬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</a:t>
                </a:r>
                <a:r>
                  <a:rPr lang="en-US" sz="3200" b="1" dirty="0" smtClean="0"/>
                  <a:t>is given 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𝐬𝐞𝐜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e>
                      </m:box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40" y="0"/>
                <a:ext cx="9146839" cy="6065378"/>
              </a:xfrm>
              <a:prstGeom prst="rect">
                <a:avLst/>
              </a:prstGeom>
              <a:blipFill rotWithShape="0">
                <a:blip r:embed="rId2"/>
                <a:stretch>
                  <a:fillRect l="-17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4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As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approaches 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slopes of the secant lines approach the slope </a:t>
                </a:r>
                <a:r>
                  <a:rPr lang="en-US" sz="3200" b="1" dirty="0" smtClean="0"/>
                  <a:t>of the </a:t>
                </a:r>
                <a:r>
                  <a:rPr lang="en-US" sz="3200" b="1" dirty="0"/>
                  <a:t>tangent line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239347"/>
            <a:ext cx="4114800" cy="461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2333685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When such </a:t>
            </a:r>
            <a:r>
              <a:rPr lang="en-US" sz="3200" b="1" dirty="0" smtClean="0"/>
              <a:t>a 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sz="3200" b="1" dirty="0" smtClean="0"/>
              <a:t>limiting </a:t>
            </a:r>
            <a:r>
              <a:rPr lang="en-US" sz="3200" b="1" dirty="0"/>
              <a:t>position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r>
              <a:rPr lang="en-US" sz="3200" b="1" dirty="0"/>
              <a:t> </a:t>
            </a:r>
            <a:r>
              <a:rPr lang="en-US" sz="3200" b="1" dirty="0" smtClean="0"/>
              <a:t>exists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the </a:t>
            </a:r>
            <a:r>
              <a:rPr lang="en-US" sz="3200" b="1" dirty="0"/>
              <a:t>slope of the tangent line is said to </a:t>
            </a:r>
            <a:r>
              <a:rPr lang="en-US" sz="3200" b="1" dirty="0" smtClean="0"/>
              <a:t>be </a:t>
            </a:r>
            <a:r>
              <a:rPr lang="en-US" sz="3200" b="1" dirty="0"/>
              <a:t>the </a:t>
            </a:r>
            <a:r>
              <a:rPr lang="en-US" sz="3200" b="1" dirty="0">
                <a:solidFill>
                  <a:srgbClr val="FF0000"/>
                </a:solidFill>
              </a:rPr>
              <a:t>limit</a:t>
            </a:r>
            <a:r>
              <a:rPr lang="en-US" sz="3200" b="1" dirty="0"/>
              <a:t> of the slopes of the secant </a:t>
            </a:r>
            <a:r>
              <a:rPr lang="en-US" sz="3200" b="1" dirty="0" smtClean="0"/>
              <a:t>lines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80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4055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Area Problem</a:t>
            </a:r>
          </a:p>
        </p:txBody>
      </p:sp>
    </p:spTree>
    <p:extLst>
      <p:ext uri="{BB962C8B-B14F-4D97-AF65-F5344CB8AC3E}">
        <p14:creationId xmlns:p14="http://schemas.microsoft.com/office/powerpoint/2010/main" val="29603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980" y="0"/>
            <a:ext cx="9145979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 second classic problem in calculus is finding the </a:t>
            </a:r>
            <a:r>
              <a:rPr lang="en-US" sz="3200" b="1" dirty="0">
                <a:solidFill>
                  <a:srgbClr val="FF0000"/>
                </a:solidFill>
              </a:rPr>
              <a:t>area of a plane region</a:t>
            </a:r>
            <a:r>
              <a:rPr lang="en-US" sz="3200" b="1" dirty="0"/>
              <a:t> that is bounded by the graphs of functions.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80" y="2544345"/>
            <a:ext cx="9145979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This problem can also be solved with a limit process.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396481"/>
                <a:ext cx="9144000" cy="2232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</a:t>
                </a:r>
                <a:r>
                  <a:rPr lang="en-US" sz="3200" b="1" dirty="0"/>
                  <a:t>this case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limit process is applied to the area of a rectangle to find the area of a general region</a:t>
                </a:r>
                <a:r>
                  <a:rPr lang="en-US" sz="3200" b="1" dirty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96481"/>
                <a:ext cx="9144000" cy="223291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72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97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As a simple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consider the region bounded by the graph of the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axis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the vertical </a:t>
                </a:r>
                <a:r>
                  <a:rPr lang="en-US" sz="3200" b="1" dirty="0" smtClean="0"/>
                  <a:t>lines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010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267115"/>
            <a:ext cx="3933825" cy="459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You can </a:t>
                </a:r>
                <a:r>
                  <a:rPr lang="en-US" sz="3200" b="1" dirty="0"/>
                  <a:t>approximate the area of the region with several rectangular </a:t>
                </a:r>
                <a:r>
                  <a:rPr lang="en-US" sz="3200" b="1" dirty="0" smtClean="0"/>
                  <a:t>regions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as shown </a:t>
                </a:r>
                <a:r>
                  <a:rPr lang="en-US" sz="3200" b="1" dirty="0" smtClean="0"/>
                  <a:t>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44880"/>
            <a:ext cx="4267200" cy="511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8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61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As you increase the number of </a:t>
                </a:r>
                <a:r>
                  <a:rPr lang="en-US" sz="2800" b="1" dirty="0" smtClean="0"/>
                  <a:t>rectangles</a:t>
                </a:r>
                <a:r>
                  <a:rPr lang="en-US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the approximation </a:t>
                </a:r>
                <a:r>
                  <a:rPr lang="en-US" sz="2800" b="1" dirty="0" smtClean="0"/>
                  <a:t>tends to </a:t>
                </a:r>
                <a:r>
                  <a:rPr lang="en-US" sz="2800" b="1" dirty="0"/>
                  <a:t>become better and better because the amount of area missed by the </a:t>
                </a:r>
                <a:r>
                  <a:rPr lang="en-US" sz="2800" b="1" dirty="0" smtClean="0"/>
                  <a:t>rectangles decreases (see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800" b="1" dirty="0" smtClean="0"/>
                  <a:t>).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61167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0" y="3142792"/>
            <a:ext cx="4502798" cy="325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Your goal is to determine the limit of the sum of the areas of the </a:t>
            </a:r>
            <a:r>
              <a:rPr lang="en-US" sz="2800" b="1" dirty="0" smtClean="0"/>
              <a:t>rectangles as </a:t>
            </a:r>
            <a:r>
              <a:rPr lang="en-US" sz="2800" b="1" dirty="0"/>
              <a:t>the number of rectangles increases without bound.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9350"/>
            <a:ext cx="4574527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0"/>
                <a:ext cx="9144000" cy="306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Consider the region bounded by the graphs of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 </a:t>
                </a:r>
                <a:r>
                  <a:rPr lang="en-US" sz="3200" b="1" dirty="0"/>
                  <a:t>shown </a:t>
                </a: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r>
                      <a:rPr lang="en-US" sz="3200" b="1" dirty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3200" b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63724"/>
              </a:xfrm>
              <a:prstGeom prst="rect">
                <a:avLst/>
              </a:prstGeom>
              <a:blipFill rotWithShape="0">
                <a:blip r:embed="rId2"/>
                <a:stretch>
                  <a:fillRect l="-1667" b="-3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24125"/>
            <a:ext cx="4343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0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𝐎𝐮𝐭𝐥𝐢𝐧𝐞</m:t>
                      </m:r>
                    </m:oMath>
                  </m:oMathPara>
                </a14:m>
                <a:endParaRPr lang="en-US" sz="4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746600"/>
                <a:ext cx="9144000" cy="290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3200" b="1" dirty="0" smtClean="0"/>
                  <a:t>Determining </a:t>
                </a:r>
                <a:r>
                  <a:rPr lang="en-US" sz="3200" b="1" dirty="0" smtClean="0"/>
                  <a:t>One-Sided </a:t>
                </a:r>
                <a:r>
                  <a:rPr lang="en-US" sz="3200" b="1" dirty="0" smtClean="0"/>
                  <a:t>Limits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457200" indent="-457200" algn="just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3200" b="1" dirty="0" smtClean="0"/>
                  <a:t>Determining Infinite Limits and Finding Vertical </a:t>
                </a:r>
                <a:r>
                  <a:rPr lang="en-US" sz="3200" b="1" dirty="0" smtClean="0"/>
                  <a:t>Asymptotes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6600"/>
                <a:ext cx="9144000" cy="2908553"/>
              </a:xfrm>
              <a:prstGeom prst="rect">
                <a:avLst/>
              </a:prstGeom>
              <a:blipFill rotWithShape="0">
                <a:blip r:embed="rId3"/>
                <a:stretch>
                  <a:fillRect l="-1467" r="-1667" b="-5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2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area of the region can be approximated by two sets of rectangles — </a:t>
            </a:r>
            <a:endParaRPr lang="en-US" sz="2800" b="1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one </a:t>
            </a:r>
            <a:r>
              <a:rPr lang="en-US" sz="2800" b="1" dirty="0"/>
              <a:t>set inscribed within the region </a:t>
            </a:r>
            <a:endParaRPr lang="en-US" sz="2800" b="1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the </a:t>
            </a:r>
            <a:r>
              <a:rPr lang="en-US" sz="2800" b="1" dirty="0"/>
              <a:t>other set circumscribed over the </a:t>
            </a:r>
            <a:r>
              <a:rPr lang="en-US" sz="2800" b="1" dirty="0" smtClean="0"/>
              <a:t>region</a:t>
            </a:r>
            <a:endParaRPr lang="en-US" sz="28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9" y="2780272"/>
            <a:ext cx="8654042" cy="407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6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028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1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𝐂𝐚𝐥𝐜𝐮𝐥𝐮𝐬</m:t>
                    </m:r>
                  </m:oMath>
                </a14:m>
                <a:r>
                  <a:rPr lang="en-US" sz="3200" b="1" dirty="0"/>
                  <a:t> is the mathematics of </a:t>
                </a:r>
                <a:r>
                  <a:rPr lang="en-US" sz="3200" b="1" dirty="0" smtClean="0"/>
                  <a:t>change.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</a:t>
                </a:r>
                <a:r>
                  <a:rPr lang="en-US" sz="3200" b="1" dirty="0" smtClean="0"/>
                  <a:t>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it </a:t>
                </a:r>
                <a:r>
                  <a:rPr lang="en-US" sz="3200" b="1" dirty="0"/>
                  <a:t>is the mathematics </a:t>
                </a:r>
                <a:r>
                  <a:rPr lang="en-US" sz="3200" b="1" dirty="0" smtClean="0"/>
                  <a:t>of 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Velocities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Accelerations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</a:t>
                </a:r>
                <a:r>
                  <a:rPr lang="en-US" sz="3200" b="1" dirty="0" smtClean="0"/>
                  <a:t>angent Lines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3200" b="1" dirty="0" smtClean="0"/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Slopes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Areas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Volumes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…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740307"/>
              </a:xfrm>
              <a:prstGeom prst="rect">
                <a:avLst/>
              </a:prstGeom>
              <a:blipFill rotWithShape="0">
                <a:blip r:embed="rId2"/>
                <a:stretch>
                  <a:fillRect l="-1667" b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6096000"/>
                <a:ext cx="9144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r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44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𝐖𝐡𝐚𝐭</m:t>
                    </m:r>
                    <m:r>
                      <a:rPr lang="en-US" sz="44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𝐢𝐬</m:t>
                    </m:r>
                    <m:r>
                      <a:rPr lang="en-US" sz="44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𝐂𝐚𝐥𝐜𝐮𝐥𝐮𝐬</m:t>
                    </m:r>
                    <m:r>
                      <a:rPr lang="en-US" sz="44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44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0"/>
                <a:ext cx="9144000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5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0"/>
                <a:ext cx="914400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/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Arc </a:t>
                </a:r>
                <a:r>
                  <a:rPr lang="en-US" sz="3200" b="1" dirty="0" smtClean="0"/>
                  <a:t>Lengths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Centroids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Curvatures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and </a:t>
                </a:r>
                <a:r>
                  <a:rPr lang="en-US" sz="3200" b="1" dirty="0"/>
                  <a:t>a variety of other concepts that have enabled scientists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engineers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economists to model real-life situations.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5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6350" y="0"/>
                <a:ext cx="9144000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Although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𝐏𝐫𝐞𝐜𝐚𝐥𝐜𝐮𝐥𝐮𝐬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smtClean="0"/>
                  <a:t>also </a:t>
                </a:r>
                <a:r>
                  <a:rPr lang="en-US" sz="3200" b="1" dirty="0"/>
                  <a:t>deals with velocities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accelerations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tangent lines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slopes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so 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there is a fundamental difference between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𝐏𝐫𝐞𝐜𝐚𝐥𝐜𝐮𝐥𝐮𝐬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𝐂𝐚𝐥𝐜𝐮𝐥𝐮𝐬</m:t>
                    </m:r>
                  </m:oMath>
                </a14:m>
                <a:r>
                  <a:rPr lang="en-US" sz="3200" b="1" dirty="0"/>
                  <a:t>: 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Precalculus </a:t>
                </a:r>
                <a:r>
                  <a:rPr lang="en-US" sz="3200" b="1" dirty="0" smtClean="0"/>
                  <a:t>is </a:t>
                </a:r>
                <a:r>
                  <a:rPr lang="en-US" sz="3200" b="1" dirty="0"/>
                  <a:t>more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static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 smtClean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 smtClean="0"/>
                  <a:t>whereas</a:t>
                </a:r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3200" b="1" dirty="0"/>
                  <a:t>Calculus is more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dynamic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0"/>
                <a:ext cx="9144000" cy="5724644"/>
              </a:xfrm>
              <a:prstGeom prst="rect">
                <a:avLst/>
              </a:prstGeom>
              <a:blipFill rotWithShape="0">
                <a:blip r:embed="rId2"/>
                <a:stretch>
                  <a:fillRect l="-1733" r="-1667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7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limit of a function </a:t>
                </a:r>
                <a:r>
                  <a:rPr lang="en-US" sz="3200" b="1" dirty="0"/>
                  <a:t>is </a:t>
                </a:r>
                <a:r>
                  <a:rPr lang="en-US" sz="3200" b="1" dirty="0" smtClean="0"/>
                  <a:t>fundamental </a:t>
                </a:r>
                <a:r>
                  <a:rPr lang="en-US" sz="3200" b="1" dirty="0"/>
                  <a:t>to the study of calculus </a:t>
                </a:r>
                <a:r>
                  <a:rPr lang="en-US" sz="3200" b="1" dirty="0" smtClean="0"/>
                  <a:t>and is </a:t>
                </a:r>
                <a:r>
                  <a:rPr lang="en-US" sz="3200" b="1" dirty="0" smtClean="0"/>
                  <a:t>the </a:t>
                </a:r>
                <a:r>
                  <a:rPr lang="en-US" sz="3200" b="1" dirty="0" smtClean="0"/>
                  <a:t>primary concept that distinguishes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𝐂𝐚𝐥𝐜𝐮𝐥𝐮𝐬</m:t>
                    </m:r>
                  </m:oMath>
                </a14:m>
                <a:r>
                  <a:rPr lang="en-US" sz="3200" b="1" dirty="0" smtClean="0"/>
                  <a:t> 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𝐀𝐥𝐠𝐞𝐛𝐫𝐚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𝐀𝐧𝐚𝐥𝐲𝐭𝐢𝐜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𝐆𝐞𝐨𝐦𝐞𝐭𝐫𝐲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1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0"/>
            <a:ext cx="7229475" cy="297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3124200"/>
            <a:ext cx="7229475" cy="299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Calculus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Precalculus</a:t>
            </a:r>
          </a:p>
        </p:txBody>
      </p:sp>
    </p:spTree>
    <p:extLst>
      <p:ext uri="{BB962C8B-B14F-4D97-AF65-F5344CB8AC3E}">
        <p14:creationId xmlns:p14="http://schemas.microsoft.com/office/powerpoint/2010/main" val="34366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277</TotalTime>
  <Words>734</Words>
  <Application>Microsoft Office PowerPoint</Application>
  <PresentationFormat>On-screen Show (4:3)</PresentationFormat>
  <Paragraphs>91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Cambria Math</vt:lpstr>
      <vt:lpstr>Century Gothic</vt:lpstr>
      <vt:lpstr>Courier New</vt:lpstr>
      <vt:lpstr>Palatino Linotype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170</cp:revision>
  <dcterms:created xsi:type="dcterms:W3CDTF">2006-08-16T00:00:00Z</dcterms:created>
  <dcterms:modified xsi:type="dcterms:W3CDTF">2019-09-25T16:46:09Z</dcterms:modified>
</cp:coreProperties>
</file>