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7" r:id="rId2"/>
    <p:sldId id="289" r:id="rId3"/>
    <p:sldId id="257" r:id="rId4"/>
    <p:sldId id="278" r:id="rId5"/>
    <p:sldId id="290" r:id="rId6"/>
    <p:sldId id="258" r:id="rId7"/>
    <p:sldId id="259" r:id="rId8"/>
    <p:sldId id="260" r:id="rId9"/>
    <p:sldId id="261" r:id="rId10"/>
    <p:sldId id="262" r:id="rId11"/>
    <p:sldId id="263" r:id="rId12"/>
    <p:sldId id="279" r:id="rId13"/>
    <p:sldId id="287" r:id="rId14"/>
    <p:sldId id="264" r:id="rId15"/>
    <p:sldId id="265" r:id="rId16"/>
    <p:sldId id="288" r:id="rId17"/>
    <p:sldId id="266" r:id="rId18"/>
    <p:sldId id="267" r:id="rId19"/>
    <p:sldId id="280" r:id="rId20"/>
    <p:sldId id="268" r:id="rId21"/>
    <p:sldId id="281" r:id="rId22"/>
    <p:sldId id="269" r:id="rId23"/>
    <p:sldId id="271" r:id="rId24"/>
    <p:sldId id="273" r:id="rId25"/>
    <p:sldId id="282" r:id="rId26"/>
    <p:sldId id="274" r:id="rId27"/>
    <p:sldId id="283" r:id="rId28"/>
    <p:sldId id="284" r:id="rId29"/>
    <p:sldId id="285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.quliyev" initials="s" lastIdx="1" clrIdx="0">
    <p:extLst>
      <p:ext uri="{19B8F6BF-5375-455C-9EA6-DF929625EA0E}">
        <p15:presenceInfo xmlns:p15="http://schemas.microsoft.com/office/powerpoint/2012/main" userId="samir.quliy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2DCC5-D95D-4D6D-9A1D-F96B3D058E31}" v="22" dt="2021-01-31T12:33:2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38" autoAdjust="0"/>
    <p:restoredTop sz="94660"/>
  </p:normalViewPr>
  <p:slideViewPr>
    <p:cSldViewPr>
      <p:cViewPr varScale="1">
        <p:scale>
          <a:sx n="85" d="100"/>
          <a:sy n="85" d="100"/>
        </p:scale>
        <p:origin x="3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l Hmbtv" userId="246024e8652d4806" providerId="LiveId" clId="{A9F2DCC5-D95D-4D6D-9A1D-F96B3D058E31}"/>
    <pc:docChg chg="custSel modSld">
      <pc:chgData name="Gnl Hmbtv" userId="246024e8652d4806" providerId="LiveId" clId="{A9F2DCC5-D95D-4D6D-9A1D-F96B3D058E31}" dt="2021-01-31T12:33:18.083" v="21" actId="20577"/>
      <pc:docMkLst>
        <pc:docMk/>
      </pc:docMkLst>
      <pc:sldChg chg="modSp">
        <pc:chgData name="Gnl Hmbtv" userId="246024e8652d4806" providerId="LiveId" clId="{A9F2DCC5-D95D-4D6D-9A1D-F96B3D058E31}" dt="2021-01-31T12:33:18.083" v="21" actId="20577"/>
        <pc:sldMkLst>
          <pc:docMk/>
          <pc:sldMk cId="1120979450" sldId="269"/>
        </pc:sldMkLst>
        <pc:spChg chg="mod">
          <ac:chgData name="Gnl Hmbtv" userId="246024e8652d4806" providerId="LiveId" clId="{A9F2DCC5-D95D-4D6D-9A1D-F96B3D058E31}" dt="2021-01-31T12:33:18.083" v="21" actId="20577"/>
          <ac:spMkLst>
            <pc:docMk/>
            <pc:sldMk cId="1120979450" sldId="269"/>
            <ac:spMk id="8" creationId="{00000000-0000-0000-0000-000000000000}"/>
          </ac:spMkLst>
        </pc:spChg>
      </pc:sldChg>
      <pc:sldChg chg="modSp mod">
        <pc:chgData name="Gnl Hmbtv" userId="246024e8652d4806" providerId="LiveId" clId="{A9F2DCC5-D95D-4D6D-9A1D-F96B3D058E31}" dt="2021-01-31T12:30:13.911" v="1" actId="27636"/>
        <pc:sldMkLst>
          <pc:docMk/>
          <pc:sldMk cId="1515111703" sldId="277"/>
        </pc:sldMkLst>
        <pc:spChg chg="mod">
          <ac:chgData name="Gnl Hmbtv" userId="246024e8652d4806" providerId="LiveId" clId="{A9F2DCC5-D95D-4D6D-9A1D-F96B3D058E31}" dt="2021-01-31T12:30:13.911" v="1" actId="27636"/>
          <ac:spMkLst>
            <pc:docMk/>
            <pc:sldMk cId="1515111703" sldId="277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36646-14DC-4CD7-959E-C5D8F08F8B6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76AAE-E4D4-4644-AFCE-494FEDF1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Single Variable</a:t>
            </a: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11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533400"/>
                <a:ext cx="9144000" cy="1925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given that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𝟓</m:t>
                      </m:r>
                      <m:r>
                        <a:rPr lang="en-US" sz="3200" b="1" i="1" smtClean="0">
                          <a:latin typeface="Cambria Math"/>
                        </a:rPr>
                        <m:t>𝒚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=−</m:t>
                      </m:r>
                      <m:r>
                        <a:rPr lang="en-US" sz="3200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925912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2743200"/>
                <a:ext cx="9144000" cy="3711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3200" b="1" dirty="0"/>
                  <a:t>Differentiate both sides of the equation with respect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9144000" cy="3711401"/>
              </a:xfrm>
              <a:prstGeom prst="rect">
                <a:avLst/>
              </a:prstGeom>
              <a:blipFill rotWithShape="0">
                <a:blip r:embed="rId4"/>
                <a:stretch>
                  <a:fillRect l="-2000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Implicit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0243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57200"/>
                <a:ext cx="9144000" cy="346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sz="3200" b="1" dirty="0"/>
                  <a:t>Collect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terms on the left side of the equation and move all other terms to the right side of the equation: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𝒚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𝟓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466270"/>
              </a:xfrm>
              <a:prstGeom prst="rect">
                <a:avLst/>
              </a:prstGeom>
              <a:blipFill rotWithShape="0">
                <a:blip r:embed="rId3"/>
                <a:stretch>
                  <a:fillRect l="-2000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343400"/>
                <a:ext cx="9144000" cy="1988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3.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out of the left side of the equation: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9144000" cy="1988942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9107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0" y="476720"/>
                <a:ext cx="9144000" cy="219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4. 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by dividing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𝟑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+</m:t>
                    </m:r>
                    <m:r>
                      <a:rPr lang="en-US" sz="3200" b="1" i="1" smtClean="0">
                        <a:latin typeface="Cambria Math"/>
                      </a:rPr>
                      <m:t>𝟐</m:t>
                    </m:r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latin typeface="Cambria Math"/>
                      </a:rPr>
                      <m:t>𝟓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76720"/>
                <a:ext cx="9144000" cy="2190280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9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94" y="1488758"/>
            <a:ext cx="7437067" cy="536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see how you can use an implicit derivative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consider the graph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667" r="-800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03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7620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From the graph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see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/>
                  <a:t> is not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70" y="2438400"/>
                <a:ext cx="9136529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Even 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derivative found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gives a formula for the slope of the tangent line at a point on this graph (the slopes at several points on the graph are shown below the graph).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" y="2438400"/>
                <a:ext cx="9136529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668" r="-1734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7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44000" cy="3327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It is meaningless to 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in an equation that has no solution points.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example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=−</m:t>
                    </m:r>
                    <m:r>
                      <a:rPr lang="en-US" sz="3200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en-US" sz="3200" b="1" dirty="0"/>
                  <a:t> has no solution points.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32783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3471496"/>
                <a:ext cx="9144000" cy="3386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 segment of a graph can be represented by a differentiable function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will have meaning as the slope at each point on the segment.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71496"/>
                <a:ext cx="9144000" cy="3386504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9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0"/>
                <a:ext cx="9144000" cy="3354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Recall that a function is not differentiable at 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points with vertical tangents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points at which the function is not continuous.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35476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4924986"/>
                <a:ext cx="9144000" cy="139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If possible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represent as a differentiable function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b="1" dirty="0"/>
                  <a:t>	  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/>
                  <a:t>	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24986"/>
                <a:ext cx="9144000" cy="1399614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3657600"/>
            <a:ext cx="9144000" cy="12480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Graphs and Differentiable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571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5334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The graph of this equation is a single point.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it does not define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as a differentiable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𝟐𝐚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13214"/>
            <a:ext cx="4572000" cy="45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03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6928" y="457200"/>
                <a:ext cx="915092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 The graph of this equation is the unit circle     centered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8" y="457200"/>
                <a:ext cx="915092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732" r="-1666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949733"/>
                <a:ext cx="9144000" cy="4908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upper semicircle is given by the differentiable function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>
                          <a:latin typeface="Cambria Math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/>
                        </a:rPr>
                        <m:t>−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r>
                        <a:rPr lang="en-US" sz="3200" b="1" i="1">
                          <a:latin typeface="Cambria Math"/>
                        </a:rPr>
                        <m:t>𝒙</m:t>
                      </m:r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and the lower semicircle is given by the differentiable function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>
                          <a:latin typeface="Cambria Math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/>
                        </a:rPr>
                        <m:t>−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r>
                        <a:rPr lang="en-US" sz="3200" b="1" i="1">
                          <a:latin typeface="Cambria Math"/>
                        </a:rPr>
                        <m:t>𝒙</m:t>
                      </m:r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9733"/>
                <a:ext cx="9144000" cy="4908267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At the points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the slope of the graph is undefined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𝟐𝐛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209800"/>
            <a:ext cx="4495800" cy="454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2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09800"/>
            <a:ext cx="9144000" cy="2209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Differentiation: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and Explicit Functions</a:t>
            </a:r>
          </a:p>
        </p:txBody>
      </p:sp>
    </p:spTree>
    <p:extLst>
      <p:ext uri="{BB962C8B-B14F-4D97-AF65-F5344CB8AC3E}">
        <p14:creationId xmlns:p14="http://schemas.microsoft.com/office/powerpoint/2010/main" val="253856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2970" y="533400"/>
                <a:ext cx="9146969" cy="469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The upper half of this parabola is given by the differentiable function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𝒚</m:t>
                      </m:r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rad>
                      <m:r>
                        <a:rPr lang="en-US" sz="3200" b="1" i="1">
                          <a:latin typeface="Cambria Math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/>
                        </a:rPr>
                        <m:t>𝒙</m:t>
                      </m:r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and the lower half of this parabola is given by the differentiable function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𝒚</m:t>
                      </m:r>
                      <m:r>
                        <a:rPr lang="en-US" sz="3200" b="1" i="1">
                          <a:latin typeface="Cambria Math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rad>
                      <m:r>
                        <a:rPr lang="en-US" sz="3200" b="1" i="1">
                          <a:latin typeface="Cambria Math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/>
                        </a:rPr>
                        <m:t>𝒙</m:t>
                      </m:r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0" y="533400"/>
                <a:ext cx="9146969" cy="4698594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59226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At the point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the slope of the graph is undefined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𝟐𝐜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26771"/>
            <a:ext cx="4876800" cy="4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02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1219200"/>
                <a:ext cx="9144000" cy="230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Determine the slope of the tangent line to the graph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+</m:t>
                    </m:r>
                    <m:r>
                      <a:rPr lang="en-US" sz="3200" b="1" i="1" smtClean="0">
                        <a:latin typeface="Cambria Math"/>
                      </a:rPr>
                      <m:t>𝟒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en-US" sz="3200" b="1" dirty="0"/>
                  <a:t> at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3200" b="1" dirty="0"/>
                  <a:t>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).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2303516"/>
              </a:xfrm>
              <a:prstGeom prst="rect">
                <a:avLst/>
              </a:prstGeom>
              <a:blipFill>
                <a:blip r:embed="rId3"/>
                <a:stretch>
                  <a:fillRect l="-1667" r="-1667" b="-79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12480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Finding the Slope of a Graph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Implicitly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4419600" cy="388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97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219200"/>
                <a:ext cx="9144000" cy="454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Determine the slope of the graph 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𝟏𝟎𝟎</m:t>
                      </m:r>
                      <m:r>
                        <a:rPr lang="en-US" sz="3200" b="1" i="1" smtClean="0"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at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graph is called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lemniscate</a:t>
                </a:r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541051"/>
              </a:xfrm>
              <a:prstGeom prst="rect">
                <a:avLst/>
              </a:prstGeom>
              <a:blipFill rotWithShape="0">
                <a:blip r:embed="rId3"/>
                <a:stretch>
                  <a:fillRect l="-1667" b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12480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Finding the Slope of a Graph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Implicitly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87319"/>
            <a:ext cx="4188106" cy="407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18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981200"/>
                <a:ext cx="9144000" cy="238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Differentiating each term with respect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produces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𝒚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2388090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609600"/>
                <a:ext cx="9144000" cy="877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𝟐𝟓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latin typeface="Cambria Math"/>
                              </a:rPr>
                              <m:t>𝐝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 smtClean="0">
                            <a:latin typeface="Cambria Math"/>
                          </a:rPr>
                          <m:t>𝐝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877291"/>
              </a:xfrm>
              <a:prstGeom prst="rect">
                <a:avLst/>
              </a:prstGeom>
              <a:blipFill rotWithShape="0">
                <a:blip r:embed="rId4"/>
                <a:stretch>
                  <a:fillRect l="-16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6. Finding the Second Derivative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600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648200"/>
                <a:ext cx="9144000" cy="91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𝟐</m:t>
                      </m:r>
                      <m:r>
                        <a:rPr lang="en-US" sz="2800" b="1" i="1" dirty="0" smtClean="0">
                          <a:latin typeface="Cambria Math"/>
                        </a:rPr>
                        <m:t>𝒚</m:t>
                      </m:r>
                      <m:f>
                        <m:f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dirty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dirty="0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dirty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dirty="0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dirty="0" smtClean="0">
                          <a:latin typeface="Cambria Math"/>
                        </a:rPr>
                        <m:t>=−</m:t>
                      </m:r>
                      <m:r>
                        <a:rPr lang="en-US" sz="2800" b="1" i="1" dirty="0" smtClean="0">
                          <a:latin typeface="Cambria Math"/>
                        </a:rPr>
                        <m:t>𝟐</m:t>
                      </m:r>
                      <m:r>
                        <a:rPr lang="en-US" sz="28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8200"/>
                <a:ext cx="9144000" cy="9107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0" y="5873435"/>
                <a:ext cx="9144000" cy="98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dirty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dirty="0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dirty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dirty="0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dirty="0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800" b="1" i="1" dirty="0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dirty="0" smtClean="0">
                              <a:latin typeface="Cambria Math"/>
                            </a:rPr>
                            <m:t>𝒚</m:t>
                          </m:r>
                        </m:den>
                      </m:f>
                      <m:r>
                        <a:rPr lang="en-US" sz="2800" b="1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800" b="1" i="1" dirty="0" smtClean="0">
                              <a:latin typeface="Cambria Math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73435"/>
                <a:ext cx="9144000" cy="9845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13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359411"/>
              </a:xfrm>
              <a:prstGeom prst="rect">
                <a:avLst/>
              </a:prstGeom>
              <a:blipFill rotWithShape="0">
                <a:blip r:embed="rId2"/>
                <a:stretch>
                  <a:fillRect l="-1333" t="-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957183"/>
                <a:ext cx="9150820" cy="2233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Differentiating a second time with respect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yields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latin typeface="Cambria Math"/>
                              </a:rPr>
                              <m:t>𝐝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 smtClean="0">
                            <a:latin typeface="Cambria Math"/>
                          </a:rPr>
                          <m:t>𝐝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3200" b="1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3200" b="1" i="1" smtClean="0">
                            <a:latin typeface="Cambria Math"/>
                          </a:rPr>
                          <m:t>−(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0">
                                    <a:latin typeface="Cambria Math"/>
                                  </a:rPr>
                                  <m:t>𝐝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𝒚</m:t>
                                </m:r>
                              </m:num>
                              <m:den>
                                <m:r>
                                  <a:rPr lang="en-US" sz="3200" b="1" i="0">
                                    <a:latin typeface="Cambria Math"/>
                                  </a:rPr>
                                  <m:t>𝐝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1" dirty="0"/>
                  <a:t>     	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Quotient rule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57183"/>
                <a:ext cx="9150820" cy="2233817"/>
              </a:xfrm>
              <a:prstGeom prst="rect">
                <a:avLst/>
              </a:prstGeom>
              <a:blipFill rotWithShape="0">
                <a:blip r:embed="rId3"/>
                <a:stretch>
                  <a:fillRect l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20" y="4276568"/>
                <a:ext cx="9144000" cy="1362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800" b="1" i="1" dirty="0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800" b="1" i="1" dirty="0" smtClean="0">
                                      <a:latin typeface="Cambria Math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1" i="1" dirty="0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dirty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276568"/>
                <a:ext cx="9144000" cy="13622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774204"/>
                <a:ext cx="9144000" cy="877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800" b="1" dirty="0"/>
                  <a:t> 		</a:t>
                </a:r>
                <a:r>
                  <a:rPr lang="en-US" sz="3200" b="1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>
                                <a:latin typeface="Cambria Math"/>
                              </a:rPr>
                              <m:t>𝐝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>
                            <a:latin typeface="Cambria Math"/>
                          </a:rPr>
                          <m:t>𝐝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3200" b="1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𝟐𝟓</m:t>
                        </m:r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𝟒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sz="3200" b="1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𝟔𝟒</m:t>
                        </m:r>
                      </m:den>
                    </m:f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74204"/>
                <a:ext cx="9144000" cy="877356"/>
              </a:xfrm>
              <a:prstGeom prst="rect">
                <a:avLst/>
              </a:prstGeom>
              <a:blipFill rotWithShape="0">
                <a:blip r:embed="rId5"/>
                <a:stretch>
                  <a:fillRect l="-1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20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33400"/>
                <a:ext cx="9144000" cy="4328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tangent line to the graph of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at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rad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 shown in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endPara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4328621"/>
              </a:xfrm>
              <a:prstGeom prst="rect">
                <a:avLst/>
              </a:prstGeom>
              <a:blipFill rotWithShape="0">
                <a:blip r:embed="rId3"/>
                <a:stretch>
                  <a:fillRect l="-1667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7. Finding a Tangent Line to a Graph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27" y="2286001"/>
            <a:ext cx="510287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38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66800"/>
                <a:ext cx="9144000" cy="2328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2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800" b="1" dirty="0"/>
                  <a:t> implicitly for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𝐬𝐢𝐧</m:t>
                        </m:r>
                      </m:fName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func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. Then find the largest interval of the form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latin typeface="Cambria Math"/>
                      </a:rPr>
                      <m:t>𝒂</m:t>
                    </m:r>
                    <m:r>
                      <a:rPr lang="en-US" sz="2800" b="1" i="1" smtClean="0">
                        <a:latin typeface="Cambria Math"/>
                      </a:rPr>
                      <m:t>&lt;</m:t>
                    </m:r>
                    <m:r>
                      <a:rPr lang="en-US" sz="2800" b="1" i="1" smtClean="0"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latin typeface="Cambria Math"/>
                      </a:rPr>
                      <m:t>&lt;</m:t>
                    </m:r>
                    <m:r>
                      <a:rPr lang="en-US" sz="28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sz="2800" b="1" dirty="0"/>
                  <a:t> on which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/>
                  <a:t> is a differentiable function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232826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236577"/>
                <a:ext cx="5334000" cy="2621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func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[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6577"/>
                <a:ext cx="5334000" cy="26214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12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8. Determining a Differentiable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344" y="2895600"/>
            <a:ext cx="3466066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606225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51054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9600"/>
                <a:ext cx="9144000" cy="283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largest interval about the origin for 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/>
                  <a:t> is a differentiable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&lt;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2835713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8682" y="3657600"/>
                <a:ext cx="915268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see this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𝐜𝐨𝐬</m:t>
                        </m:r>
                      </m:fName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func>
                  </m:oMath>
                </a14:m>
                <a:r>
                  <a:rPr lang="en-US" sz="3200" b="1" dirty="0"/>
                  <a:t> is positive for all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/>
                  <a:t> in this interval and is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3200" b="1" dirty="0"/>
                  <a:t> at the endpoints.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2" y="3657600"/>
                <a:ext cx="9152681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732" r="-1666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7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3423855"/>
                <a:ext cx="9144000" cy="343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do this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use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latin typeface="Cambria Math"/>
                          </a:rPr>
                          <m:t>𝐜𝐨𝐬</m:t>
                        </m:r>
                      </m:fName>
                      <m:e>
                        <m:r>
                          <a:rPr lang="en-US" sz="3200" b="1" i="1" smtClean="0">
                            <a:latin typeface="Cambria Math"/>
                          </a:rPr>
                          <m:t>𝒚</m:t>
                        </m:r>
                      </m:e>
                    </m:func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0" smtClean="0">
                                    <a:latin typeface="Cambria Math"/>
                                  </a:rPr>
                                  <m:t>𝐬𝐢𝐧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𝒚</m:t>
                            </m:r>
                          </m:e>
                        </m:func>
                      </m:e>
                    </m:ra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sz="3200" b="1" i="1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3200" b="1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𝝅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en-US" sz="3200" b="1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𝝅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and conclude that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 smtClean="0"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den>
                    </m:f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3855"/>
                <a:ext cx="9144000" cy="3434145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57200"/>
                <a:ext cx="9144000" cy="2887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you restrict to the interval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𝝅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en-US" sz="3200" b="1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𝝅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en-US" sz="3200" b="1" dirty="0"/>
                  <a:t> you should be able to 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explicitly as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887329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7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3217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Up to this point in the course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most functions have been expressed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𝐞𝐱𝐩𝐥𝐢𝐜𝐢𝐭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𝐟𝐨𝐫𝐦</m:t>
                    </m:r>
                  </m:oMath>
                </a14:m>
                <a:r>
                  <a:rPr lang="en-US" sz="3200" b="1" dirty="0"/>
                  <a:t>.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in the equation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𝟑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latin typeface="Cambria Math"/>
                      </a:rPr>
                      <m:t>𝟓</m:t>
                    </m:r>
                  </m:oMath>
                </a14:m>
                <a:r>
                  <a:rPr lang="en-US" sz="3200" b="1" dirty="0"/>
                  <a:t> the variable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/>
                  <a:t> is explicitly written as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21761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657124"/>
                <a:ext cx="91440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Some functions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are only implied by an equation.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is defined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𝐢𝐦𝐩𝐥𝐢𝐜𝐢𝐭𝐥𝐲</m:t>
                    </m:r>
                  </m:oMath>
                </a14:m>
                <a:r>
                  <a:rPr lang="en-US" sz="3200" b="1" dirty="0"/>
                  <a:t> by the equation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7124"/>
                <a:ext cx="9144000" cy="3200876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6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980" y="2979003"/>
            <a:ext cx="9145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71189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39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/>
                  <a:t>To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for this equation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write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/>
                  <a:t> explicitly as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and then differentiate: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Implicit form	Explicit form	Derivate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𝒙𝒚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/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2800" b="1" i="0" smtClean="0">
                            <a:latin typeface="Cambria Math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  <m:r>
                      <a:rPr lang="en-US" sz="2800" b="1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39133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46779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strategy works whenever you can solve for the function explicitly.</a:t>
            </a:r>
          </a:p>
        </p:txBody>
      </p:sp>
    </p:spTree>
    <p:extLst>
      <p:ext uri="{BB962C8B-B14F-4D97-AF65-F5344CB8AC3E}">
        <p14:creationId xmlns:p14="http://schemas.microsoft.com/office/powerpoint/2010/main" val="20109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You cannot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use this procedure when you are unable to solve 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as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2781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600200"/>
                <a:ext cx="9144000" cy="266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 would you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for the equation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latin typeface="Cambria Math"/>
                      </a:rPr>
                      <m:t>𝟐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+</m:t>
                    </m:r>
                    <m:r>
                      <a:rPr lang="en-US" sz="3200" b="1" i="1" smtClean="0">
                        <a:latin typeface="Cambria Math"/>
                      </a:rPr>
                      <m:t>𝟒</m:t>
                    </m:r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2664576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26720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For this equation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is difficult to express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/>
                  <a:t> as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explicitly.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4000" cy="1492781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687487"/>
                <a:ext cx="9150928" cy="117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you can use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𝐢𝐦𝐩𝐥𝐢𝐜𝐢𝐭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𝐝𝐢𝐟𝐟𝐞𝐫𝐞𝐧𝐭𝐢𝐚𝐭𝐢𝐨𝐧</m:t>
                    </m:r>
                  </m:oMath>
                </a14:m>
                <a:r>
                  <a:rPr lang="en-US" sz="3200" b="1" dirty="0"/>
                  <a:t>.</a:t>
                </a:r>
                <a:endParaRPr lang="en-US" sz="2800" dirty="0">
                  <a:latin typeface="Britannic Bold" panose="020B0903060703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7487"/>
                <a:ext cx="9150928" cy="1170513"/>
              </a:xfrm>
              <a:prstGeom prst="rect">
                <a:avLst/>
              </a:prstGeom>
              <a:blipFill rotWithShape="0">
                <a:blip r:embed="rId5"/>
                <a:stretch>
                  <a:fillRect l="-1666"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5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50928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When you differentiate terms involving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alone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differentiate as usual.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50928" cy="1494255"/>
              </a:xfrm>
              <a:prstGeom prst="rect">
                <a:avLst/>
              </a:prstGeom>
              <a:blipFill rotWithShape="0">
                <a:blip r:embed="rId3"/>
                <a:stretch>
                  <a:fillRect l="-1666" r="-733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828800"/>
                <a:ext cx="914400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However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when you differentiate terms involving both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you must apply the Chain Rule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because you are assuming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is defined implicitly as a differentiable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9144000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2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Differentiating with Respect to </a:t>
            </a:r>
            <a:r>
              <a:rPr lang="en-US" sz="32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333697"/>
                <a:ext cx="9144000" cy="8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</a:rPr>
                  <a:t>a</a:t>
                </a:r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       </a:t>
                </a:r>
                <a14:m>
                  <m:oMath xmlns:m="http://schemas.openxmlformats.org/officeDocument/2006/math"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𝐕𝐚𝐫𝐢𝐚𝐛𝐥𝐞𝐬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𝐚𝐠𝐫𝐞𝐞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𝐮𝐬𝐞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𝐏𝐨𝐰𝐞𝐫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3697"/>
                <a:ext cx="9144000" cy="811119"/>
              </a:xfrm>
              <a:prstGeom prst="rect">
                <a:avLst/>
              </a:prstGeom>
              <a:blipFill rotWithShape="0">
                <a:blip r:embed="rId3"/>
                <a:stretch>
                  <a:fillRect l="-1667" b="-1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1302124" y="1981200"/>
            <a:ext cx="228600" cy="51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44924" y="2131813"/>
            <a:ext cx="609600" cy="36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249624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Variables agree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3352800"/>
                <a:ext cx="9144000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 </a:t>
                </a:r>
                <a14:m>
                  <m:oMath xmlns:m="http://schemas.openxmlformats.org/officeDocument/2006/math"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𝐕𝐚𝐫𝐢𝐚𝐛𝐥𝐞𝐬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𝐝𝐢𝐬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𝐚𝐠𝐫𝐞𝐞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𝐮𝐬𝐞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𝐂𝐡𝐚𝐢𝐧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2800"/>
                <a:ext cx="9144000" cy="721159"/>
              </a:xfrm>
              <a:prstGeom prst="rect">
                <a:avLst/>
              </a:prstGeom>
              <a:blipFill rotWithShape="0">
                <a:blip r:embed="rId4"/>
                <a:stretch>
                  <a:fillRect l="-1667" t="-2542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 flipV="1">
            <a:off x="1225924" y="3962400"/>
            <a:ext cx="228600" cy="51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48286" y="4074716"/>
            <a:ext cx="568138" cy="40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447744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Variables disagree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5374841"/>
                <a:ext cx="9144000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800" b="1" dirty="0"/>
                  <a:t>      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𝐏𝐨𝐰𝐞𝐫</m:t>
                    </m:r>
                    <m:r>
                      <a:rPr lang="en-US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  <m:r>
                      <a:rPr lang="en-US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𝐂𝐡𝐚𝐢𝐧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4841"/>
                <a:ext cx="9144000" cy="721159"/>
              </a:xfrm>
              <a:prstGeom prst="rect">
                <a:avLst/>
              </a:prstGeom>
              <a:blipFill rotWithShape="0">
                <a:blip r:embed="rId5"/>
                <a:stretch>
                  <a:fillRect l="-1333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0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(continued)</a:t>
            </a:r>
            <a:endParaRPr lang="en-US" sz="3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609600"/>
                <a:ext cx="9144000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>
                    <a:solidFill>
                      <a:srgbClr val="00B050"/>
                    </a:solidFill>
                  </a:rPr>
                  <a:t>d</a:t>
                </a:r>
                <a:r>
                  <a:rPr lang="en-US" sz="2800" b="1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𝐏𝐫𝐨𝐝𝐮𝐜𝐭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721159"/>
              </a:xfrm>
              <a:prstGeom prst="rect">
                <a:avLst/>
              </a:prstGeom>
              <a:blipFill rotWithShape="0">
                <a:blip r:embed="rId3"/>
                <a:stretch>
                  <a:fillRect l="-1333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524000"/>
                <a:ext cx="9144000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𝐂𝐡𝐚𝐢𝐧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7371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438400"/>
                <a:ext cx="9144000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𝒙𝒚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				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𝐒𝐢𝐦𝐩𝐥𝐢𝐟𝐲</m:t>
                    </m:r>
                  </m:oMath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7211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2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Guidelines for Implicit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856357"/>
                <a:ext cx="9144000" cy="60016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3200" b="1" dirty="0"/>
                  <a:t>Differentiate both sides of the equation with respect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i="1" dirty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3200" b="1" dirty="0"/>
                  <a:t>Collect all terms involving 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on the left side of the equation and move all other terms to the right side of the equation.</a:t>
                </a:r>
                <a:endParaRPr lang="en-US" sz="3200" b="1" dirty="0">
                  <a:solidFill>
                    <a:srgbClr val="00B050"/>
                  </a:solidFill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3200" b="1" dirty="0"/>
                  <a:t>Factor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out of the left side of the equation.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3200" b="1" dirty="0"/>
                  <a:t>Solve for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6357"/>
                <a:ext cx="9144000" cy="6001643"/>
              </a:xfrm>
              <a:prstGeom prst="rect">
                <a:avLst/>
              </a:prstGeom>
              <a:blipFill rotWithShape="0">
                <a:blip r:embed="rId3"/>
                <a:stretch>
                  <a:fillRect l="-2000" r="-1667" b="-18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5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639</TotalTime>
  <Words>1346</Words>
  <Application>Microsoft Office PowerPoint</Application>
  <PresentationFormat>Ekran Gösterisi (4:3)</PresentationFormat>
  <Paragraphs>148</Paragraphs>
  <Slides>30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9" baseType="lpstr">
      <vt:lpstr>Arial</vt:lpstr>
      <vt:lpstr>Britannic Bold</vt:lpstr>
      <vt:lpstr>Calibri</vt:lpstr>
      <vt:lpstr>Cambria Math</vt:lpstr>
      <vt:lpstr>Century Gothic</vt:lpstr>
      <vt:lpstr>Courier New</vt:lpstr>
      <vt:lpstr>Palatino Linotype</vt:lpstr>
      <vt:lpstr>Wingdings</vt:lpstr>
      <vt:lpstr>Executive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Gnl Hmbtv</cp:lastModifiedBy>
  <cp:revision>195</cp:revision>
  <dcterms:created xsi:type="dcterms:W3CDTF">2006-08-16T00:00:00Z</dcterms:created>
  <dcterms:modified xsi:type="dcterms:W3CDTF">2021-01-31T12:33:52Z</dcterms:modified>
</cp:coreProperties>
</file>