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77" r:id="rId16"/>
    <p:sldId id="266" r:id="rId17"/>
    <p:sldId id="267" r:id="rId18"/>
    <p:sldId id="268" r:id="rId19"/>
    <p:sldId id="278" r:id="rId20"/>
    <p:sldId id="270" r:id="rId21"/>
    <p:sldId id="269" r:id="rId22"/>
    <p:sldId id="279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continuous on a closed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both a minimum and </a:t>
                </a:r>
                <a:r>
                  <a:rPr lang="en-US" sz="3200" b="1" dirty="0" smtClean="0"/>
                  <a:t>a maximum </a:t>
                </a:r>
                <a:r>
                  <a:rPr lang="en-US" sz="3200" b="1" dirty="0"/>
                  <a:t>on the interval.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657817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𝐄𝐱𝐭𝐫𝐞𝐦𝐞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𝐕𝐚𝐥𝐮𝐞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𝐓𝐡𝐞𝐨𝐫𝐞𝐦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is an existence theorem </a:t>
                </a:r>
                <a:r>
                  <a:rPr lang="en-US" sz="3200" b="1" dirty="0"/>
                  <a:t>because it tells of </a:t>
                </a:r>
                <a:r>
                  <a:rPr lang="en-US" sz="3200" b="1" dirty="0" smtClean="0"/>
                  <a:t>the existence </a:t>
                </a:r>
                <a:r>
                  <a:rPr lang="en-US" sz="3200" b="1" dirty="0"/>
                  <a:t>of minimum and maximum values but does not show how to </a:t>
                </a:r>
                <a:r>
                  <a:rPr lang="en-US" sz="3200" b="1" dirty="0" smtClean="0"/>
                  <a:t>find these </a:t>
                </a:r>
                <a:r>
                  <a:rPr lang="en-US" sz="3200" b="1" dirty="0"/>
                  <a:t>values.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817"/>
                <a:ext cx="9144000" cy="2971583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685800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𝐫𝐞𝐥𝐚𝐭𝐢𝐯𝐞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𝐦𝐚𝐱𝐢𝐦𝐮𝐦</m:t>
                    </m:r>
                  </m:oMath>
                </a14:m>
                <a:r>
                  <a:rPr lang="en-US" sz="3200" b="1" dirty="0"/>
                  <a:t> at 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𝐫𝐞𝐥𝐚𝐭𝐢𝐯𝐞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𝐦𝐢𝐧𝐢𝐦𝐮𝐦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at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"/>
                <a:ext cx="9144000" cy="30637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𝐑𝐞𝐥𝐚𝐭𝐢𝐯𝐞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𝐂𝐫𝐢𝐭𝐢𝐜𝐚𝐥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𝐍𝐮𝐦𝐛𝐞𝐫𝐬</m:t>
                    </m:r>
                  </m:oMath>
                </a14:m>
                <a:endParaRPr lang="en-US" sz="36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80" y="2286000"/>
            <a:ext cx="43863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Informally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for a </a:t>
                </a:r>
                <a:r>
                  <a:rPr lang="en-US" sz="3200" b="1" dirty="0" smtClean="0"/>
                  <a:t>continuous function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can think of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</a:t>
                </a:r>
                <a:r>
                  <a:rPr lang="en-US" sz="3200" b="1" dirty="0"/>
                  <a:t>relative maximum as occurring on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𝐡𝐢𝐥𝐥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the </a:t>
                </a:r>
                <a:r>
                  <a:rPr lang="en-US" sz="3200" b="1" dirty="0" smtClean="0"/>
                  <a:t>graph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</a:t>
                </a:r>
                <a:r>
                  <a:rPr lang="en-US" sz="3200" b="1" dirty="0"/>
                  <a:t>relative minimum as occurring in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𝐯𝐚𝐥𝐥𝐞𝐲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the graph.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9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Such a hill </a:t>
            </a:r>
            <a:r>
              <a:rPr lang="en-US" sz="3200" b="1" dirty="0" smtClean="0"/>
              <a:t>and valley </a:t>
            </a:r>
            <a:r>
              <a:rPr lang="en-US" sz="3200" b="1" dirty="0"/>
              <a:t>can occur in two </a:t>
            </a:r>
            <a:r>
              <a:rPr lang="en-US" sz="3200" b="1" dirty="0" smtClean="0"/>
              <a:t>ways: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If the hill (or valley) is smooth and rounded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</a:t>
            </a:r>
            <a:r>
              <a:rPr lang="en-US" sz="3200" b="1" dirty="0" smtClean="0"/>
              <a:t>graph has </a:t>
            </a:r>
            <a:r>
              <a:rPr lang="en-US" sz="3200" b="1" dirty="0"/>
              <a:t>a horizontal tangent line at the high point (or low point</a:t>
            </a:r>
            <a:r>
              <a:rPr lang="en-US" sz="3200" b="1" dirty="0" smtClean="0"/>
              <a:t>).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76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If the hill (or valley) </a:t>
            </a:r>
            <a:r>
              <a:rPr lang="en-US" sz="3200" b="1" dirty="0" smtClean="0"/>
              <a:t>is sharp </a:t>
            </a:r>
            <a:r>
              <a:rPr lang="en-US" sz="3200" b="1" dirty="0"/>
              <a:t>and peaked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graph represents a function that is not differentiable at the </a:t>
            </a:r>
            <a:r>
              <a:rPr lang="en-US" sz="3200" b="1" dirty="0" smtClean="0"/>
              <a:t>high point </a:t>
            </a:r>
            <a:r>
              <a:rPr lang="en-US" sz="3200" b="1" dirty="0"/>
              <a:t>(or low point).</a:t>
            </a:r>
          </a:p>
        </p:txBody>
      </p:sp>
    </p:spTree>
    <p:extLst>
      <p:ext uri="{BB962C8B-B14F-4D97-AF65-F5344CB8AC3E}">
        <p14:creationId xmlns:p14="http://schemas.microsoft.com/office/powerpoint/2010/main" val="6428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8808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𝐑𝐞𝐥𝐚𝐭𝐢𝐯𝐞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𝐌𝐚𝐱𝐢𝐦𝐮𝐦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:r>
                  <a:rPr lang="en-US" sz="3200" b="1" dirty="0" smtClean="0"/>
                  <a:t>there is an open interval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is a maximum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𝐫𝐞𝐥𝐚𝐭𝐢𝐯𝐞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𝐦𝐚𝐱𝐢𝐦𝐮𝐦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or you can say </a:t>
                </a:r>
                <a:r>
                  <a:rPr lang="en-US" sz="3200" b="1" dirty="0" smtClean="0"/>
                  <a:t>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</a:t>
                </a:r>
                <a:r>
                  <a:rPr lang="en-US" sz="3200" b="1" dirty="0" smtClean="0"/>
                  <a:t>relative maximum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808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8808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𝐑𝐞𝐥𝐚𝐭𝐢𝐯𝐞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𝐌𝐢𝐧𝐢𝐦𝐮𝐦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:r>
                  <a:rPr lang="en-US" sz="3200" b="1" dirty="0" smtClean="0"/>
                  <a:t>there is an open interval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on 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is a </a:t>
                </a:r>
                <a:r>
                  <a:rPr lang="en-US" sz="3200" b="1" dirty="0" smtClean="0"/>
                  <a:t>minimum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𝐫𝐞𝐥𝐚𝐭𝐢𝐯𝐞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𝐦𝐢𝐧𝐢𝐦𝐮𝐦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or you can say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has a relative </a:t>
                </a:r>
                <a:r>
                  <a:rPr lang="en-US" sz="3200" b="1" dirty="0" smtClean="0"/>
                  <a:t>minimum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808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6927" y="117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value of the derivative at each relative extremum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11735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𝐕𝐚𝐥𝐮𝐞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𝐃𝐞𝐫𝐢𝐯𝐚𝐭𝐢𝐯𝐞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𝐑𝐞𝐥𝐚𝐭𝐢𝐯𝐞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𝐄𝐱𝐭𝐫𝐞𝐦𝐚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" y="2834273"/>
            <a:ext cx="9137180" cy="35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2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At </a:t>
                </a:r>
                <a:r>
                  <a:rPr lang="en-US" sz="3200" b="1" dirty="0"/>
                  <a:t>each relative extremum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derivative either is zero </a:t>
                </a:r>
                <a:r>
                  <a:rPr lang="en-US" sz="3200" b="1" dirty="0" smtClean="0"/>
                  <a:t>or does </a:t>
                </a:r>
                <a:r>
                  <a:rPr lang="en-US" sz="3200" b="1" dirty="0"/>
                  <a:t>not </a:t>
                </a:r>
                <a:r>
                  <a:rPr lang="en-US" sz="3200" b="1" dirty="0" smtClean="0"/>
                  <a:t>exist.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values at these special points are called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𝐜𝐫𝐢𝐭𝐢𝐜𝐚𝐥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𝐧𝐮𝐦𝐛𝐞𝐫𝐬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3" y="2428244"/>
            <a:ext cx="8691933" cy="442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9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𝐂𝐫𝐢𝐭𝐢𝐜𝐚𝐥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defined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or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</a:t>
                </a:r>
                <a:r>
                  <a:rPr lang="en-US" sz="3200" b="1" dirty="0" smtClean="0"/>
                  <a:t>not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</a:t>
                </a:r>
                <a:r>
                  <a:rPr lang="en-US" sz="3200" b="1" dirty="0" smtClean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𝐜𝐫𝐢𝐭𝐢𝐜𝐚𝐥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𝐧𝐮𝐦𝐛𝐞𝐫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358140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Notice </a:t>
                </a:r>
                <a:r>
                  <a:rPr lang="en-US" sz="3200" b="1" dirty="0" smtClean="0"/>
                  <a:t>in the definition that the critical 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to be in the domain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but does not have to be in the domain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𝐑𝐞𝐥𝐚𝐭𝐢𝐯𝐞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𝐎𝐜𝐜𝐮𝐫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𝐎𝐧𝐥𝐲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𝐚𝐭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𝐂𝐫𝐢𝐭𝐢𝐜𝐚𝐥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𝐍𝐮𝐦𝐛𝐞𝐫𝐬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relative minimum or relative maximum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a </a:t>
                </a:r>
                <a:r>
                  <a:rPr lang="en-US" sz="3200" b="1" dirty="0" smtClean="0"/>
                  <a:t>critical number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168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Based on the results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</a:t>
                </a:r>
                <a:r>
                  <a:rPr lang="en-US" sz="3200" b="1" dirty="0"/>
                  <a:t>can use the following guidelines to </a:t>
                </a:r>
                <a:r>
                  <a:rPr lang="en-US" sz="3200" b="1" dirty="0" smtClean="0"/>
                  <a:t>find extrema </a:t>
                </a:r>
                <a:r>
                  <a:rPr lang="en-US" sz="3200" b="1" dirty="0"/>
                  <a:t>on a closed interval.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86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1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00400"/>
            <a:ext cx="91440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Differentiation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7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533400"/>
                <a:ext cx="9144000" cy="630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find the extrema of a </a:t>
                </a:r>
                <a:r>
                  <a:rPr lang="en-US" sz="3200" b="1" dirty="0"/>
                  <a:t>continuous </a:t>
                </a:r>
                <a:r>
                  <a:rPr lang="en-US" sz="32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a closed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/>
                  <a:t>use the </a:t>
                </a:r>
                <a:r>
                  <a:rPr lang="en-US" sz="3200" b="1" dirty="0"/>
                  <a:t>following </a:t>
                </a:r>
                <a:r>
                  <a:rPr lang="en-US" sz="3200" b="1" dirty="0" smtClean="0"/>
                  <a:t>steps: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Find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the critical numbers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.</a:t>
                </a:r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at each critical number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at each endpoint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The least of these values is the minimum. </a:t>
                </a:r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greatest is the maximum.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630942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79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𝐆𝐮𝐢𝐝𝐞𝐥𝐢𝐧𝐞𝐬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𝐢𝐧𝐝𝐢𝐧𝐠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𝐄𝐱𝐭𝐫𝐞𝐦𝐚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" y="0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362200"/>
                <a:ext cx="54102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</a:t>
                </a:r>
                <a:r>
                  <a:rPr lang="en-US" sz="3200" b="1" dirty="0"/>
                  <a:t>extrema </a:t>
                </a:r>
                <a:r>
                  <a:rPr lang="en-US" sz="3200" b="1" dirty="0" smtClean="0"/>
                  <a:t>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3200" b="1" dirty="0" smtClean="0">
                  <a:solidFill>
                    <a:srgbClr val="00B0F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5410200" cy="3063724"/>
              </a:xfrm>
              <a:prstGeom prst="rect">
                <a:avLst/>
              </a:prstGeom>
              <a:blipFill rotWithShape="0">
                <a:blip r:embed="rId2"/>
                <a:stretch>
                  <a:fillRect l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𝐈𝐧𝐭𝐞𝐫𝐯𝐚𝐥</m:t>
                    </m:r>
                  </m:oMath>
                </a14:m>
                <a:endParaRPr lang="en-US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0" y="762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𝐈𝐧𝐭𝐞𝐫𝐯𝐚𝐥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7620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90365"/>
            <a:ext cx="3581400" cy="53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0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39052" cy="467820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note that the critical </a:t>
                </a:r>
                <a:r>
                  <a:rPr lang="en-US" sz="32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does not yield a </a:t>
                </a:r>
                <a:r>
                  <a:rPr lang="en-US" sz="3200" b="1" dirty="0" smtClean="0"/>
                  <a:t>relative minimum </a:t>
                </a:r>
                <a:r>
                  <a:rPr lang="en-US" sz="3200" b="1" dirty="0"/>
                  <a:t>or a relative maximum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This </a:t>
                </a:r>
                <a:r>
                  <a:rPr lang="en-US" sz="3200" b="1" dirty="0"/>
                  <a:t>tells you that the converse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is not </a:t>
                </a:r>
                <a:r>
                  <a:rPr lang="en-US" sz="3200" b="1" dirty="0"/>
                  <a:t>true.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9052" cy="4678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524000"/>
                <a:ext cx="4724400" cy="323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</a:t>
                </a:r>
                <a:r>
                  <a:rPr lang="en-US" sz="3200" b="1" dirty="0"/>
                  <a:t>extrema </a:t>
                </a:r>
                <a:r>
                  <a:rPr lang="en-US" sz="3200" b="1" dirty="0" smtClean="0"/>
                  <a:t>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ad>
                        <m:rad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4724400" cy="3238964"/>
              </a:xfrm>
              <a:prstGeom prst="rect">
                <a:avLst/>
              </a:prstGeom>
              <a:blipFill rotWithShape="0"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𝐈𝐧𝐭𝐞𝐫𝐯𝐚𝐥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25897"/>
            <a:ext cx="3888197" cy="563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8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447800"/>
                <a:ext cx="5029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</a:t>
                </a:r>
                <a:r>
                  <a:rPr lang="en-US" sz="3200" b="1" dirty="0"/>
                  <a:t>extrema </a:t>
                </a:r>
                <a:r>
                  <a:rPr lang="en-US" sz="3200" b="1" dirty="0" smtClean="0"/>
                  <a:t>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𝝅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50292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𝐈𝐧𝐭𝐞𝐫𝐯𝐚𝐥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61" y="1219200"/>
            <a:ext cx="396704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82" y="6727"/>
                <a:ext cx="9144000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are going to discuss </a:t>
                </a:r>
                <a:r>
                  <a:rPr lang="en-US" sz="3200" b="1" dirty="0"/>
                  <a:t>several </a:t>
                </a:r>
                <a:r>
                  <a:rPr lang="en-US" sz="3200" b="1" dirty="0" smtClean="0"/>
                  <a:t>applications of </a:t>
                </a:r>
                <a:r>
                  <a:rPr lang="en-US" sz="3200" b="1" dirty="0"/>
                  <a:t>the derivative of a function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sz="3200" b="1" dirty="0" smtClean="0"/>
                  <a:t>These applications </a:t>
                </a:r>
                <a:r>
                  <a:rPr lang="en-US" sz="3200" b="1" dirty="0"/>
                  <a:t>fall into three </a:t>
                </a:r>
                <a:r>
                  <a:rPr lang="en-US" sz="3200" b="1" dirty="0" smtClean="0"/>
                  <a:t>basic categories: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Curve </a:t>
                </a:r>
                <a:r>
                  <a:rPr lang="en-US" sz="3200" b="1" dirty="0"/>
                  <a:t>sketching </a:t>
                </a:r>
                <a:r>
                  <a:rPr lang="en-US" sz="3200" b="1" dirty="0" smtClean="0"/>
                  <a:t>techniques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Optimization </a:t>
                </a:r>
                <a:r>
                  <a:rPr lang="en-US" sz="3200" b="1" dirty="0"/>
                  <a:t>techniques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Approximation </a:t>
                </a:r>
                <a:r>
                  <a:rPr lang="en-US" sz="3200" b="1" dirty="0"/>
                  <a:t>techniques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6727"/>
                <a:ext cx="9144000" cy="587853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856357"/>
                <a:ext cx="914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calculus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much effort is devoted to determining the behavior of a function on an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does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have a maximum value </a:t>
                </a:r>
                <a:r>
                  <a:rPr lang="en-US" sz="3200" b="1" dirty="0" smtClean="0"/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?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does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have </a:t>
                </a:r>
                <a:r>
                  <a:rPr lang="en-US" sz="3200" b="1" dirty="0"/>
                  <a:t>a minimum </a:t>
                </a:r>
                <a:r>
                  <a:rPr lang="en-US" sz="3200" b="1" dirty="0" smtClean="0"/>
                  <a:t>value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?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where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increasing?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where </a:t>
                </a:r>
                <a:r>
                  <a:rPr lang="en-US" sz="3200" b="1" dirty="0"/>
                  <a:t>is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decreasing</a:t>
                </a:r>
                <a:r>
                  <a:rPr lang="en-US" sz="3200" b="1" dirty="0" smtClean="0"/>
                  <a:t>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etc.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6357"/>
                <a:ext cx="914400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8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𝐈𝐧𝐭𝐞𝐫𝐯𝐚𝐥</m:t>
                    </m:r>
                  </m:oMath>
                </a14:m>
                <a:endParaRPr lang="en-US" sz="36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8384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this </a:t>
            </a:r>
            <a:r>
              <a:rPr lang="en-US" sz="3200" b="1" dirty="0" smtClean="0"/>
              <a:t>and subsequent lectures </a:t>
            </a:r>
            <a:r>
              <a:rPr lang="en-US" sz="3200" b="1" dirty="0"/>
              <a:t>you will learn </a:t>
            </a:r>
            <a:r>
              <a:rPr lang="en-US" sz="3200" b="1" dirty="0" smtClean="0"/>
              <a:t>how derivatives </a:t>
            </a:r>
            <a:r>
              <a:rPr lang="en-US" sz="3200" b="1" dirty="0"/>
              <a:t>can be used to answer these questions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0" y="2743200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200" b="1" dirty="0"/>
              <a:t>You will also see why these questions are important in real-life applications of calculus.</a:t>
            </a:r>
          </a:p>
        </p:txBody>
      </p:sp>
    </p:spTree>
    <p:extLst>
      <p:ext uri="{BB962C8B-B14F-4D97-AF65-F5344CB8AC3E}">
        <p14:creationId xmlns:p14="http://schemas.microsoft.com/office/powerpoint/2010/main" val="16197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6820" y="0"/>
                <a:ext cx="9144000" cy="49859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𝐄𝐱𝐭𝐫𝐞𝐦𝐚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defined on an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1.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is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𝐦𝐢𝐧𝐢𝐦𝐮𝐦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≤</m:t>
                    </m:r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2.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𝒄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is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𝐦𝐚𝐱𝐢𝐦𝐮𝐦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≥</m:t>
                    </m:r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for all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𝑰</m:t>
                    </m:r>
                  </m:oMath>
                </a14:m>
                <a:r>
                  <a:rPr lang="en-US" sz="3200" b="1" dirty="0"/>
                  <a:t>.</a:t>
                </a:r>
                <a:endParaRPr lang="en-US" sz="32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0"/>
                <a:ext cx="9144000" cy="49859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minimum and maximum of a function on an interval are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𝐞𝐱𝐭𝐫𝐞𝐦𝐞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𝐯𝐚𝐥𝐮𝐞𝐬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𝐞𝐱𝐭𝐫𝐞𝐦𝐚</m:t>
                    </m:r>
                  </m:oMath>
                </a14:m>
                <a:r>
                  <a:rPr lang="en-US" sz="3200" b="1" dirty="0"/>
                  <a:t> (the singular form of extrema is extremum)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of </a:t>
                </a:r>
                <a:r>
                  <a:rPr lang="en-US" sz="3200" b="1" dirty="0" smtClean="0"/>
                  <a:t>the function </a:t>
                </a:r>
                <a:r>
                  <a:rPr lang="en-US" sz="3200" b="1" dirty="0"/>
                  <a:t>on the interval.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minimum and maximum of a function on </a:t>
                </a:r>
                <a:r>
                  <a:rPr lang="en-US" sz="3200" b="1" dirty="0" smtClean="0"/>
                  <a:t>an interval </a:t>
                </a:r>
                <a:r>
                  <a:rPr lang="en-US" sz="3200" b="1" dirty="0"/>
                  <a:t>are also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𝐚𝐛𝐬𝐨𝐥𝐮𝐭𝐞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𝐦𝐢𝐧𝐢𝐦𝐮𝐦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𝐦𝐚𝐱𝐢𝐦𝐮𝐦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𝐠𝐥𝐨𝐛𝐚𝐥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𝐦𝐢𝐧𝐢𝐦𝐮𝐦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𝐠𝐥𝐨𝐛𝐚𝐥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𝐦𝐚𝐱𝐢𝐦𝐮𝐦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on the interval.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function need not have a minimum or a maximum on an interval</a:t>
                </a:r>
                <a:r>
                  <a:rPr lang="en-US" sz="3200" b="1" dirty="0" smtClean="0"/>
                  <a:t>.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02727"/>
            <a:ext cx="8991600" cy="48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3200" b="1" dirty="0"/>
                  <a:t> you can see </a:t>
                </a:r>
                <a:r>
                  <a:rPr lang="en-US" sz="3200" b="1" dirty="0" smtClean="0"/>
                  <a:t>that continuity </a:t>
                </a:r>
                <a:r>
                  <a:rPr lang="en-US" sz="3200" b="1" dirty="0"/>
                  <a:t>(or the </a:t>
                </a:r>
                <a:r>
                  <a:rPr lang="en-US" sz="3200" b="1" dirty="0" smtClean="0"/>
                  <a:t>lack </a:t>
                </a:r>
                <a:r>
                  <a:rPr lang="en-US" sz="3200" b="1" dirty="0"/>
                  <a:t>of it) can </a:t>
                </a:r>
                <a:r>
                  <a:rPr lang="en-US" sz="3200" b="1" dirty="0" smtClean="0"/>
                  <a:t>affect </a:t>
                </a:r>
                <a:r>
                  <a:rPr lang="en-US" sz="3200" b="1" dirty="0"/>
                  <a:t>the existence </a:t>
                </a:r>
                <a:r>
                  <a:rPr lang="en-US" sz="3200" b="1" dirty="0" smtClean="0"/>
                  <a:t>of </a:t>
                </a:r>
                <a:r>
                  <a:rPr lang="en-US" sz="3200" b="1" dirty="0" smtClean="0"/>
                  <a:t>an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extremum </a:t>
                </a:r>
                <a:r>
                  <a:rPr lang="en-US" sz="3200" b="1" dirty="0"/>
                  <a:t>on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interval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316" y="1752600"/>
            <a:ext cx="539168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493</TotalTime>
  <Words>877</Words>
  <Application>Microsoft Office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88</cp:revision>
  <dcterms:created xsi:type="dcterms:W3CDTF">2006-08-16T00:00:00Z</dcterms:created>
  <dcterms:modified xsi:type="dcterms:W3CDTF">2019-11-13T17:34:56Z</dcterms:modified>
</cp:coreProperties>
</file>