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70" r:id="rId5"/>
    <p:sldId id="258" r:id="rId6"/>
    <p:sldId id="279" r:id="rId7"/>
    <p:sldId id="280" r:id="rId8"/>
    <p:sldId id="281" r:id="rId9"/>
    <p:sldId id="271" r:id="rId10"/>
    <p:sldId id="272" r:id="rId11"/>
    <p:sldId id="260" r:id="rId12"/>
    <p:sldId id="261" r:id="rId13"/>
    <p:sldId id="273" r:id="rId14"/>
    <p:sldId id="263" r:id="rId15"/>
    <p:sldId id="264" r:id="rId16"/>
    <p:sldId id="282" r:id="rId17"/>
    <p:sldId id="283" r:id="rId18"/>
    <p:sldId id="284" r:id="rId19"/>
    <p:sldId id="265" r:id="rId20"/>
    <p:sldId id="274" r:id="rId21"/>
    <p:sldId id="266" r:id="rId22"/>
    <p:sldId id="267" r:id="rId23"/>
    <p:sldId id="275" r:id="rId24"/>
    <p:sldId id="268" r:id="rId25"/>
    <p:sldId id="276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8" autoAdjust="0"/>
    <p:restoredTop sz="94660"/>
  </p:normalViewPr>
  <p:slideViewPr>
    <p:cSldViewPr>
      <p:cViewPr varScale="1">
        <p:scale>
          <a:sx n="85" d="100"/>
          <a:sy n="85" d="100"/>
        </p:scale>
        <p:origin x="3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70B96A11-4462-4766-BEE7-0ED17AE464A6}"/>
    <pc:docChg chg="delSld">
      <pc:chgData name="Gnl Hmbtv" userId="246024e8652d4806" providerId="LiveId" clId="{70B96A11-4462-4766-BEE7-0ED17AE464A6}" dt="2021-02-02T12:36:09.022" v="0" actId="2696"/>
      <pc:docMkLst>
        <pc:docMk/>
      </pc:docMkLst>
      <pc:sldChg chg="del">
        <pc:chgData name="Gnl Hmbtv" userId="246024e8652d4806" providerId="LiveId" clId="{70B96A11-4462-4766-BEE7-0ED17AE464A6}" dt="2021-02-02T12:36:09.022" v="0" actId="2696"/>
        <pc:sldMkLst>
          <pc:docMk/>
          <pc:sldMk cId="3345931895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Single Variable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the differentiability requirement is dropped from Rolle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Theorem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will still have a critical number 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),</m:t>
                    </m:r>
                  </m:oMath>
                </a14:m>
                <a:r>
                  <a:rPr lang="en-US" sz="3200" b="1" dirty="0"/>
                  <a:t> but it may not yield a horizontal tangent.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261016"/>
            <a:ext cx="3657600" cy="45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85800"/>
                <a:ext cx="4267200" cy="527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two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 intercepts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𝟑</m:t>
                      </m:r>
                      <m:r>
                        <a:rPr lang="en-US" sz="3200" b="1" i="1" smtClean="0">
                          <a:latin typeface="Cambria Math"/>
                        </a:rPr>
                        <m:t>𝒙</m:t>
                      </m:r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and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at some point between the two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 intercepts.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800"/>
                <a:ext cx="4267200" cy="5279715"/>
              </a:xfrm>
              <a:prstGeom prst="rect">
                <a:avLst/>
              </a:prstGeom>
              <a:blipFill rotWithShape="0">
                <a:blip r:embed="rId2"/>
                <a:stretch>
                  <a:fillRect l="-3571" r="-3571"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979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1. Illustrating Rolle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 Theorem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0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800" t="-14583" b="-39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21" y="1219200"/>
            <a:ext cx="473367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3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541686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Rolle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Theorem states that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satisfies the conditions of the theorem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there must be at least one point between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3200" b="1" dirty="0"/>
                  <a:t> at which the derivative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There may of course be more than one such point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the next example.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416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979" y="533400"/>
                <a:ext cx="4650179" cy="454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all values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 in the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(−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533400"/>
                <a:ext cx="4650179" cy="4541051"/>
              </a:xfrm>
              <a:prstGeom prst="rect">
                <a:avLst/>
              </a:prstGeom>
              <a:blipFill rotWithShape="0">
                <a:blip r:embed="rId2"/>
                <a:stretch>
                  <a:fillRect l="-3408" r="-3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2. Illustrating Rolle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 Theorem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800" t="-14583" b="-39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771650"/>
            <a:ext cx="44291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41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Rolle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Theorem can be used to prove another theorem — the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𝐌𝐞𝐚𝐧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𝐕𝐚𝐥𝐮𝐞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𝐓𝐡𝐞𝐨𝐫𝐞𝐦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57400"/>
                <a:ext cx="9144000" cy="431047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4. The Mean Value Theorem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is continuous on the closed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/>
                  <a:t> and differentiable on the open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),</m:t>
                    </m:r>
                  </m:oMath>
                </a14:m>
                <a:r>
                  <a:rPr lang="en-US" sz="3200" b="1" dirty="0"/>
                  <a:t> then there exists a 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such that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𝒂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9144000" cy="43104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3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6240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Refer to Figure 11.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979" y="320040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Guidelines to Proof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77" y="2590800"/>
            <a:ext cx="387192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79" y="0"/>
                <a:ext cx="91440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/>
                  <a:t>mean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in the Mean Value Theorem refers to the mean (or average) rate of change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in the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" y="0"/>
                <a:ext cx="9144000" cy="2800767"/>
              </a:xfrm>
              <a:prstGeom prst="rect">
                <a:avLst/>
              </a:prstGeom>
              <a:blipFill rotWithShape="0">
                <a:blip r:embed="rId3"/>
                <a:stretch>
                  <a:fillRect l="-1733" t="-3050" r="-173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80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equation of the secant line that passes through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80110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816409"/>
                <a:ext cx="9144000" cy="2474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/>
                  <a:t> be the difference between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b="1" dirty="0"/>
                  <a:t>: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6409"/>
                <a:ext cx="9144000" cy="2474845"/>
              </a:xfrm>
              <a:prstGeom prst="rect">
                <a:avLst/>
              </a:prstGeom>
              <a:blipFill rotWithShape="0"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By evaluating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b="1" dirty="0"/>
                  <a:t>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b="1" dirty="0"/>
                  <a:t> you can see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209800"/>
                <a:ext cx="9144000" cy="1494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is continuous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follows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b="1" dirty="0"/>
                  <a:t> is also continuous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149425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4092476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Furthermore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is differentiable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b="1" dirty="0"/>
                  <a:t> is also differentiable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and you can apply Rolle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/>
                  <a:t>s Theorem to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92476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65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49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there exists a 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which implies 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495701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700854"/>
                <a:ext cx="9144000" cy="3157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So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there exists a 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 such that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r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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00854"/>
                <a:ext cx="9144000" cy="3157146"/>
              </a:xfrm>
              <a:prstGeom prst="rect">
                <a:avLst/>
              </a:prstGeom>
              <a:blipFill rotWithShape="0">
                <a:blip r:embed="rId3"/>
                <a:stretch>
                  <a:fillRect l="-1667" r="-2133" b="-3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Although the Mean Value Theorem can be used directly in problem solving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used more often to prove other theorems.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981" y="2882040"/>
                <a:ext cx="9145979" cy="397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Geometrically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theorem guarantees the existence of a tangent line that is parallel to the secant line through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sz="3200" b="1" dirty="0"/>
                  <a:t>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1" y="2882040"/>
                <a:ext cx="9145979" cy="3975960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 b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0" y="925286"/>
                <a:ext cx="9144000" cy="425631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8000" kern="1200">
                    <a:solidFill>
                      <a:schemeClr val="tx2"/>
                    </a:solidFill>
                    <a:effectLst>
                      <a:outerShdw blurRad="63500" dist="38100" dir="5400000" algn="t" rotWithShape="0">
                        <a:prstClr val="black">
                          <a:alpha val="25000"/>
                        </a:prstClr>
                      </a:outerShdw>
                    </a:effectLst>
                    <a:latin typeface="+mn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4800" b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Applications of Differentiation: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Rolle</a:t>
                </a:r>
                <a14:m>
                  <m:oMath xmlns:m="http://schemas.openxmlformats.org/officeDocument/2006/math">
                    <m:r>
                      <a:rPr lang="en-US" sz="4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4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 Theorem and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Mean Value Theorem</a:t>
                </a:r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25286"/>
                <a:ext cx="9144000" cy="4256314"/>
              </a:xfrm>
              <a:prstGeom prst="rect">
                <a:avLst/>
              </a:prstGeom>
              <a:blipFill rotWithShape="0">
                <a:blip r:embed="rId2"/>
                <a:stretch>
                  <a:fillRect l="-2533" r="-2933" b="-6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6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terms of rates of change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Mean Value Theorem implies that there must be a point in the open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at which the instantaneous rate of change is equal to the average rate of change over the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/>
                  <a:t> 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85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48754"/>
                <a:ext cx="4572000" cy="4709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Given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𝟓</m:t>
                      </m:r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all values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 in the open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which satisfy the Mean Value Theorem.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754"/>
                <a:ext cx="4572000" cy="4709046"/>
              </a:xfrm>
              <a:prstGeom prst="rect">
                <a:avLst/>
              </a:prstGeom>
              <a:blipFill rotWithShape="0">
                <a:blip r:embed="rId2"/>
                <a:stretch>
                  <a:fillRect l="-3333" r="-3333" b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1979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Finding a Tangent Line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143" y="1371600"/>
            <a:ext cx="434585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37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Two stationary patrol cars equipped with radar are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/>
                  <a:t> miles apart on a highway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979" y="2949476"/>
                <a:ext cx="419297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As a truck passes the first patrol car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its speed is clocked at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mph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2949476"/>
                <a:ext cx="4192979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3779" r="-3634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1979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4. Finding an Instantaneous Rate of Change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780" y="2590800"/>
            <a:ext cx="4773386" cy="426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2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4384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Prove that the truck must have exceeded the speed limit (of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𝐦𝐩𝐡</m:t>
                    </m:r>
                  </m:oMath>
                </a14:m>
                <a:r>
                  <a:rPr lang="en-US" sz="3200" b="1" dirty="0"/>
                  <a:t>) at some time during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 minutes.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84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Four minutes later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when the truck passes the second patrol car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its speed is clocked at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𝐦𝐩𝐡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3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798796"/>
                <a:ext cx="9144000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 useful alternative form of the Mean Value Theorem is as follows: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is continuous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differentiable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3200" b="1" dirty="0"/>
                  <a:t> then there exists a number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/>
                  <a:t>such that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𝒃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r>
                        <a:rPr lang="en-US" sz="3200" b="1" i="1" smtClean="0">
                          <a:latin typeface="Cambria Math"/>
                        </a:rPr>
                        <m:t>′(</m:t>
                      </m:r>
                      <m:r>
                        <a:rPr lang="en-US" sz="3200" b="1" i="1" smtClean="0">
                          <a:latin typeface="Cambria Math"/>
                        </a:rPr>
                        <m:t>𝒄</m:t>
                      </m:r>
                      <m:r>
                        <a:rPr lang="en-US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8796"/>
                <a:ext cx="9144000" cy="467820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979" y="0"/>
                <a:ext cx="9144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𝐀𝐥𝐭𝐞𝐫𝐧𝐚𝐭𝐢𝐯𝐞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𝐅𝐨𝐫𝐦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en-US" sz="36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1" i="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𝐌𝐞𝐚𝐧</m:t>
                      </m:r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𝐕𝐚𝐥𝐮𝐞</m:t>
                      </m:r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𝐓𝐡𝐞𝐨𝐫𝐞𝐦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9" y="0"/>
                <a:ext cx="9144000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85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979" y="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Keep in mind that when dealing with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polynomial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rational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radical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trigonometric functions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they are all differentiable at all points in their domains.</a:t>
            </a:r>
          </a:p>
        </p:txBody>
      </p:sp>
    </p:spTree>
    <p:extLst>
      <p:ext uri="{BB962C8B-B14F-4D97-AF65-F5344CB8AC3E}">
        <p14:creationId xmlns:p14="http://schemas.microsoft.com/office/powerpoint/2010/main" val="135836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819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81637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Extreme Value Theorem states that a continuous function on a closed interval must have both a minimum and a maximum on the interval.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276600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Both of these values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can occur at the endpoints.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76600"/>
                <a:ext cx="91440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Rolle</a:t>
                </a:r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 Theorem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named after the French mathematician Michel Rolle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𝟏𝟔𝟓𝟐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𝟏𝟕𝟏𝟗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gives conditions that guarantee the existence of an extreme value in the interior of a closed interval.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3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93954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 3. Rolle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 Theorem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3200" b="1" dirty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be continuous on the closed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/>
                  <a:t>and differentiable on the open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3200" b="1" dirty="0"/>
                  <a:t> then there is at least one number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such that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9395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𝐂𝐚𝐬𝐞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: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3200" b="1" dirty="0"/>
                  <a:t> for 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is constant on the interval and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by the known Theorem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for all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816409"/>
                <a:ext cx="9144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𝐂𝐚𝐬𝐞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: Suppose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3200" b="1" dirty="0"/>
                  <a:t> for some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6409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4800600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By the Extreme Value Theorem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you know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has a maximum at some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in the interval.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060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667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35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Moreover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this maximum does not occur at either endpoint.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6210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057400"/>
                <a:ext cx="9144000" cy="754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So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has a maximum in the open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9144000" cy="754117"/>
              </a:xfrm>
              <a:prstGeom prst="rect">
                <a:avLst/>
              </a:prstGeom>
              <a:blipFill rotWithShape="0">
                <a:blip r:embed="rId3"/>
                <a:stretch>
                  <a:fillRect l="-1667" r="-333" b="-26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97180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This implies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sz="3200" b="1" dirty="0"/>
                  <a:t> is a relative maximum and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by the known Theorem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is a critical number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71800"/>
                <a:ext cx="914400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5334000"/>
                <a:ext cx="9144000" cy="1494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Finally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/>
                  <a:t> is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conclude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9144000" cy="1494255"/>
              </a:xfrm>
              <a:prstGeom prst="rect">
                <a:avLst/>
              </a:prstGeom>
              <a:blipFill rotWithShape="0">
                <a:blip r:embed="rId5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83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𝐏𝐫𝐨𝐨𝐟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𝐜𝐨𝐧𝐭𝐢𝐧𝐮𝐞𝐝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𝐂𝐚𝐬𝐞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: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3200" b="1" dirty="0"/>
                  <a:t> for some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use an argument similar to that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𝐂𝐚𝐬𝐞</m:t>
                    </m:r>
                    <m:r>
                      <a:rPr lang="en-US" sz="32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involving the minimum instead of the maximum.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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6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From Rolle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3200" b="1" dirty="0"/>
                  <a:t>s Theorem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see that if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 is continuous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/>
                  <a:t>and differentiable 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),</m:t>
                    </m:r>
                  </m:oMath>
                </a14:m>
                <a:r>
                  <a:rPr lang="en-US" sz="3200" b="1" dirty="0"/>
                  <a:t> and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latin typeface="Cambria Math"/>
                      </a:rPr>
                      <m:t>),</m:t>
                    </m:r>
                  </m:oMath>
                </a14:m>
                <a:r>
                  <a:rPr lang="en-US" sz="3200" b="1" dirty="0"/>
                  <a:t> there must be at least one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2562225"/>
            <a:ext cx="4543425" cy="429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2995340"/>
                <a:ext cx="4495800" cy="3862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/>
                  <a:t>value between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3200" b="1" dirty="0"/>
                  <a:t> at which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 has a horizontal tangent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(see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95340"/>
                <a:ext cx="4495800" cy="3862660"/>
              </a:xfrm>
              <a:prstGeom prst="rect">
                <a:avLst/>
              </a:prstGeom>
              <a:blipFill rotWithShape="0">
                <a:blip r:embed="rId4"/>
                <a:stretch>
                  <a:fillRect l="-3388" r="-3252" b="-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372</TotalTime>
  <Words>1155</Words>
  <Application>Microsoft Office PowerPoint</Application>
  <PresentationFormat>Ekran Gösterisi (4:3)</PresentationFormat>
  <Paragraphs>89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Century Gothic</vt:lpstr>
      <vt:lpstr>Courier New</vt:lpstr>
      <vt:lpstr>Palatino Linotype</vt:lpstr>
      <vt:lpstr>Wingdings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86</cp:revision>
  <dcterms:created xsi:type="dcterms:W3CDTF">2006-08-16T00:00:00Z</dcterms:created>
  <dcterms:modified xsi:type="dcterms:W3CDTF">2021-02-02T12:36:19Z</dcterms:modified>
</cp:coreProperties>
</file>