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83" r:id="rId14"/>
    <p:sldId id="269" r:id="rId15"/>
    <p:sldId id="266" r:id="rId16"/>
    <p:sldId id="278" r:id="rId17"/>
    <p:sldId id="267" r:id="rId18"/>
    <p:sldId id="268" r:id="rId19"/>
    <p:sldId id="270" r:id="rId20"/>
    <p:sldId id="279" r:id="rId21"/>
    <p:sldId id="271" r:id="rId22"/>
    <p:sldId id="280" r:id="rId23"/>
    <p:sldId id="272" r:id="rId24"/>
    <p:sldId id="273" r:id="rId25"/>
    <p:sldId id="281" r:id="rId26"/>
    <p:sldId id="274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16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These </a:t>
                </a:r>
                <a:r>
                  <a:rPr lang="en-US" sz="3200" b="1" dirty="0" smtClean="0"/>
                  <a:t>guidelines are also valid if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replaced by an interval </a:t>
                </a:r>
                <a:r>
                  <a:rPr lang="en-US" sz="3200" b="1" dirty="0" smtClean="0"/>
                  <a:t>of the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∞,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,∞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(−∞,∞)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 </a:t>
                </a:r>
                <a:r>
                  <a:rPr lang="en-US" sz="3200" b="1" dirty="0"/>
                  <a:t>function 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𝐬𝐭𝐫𝐢𝐜𝐭𝐥𝐲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𝐦𝐨𝐧𝐨𝐭𝐨𝐧𝐢𝐜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on an interval if it is either increasing on </a:t>
                </a:r>
                <a:r>
                  <a:rPr lang="en-US" sz="3200" b="1" dirty="0" smtClean="0"/>
                  <a:t>the entire </a:t>
                </a:r>
                <a:r>
                  <a:rPr lang="en-US" sz="3200" b="1" dirty="0"/>
                  <a:t>interval or decreasing on the entire interval.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7047"/>
            <a:ext cx="4038600" cy="442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372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strictly monotonic on the entire real number line because it is increasing on </a:t>
                </a:r>
                <a:r>
                  <a:rPr lang="en-US" sz="3200" b="1" dirty="0" smtClean="0"/>
                  <a:t>the entire </a:t>
                </a:r>
                <a:r>
                  <a:rPr lang="en-US" sz="3200" b="1" dirty="0"/>
                  <a:t>real number </a:t>
                </a:r>
                <a:r>
                  <a:rPr lang="en-US" sz="3200" b="1" dirty="0" smtClean="0"/>
                  <a:t>line.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(see Figure 2a)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2698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0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408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 smtClean="0"/>
                  <a:t>The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32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,       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  <m:r>
                                          <a:rPr lang="en-US" sz="3200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32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,  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408223"/>
              </a:xfrm>
              <a:prstGeom prst="rect">
                <a:avLst/>
              </a:prstGeom>
              <a:blipFill rotWithShape="0">
                <a:blip r:embed="rId2"/>
                <a:stretch>
                  <a:fillRect l="-1667" t="-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67" y="2667000"/>
            <a:ext cx="397343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438400"/>
                <a:ext cx="49530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is not strictly monotonic on the entire real number line because it is constant 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4953000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3075" r="-2952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9718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Derivative Test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30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After you have determined the intervals on which a function is increasing or </a:t>
            </a:r>
            <a:r>
              <a:rPr lang="en-US" sz="3200" b="1" dirty="0" smtClean="0"/>
              <a:t>decreasing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it </a:t>
            </a:r>
            <a:r>
              <a:rPr lang="en-US" sz="3200" b="1" dirty="0"/>
              <a:t>is not difficult to locate the relative extrema of the function.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363337"/>
            <a:ext cx="3962400" cy="449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" y="3124200"/>
                <a:ext cx="4800601" cy="3137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Take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for example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 function </a:t>
                </a:r>
                <a:r>
                  <a:rPr lang="en-US" sz="3200" b="1" dirty="0"/>
                  <a:t>from Example 1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/>
                <a:r>
                  <a:rPr lang="en-US" sz="3200" b="1" dirty="0" smtClean="0"/>
                  <a:t>depicted in </a:t>
                </a:r>
                <a:r>
                  <a:rPr lang="en-US" sz="3200" b="1" dirty="0"/>
                  <a:t>Figure </a:t>
                </a:r>
                <a:r>
                  <a:rPr lang="en-US" sz="3200" b="1" dirty="0" smtClean="0"/>
                  <a:t>3.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124200"/>
                <a:ext cx="4800601" cy="3137975"/>
              </a:xfrm>
              <a:prstGeom prst="rect">
                <a:avLst/>
              </a:prstGeom>
              <a:blipFill rotWithShape="0">
                <a:blip r:embed="rId3"/>
                <a:stretch>
                  <a:fillRect l="-3173" r="-3046" b="-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9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function has </a:t>
                </a:r>
                <a:r>
                  <a:rPr lang="en-US" sz="3200" b="1" dirty="0"/>
                  <a:t>a relative maximum at the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3200" b="1" dirty="0" smtClean="0"/>
                  <a:t> 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increasing immediately to </a:t>
                </a:r>
                <a:r>
                  <a:rPr lang="en-US" sz="3200" b="1" dirty="0" smtClean="0"/>
                  <a:t>the left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decreasing </a:t>
                </a:r>
                <a:r>
                  <a:rPr lang="en-US" sz="3200" b="1" dirty="0"/>
                  <a:t>immediately to the right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353812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Similarly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has a relative </a:t>
                </a:r>
                <a:r>
                  <a:rPr lang="en-US" sz="3200" b="1" dirty="0" smtClean="0"/>
                  <a:t>minimum </a:t>
                </a:r>
                <a:r>
                  <a:rPr lang="en-US" sz="3200" b="1" dirty="0"/>
                  <a:t>at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3200" b="1" dirty="0"/>
                  <a:t> 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 smtClean="0"/>
                  <a:t>decreasing </a:t>
                </a:r>
                <a:r>
                  <a:rPr lang="en-US" sz="3200" b="1" dirty="0"/>
                  <a:t>immediately to the left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increasing </a:t>
                </a:r>
                <a:r>
                  <a:rPr lang="en-US" sz="3200" b="1" dirty="0"/>
                  <a:t>immediately to the right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3812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1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6927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𝐓𝐡𝐞𝐨𝐫𝐞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𝐓𝐡𝐞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𝐅𝐢𝐫𝐬𝐭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𝐃𝐞𝐫𝐢𝐯𝐚𝐭𝐢𝐯𝐞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𝐓𝐞𝐬𝐭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0"/>
                <a:ext cx="91440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6927" y="6096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critical number of a </a:t>
                </a:r>
                <a:r>
                  <a:rPr lang="en-US" sz="32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that is continuous on an open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</m:oMath>
                </a14:m>
                <a:r>
                  <a:rPr lang="en-US" sz="3200" b="1" dirty="0" smtClean="0"/>
                  <a:t> 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6096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0" y="243840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differentiable on the interval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except possibly 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sz="3200" b="1" dirty="0"/>
                  <a:t> can be classified as follows.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6927" y="4953000"/>
                <a:ext cx="9144000" cy="158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changes from negative to positive </a:t>
                </a:r>
                <a:r>
                  <a:rPr lang="en-US" sz="3200" b="1" dirty="0" smtClean="0"/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has a relative </a:t>
                </a:r>
                <a:r>
                  <a:rPr lang="en-US" sz="3200" b="1" dirty="0" smtClean="0"/>
                  <a:t>minimum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4953000"/>
                <a:ext cx="9144000" cy="1587038"/>
              </a:xfrm>
              <a:prstGeom prst="rect">
                <a:avLst/>
              </a:prstGeom>
              <a:blipFill rotWithShape="0">
                <a:blip r:embed="rId5"/>
                <a:stretch>
                  <a:fillRect l="-2067" r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1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23622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positive on both sides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or negative on both sides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neither a relative minimum nor a relative maximum.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220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000" r="-1667" b="-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-7917" y="533400"/>
                <a:ext cx="9144000" cy="158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changes from positive </a:t>
                </a:r>
                <a:r>
                  <a:rPr lang="en-US" sz="3200" b="1" dirty="0" smtClean="0"/>
                  <a:t>to negative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has a relative </a:t>
                </a:r>
                <a:r>
                  <a:rPr lang="en-US" sz="3200" b="1" dirty="0" smtClean="0"/>
                  <a:t>maximum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3200" b="1" i="1">
                            <a:latin typeface="Cambria Math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7" y="533400"/>
                <a:ext cx="9144000" cy="1587038"/>
              </a:xfrm>
              <a:prstGeom prst="rect">
                <a:avLst/>
              </a:prstGeom>
              <a:blipFill rotWithShape="0">
                <a:blip r:embed="rId3"/>
                <a:stretch>
                  <a:fillRect l="-2067" r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-6927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𝐓𝐡𝐞𝐨𝐫𝐞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𝐓𝐡𝐞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𝐅𝐢𝐫𝐬𝐭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𝐃𝐞𝐫𝐢𝐯𝐚𝐭𝐢𝐯𝐞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𝐓𝐞𝐬𝐭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0"/>
                <a:ext cx="91440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8991600" cy="551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762000"/>
                <a:ext cx="9144000" cy="369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relative extrema of the function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in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3691332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Applying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Derivative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6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Increasing and Decreasing Functions 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Derivative Test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6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Note that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𝐄𝐱𝐚𝐦𝐩𝐥𝐞𝐬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 smtClean="0"/>
                  <a:t> the given functions were differentiable on the entire real </a:t>
                </a:r>
                <a:r>
                  <a:rPr lang="en-US" sz="3200" b="1" dirty="0"/>
                  <a:t>number </a:t>
                </a:r>
                <a:r>
                  <a:rPr lang="en-US" sz="3200" b="1" dirty="0" smtClean="0"/>
                  <a:t>line. (for </a:t>
                </a:r>
                <a:r>
                  <a:rPr lang="en-US" sz="3200" b="1" dirty="0"/>
                  <a:t>such functions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only critical numbers are those for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.)</a:t>
                </a:r>
                <a:endParaRPr lang="en-US" sz="3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350520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smtClean="0"/>
                  <a:t>concerns a function that has two types of critical numbers — those </a:t>
                </a:r>
                <a:r>
                  <a:rPr lang="en-US" sz="3200" b="1" dirty="0"/>
                  <a:t>for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and those for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not differentiable.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74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802976"/>
                <a:ext cx="9144000" cy="283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relative extrema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32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2976"/>
                <a:ext cx="9144000" cy="2831288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Applying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Derivative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0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When using the First Derivative Test</a:t>
            </a:r>
            <a:r>
              <a:rPr lang="en-US" sz="3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 smtClean="0"/>
              <a:t> be sure to consider the domain of the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778419"/>
                <a:ext cx="9144000" cy="4777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instance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in the next example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function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not defined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.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sz="3200" b="1" dirty="0" smtClean="0"/>
                  <a:t>This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/>
                  <a:t>value must be used with the critical numbers to determine the test intervals.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8419"/>
                <a:ext cx="9144000" cy="477701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717810"/>
                <a:ext cx="9144000" cy="306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relative extrema </a:t>
                </a:r>
                <a:r>
                  <a:rPr lang="en-US" sz="3200" b="1" dirty="0" smtClean="0"/>
                  <a:t>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7810"/>
                <a:ext cx="9144000" cy="3068853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Applying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Derivative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3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762000"/>
                <a:ext cx="9144000" cy="270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Neglecting air resistance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the path of a projectile that is propelled at an angle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3200" b="1" dirty="0" smtClean="0"/>
                  <a:t>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𝒚</m:t>
                      </m:r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𝒈</m:t>
                          </m:r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0" smtClean="0">
                                      <a:latin typeface="Cambria Math"/>
                                    </a:rPr>
                                    <m:t>𝐬𝐞𝐜</m:t>
                                  </m:r>
                                </m:e>
                                <m:sup>
                                  <m:r>
                                    <a:rPr lang="en-US" sz="3200" b="1" i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sSubSup>
                            <m:sSub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32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b="1" i="0" smtClean="0">
                                  <a:latin typeface="Cambria Math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latin typeface="Cambria Math"/>
                        </a:rPr>
                        <m:t>𝒉</m:t>
                      </m:r>
                      <m:r>
                        <a:rPr lang="en-US" sz="3200" b="1" i="1" smtClean="0">
                          <a:latin typeface="Cambria Math"/>
                        </a:rPr>
                        <m:t>,  </m:t>
                      </m:r>
                      <m:r>
                        <a:rPr lang="en-US" sz="3200" b="1" i="1" smtClean="0">
                          <a:latin typeface="Cambria Math"/>
                        </a:rPr>
                        <m:t>𝟎</m:t>
                      </m:r>
                      <m:r>
                        <a:rPr lang="en-US" sz="3200" b="1" i="1" smtClean="0">
                          <a:latin typeface="Cambria Math"/>
                        </a:rPr>
                        <m:t>≤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3200" b="1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2709909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The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of a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Projectile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8862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height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the horizontal </a:t>
                </a:r>
                <a:r>
                  <a:rPr lang="en-US" sz="3200" b="1" dirty="0" smtClean="0"/>
                  <a:t>distance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the acceleration due to </a:t>
                </a:r>
                <a:r>
                  <a:rPr lang="en-US" sz="3200" b="1" dirty="0" smtClean="0"/>
                  <a:t>gravity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the initial </a:t>
                </a:r>
                <a:r>
                  <a:rPr lang="en-US" sz="3200" b="1" dirty="0" smtClean="0"/>
                  <a:t>velocity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the initial height.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5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716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𝒈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feet per second per </a:t>
                </a:r>
                <a:r>
                  <a:rPr lang="en-US" sz="3200" b="1" dirty="0" smtClean="0"/>
                  <a:t>second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𝟐𝟒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feet per </a:t>
                </a:r>
                <a:r>
                  <a:rPr lang="en-US" sz="3200" b="1" dirty="0" smtClean="0"/>
                  <a:t>second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feet.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634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(continued)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72" y="2819400"/>
            <a:ext cx="489092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2514600"/>
                <a:ext cx="40386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What value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3200" b="1" dirty="0"/>
                  <a:t> will produce a maximum horizontal distance?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40386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3771" r="-3620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8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20" y="516544"/>
                <a:ext cx="454878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a projectile is propelled from ground level and air resistance is neglected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the object will travel farthest with an initial angle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516544"/>
                <a:ext cx="4548783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2681" r="-2815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20" y="47244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however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the projectile is propelled from a point above ground level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 smtClean="0"/>
                  <a:t> the angle that yields a maximum horizontal distance is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7244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400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120" y="685800"/>
            <a:ext cx="4457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19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4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82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In this </a:t>
            </a:r>
            <a:r>
              <a:rPr lang="en-US" sz="3200" b="1" dirty="0" smtClean="0"/>
              <a:t>lecture </a:t>
            </a:r>
            <a:r>
              <a:rPr lang="en-US" sz="3200" b="1" dirty="0"/>
              <a:t>you will learn how derivatives can be used to </a:t>
            </a:r>
            <a:r>
              <a:rPr lang="en-US" sz="3200" b="1" dirty="0" smtClean="0"/>
              <a:t>classify relative extrema as </a:t>
            </a:r>
            <a:r>
              <a:rPr lang="en-US" sz="3200" b="1" dirty="0"/>
              <a:t>either relative minima or relative maxima</a:t>
            </a:r>
            <a:r>
              <a:rPr lang="en-US" sz="3200" b="1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590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First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sz="3200" b="1" dirty="0"/>
              <a:t> it is important to define increasing and decreasing functions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5778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𝐢𝐧𝐜𝐫𝐞𝐚𝐬𝐢𝐧𝐠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on an </a:t>
                </a:r>
                <a:r>
                  <a:rPr lang="en-US" sz="3200" b="1" dirty="0" smtClean="0"/>
                  <a:t>interval </a:t>
                </a:r>
                <a:r>
                  <a:rPr lang="en-US" sz="3200" b="1" dirty="0"/>
                  <a:t>if for any two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/>
                  <a:t> in the </a:t>
                </a:r>
                <a:r>
                  <a:rPr lang="en-US" sz="3200" b="1" dirty="0"/>
                  <a:t>interval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/>
                  <a:t> implies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7876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533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𝐃𝐞𝐟𝐢𝐧𝐢𝐭𝐢𝐨𝐧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𝐈𝐧𝐜𝐫𝐞𝐚𝐬𝐢𝐧𝐠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𝐃𝐞𝐜𝐫𝐞𝐚𝐬𝐢𝐧𝐠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𝐅𝐮𝐧𝐜𝐭𝐢𝐨𝐧𝐬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4114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𝐝𝐞𝐜𝐫𝐞𝐚𝐬𝐢𝐧𝐠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on an interval if for any two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/>
                  <a:t> in the interval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/>
                  <a:t> implies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533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2514600"/>
                <a:ext cx="5181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For example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the function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 smtClean="0"/>
                  <a:t> is decreasing </a:t>
                </a:r>
                <a:r>
                  <a:rPr lang="en-US" sz="3200" b="1" dirty="0"/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∞,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constant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is </a:t>
                </a:r>
                <a:r>
                  <a:rPr lang="en-US" sz="3200" b="1" dirty="0" smtClean="0"/>
                  <a:t>increasing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,∞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51816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2941" r="-2941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803" y="2438400"/>
            <a:ext cx="383630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 function 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𝐢𝐧𝐜𝐫𝐞𝐚𝐬𝐢𝐧𝐠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if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moves to the right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its graph moves </a:t>
                </a:r>
                <a:r>
                  <a:rPr lang="en-US" sz="3200" b="1" dirty="0" smtClean="0"/>
                  <a:t>up</a:t>
                </a: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is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𝐝𝐞𝐜𝐫𝐞𝐚𝐬𝐢𝐧𝐠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if its graph moves down.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4254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a function that is continuous on the closed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</a:t>
                </a:r>
                <a:r>
                  <a:rPr lang="en-US" sz="3200" b="1" dirty="0" smtClean="0"/>
                  <a:t>differentiable on </a:t>
                </a:r>
                <a:r>
                  <a:rPr lang="en-US" sz="3200" b="1" dirty="0"/>
                  <a:t>the open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5476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𝐓𝐡𝐞𝐨𝐫𝐞𝐦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𝐓𝐞𝐬𝐭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𝐈𝐧𝐜𝐫𝐞𝐚𝐬𝐢𝐧𝐠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𝐃𝐞𝐜𝐫𝐞𝐚𝐬𝐢𝐧𝐠</m:t>
                      </m:r>
                      <m:r>
                        <a:rPr lang="en-US" sz="3200" b="1" i="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𝐅𝐮𝐧𝐜𝐭𝐢𝐨𝐧𝐬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764340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AutoNum type="arabicPeriod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for </a:t>
                </a:r>
                <a:r>
                  <a:rPr lang="en-US" sz="3200" b="1" dirty="0" smtClean="0"/>
                  <a:t>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2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 smtClean="0"/>
                  <a:t>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increasing </a:t>
                </a:r>
                <a:r>
                  <a:rPr lang="en-US" sz="3200" b="1" dirty="0" smtClean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4340"/>
                <a:ext cx="9144000" cy="1492781"/>
              </a:xfrm>
              <a:prstGeom prst="rect">
                <a:avLst/>
              </a:prstGeom>
              <a:blipFill rotWithShape="0">
                <a:blip r:embed="rId4"/>
                <a:stretch>
                  <a:fillRect l="-2000" r="-166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&lt;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for 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 smtClean="0"/>
                  <a:t>decreasing </a:t>
                </a:r>
                <a:r>
                  <a:rPr lang="en-US" sz="3200" b="1" dirty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  <a:endParaRPr lang="en-US" sz="3200" b="1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8340"/>
                <a:ext cx="9144000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2000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for 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b="1" dirty="0"/>
                  <a:t>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constant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000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733800"/>
                <a:ext cx="9144000" cy="2877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Find the open intervals on which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is increasing or </a:t>
                </a:r>
                <a:r>
                  <a:rPr lang="en-US" sz="3200" b="1" dirty="0" smtClean="0"/>
                  <a:t>decreasing.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877263"/>
              </a:xfrm>
              <a:prstGeom prst="rect">
                <a:avLst/>
              </a:prstGeom>
              <a:blipFill rotWithShape="0">
                <a:blip r:embed="rId4"/>
                <a:stretch>
                  <a:fillRect l="-1667" b="-6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20" y="228600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1. Intervals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 Which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is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Increasing or </a:t>
                </a: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Decreasing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286000"/>
                <a:ext cx="9144000" cy="1494255"/>
              </a:xfrm>
              <a:prstGeom prst="rect">
                <a:avLst/>
              </a:prstGeom>
              <a:blipFill rotWithShape="0">
                <a:blip r:embed="rId5"/>
                <a:stretch>
                  <a:fillRect l="-1733" r="-2867" b="-1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8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𝐆𝐮𝐢𝐝𝐞𝐥𝐢𝐧𝐞𝐬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𝐅𝐢𝐧𝐝𝐢𝐧𝐠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𝐈𝐧𝐭𝐞𝐫𝐯𝐚𝐥𝐬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𝐖𝐡𝐢𝐜𝐡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𝐅𝐮𝐧𝐜𝐭𝐢𝐨𝐧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𝐈𝐧𝐜𝐫𝐞𝐚𝐬𝐢𝐧𝐠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𝐃𝐞𝐜𝐫𝐞𝐚𝐬𝐢𝐧𝐠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6764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be continuous on the </a:t>
                </a:r>
                <a:r>
                  <a:rPr lang="en-US" sz="3200" b="1" dirty="0" smtClean="0"/>
                  <a:t>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 smtClean="0"/>
                  <a:t>. </a:t>
                </a:r>
                <a:r>
                  <a:rPr lang="en-US" sz="3200" b="1" dirty="0"/>
                  <a:t>To find the open intervals on </a:t>
                </a:r>
                <a:r>
                  <a:rPr lang="en-US" sz="32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is </a:t>
                </a:r>
                <a:r>
                  <a:rPr lang="en-US" sz="3200" b="1" dirty="0"/>
                  <a:t>increasing or decreasing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use the following steps.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41148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3200" b="1" dirty="0" smtClean="0"/>
                  <a:t>Locate </a:t>
                </a:r>
                <a:r>
                  <a:rPr lang="en-US" sz="3200" b="1" dirty="0"/>
                  <a:t>the critical numbers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and use these numbers to </a:t>
                </a:r>
                <a:r>
                  <a:rPr lang="en-US" sz="3200" b="1" dirty="0" smtClean="0"/>
                  <a:t>determine test </a:t>
                </a:r>
                <a:r>
                  <a:rPr lang="en-US" sz="3200" b="1" dirty="0"/>
                  <a:t>intervals.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2000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15240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3200" b="1" dirty="0" smtClean="0"/>
                  <a:t>Determine </a:t>
                </a:r>
                <a:r>
                  <a:rPr lang="en-US" sz="3200" b="1" dirty="0"/>
                  <a:t>the sign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′(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at one test value in each of the intervals.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000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12420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3200" b="1" dirty="0" smtClean="0"/>
                  <a:t>Use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to determine whether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is </a:t>
                </a:r>
                <a:r>
                  <a:rPr lang="en-US" sz="3200" b="1" dirty="0"/>
                  <a:t>increasing or decreasing on </a:t>
                </a:r>
                <a:r>
                  <a:rPr lang="en-US" sz="3200" b="1" dirty="0" smtClean="0"/>
                  <a:t>each interval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2000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𝐆𝐮𝐢𝐝𝐞𝐥𝐢𝐧𝐞𝐬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𝐅𝐢𝐧𝐝𝐢𝐧𝐠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𝐈𝐧𝐭𝐞𝐫𝐯𝐚𝐥𝐬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𝐖𝐡𝐢𝐜𝐡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i="0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𝐅𝐮𝐧𝐜𝐭𝐢𝐨𝐧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𝐈𝐧𝐜𝐫𝐞𝐚𝐬𝐢𝐧𝐠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𝐃𝐞𝐜𝐫𝐞𝐚𝐬𝐢𝐧𝐠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1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326</TotalTime>
  <Words>695</Words>
  <Application>Microsoft Office PowerPoint</Application>
  <PresentationFormat>On-screen Show (4:3)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93</cp:revision>
  <dcterms:created xsi:type="dcterms:W3CDTF">2006-08-16T00:00:00Z</dcterms:created>
  <dcterms:modified xsi:type="dcterms:W3CDTF">2019-11-20T19:08:19Z</dcterms:modified>
</cp:coreProperties>
</file>