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80" r:id="rId6"/>
    <p:sldId id="259" r:id="rId7"/>
    <p:sldId id="260" r:id="rId8"/>
    <p:sldId id="261" r:id="rId9"/>
    <p:sldId id="281" r:id="rId10"/>
    <p:sldId id="263" r:id="rId11"/>
    <p:sldId id="264" r:id="rId12"/>
    <p:sldId id="265" r:id="rId13"/>
    <p:sldId id="282" r:id="rId14"/>
    <p:sldId id="266" r:id="rId15"/>
    <p:sldId id="283" r:id="rId16"/>
    <p:sldId id="267" r:id="rId17"/>
    <p:sldId id="288" r:id="rId18"/>
    <p:sldId id="268" r:id="rId19"/>
    <p:sldId id="269" r:id="rId20"/>
    <p:sldId id="270" r:id="rId21"/>
    <p:sldId id="271" r:id="rId22"/>
    <p:sldId id="284" r:id="rId23"/>
    <p:sldId id="272" r:id="rId24"/>
    <p:sldId id="273" r:id="rId25"/>
    <p:sldId id="274" r:id="rId26"/>
    <p:sldId id="285" r:id="rId27"/>
    <p:sldId id="289" r:id="rId28"/>
    <p:sldId id="275" r:id="rId29"/>
    <p:sldId id="276" r:id="rId30"/>
    <p:sldId id="277" r:id="rId31"/>
    <p:sldId id="286" r:id="rId32"/>
    <p:sldId id="278" r:id="rId33"/>
    <p:sldId id="2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56477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7. Test for Concavity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whose second derivative exists on an open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then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concave upward </a:t>
                </a:r>
                <a:r>
                  <a:rPr lang="en-US" sz="3200" b="1" dirty="0" smtClean="0"/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for all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concave downward 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477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To apply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we have to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First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locate </a:t>
                </a: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values at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does not </a:t>
                </a:r>
                <a:r>
                  <a:rPr lang="en-US" sz="3200" b="1" dirty="0" smtClean="0"/>
                  <a:t>exist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Second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use these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values to determine test </a:t>
                </a:r>
                <a:r>
                  <a:rPr lang="en-US" sz="3200" b="1" dirty="0" smtClean="0"/>
                  <a:t>intervals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Finally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test the sign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in each </a:t>
                </a:r>
                <a:r>
                  <a:rPr lang="en-US" sz="3200" b="1" dirty="0"/>
                  <a:t>of the test </a:t>
                </a:r>
                <a:r>
                  <a:rPr lang="en-US" sz="3200" b="1" dirty="0" smtClean="0"/>
                  <a:t>intervals.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72464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Guidelines for Using Theorem 7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9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8842"/>
                <a:ext cx="9144000" cy="312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Determine the open intervals on which the graph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concave upward or downward.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8842"/>
                <a:ext cx="9144000" cy="312495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Determining Concavity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886200"/>
                <a:ext cx="915082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function given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is continuous on the entire real line.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5082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6" r="-1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18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:r>
                  <a:rPr lang="en-US" sz="3200" b="1" dirty="0"/>
                  <a:t>there </a:t>
                </a:r>
                <a:r>
                  <a:rPr lang="en-US" sz="3200" b="1" dirty="0" smtClean="0"/>
                  <a:t>are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values </a:t>
                </a:r>
                <a:r>
                  <a:rPr lang="en-US" sz="3200" b="1" dirty="0"/>
                  <a:t>at which the function is not continuous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these values should be used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along with </a:t>
                </a:r>
                <a:r>
                  <a:rPr lang="en-US" sz="3200" b="1" dirty="0"/>
                  <a:t>the points at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does not exist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to form the test intervals.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76400"/>
            <a:ext cx="7391400" cy="404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graph of the function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is given below.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9" y="596524"/>
                <a:ext cx="9144000" cy="39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Determine the open intervals on which the graph of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concave </a:t>
                </a:r>
                <a:r>
                  <a:rPr lang="en-US" sz="3200" b="1" dirty="0" smtClean="0"/>
                  <a:t>upward or </a:t>
                </a:r>
                <a:r>
                  <a:rPr lang="en-US" sz="3200" b="1" dirty="0"/>
                  <a:t>concave downward</a:t>
                </a:r>
                <a:r>
                  <a:rPr lang="en-US" sz="3200" b="1" dirty="0" smtClean="0"/>
                  <a:t>.</a:t>
                </a:r>
                <a:endParaRPr lang="en-US" sz="3200" b="1" u="sng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" y="596524"/>
                <a:ext cx="9144000" cy="392261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Determining Concavity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The graph </a:t>
            </a:r>
            <a:r>
              <a:rPr lang="en-US" sz="3200" b="1" dirty="0" smtClean="0"/>
              <a:t>of the function </a:t>
            </a:r>
            <a:r>
              <a:rPr lang="en-US" sz="3200" b="1" dirty="0"/>
              <a:t>is shown in Figure 4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572000" cy="530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of Inflection</a:t>
            </a:r>
          </a:p>
        </p:txBody>
      </p:sp>
    </p:spTree>
    <p:extLst>
      <p:ext uri="{BB962C8B-B14F-4D97-AF65-F5344CB8AC3E}">
        <p14:creationId xmlns:p14="http://schemas.microsoft.com/office/powerpoint/2010/main" val="42098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graph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two points at which the concavity changes.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:r>
                  <a:rPr lang="en-US" sz="3200" b="1" dirty="0" smtClean="0"/>
                  <a:t>the tangent </a:t>
                </a:r>
                <a:r>
                  <a:rPr lang="en-US" sz="3200" b="1" dirty="0"/>
                  <a:t>line to the graph exists at such a point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that point is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𝐩𝐨𝐢𝐧𝐭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𝐢𝐧𝐟𝐥𝐞𝐜𝐭𝐢𝐨𝐧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49960"/>
            <a:ext cx="4267200" cy="44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1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Three types </a:t>
                </a:r>
                <a:r>
                  <a:rPr lang="en-US" sz="3200" b="1" dirty="0"/>
                  <a:t>of points of inflection are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915496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4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4384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Concavity and the Second Derivative Test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04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Point of Inflection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that is continuous on an open </a:t>
                </a:r>
                <a:r>
                  <a:rPr lang="en-US" sz="3200" b="1" dirty="0" smtClean="0"/>
                  <a:t>interval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</a:t>
                </a:r>
                <a:r>
                  <a:rPr lang="en-US" sz="3200" b="1" dirty="0" smtClean="0"/>
                  <a:t>point in </a:t>
                </a:r>
                <a:r>
                  <a:rPr lang="en-US" sz="3200" b="1" dirty="0"/>
                  <a:t>the interval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If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has a tangent line at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this point is a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point of inflection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of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if the concavity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changes from upward to downward (or downward to upward) at the point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045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definition </a:t>
                </a:r>
                <a:r>
                  <a:rPr lang="en-US" sz="3200" b="1" dirty="0" smtClean="0"/>
                  <a:t>given </a:t>
                </a:r>
                <a:r>
                  <a:rPr lang="en-US" sz="3200" b="1" dirty="0"/>
                  <a:t>above requires that the tangent line exists </a:t>
                </a:r>
                <a:r>
                  <a:rPr lang="en-US" sz="3200" b="1" dirty="0" smtClean="0"/>
                  <a:t>at the </a:t>
                </a:r>
                <a:r>
                  <a:rPr lang="en-US" sz="3200" b="1" dirty="0"/>
                  <a:t>point of inflection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some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𝐜𝐚𝐥𝐜𝐮𝐥𝐮𝐬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𝐭𝐞𝐱𝐭𝐛𝐨𝐨𝐤𝐬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/>
                  <a:t>however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/>
                  <a:t>do </a:t>
                </a:r>
                <a:r>
                  <a:rPr lang="en-US" sz="3200" b="1" dirty="0"/>
                  <a:t>not require this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7035" y="0"/>
                <a:ext cx="9144000" cy="564340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(continued)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some authors do not consider the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/>
                                </a:rPr>
                                <m:t>,              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have a point of inflection at the origin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even though the concavity of the graph changes </a:t>
                </a:r>
                <a:r>
                  <a:rPr lang="en-US" sz="3200" b="1" dirty="0" smtClean="0"/>
                  <a:t>from concave </a:t>
                </a:r>
                <a:r>
                  <a:rPr lang="en-US" sz="3200" b="1" dirty="0"/>
                  <a:t>downward to concave upward.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35" y="0"/>
                <a:ext cx="9144000" cy="5643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locate possible points of inflection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can determine the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does not </a:t>
                </a:r>
                <a:r>
                  <a:rPr lang="en-US" sz="3200" b="1" dirty="0" smtClean="0"/>
                  <a:t>exist.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(this </a:t>
                </a:r>
                <a:r>
                  <a:rPr lang="en-US" sz="3200" b="1" dirty="0"/>
                  <a:t>is similar to the procedure for </a:t>
                </a:r>
                <a:r>
                  <a:rPr lang="en-US" sz="3200" b="1" dirty="0" smtClean="0"/>
                  <a:t>locating relative </a:t>
                </a:r>
                <a:r>
                  <a:rPr lang="en-US" sz="3200" b="1" dirty="0"/>
                  <a:t>extrema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.)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487258"/>
                <a:ext cx="9144000" cy="314214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8. Points of Inflection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a point of inflection of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then </a:t>
                </a:r>
                <a:r>
                  <a:rPr lang="en-US" sz="3200" b="1" dirty="0" smtClean="0"/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does </a:t>
                </a:r>
                <a:r>
                  <a:rPr lang="en-US" sz="3200" b="1" dirty="0"/>
                  <a:t>not exist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7258"/>
                <a:ext cx="9144000" cy="31421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3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Determine the points of inflection and discuss the concavity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3250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Finding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of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76" y="2286000"/>
            <a:ext cx="701972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4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2" y="53340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converse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not generally true. </a:t>
                </a:r>
                <a:r>
                  <a:rPr lang="en-US" sz="3200" b="1" dirty="0" smtClean="0"/>
                  <a:t>That </a:t>
                </a:r>
                <a:r>
                  <a:rPr lang="en-US" sz="3200" b="1" dirty="0"/>
                  <a:t>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possible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the second </a:t>
                </a:r>
                <a:r>
                  <a:rPr lang="en-US" sz="3200" b="1" dirty="0"/>
                  <a:t>derivative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to be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3200" b="1" dirty="0"/>
                  <a:t> at a point that </a:t>
                </a:r>
                <a:r>
                  <a:rPr lang="en-US" sz="3200" b="1" dirty="0" smtClean="0"/>
                  <a:t>is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 a </a:t>
                </a:r>
                <a:r>
                  <a:rPr lang="en-US" sz="3200" b="1" dirty="0"/>
                  <a:t>point of inflection.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53340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" y="4848860"/>
                <a:ext cx="4952118" cy="200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the graph </a:t>
                </a:r>
                <a:r>
                  <a:rPr lang="en-US" sz="3200" b="1" dirty="0"/>
                  <a:t>of </a:t>
                </a:r>
                <a:endParaRPr lang="en-US" sz="32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shown in Figure </a:t>
                </a:r>
                <a:r>
                  <a:rPr lang="en-US" sz="3200" b="1" dirty="0" smtClean="0"/>
                  <a:t>8.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" y="4848860"/>
                <a:ext cx="4952118" cy="2009140"/>
              </a:xfrm>
              <a:prstGeom prst="rect">
                <a:avLst/>
              </a:prstGeom>
              <a:blipFill rotWithShape="0">
                <a:blip r:embed="rId3"/>
                <a:stretch>
                  <a:fillRect l="-3075" r="-1476" b="-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2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78" y="2057400"/>
            <a:ext cx="411612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0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" y="0"/>
                <a:ext cx="914212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second derivative is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but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not a point of inflection because the </a:t>
                </a:r>
                <a:r>
                  <a:rPr lang="en-US" sz="3200" b="1" dirty="0" smtClean="0"/>
                  <a:t>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concave </a:t>
                </a:r>
                <a:r>
                  <a:rPr lang="en-US" sz="3200" b="1" dirty="0" smtClean="0"/>
                  <a:t>upward to the right and to the left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" y="0"/>
                <a:ext cx="9142128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482081"/>
                <a:ext cx="9144000" cy="297158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addition to testing for concavity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second derivative can be used to perform </a:t>
                </a:r>
                <a:r>
                  <a:rPr lang="en-US" sz="3200" b="1" dirty="0" smtClean="0"/>
                  <a:t>a simple </a:t>
                </a:r>
                <a:r>
                  <a:rPr lang="en-US" sz="3200" b="1" dirty="0"/>
                  <a:t>test for relative maxima and minima.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2081"/>
                <a:ext cx="9144000" cy="2971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Second 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16133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test is based on the fact that if the graph of a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i</a:t>
                </a:r>
                <a:r>
                  <a:rPr lang="en-US" sz="3200" b="1" dirty="0"/>
                  <a:t>s concave upward on an open interval </a:t>
                </a:r>
                <a:r>
                  <a:rPr lang="en-US" sz="3200" b="1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must </a:t>
                </a:r>
                <a:r>
                  <a:rPr lang="en-US" sz="3200" b="1" dirty="0"/>
                  <a:t>be a relative minimum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430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Similarly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if the graph of a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concave </a:t>
                </a:r>
                <a:r>
                  <a:rPr lang="en-US" sz="3200" b="1" dirty="0" smtClean="0"/>
                  <a:t>downward </a:t>
                </a:r>
                <a:r>
                  <a:rPr lang="en-US" sz="3200" b="1" dirty="0"/>
                  <a:t>on an open interval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must be a relative </a:t>
                </a:r>
                <a:r>
                  <a:rPr lang="en-US" sz="3200" b="1" dirty="0" smtClean="0"/>
                  <a:t>maximum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.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30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have already seen that locating the intervals in which </a:t>
                </a:r>
                <a:r>
                  <a:rPr lang="en-US" sz="3200" b="1" dirty="0"/>
                  <a:t>a </a:t>
                </a:r>
                <a:r>
                  <a:rPr lang="en-US" sz="32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increases </a:t>
                </a:r>
                <a:r>
                  <a:rPr lang="en-US" sz="3200" b="1" dirty="0" smtClean="0"/>
                  <a:t>or decreases </a:t>
                </a:r>
                <a:r>
                  <a:rPr lang="en-US" sz="3200" b="1" dirty="0"/>
                  <a:t>helps to describe its graph.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7442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this lecture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will see how </a:t>
                </a:r>
                <a:r>
                  <a:rPr lang="en-US" sz="3200" b="1" dirty="0"/>
                  <a:t>locating </a:t>
                </a:r>
                <a:r>
                  <a:rPr lang="en-US" sz="3200" b="1" dirty="0" smtClean="0"/>
                  <a:t>the intervals </a:t>
                </a:r>
                <a:r>
                  <a:rPr lang="en-US" sz="3200" b="1" dirty="0"/>
                  <a:t>in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increases or decreases can be used to determine where the </a:t>
                </a:r>
                <a:r>
                  <a:rPr lang="en-US" sz="3200" b="1" dirty="0" smtClean="0"/>
                  <a:t>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is curving </a:t>
                </a:r>
                <a:r>
                  <a:rPr lang="en-US" sz="3200" b="1" dirty="0"/>
                  <a:t>upward </a:t>
                </a:r>
                <a:r>
                  <a:rPr lang="en-US" sz="3200" b="1" dirty="0" smtClean="0"/>
                  <a:t>or curving </a:t>
                </a:r>
                <a:r>
                  <a:rPr lang="en-US" sz="3200" b="1" dirty="0"/>
                  <a:t>downward.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42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4633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9. Second Derivative Test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such </a:t>
                </a:r>
                <a:r>
                  <a:rPr lang="en-US" sz="3200" b="1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the second derivative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exists </a:t>
                </a:r>
                <a:r>
                  <a:rPr lang="en-US" sz="3200" b="1" dirty="0" smtClean="0"/>
                  <a:t>on an </a:t>
                </a:r>
                <a:r>
                  <a:rPr lang="en-US" sz="3200" b="1" dirty="0"/>
                  <a:t>open interval </a:t>
                </a:r>
                <a:r>
                  <a:rPr lang="en-US" sz="3200" b="1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has a relative minimum </a:t>
                </a:r>
                <a:r>
                  <a:rPr lang="en-US" sz="3200" b="1" dirty="0"/>
                  <a:t>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has a relative </a:t>
                </a:r>
                <a:r>
                  <a:rPr lang="en-US" sz="3200" b="1" dirty="0"/>
                  <a:t>maximum </a:t>
                </a:r>
                <a:r>
                  <a:rPr lang="en-US" sz="3200" b="1" dirty="0"/>
                  <a:t>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7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0" y="0"/>
                <a:ext cx="9144000" cy="54168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9. Second Derivative Test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test </a:t>
                </a:r>
                <a:r>
                  <a:rPr lang="en-US" sz="3200" b="1" dirty="0" smtClean="0"/>
                  <a:t>fails – that </a:t>
                </a:r>
                <a:r>
                  <a:rPr lang="en-US" sz="3200" b="1" dirty="0"/>
                  <a:t>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may have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</a:t>
                </a:r>
                <a:r>
                  <a:rPr lang="en-US" sz="3200" b="1" dirty="0"/>
                  <a:t>relative </a:t>
                </a:r>
                <a:r>
                  <a:rPr lang="en-US" sz="3200" b="1" dirty="0" smtClean="0"/>
                  <a:t>maximum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en-US" sz="32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relative </a:t>
                </a:r>
                <a:r>
                  <a:rPr lang="en-US" sz="3200" b="1" dirty="0" smtClean="0"/>
                  <a:t>minimum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en-US" sz="32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or </a:t>
                </a:r>
                <a:r>
                  <a:rPr lang="en-US" sz="3200" b="1" dirty="0"/>
                  <a:t>neither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such cases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 the First Derivative Test.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" y="0"/>
                <a:ext cx="9144000" cy="5416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214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relative extrema for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𝟓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2147832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Second Derivative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29" y="1600200"/>
            <a:ext cx="485737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3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048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57075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Concavity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differentiable on an open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concave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upward </a:t>
                </a:r>
                <a:r>
                  <a:rPr lang="en-US" sz="3200" b="1" dirty="0" smtClean="0"/>
                  <a:t>(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convex</a:t>
                </a:r>
                <a:r>
                  <a:rPr lang="en-US" sz="3200" b="1" dirty="0" smtClean="0"/>
                  <a:t>)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 increasing on the </a:t>
                </a:r>
                <a:r>
                  <a:rPr lang="en-US" sz="3200" b="1" dirty="0" smtClean="0"/>
                  <a:t>interval</a:t>
                </a:r>
                <a:r>
                  <a:rPr lang="en-US" sz="3200" b="1" dirty="0" smtClean="0"/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concave downward 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concave</a:t>
                </a:r>
                <a:r>
                  <a:rPr lang="en-US" sz="3200" b="1" dirty="0"/>
                  <a:t>) 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/>
                  <a:t> if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b="1" dirty="0"/>
                  <a:t> is decreasing on the </a:t>
                </a:r>
                <a:r>
                  <a:rPr lang="en-US" sz="3200" b="1" dirty="0"/>
                  <a:t>interval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5707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to find the open intervals on which the graph of a </a:t>
                </a:r>
                <a:r>
                  <a:rPr lang="en-US" sz="3200" b="1" dirty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concave </a:t>
                </a:r>
                <a:r>
                  <a:rPr lang="en-US" sz="3200" b="1" dirty="0" smtClean="0"/>
                  <a:t>upward or </a:t>
                </a:r>
                <a:r>
                  <a:rPr lang="en-US" sz="3200" b="1" dirty="0"/>
                  <a:t>concave downward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need to find the intervals on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increasing </a:t>
                </a:r>
                <a:r>
                  <a:rPr lang="en-US" sz="3200" b="1" dirty="0" smtClean="0"/>
                  <a:t>or decreasing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differentiable on an open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:r>
                  <a:rPr lang="en-US" sz="3200" b="1" dirty="0" smtClean="0"/>
                  <a:t> the  graph  of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 is concave </a:t>
                </a:r>
                <a:r>
                  <a:rPr lang="en-US" sz="3200" b="1" dirty="0"/>
                  <a:t>upward 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33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Interpretation - Concavity Upward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44" y="2133600"/>
            <a:ext cx="500356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20" y="2133600"/>
                <a:ext cx="365078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lies above all of its tangent lines 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/>
                  <a:t>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(</a:t>
                </a:r>
                <a:r>
                  <a:rPr lang="en-US" sz="3200" b="1" dirty="0"/>
                  <a:t>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𝟏𝐚</m:t>
                    </m:r>
                  </m:oMath>
                </a14:m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133600"/>
                <a:ext cx="3650780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4174" r="-4341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4060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be differentiable on an 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:r>
                  <a:rPr lang="en-US" sz="3200" b="1" dirty="0" smtClean="0"/>
                  <a:t> the  graph  of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 is  concave  downward  on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603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 - Concavity Downward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27" y="2209800"/>
            <a:ext cx="4820973" cy="464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057400"/>
                <a:ext cx="41148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 </a:t>
                </a:r>
                <a:r>
                  <a:rPr lang="en-US" sz="3200" b="1" dirty="0"/>
                  <a:t>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lies below all of its tangent lines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𝟏𝐛</m:t>
                    </m:r>
                  </m:oMath>
                </a14:m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4114800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3704" r="-3704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46424"/>
                <a:ext cx="9144000" cy="461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graph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concave downward on the </a:t>
                </a:r>
                <a:r>
                  <a:rPr lang="en-US" sz="3200" b="1" dirty="0" smtClean="0"/>
                  <a:t>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because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 smtClean="0">
                  <a:solidFill>
                    <a:srgbClr val="00206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decreasing </a:t>
                </a:r>
                <a:r>
                  <a:rPr lang="en-US" sz="3200" b="1" dirty="0"/>
                  <a:t>there.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424"/>
                <a:ext cx="9144000" cy="461184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4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69760"/>
                <a:ext cx="9144000" cy="5273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Similarly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graph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concave </a:t>
                </a:r>
                <a:r>
                  <a:rPr lang="en-US" sz="3200" b="1" dirty="0" smtClean="0"/>
                  <a:t>upward </a:t>
                </a:r>
                <a:r>
                  <a:rPr lang="en-US" sz="3200" b="1" dirty="0"/>
                  <a:t>on the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open </a:t>
                </a:r>
                <a:r>
                  <a:rPr lang="en-US" sz="3200" b="1" dirty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solidFill>
                            <a:srgbClr val="00206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</m:t>
                      </m:r>
                    </m:oMath>
                  </m:oMathPara>
                </a14:m>
                <a:endParaRPr lang="en-US" sz="3200" b="1" dirty="0" smtClean="0">
                  <a:solidFill>
                    <a:srgbClr val="00206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</a:t>
                </a:r>
                <a:r>
                  <a:rPr lang="en-US" sz="3200" b="1" dirty="0" smtClean="0"/>
                  <a:t>increasing 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latin typeface="Cambria Math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760"/>
                <a:ext cx="9144000" cy="5273623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39" y="0"/>
            <a:ext cx="3676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460</TotalTime>
  <Words>770</Words>
  <Application>Microsoft Office PowerPoint</Application>
  <PresentationFormat>On-screen Show (4:3)</PresentationFormat>
  <Paragraphs>109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130</cp:revision>
  <dcterms:created xsi:type="dcterms:W3CDTF">2006-08-16T00:00:00Z</dcterms:created>
  <dcterms:modified xsi:type="dcterms:W3CDTF">2019-11-27T18:26:15Z</dcterms:modified>
</cp:coreProperties>
</file>