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87" r:id="rId8"/>
    <p:sldId id="261" r:id="rId9"/>
    <p:sldId id="263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82" r:id="rId18"/>
    <p:sldId id="270" r:id="rId19"/>
    <p:sldId id="290" r:id="rId20"/>
    <p:sldId id="271" r:id="rId21"/>
    <p:sldId id="288" r:id="rId22"/>
    <p:sldId id="272" r:id="rId23"/>
    <p:sldId id="291" r:id="rId24"/>
    <p:sldId id="274" r:id="rId25"/>
    <p:sldId id="289" r:id="rId26"/>
    <p:sldId id="275" r:id="rId27"/>
    <p:sldId id="283" r:id="rId28"/>
    <p:sldId id="276" r:id="rId29"/>
    <p:sldId id="284" r:id="rId30"/>
    <p:sldId id="277" r:id="rId31"/>
    <p:sldId id="285" r:id="rId32"/>
    <p:sldId id="278" r:id="rId33"/>
    <p:sldId id="279" r:id="rId34"/>
    <p:sldId id="28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38" autoAdjust="0"/>
    <p:restoredTop sz="94660"/>
  </p:normalViewPr>
  <p:slideViewPr>
    <p:cSldViewPr>
      <p:cViewPr varScale="1">
        <p:scale>
          <a:sx n="85" d="100"/>
          <a:sy n="85" d="100"/>
        </p:scale>
        <p:origin x="3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l Hmbtv" userId="246024e8652d4806" providerId="LiveId" clId="{ACD8B8DE-272E-420D-BC82-B94CD8B4E8EC}"/>
    <pc:docChg chg="modSld sldOrd">
      <pc:chgData name="Gnl Hmbtv" userId="246024e8652d4806" providerId="LiveId" clId="{ACD8B8DE-272E-420D-BC82-B94CD8B4E8EC}" dt="2021-02-02T14:40:46.705" v="1"/>
      <pc:docMkLst>
        <pc:docMk/>
      </pc:docMkLst>
      <pc:sldChg chg="ord">
        <pc:chgData name="Gnl Hmbtv" userId="246024e8652d4806" providerId="LiveId" clId="{ACD8B8DE-272E-420D-BC82-B94CD8B4E8EC}" dt="2021-02-02T14:40:46.705" v="1"/>
        <pc:sldMkLst>
          <pc:docMk/>
          <pc:sldMk cId="199328332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Single Variable</a:t>
            </a: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0"/>
                <a:ext cx="9144000" cy="3147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1" dirty="0"/>
                  <a:t>For example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b="1" dirty="0"/>
                  <a:t> both exist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[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>
                              <a:latin typeface="Cambria Math"/>
                            </a:rPr>
                            <m:t>]</m:t>
                          </m:r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𝒈</m:t>
                          </m:r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[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>
                              <a:latin typeface="Cambria Math"/>
                            </a:rPr>
                            <m:t>]</m:t>
                          </m:r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𝒈</m:t>
                          </m:r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147528"/>
              </a:xfrm>
              <a:prstGeom prst="rect">
                <a:avLst/>
              </a:prstGeom>
              <a:blipFill rotWithShape="0">
                <a:blip r:embed="rId2"/>
                <a:stretch>
                  <a:fillRect l="-1667" t="-271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785393"/>
                <a:ext cx="9144000" cy="2386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Similar properties hold for limits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3200" b="1" dirty="0"/>
                  <a:t>.</a:t>
                </a:r>
                <a:r>
                  <a:rPr lang="en-US" sz="3200" dirty="0"/>
                  <a:t>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When evaluating limits at infinity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following theorem is helpful.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85393"/>
                <a:ext cx="9144000" cy="2386807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51730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 10. Limits at Infinity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200" b="1" dirty="0"/>
                  <a:t> is a positive rational number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/>
                  <a:t> is any real number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0" smtClean="0">
                                      <a:latin typeface="Cambria Math"/>
                                    </a:rPr>
                                    <m:t>𝐫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Furthermore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3200" b="1" dirty="0"/>
                  <a:t> is defined when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0">
                                      <a:latin typeface="Cambria Math"/>
                                    </a:rPr>
                                    <m:t>𝐫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1730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17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94703"/>
                <a:ext cx="9144000" cy="169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/>
                  <a:t>Find the limit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4703"/>
                <a:ext cx="9144000" cy="1691297"/>
              </a:xfrm>
              <a:prstGeom prst="rect">
                <a:avLst/>
              </a:prstGeom>
              <a:blipFill rotWithShape="0">
                <a:blip r:embed="rId2"/>
                <a:stretch>
                  <a:fillRect l="-1667" t="-4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2" y="2514600"/>
                <a:ext cx="9144000" cy="396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Using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we can write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→∞</m:t>
                          </m:r>
                        </m:lim>
                      </m:limLow>
                      <m:r>
                        <a:rPr lang="en-US" sz="3200" b="1" i="1" smtClean="0">
                          <a:latin typeface="Cambria Math"/>
                        </a:rPr>
                        <m:t>𝟓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limLow>
                        <m:limLow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𝟓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𝟎</m:t>
                      </m:r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2514600"/>
                <a:ext cx="9144000" cy="3968138"/>
              </a:xfrm>
              <a:prstGeom prst="rect">
                <a:avLst/>
              </a:prstGeom>
              <a:blipFill rotWithShape="0">
                <a:blip r:embed="rId3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Finding a Limit at Infinity</a:t>
            </a:r>
          </a:p>
        </p:txBody>
      </p:sp>
    </p:spTree>
    <p:extLst>
      <p:ext uri="{BB962C8B-B14F-4D97-AF65-F5344CB8AC3E}">
        <p14:creationId xmlns:p14="http://schemas.microsoft.com/office/powerpoint/2010/main" val="41280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79791"/>
                <a:ext cx="9144000" cy="140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/>
                  <a:t>Find the limit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9791"/>
                <a:ext cx="9144000" cy="1401409"/>
              </a:xfrm>
              <a:prstGeom prst="rect">
                <a:avLst/>
              </a:prstGeom>
              <a:blipFill rotWithShape="0">
                <a:blip r:embed="rId2"/>
                <a:stretch>
                  <a:fillRect l="-1667" t="-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2" y="2152233"/>
                <a:ext cx="91440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 both the numerator and the denominator approach infinity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approaches infinity.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2152233"/>
                <a:ext cx="9144000" cy="2800767"/>
              </a:xfrm>
              <a:prstGeom prst="rect">
                <a:avLst/>
              </a:prstGeom>
              <a:blipFill rotWithShape="0">
                <a:blip r:embed="rId3"/>
                <a:stretch>
                  <a:fillRect l="-1733" t="-3043" r="-1733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Finding a Limit at Infinity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4392720"/>
            <a:ext cx="7315200" cy="246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6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20692"/>
                <a:ext cx="9144000" cy="255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results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3200" b="1" dirty="0"/>
                  <a:t> – 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indeterminate form</a:t>
                </a:r>
                <a:r>
                  <a:rPr lang="en-US" sz="3200" b="1" dirty="0"/>
                  <a:t>. To resolve this problem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you can divide both the numerator and the denominator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0692"/>
                <a:ext cx="9144000" cy="255178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124200"/>
                <a:ext cx="9144000" cy="3708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After division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limit may be evaluated:</a:t>
                </a:r>
              </a:p>
              <a:p>
                <a:pPr algn="just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𝒙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𝒙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sz="2800" b="1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1" i="1" dirty="0">
                  <a:latin typeface="Cambria Math"/>
                </a:endParaRPr>
              </a:p>
              <a:p>
                <a:pPr algn="just"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num>
                        <m:den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𝟎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𝟎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3708708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9862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335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line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is a horizontal asymptote to the right.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34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2" y="1828800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By taking the limit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→−∞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you can see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is also a horizontal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asymptote to the left.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1828800"/>
                <a:ext cx="9144000" cy="2232919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549676"/>
                <a:ext cx="4114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graph of the function is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41148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3704" r="-3704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05013"/>
            <a:ext cx="3886200" cy="42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4478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3200" b="1" dirty="0"/>
                  <a:t>If the degree of the numerator is less than the degree of the denominator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limit of the rational function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2000" r="-1667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sz="3200" b="1" dirty="0"/>
                  <a:t>If the degree of the numerator is equal to the degree of the denominator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limit of the rational function is the ratio of the leading coefficients.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2000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2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Guidelines for Finding Limits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±∞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of Rational Functions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0"/>
                <a:ext cx="9144000" cy="1494255"/>
              </a:xfrm>
              <a:prstGeom prst="rect">
                <a:avLst/>
              </a:prstGeom>
              <a:blipFill rotWithShape="0">
                <a:blip r:embed="rId4"/>
                <a:stretch>
                  <a:fillRect l="-1733" r="-3000" b="-1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2" y="14478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sz="3200" b="1" dirty="0"/>
                  <a:t>If the degree of the numerator is greater than the degree of the denominator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limit of the rational function does not exist.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144780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2000" r="-1733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2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Guidelines for Finding Limits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±∞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of Rational Functions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0"/>
                <a:ext cx="9144000" cy="1494255"/>
              </a:xfrm>
              <a:prstGeom prst="rect">
                <a:avLst/>
              </a:prstGeom>
              <a:blipFill rotWithShape="0">
                <a:blip r:embed="rId3"/>
                <a:stretch>
                  <a:fillRect l="-1733" r="-3000" b="-1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7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447800"/>
                <a:ext cx="9144000" cy="2810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each limit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2060"/>
                    </a:solidFill>
                  </a:rPr>
                  <a:t>(a)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b="1" dirty="0"/>
                  <a:t>		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(b)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b="1" dirty="0"/>
                  <a:t>	 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(c)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2810193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2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A Comparison of Three Rational Functions</a:t>
            </a:r>
          </a:p>
        </p:txBody>
      </p:sp>
    </p:spTree>
    <p:extLst>
      <p:ext uri="{BB962C8B-B14F-4D97-AF65-F5344CB8AC3E}">
        <p14:creationId xmlns:p14="http://schemas.microsoft.com/office/powerpoint/2010/main" val="236320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48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each limit</a:t>
                </a:r>
              </a:p>
              <a:p>
                <a:pPr marL="514350" indent="-514350" algn="just">
                  <a:lnSpc>
                    <a:spcPct val="150000"/>
                  </a:lnSpc>
                  <a:buAutoNum type="alphaLcParenBoth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>
                                    <a:latin typeface="Cambria Math"/>
                                  </a:rPr>
                                  <m:t>𝟑</m:t>
                                </m:r>
                                <m:sSup>
                                  <m:sSup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32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>
                                    <a:latin typeface="Cambria Math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num>
                          <m:den>
                            <m:r>
                              <a:rPr lang="en-US" sz="3200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>
                                    <a:latin typeface="Cambria Math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𝟓</m:t>
                                  </m:r>
                                </m:num>
                                <m:den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2060"/>
                    </a:solidFill>
                  </a:rPr>
                  <a:t>(b)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200" b="1" dirty="0"/>
                  <a:t>	 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(c)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87995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2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8956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Limits at Infinity</a:t>
            </a:r>
          </a:p>
        </p:txBody>
      </p:sp>
    </p:spTree>
    <p:extLst>
      <p:ext uri="{BB962C8B-B14F-4D97-AF65-F5344CB8AC3E}">
        <p14:creationId xmlns:p14="http://schemas.microsoft.com/office/powerpoint/2010/main" val="282048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large values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highest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power term of the rational function is the most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3200" b="1" dirty="0"/>
                  <a:t>influential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/>
                  <a:t> in determining the limit.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733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385172"/>
                <a:ext cx="9144000" cy="4472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1" dirty="0"/>
                  <a:t>For 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 the  limit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approaches infinity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of the function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because the denominator overpowers the numerator as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increases or decreases without bound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5172"/>
                <a:ext cx="9144000" cy="4472828"/>
              </a:xfrm>
              <a:prstGeom prst="rect">
                <a:avLst/>
              </a:prstGeom>
              <a:blipFill rotWithShape="0">
                <a:blip r:embed="rId3"/>
                <a:stretch>
                  <a:fillRect l="-1667" t="-1771" r="-1667" b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see that the function approaches the same horizontal asymptote to the right and to the left.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291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2168093"/>
            <a:ext cx="4953000" cy="468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643385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This is always true of rational functions.</a:t>
            </a:r>
          </a:p>
        </p:txBody>
      </p:sp>
    </p:spTree>
    <p:extLst>
      <p:ext uri="{BB962C8B-B14F-4D97-AF65-F5344CB8AC3E}">
        <p14:creationId xmlns:p14="http://schemas.microsoft.com/office/powerpoint/2010/main" val="411588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Functions that are not rational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may approach different horizontal asymptotes to the right and to the left.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883083"/>
                <a:ext cx="9144000" cy="2974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each limit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 i="0" smtClean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sz="2800" b="1" dirty="0"/>
                  <a:t>			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 i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3083"/>
                <a:ext cx="9144000" cy="2974917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3157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A Function with Two Horizontal Asymptotes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91" y="3050557"/>
            <a:ext cx="4190009" cy="380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0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907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each limit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 i="0" smtClean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  <m:sSup>
                                      <m:sSup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den>
                        </m:f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limLow>
                              <m:limLow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2800" b="1">
                                    <a:latin typeface="Cambria Math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en-US" sz="28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→∞</m:t>
                                </m:r>
                              </m:lim>
                            </m:limLow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 i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; 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  <m:sSup>
                                      <m:sSup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den>
                        </m:f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den>
                        </m:f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1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→−∞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limLow>
                                <m:limLow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b="1">
                                      <a:latin typeface="Cambria Math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→−∞</m:t>
                                  </m:r>
                                </m:lim>
                              </m:limLow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907597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8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600200"/>
                <a:ext cx="9144000" cy="4253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each limit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</m:func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𝐝𝐨𝐞𝐬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𝐧𝐨𝐭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𝐞𝐱𝐢𝐬𝐭</m:t>
                    </m:r>
                  </m:oMath>
                </a14:m>
                <a:r>
                  <a:rPr lang="en-US" sz="2800" b="1" dirty="0"/>
                  <a:t>		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func>
                          </m:num>
                          <m:den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𝒙</m:t>
                            </m:r>
                          </m:e>
                        </m:func>
                      </m:num>
                      <m:den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b="1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253216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2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Limits Involving Trigonometric Functions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652437"/>
            <a:ext cx="4191000" cy="520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9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8956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Infinite Limits at Infinity</a:t>
            </a:r>
          </a:p>
        </p:txBody>
      </p:sp>
    </p:spTree>
    <p:extLst>
      <p:ext uri="{BB962C8B-B14F-4D97-AF65-F5344CB8AC3E}">
        <p14:creationId xmlns:p14="http://schemas.microsoft.com/office/powerpoint/2010/main" val="420667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Many functions do not approach a finite limit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increases (or decreases) without bound.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1905000"/>
                <a:ext cx="9144000" cy="4224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instance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no polynomial function has a finite limit at infinity: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f>
                                <m:f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422429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7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574465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Definition. Infinite Limits at Infinity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be a function defined on the interval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,∞)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en-US" sz="2800" b="1" dirty="0"/>
                  <a:t>The statement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means that for each positive number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there is a corresponding number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such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whenever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buFontTx/>
                  <a:buAutoNum type="arabicPeriod"/>
                </a:pPr>
                <a:r>
                  <a:rPr lang="en-US" sz="2800" b="1" dirty="0"/>
                  <a:t>The statement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means that for each negative number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there is a corresponding number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such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whenever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7446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9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94011"/>
                <a:ext cx="9144000" cy="4230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Similar definitions can be given for the statements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and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4011"/>
                <a:ext cx="9144000" cy="423038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</a:p>
        </p:txBody>
      </p:sp>
    </p:spTree>
    <p:extLst>
      <p:ext uri="{BB962C8B-B14F-4D97-AF65-F5344CB8AC3E}">
        <p14:creationId xmlns:p14="http://schemas.microsoft.com/office/powerpoint/2010/main" val="324890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21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6. Finding Infinite Limits at Infinity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each limit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3200" b="1" dirty="0"/>
                  <a:t>					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func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210815"/>
              </a:xfrm>
              <a:prstGeom prst="rect">
                <a:avLst/>
              </a:prstGeom>
              <a:blipFill rotWithShape="0"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405471"/>
                <a:ext cx="9144000" cy="2071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each limit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b="1" dirty="0"/>
                  <a:t>			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𝟒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5471"/>
                <a:ext cx="9144000" cy="2071529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2" y="3733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7. Finding Infinite Limits at Infinity</a:t>
            </a:r>
          </a:p>
        </p:txBody>
      </p:sp>
    </p:spTree>
    <p:extLst>
      <p:ext uri="{BB962C8B-B14F-4D97-AF65-F5344CB8AC3E}">
        <p14:creationId xmlns:p14="http://schemas.microsoft.com/office/powerpoint/2010/main" val="41703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lecture discusses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3200" b="1" dirty="0"/>
                  <a:t>end behavior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/>
                  <a:t> of a function on an interval.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752785"/>
                <a:ext cx="9144000" cy="1523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3200" b="1" dirty="0"/>
                  <a:t>Consider the graph of (as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)</a:t>
                </a:r>
              </a:p>
              <a:p>
                <a:pPr algn="just"/>
                <a:r>
                  <a:rPr lang="en-US" sz="3200" b="1" dirty="0"/>
                  <a:t>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785"/>
                <a:ext cx="9144000" cy="1523815"/>
              </a:xfrm>
              <a:prstGeom prst="rect">
                <a:avLst/>
              </a:prstGeom>
              <a:blipFill rotWithShape="0">
                <a:blip r:embed="rId3"/>
                <a:stretch>
                  <a:fillRect l="-1667" t="-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23" y="2971800"/>
            <a:ext cx="602567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3" y="0"/>
            <a:ext cx="9144000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One way to evaluate each of these limits is to use long division to rewrite the improper rational function as the sum of a polynomial and a rational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3" y="3886200"/>
                <a:ext cx="9144000" cy="2732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𝟒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sz="3200" b="1" i="0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latin typeface="Cambria Math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𝟔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</m:oMath>
                </a14:m>
                <a:endParaRPr lang="en-US" sz="3200" b="1" i="1" dirty="0">
                  <a:latin typeface="Cambria Math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𝟔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𝟔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𝟏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∞+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=∞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" y="3886200"/>
                <a:ext cx="9144000" cy="27329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96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3" y="0"/>
                <a:ext cx="9144000" cy="3471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𝟒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sz="3200" b="1" i="1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latin typeface="Cambria Math"/>
                          </a:rPr>
                          <m:t>→−∞</m:t>
                        </m:r>
                      </m:lim>
                    </m:limLow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latin typeface="Cambria Math"/>
                          </a:rPr>
                          <m:t>𝟔</m:t>
                        </m:r>
                        <m:r>
                          <a:rPr lang="en-US" sz="3200" b="1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3200" b="1" i="1">
                        <a:latin typeface="Cambria Math"/>
                      </a:rPr>
                      <m:t>=</m:t>
                    </m:r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→−∞</m:t>
                          </m:r>
                        </m:lim>
                      </m:limLow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𝟔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→−∞</m:t>
                          </m:r>
                        </m:lim>
                      </m:limLow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</a:rPr>
                            <m:t>𝟔</m:t>
                          </m:r>
                        </m:num>
                        <m:den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den>
                      </m:f>
                      <m:r>
                        <a:rPr lang="en-US" sz="3200" b="1" i="1">
                          <a:latin typeface="Cambria Math"/>
                        </a:rPr>
                        <m:t>=−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∞+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  <a:ea typeface="Cambria Math"/>
                        </a:rPr>
                        <m:t>=−∞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" y="0"/>
                <a:ext cx="9144000" cy="3471656"/>
              </a:xfrm>
              <a:prstGeom prst="rect">
                <a:avLst/>
              </a:prstGeom>
              <a:blipFill rotWithShape="0">
                <a:blip r:embed="rId2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757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33400"/>
                <a:ext cx="9144000" cy="4560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statements above can be interpreted as saying that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±∞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function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behaves like the function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𝟐</m:t>
                      </m:r>
                      <m:r>
                        <a:rPr lang="en-US" sz="3200" b="1" i="1" smtClean="0">
                          <a:latin typeface="Cambria Math"/>
                        </a:rPr>
                        <m:t>𝒙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4560416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2664269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subsequent lectures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will see that this is graphically described by saying that the line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is a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slant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C00000"/>
                    </a:solidFill>
                  </a:rPr>
                  <a:t>asymptote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of the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640" y="1981201"/>
            <a:ext cx="484436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53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95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198739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979" y="0"/>
                <a:ext cx="9144000" cy="2097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en-US" sz="3200" b="1" dirty="0"/>
                  <a:t>Graphically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see that the values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appear to approach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increases without bound or decreases without bound.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0"/>
                <a:ext cx="9144000" cy="2097497"/>
              </a:xfrm>
              <a:prstGeom prst="rect">
                <a:avLst/>
              </a:prstGeom>
              <a:blipFill rotWithShape="0">
                <a:blip r:embed="rId2"/>
                <a:stretch>
                  <a:fillRect l="-1733" r="-1667" b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1979" y="2176720"/>
            <a:ext cx="91440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sz="3200" b="1" dirty="0"/>
              <a:t>You can come to the same conclusion numerically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as shown in the table.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" y="3574620"/>
            <a:ext cx="9057904" cy="328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table suggests that the value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increases without bound 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→∞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blipFill rotWithShape="0">
                <a:blip r:embed="rId2"/>
                <a:stretch>
                  <a:fillRect l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438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Similarly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approaches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decreases without bound 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→−∞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422461"/>
                <a:ext cx="9144000" cy="243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sz="3200" b="1" dirty="0"/>
                  <a:t>These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limits at infinity </a:t>
                </a:r>
                <a:r>
                  <a:rPr lang="en-US" sz="3200" b="1" dirty="0"/>
                  <a:t>are denoted by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 smtClean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sz="3200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sz="3200" b="1" dirty="0"/>
                  <a:t>  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Limit at negative infinity</a:t>
                </a:r>
                <a:endParaRPr lang="en-US" sz="3200" b="1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en-US" sz="3200" b="1" dirty="0"/>
                  <a:t>and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200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sz="3200" b="1" i="1">
                        <a:latin typeface="Cambria Math"/>
                      </a:rPr>
                      <m:t>=</m:t>
                    </m:r>
                    <m:r>
                      <a:rPr lang="en-US" sz="3200" b="1" i="1">
                        <a:latin typeface="Cambria Math"/>
                      </a:rPr>
                      <m:t>𝟑</m:t>
                    </m:r>
                  </m:oMath>
                </a14:m>
                <a:r>
                  <a:rPr lang="en-US" sz="3200" b="1" dirty="0"/>
                  <a:t>  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Limit at positive infinity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2461"/>
                <a:ext cx="9144000" cy="2435539"/>
              </a:xfrm>
              <a:prstGeom prst="rect">
                <a:avLst/>
              </a:prstGeom>
              <a:blipFill rotWithShape="0">
                <a:blip r:embed="rId4"/>
                <a:stretch>
                  <a:fillRect l="-1667" t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3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882" y="0"/>
                <a:ext cx="9144000" cy="64463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Definition. Limits at Infinity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3200" b="1" dirty="0"/>
                  <a:t> be a real number.</a:t>
                </a:r>
              </a:p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en-US" sz="3200" b="1" dirty="0"/>
                  <a:t>The statement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means that for each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there exists 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whenever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buFontTx/>
                  <a:buAutoNum type="arabicPeriod"/>
                </a:pPr>
                <a:r>
                  <a:rPr lang="en-US" sz="3200" b="1" dirty="0"/>
                  <a:t>The statement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means that for each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there exists 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</m:d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whenever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2" y="0"/>
                <a:ext cx="9144000" cy="64463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61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46482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Definition of a limit at infinity is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6482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3277" r="-3145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43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2286000"/>
                <a:ext cx="46482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 for a given positive number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there exists a positive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46482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3277" r="-3145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4502209"/>
                <a:ext cx="9144000" cy="2231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number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3200" b="1" dirty="0"/>
                  <a:t> such that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for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/>
                  <a:t> will lie between the horizontal lines    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</m:oMath>
                </a14:m>
                <a:r>
                  <a:rPr lang="en-US" sz="3200" b="1" dirty="0"/>
                  <a:t>    and  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𝜺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2209"/>
                <a:ext cx="9144000" cy="2231445"/>
              </a:xfrm>
              <a:prstGeom prst="rect">
                <a:avLst/>
              </a:prstGeom>
              <a:blipFill rotWithShape="0">
                <a:blip r:embed="rId5"/>
                <a:stretch>
                  <a:fillRect l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approaches the line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increases without bound.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631419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line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is called a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horizontal asymptote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of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1419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352800"/>
                <a:ext cx="9144000" cy="32693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Definition. Horizontal Asymptote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line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is a horizontal asymptote of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if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	either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3200" b="1" dirty="0"/>
                  <a:t>  or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1" i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2800"/>
                <a:ext cx="9144000" cy="3269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2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44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 from this definition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it follows that the graph of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can have at most two horizontal asymptotes — one to the right and one to the left.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412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82" y="48303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Limits at infinity have many of the same properties of limits discussed previously.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</a:p>
        </p:txBody>
      </p:sp>
    </p:spTree>
    <p:extLst>
      <p:ext uri="{BB962C8B-B14F-4D97-AF65-F5344CB8AC3E}">
        <p14:creationId xmlns:p14="http://schemas.microsoft.com/office/powerpoint/2010/main" val="21087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448</TotalTime>
  <Words>1336</Words>
  <Application>Microsoft Office PowerPoint</Application>
  <PresentationFormat>Ekran Gösterisi (4:3)</PresentationFormat>
  <Paragraphs>136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0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Gnl Hmbtv</cp:lastModifiedBy>
  <cp:revision>129</cp:revision>
  <dcterms:created xsi:type="dcterms:W3CDTF">2006-08-16T00:00:00Z</dcterms:created>
  <dcterms:modified xsi:type="dcterms:W3CDTF">2021-02-02T14:41:23Z</dcterms:modified>
</cp:coreProperties>
</file>