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85" r:id="rId3"/>
    <p:sldId id="257" r:id="rId4"/>
    <p:sldId id="258" r:id="rId5"/>
    <p:sldId id="283" r:id="rId6"/>
    <p:sldId id="284" r:id="rId7"/>
    <p:sldId id="259" r:id="rId8"/>
    <p:sldId id="260" r:id="rId9"/>
    <p:sldId id="261" r:id="rId10"/>
    <p:sldId id="286" r:id="rId11"/>
    <p:sldId id="262" r:id="rId12"/>
    <p:sldId id="263" r:id="rId13"/>
    <p:sldId id="264" r:id="rId14"/>
    <p:sldId id="287" r:id="rId15"/>
    <p:sldId id="265" r:id="rId16"/>
    <p:sldId id="266" r:id="rId17"/>
    <p:sldId id="267" r:id="rId18"/>
    <p:sldId id="268" r:id="rId19"/>
    <p:sldId id="269" r:id="rId20"/>
    <p:sldId id="288" r:id="rId21"/>
    <p:sldId id="270" r:id="rId22"/>
    <p:sldId id="271" r:id="rId23"/>
    <p:sldId id="272" r:id="rId24"/>
    <p:sldId id="289" r:id="rId25"/>
    <p:sldId id="273" r:id="rId26"/>
    <p:sldId id="274" r:id="rId27"/>
    <p:sldId id="275" r:id="rId28"/>
    <p:sldId id="290" r:id="rId29"/>
    <p:sldId id="276" r:id="rId30"/>
    <p:sldId id="277" r:id="rId31"/>
    <p:sldId id="278" r:id="rId32"/>
    <p:sldId id="279" r:id="rId33"/>
    <p:sldId id="291" r:id="rId34"/>
    <p:sldId id="280" r:id="rId35"/>
    <p:sldId id="281" r:id="rId36"/>
    <p:sldId id="28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9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05-Dec-19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21771"/>
            <a:ext cx="8991600" cy="1959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az-Latn-AZ" sz="6000" b="1" dirty="0" smtClean="0">
                <a:solidFill>
                  <a:schemeClr val="accent4">
                    <a:lumMod val="50000"/>
                  </a:schemeClr>
                </a:solidFill>
              </a:rPr>
              <a:t>Azərbaycan Dövlət Neft və Sənaye Universiteti</a:t>
            </a:r>
            <a:endParaRPr lang="en-US" sz="6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 descr="Image result for adns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14550"/>
            <a:ext cx="4676775" cy="4676776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46716" y="2114550"/>
            <a:ext cx="4372883" cy="1227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Calculus </a:t>
            </a:r>
          </a:p>
          <a:p>
            <a:pPr marL="0" indent="0" algn="ctr"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Single Variable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2" name="AutoShape 2" descr="Image result for calcu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://www.bstlhj6.com/data/out/31/3839680-calculus-wallpapers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14" y="3320143"/>
            <a:ext cx="4049485" cy="3037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144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979" y="0"/>
            <a:ext cx="9144000" cy="5218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/>
              <a:t>Find the vertical and horizontal asymptotes</a:t>
            </a: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/>
              <a:t>Find the critical numbers</a:t>
            </a: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/>
              <a:t>Find the possible points of inflection</a:t>
            </a: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/>
              <a:t>Test for symmetry</a:t>
            </a: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/>
              <a:t>Find the domain and range of the function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0993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10281"/>
            <a:ext cx="9144000" cy="223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The table </a:t>
            </a:r>
            <a:r>
              <a:rPr lang="en-US" sz="3200" b="1" dirty="0" smtClean="0"/>
              <a:t>below shows </a:t>
            </a:r>
            <a:r>
              <a:rPr lang="en-US" sz="3200" b="1" dirty="0"/>
              <a:t>how the test intervals are used to determine several characteristics </a:t>
            </a:r>
            <a:r>
              <a:rPr lang="en-US" sz="3200" b="1" dirty="0" smtClean="0"/>
              <a:t>of the </a:t>
            </a:r>
            <a:r>
              <a:rPr lang="en-US" sz="3200" b="1" dirty="0"/>
              <a:t>graph.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2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79313"/>
            <a:ext cx="9144000" cy="397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9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609600"/>
                <a:ext cx="9144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 smtClean="0"/>
                  <a:t>The </a:t>
                </a:r>
                <a:r>
                  <a:rPr lang="en-US" sz="3200" b="1" dirty="0"/>
                  <a:t>graph </a:t>
                </a:r>
                <a:r>
                  <a:rPr lang="en-US" sz="32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shown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9600"/>
                <a:ext cx="9144000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1667"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1676400"/>
                <a:ext cx="4724400" cy="4862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In these guidelines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note the importance of algebra and calculus for solving the equations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and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6400"/>
                <a:ext cx="4724400" cy="4862870"/>
              </a:xfrm>
              <a:prstGeom prst="rect">
                <a:avLst/>
              </a:prstGeom>
              <a:blipFill rotWithShape="0">
                <a:blip r:embed="rId3"/>
                <a:stretch>
                  <a:fillRect l="-3226"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2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1619250"/>
            <a:ext cx="421005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80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655579"/>
                <a:ext cx="9144000" cy="1706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Analyze and sketch the graph of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55579"/>
                <a:ext cx="9144000" cy="1706621"/>
              </a:xfrm>
              <a:prstGeom prst="rect">
                <a:avLst/>
              </a:prstGeom>
              <a:blipFill rotWithShape="0"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2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2. Sketching </a:t>
            </a: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Graph of a 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2533675"/>
                <a:ext cx="9144000" cy="4324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</a:t>
                </a:r>
                <a:endParaRPr lang="en-US" sz="28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Calculate the first derivative</a:t>
                </a:r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Calculate the second derivative</a:t>
                </a:r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Find the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3200" b="1" dirty="0" smtClean="0"/>
                  <a:t>intercepts</a:t>
                </a:r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Find the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𝒚</m:t>
                    </m:r>
                    <m:r>
                      <a:rPr lang="en-US" sz="3200" b="1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3200" b="1" dirty="0" smtClean="0"/>
                  <a:t>intertcepts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33675"/>
                <a:ext cx="9144000" cy="4324325"/>
              </a:xfrm>
              <a:prstGeom prst="rect">
                <a:avLst/>
              </a:prstGeom>
              <a:blipFill rotWithShape="0">
                <a:blip r:embed="rId3"/>
                <a:stretch>
                  <a:fillRect l="-1800" b="-3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97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979" y="0"/>
            <a:ext cx="9144000" cy="5218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/>
              <a:t>Find the vertical and horizontal asymptotes</a:t>
            </a: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/>
              <a:t>Find the critical numbers</a:t>
            </a: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/>
              <a:t>Find the possible points of inflection</a:t>
            </a: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/>
              <a:t>Test for symmetry</a:t>
            </a: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/>
              <a:t>Find the domain and range of the function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2676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53340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 analysis of the graph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shown </a:t>
                </a:r>
                <a:r>
                  <a:rPr lang="en-US" sz="3200" b="1" dirty="0" smtClean="0"/>
                  <a:t>below in </a:t>
                </a:r>
                <a:r>
                  <a:rPr lang="en-US" sz="3200" b="1" dirty="0"/>
                  <a:t>the </a:t>
                </a:r>
                <a:r>
                  <a:rPr lang="en-US" sz="3200" b="1" dirty="0" smtClean="0"/>
                  <a:t>table.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"/>
                <a:ext cx="914400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7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2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9136190" cy="40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2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533400"/>
                <a:ext cx="9144000" cy="754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b="1" dirty="0" smtClean="0"/>
                  <a:t>The graph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shown </a:t>
                </a:r>
                <a:r>
                  <a:rPr lang="en-US" sz="3200" b="1" dirty="0" smtClean="0"/>
                  <a:t>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"/>
                <a:ext cx="9144000" cy="754117"/>
              </a:xfrm>
              <a:prstGeom prst="rect">
                <a:avLst/>
              </a:prstGeom>
              <a:blipFill rotWithShape="0">
                <a:blip r:embed="rId2"/>
                <a:stretch>
                  <a:fillRect l="-1667" b="-26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2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1790700"/>
            <a:ext cx="360045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82" y="2333685"/>
                <a:ext cx="4952118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Although the graph of the function in </a:t>
                </a:r>
                <a:r>
                  <a:rPr lang="en-US" sz="3200" b="1" dirty="0" smtClean="0"/>
                  <a:t>this Example has </a:t>
                </a:r>
                <a:r>
                  <a:rPr lang="en-US" sz="3200" b="1" dirty="0"/>
                  <a:t>no horizontal asymptote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it does </a:t>
                </a:r>
                <a:r>
                  <a:rPr lang="en-US" sz="3200" b="1" dirty="0"/>
                  <a:t>have a slant asymptote.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" y="2333685"/>
                <a:ext cx="4952118" cy="4524315"/>
              </a:xfrm>
              <a:prstGeom prst="rect">
                <a:avLst/>
              </a:prstGeom>
              <a:blipFill rotWithShape="0">
                <a:blip r:embed="rId4"/>
                <a:stretch>
                  <a:fillRect l="-3075" r="-3075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936" y="1802545"/>
            <a:ext cx="4019184" cy="505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5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2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-1979" y="533400"/>
                <a:ext cx="9144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graph of a rational function (having no </a:t>
                </a:r>
                <a:r>
                  <a:rPr lang="en-US" sz="3200" b="1" dirty="0" smtClean="0"/>
                  <a:t>common factors </a:t>
                </a:r>
                <a:r>
                  <a:rPr lang="en-US" sz="3200" b="1" dirty="0"/>
                  <a:t>and whose denominator is of degree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/>
                  <a:t> or greater) has a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slant asymptote </a:t>
                </a:r>
                <a:r>
                  <a:rPr lang="en-US" sz="3200" b="1" dirty="0"/>
                  <a:t>if </a:t>
                </a:r>
                <a:r>
                  <a:rPr lang="en-US" sz="3200" b="1" dirty="0" smtClean="0"/>
                  <a:t>the degree </a:t>
                </a:r>
                <a:r>
                  <a:rPr lang="en-US" sz="3200" b="1" dirty="0"/>
                  <a:t>of the numerator exceeds the degree of the denominator by exactly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79" y="533400"/>
                <a:ext cx="9144000" cy="3785652"/>
              </a:xfrm>
              <a:prstGeom prst="rect">
                <a:avLst/>
              </a:prstGeom>
              <a:blipFill rotWithShape="0">
                <a:blip r:embed="rId2"/>
                <a:stretch>
                  <a:fillRect l="-1733" r="-1667" b="-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81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1979" y="0"/>
                <a:ext cx="9144000" cy="3922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To find the </a:t>
                </a:r>
                <a:r>
                  <a:rPr lang="en-US" sz="3200" b="1" dirty="0"/>
                  <a:t>slant asymptote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use long division to rewrite the rational function as the sum of </a:t>
                </a:r>
                <a:r>
                  <a:rPr lang="en-US" sz="3200" b="1" dirty="0" smtClean="0"/>
                  <a:t>a first-degree </a:t>
                </a:r>
                <a:r>
                  <a:rPr lang="en-US" sz="3200" b="1" dirty="0"/>
                  <a:t>polynomial and another rational </a:t>
                </a:r>
                <a:r>
                  <a:rPr lang="en-US" sz="3200" b="1" dirty="0" smtClean="0"/>
                  <a:t>function: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8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𝟐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2800" b="1" i="1">
                              <a:latin typeface="Cambria Math"/>
                            </a:rPr>
                            <m:t>+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en-US" sz="28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2800" b="1" i="1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  <m:r>
                        <a:rPr lang="en-US" sz="2800" b="1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79" y="0"/>
                <a:ext cx="9144000" cy="3922612"/>
              </a:xfrm>
              <a:prstGeom prst="rect">
                <a:avLst/>
              </a:prstGeom>
              <a:blipFill rotWithShape="0">
                <a:blip r:embed="rId2"/>
                <a:stretch>
                  <a:fillRect l="-1733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-1979" y="434340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Note that </a:t>
                </a:r>
                <a:r>
                  <a:rPr lang="en-US" sz="3200" b="1" dirty="0"/>
                  <a:t>the graph </a:t>
                </a:r>
                <a:r>
                  <a:rPr lang="en-US" sz="32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approaches </a:t>
                </a:r>
                <a:r>
                  <a:rPr lang="en-US" sz="3200" b="1" dirty="0"/>
                  <a:t>the slant asymptote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 smtClean="0"/>
                  <a:t>as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 smtClean="0"/>
                  <a:t> approaches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±∞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79" y="4343400"/>
                <a:ext cx="9144000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733" r="-1667" b="-7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65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1979" y="530070"/>
                <a:ext cx="9144000" cy="1755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Analyze and sketch the graph of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79" y="530070"/>
                <a:ext cx="9144000" cy="1755930"/>
              </a:xfrm>
              <a:prstGeom prst="rect">
                <a:avLst/>
              </a:prstGeom>
              <a:blipFill rotWithShape="0">
                <a:blip r:embed="rId2"/>
                <a:stretch>
                  <a:fillRect l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2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3. Sketching </a:t>
            </a: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Graph of a 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2533675"/>
                <a:ext cx="9144000" cy="4324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</a:t>
                </a:r>
                <a:endParaRPr lang="en-US" sz="28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Calculate the first derivative</a:t>
                </a:r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Calculate the second derivative</a:t>
                </a:r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Find the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3200" b="1" dirty="0" smtClean="0"/>
                  <a:t>intercepts</a:t>
                </a:r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Find the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𝒚</m:t>
                    </m:r>
                    <m:r>
                      <a:rPr lang="en-US" sz="3200" b="1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3200" b="1" dirty="0" smtClean="0"/>
                  <a:t>intertcepts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33675"/>
                <a:ext cx="9144000" cy="4324325"/>
              </a:xfrm>
              <a:prstGeom prst="rect">
                <a:avLst/>
              </a:prstGeom>
              <a:blipFill rotWithShape="0">
                <a:blip r:embed="rId3"/>
                <a:stretch>
                  <a:fillRect l="-1800" b="-3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40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981200"/>
            <a:ext cx="9144000" cy="2057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48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en-US" sz="4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of Differentiation: </a:t>
            </a:r>
            <a:r>
              <a:rPr lang="en-US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of Curve Sketching</a:t>
            </a:r>
            <a:endParaRPr lang="en-US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609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979" y="0"/>
            <a:ext cx="9144000" cy="5218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/>
              <a:t>Find the vertical and horizontal asymptotes</a:t>
            </a: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/>
              <a:t>Find the critical numbers</a:t>
            </a: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/>
              <a:t>Find the possible points of inflection</a:t>
            </a: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/>
              <a:t>Test for symmetry</a:t>
            </a: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/>
              <a:t>Find the domain and range of the function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3416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53340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 analysis </a:t>
                </a:r>
                <a:r>
                  <a:rPr lang="en-US" sz="3200" b="1" dirty="0"/>
                  <a:t>of the graph </a:t>
                </a:r>
                <a:r>
                  <a:rPr lang="en-US" sz="32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shown in the </a:t>
                </a:r>
                <a:r>
                  <a:rPr lang="en-US" sz="3200" b="1" dirty="0" smtClean="0"/>
                  <a:t>table below.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"/>
                <a:ext cx="914400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7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2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9144000" cy="2336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77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609600"/>
                <a:ext cx="9144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 smtClean="0"/>
                  <a:t>The graph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3200" b="1" dirty="0"/>
                  <a:t>is shown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9600"/>
                <a:ext cx="9144000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1667"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2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557" y="2057400"/>
            <a:ext cx="4506443" cy="4791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2387025"/>
                <a:ext cx="43434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Note that the function has two horizontal asymptotes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87025"/>
                <a:ext cx="4343400" cy="3046988"/>
              </a:xfrm>
              <a:prstGeom prst="rect">
                <a:avLst/>
              </a:prstGeom>
              <a:blipFill rotWithShape="0">
                <a:blip r:embed="rId4"/>
                <a:stretch>
                  <a:fillRect l="-3506" r="-3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34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235877"/>
                <a:ext cx="9144000" cy="1354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en-US" sz="3200" b="1" dirty="0" smtClean="0"/>
                  <a:t>Analyze and sketch the graph of</a:t>
                </a:r>
              </a:p>
              <a:p>
                <a:pPr algn="just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𝟐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/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2800" b="1" i="1" smtClean="0">
                          <a:latin typeface="Cambria Math"/>
                        </a:rPr>
                        <m:t>−</m:t>
                      </m:r>
                      <m:r>
                        <a:rPr lang="en-US" sz="2800" b="1" i="1" smtClean="0">
                          <a:latin typeface="Cambria Math"/>
                        </a:rPr>
                        <m:t>𝟓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/>
                            </a:rPr>
                            <m:t>𝟒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/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35877"/>
                <a:ext cx="9144000" cy="1354923"/>
              </a:xfrm>
              <a:prstGeom prst="rect">
                <a:avLst/>
              </a:prstGeom>
              <a:blipFill rotWithShape="0">
                <a:blip r:embed="rId2"/>
                <a:stretch>
                  <a:fillRect l="-1667" t="-5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20" y="0"/>
            <a:ext cx="9144000" cy="12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4. Sketching </a:t>
            </a: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Graph of a Radical </a:t>
            </a:r>
            <a:endParaRPr lang="en-US" sz="32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2533675"/>
                <a:ext cx="9144000" cy="4324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</a:t>
                </a:r>
                <a:endParaRPr lang="en-US" sz="28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Calculate the first derivative</a:t>
                </a:r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Calculate the second derivative</a:t>
                </a:r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Find the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3200" b="1" dirty="0" smtClean="0"/>
                  <a:t>intercepts</a:t>
                </a:r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Find the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𝒚</m:t>
                    </m:r>
                    <m:r>
                      <a:rPr lang="en-US" sz="3200" b="1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3200" b="1" dirty="0" smtClean="0"/>
                  <a:t>intertcepts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33675"/>
                <a:ext cx="9144000" cy="4324325"/>
              </a:xfrm>
              <a:prstGeom prst="rect">
                <a:avLst/>
              </a:prstGeom>
              <a:blipFill rotWithShape="0">
                <a:blip r:embed="rId3"/>
                <a:stretch>
                  <a:fillRect l="-1800" b="-3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43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979" y="0"/>
            <a:ext cx="9144000" cy="5218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/>
              <a:t>Find the vertical and horizontal asymptotes</a:t>
            </a: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/>
              <a:t>Find the critical numbers</a:t>
            </a: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/>
              <a:t>Find the possible points of inflection</a:t>
            </a: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/>
              <a:t>Test for symmetry</a:t>
            </a: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/>
              <a:t>Find the domain and range of the function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2591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53340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 analysis </a:t>
                </a:r>
                <a:r>
                  <a:rPr lang="en-US" sz="3200" b="1" dirty="0"/>
                  <a:t>of the graph </a:t>
                </a:r>
                <a:r>
                  <a:rPr lang="en-US" sz="32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shown in the </a:t>
                </a:r>
                <a:r>
                  <a:rPr lang="en-US" sz="3200" b="1" dirty="0" smtClean="0"/>
                  <a:t>table below.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"/>
                <a:ext cx="914400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7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2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0" y="2133600"/>
            <a:ext cx="910657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55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563145"/>
                <a:ext cx="9144000" cy="754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 graph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shown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3145"/>
                <a:ext cx="9144000" cy="754117"/>
              </a:xfrm>
              <a:prstGeom prst="rect">
                <a:avLst/>
              </a:prstGeom>
              <a:blipFill rotWithShape="0">
                <a:blip r:embed="rId2"/>
                <a:stretch>
                  <a:fillRect l="-1667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2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1" y="1435100"/>
            <a:ext cx="4648200" cy="54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35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244458"/>
                <a:ext cx="9144000" cy="1396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en-US" sz="3200" b="1" dirty="0" smtClean="0"/>
                  <a:t>Analyze and sketch the </a:t>
                </a:r>
                <a:r>
                  <a:rPr lang="en-US" sz="3200" b="1" dirty="0"/>
                  <a:t>graph </a:t>
                </a:r>
                <a:r>
                  <a:rPr lang="en-US" sz="3200" b="1" dirty="0" smtClean="0"/>
                  <a:t>of</a:t>
                </a:r>
              </a:p>
              <a:p>
                <a:pPr algn="just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/>
                            </a:rPr>
                            <m:t>𝟒</m:t>
                          </m:r>
                        </m:sup>
                      </m:sSup>
                      <m:r>
                        <a:rPr lang="en-US" sz="3200" b="1" i="1" smtClean="0">
                          <a:latin typeface="Cambria Math"/>
                        </a:rPr>
                        <m:t>−</m:t>
                      </m:r>
                      <m:r>
                        <a:rPr lang="en-US" sz="3200" b="1" i="1" smtClean="0">
                          <a:latin typeface="Cambria Math"/>
                        </a:rPr>
                        <m:t>𝟏𝟐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3200" b="1" i="1" smtClean="0">
                          <a:latin typeface="Cambria Math"/>
                        </a:rPr>
                        <m:t>+</m:t>
                      </m:r>
                      <m:r>
                        <a:rPr lang="en-US" sz="3200" b="1" i="1" smtClean="0">
                          <a:latin typeface="Cambria Math"/>
                        </a:rPr>
                        <m:t>𝟒𝟖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/>
                        </a:rPr>
                        <m:t>−</m:t>
                      </m:r>
                      <m:r>
                        <a:rPr lang="en-US" sz="3200" b="1" i="1" smtClean="0">
                          <a:latin typeface="Cambria Math"/>
                        </a:rPr>
                        <m:t>𝟔𝟒</m:t>
                      </m:r>
                      <m:r>
                        <a:rPr lang="en-US" sz="3200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44458"/>
                <a:ext cx="9144000" cy="1396151"/>
              </a:xfrm>
              <a:prstGeom prst="rect">
                <a:avLst/>
              </a:prstGeom>
              <a:blipFill rotWithShape="0">
                <a:blip r:embed="rId2"/>
                <a:stretch>
                  <a:fillRect l="-1667" t="-5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20" y="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5. Sketching </a:t>
            </a: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Graph of a </a:t>
            </a:r>
            <a:endParaRPr lang="en-US" sz="32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Polynomial Function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2533675"/>
                <a:ext cx="9144000" cy="4324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</a:t>
                </a:r>
                <a:endParaRPr lang="en-US" sz="28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Calculate the first derivative</a:t>
                </a:r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Calculate the second derivative</a:t>
                </a:r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Find the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3200" b="1" dirty="0" smtClean="0"/>
                  <a:t>intercepts</a:t>
                </a:r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Find the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𝒚</m:t>
                    </m:r>
                    <m:r>
                      <a:rPr lang="en-US" sz="3200" b="1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3200" b="1" dirty="0" smtClean="0"/>
                  <a:t>intertcepts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33675"/>
                <a:ext cx="9144000" cy="4324325"/>
              </a:xfrm>
              <a:prstGeom prst="rect">
                <a:avLst/>
              </a:prstGeom>
              <a:blipFill rotWithShape="0">
                <a:blip r:embed="rId3"/>
                <a:stretch>
                  <a:fillRect l="-1800" b="-3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38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979" y="0"/>
            <a:ext cx="9144000" cy="5218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/>
              <a:t>Find the vertical and horizontal asymptotes</a:t>
            </a: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/>
              <a:t>Find the critical numbers</a:t>
            </a: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/>
              <a:t>Find the possible points of inflection</a:t>
            </a: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/>
              <a:t>Test for symmetry</a:t>
            </a: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/>
              <a:t>Find the domain and range of the function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7749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569893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 analysis of the </a:t>
                </a:r>
                <a:r>
                  <a:rPr lang="en-US" sz="3200" b="1" dirty="0"/>
                  <a:t>graph </a:t>
                </a:r>
                <a:r>
                  <a:rPr lang="en-US" sz="32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3200" b="1" dirty="0"/>
                  <a:t>is shown in the </a:t>
                </a:r>
                <a:r>
                  <a:rPr lang="en-US" sz="3200" b="1" dirty="0" smtClean="0"/>
                  <a:t>table below.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9893"/>
                <a:ext cx="914400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2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9137179" cy="397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30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6555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There are several concepts that are useful in analyzing the graph of a function</a:t>
                </a:r>
                <a:r>
                  <a:rPr lang="en-US" sz="2800" b="1" dirty="0"/>
                  <a:t>:</a:t>
                </a:r>
                <a:endParaRPr lang="en-US" sz="2800" b="1" dirty="0" smtClean="0"/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𝒙</m:t>
                    </m:r>
                    <m:r>
                      <a:rPr lang="en-US" sz="2800" b="1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2800" b="1" dirty="0" smtClean="0"/>
                  <a:t>intercept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800" b="1" dirty="0" smtClean="0"/>
                  <a:t>intercept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dirty="0" smtClean="0"/>
                  <a:t>Symmetry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Domain and </a:t>
                </a:r>
                <a:r>
                  <a:rPr lang="en-US" sz="2800" b="1" dirty="0" smtClean="0"/>
                  <a:t>Range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Differentiability </a:t>
                </a:r>
                <a:r>
                  <a:rPr lang="en-US" sz="2800" b="1" dirty="0" smtClean="0"/>
                  <a:t>and Continuity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Vertical and Horizontal </a:t>
                </a:r>
                <a:r>
                  <a:rPr lang="en-US" sz="2800" b="1" dirty="0" smtClean="0"/>
                  <a:t>asymptotes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Relative </a:t>
                </a:r>
                <a:r>
                  <a:rPr lang="en-US" sz="2800" b="1" dirty="0" smtClean="0"/>
                  <a:t>extrema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dirty="0" smtClean="0"/>
                  <a:t>Concavity and Convexity (Points </a:t>
                </a:r>
                <a:r>
                  <a:rPr lang="en-US" sz="2800" b="1" dirty="0"/>
                  <a:t>of </a:t>
                </a:r>
                <a:r>
                  <a:rPr lang="en-US" sz="2800" b="1" dirty="0" smtClean="0"/>
                  <a:t>Inflection)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Infinite limits at </a:t>
                </a:r>
                <a:r>
                  <a:rPr lang="en-US" sz="2800" b="1" dirty="0" smtClean="0"/>
                  <a:t>infinity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 smtClean="0"/>
                  <a:t> etc.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555641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9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533400"/>
                <a:ext cx="9144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b="1" dirty="0" smtClean="0"/>
                  <a:t>The graph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shown </a:t>
                </a:r>
                <a:r>
                  <a:rPr lang="en-US" sz="3200" b="1" dirty="0" smtClean="0"/>
                  <a:t>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"/>
                <a:ext cx="9144000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667" b="-13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2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1425419"/>
            <a:ext cx="4274020" cy="5432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64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533400"/>
                <a:ext cx="9144000" cy="2971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In general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a polynomial function of degree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can have </a:t>
                </a:r>
                <a:endParaRPr lang="en-US" sz="3200" b="1" dirty="0" smtClean="0"/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at most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relative </a:t>
                </a:r>
                <a:r>
                  <a:rPr lang="en-US" sz="3200" b="1" dirty="0" smtClean="0"/>
                  <a:t>extrema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3200" b="1" dirty="0" smtClean="0"/>
                  <a:t> 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at most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points of inflection.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"/>
                <a:ext cx="9144000" cy="2971583"/>
              </a:xfrm>
              <a:prstGeom prst="rect">
                <a:avLst/>
              </a:prstGeom>
              <a:blipFill rotWithShape="0">
                <a:blip r:embed="rId2"/>
                <a:stretch>
                  <a:fillRect l="-1667" b="-5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1979" y="396240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Moreover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polynomial </a:t>
                </a:r>
                <a:r>
                  <a:rPr lang="en-US" sz="3200" b="1" dirty="0"/>
                  <a:t>functions of even degree must have at least one relative extremum.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79" y="3962400"/>
                <a:ext cx="9144000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733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2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410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1979" y="1295400"/>
                <a:ext cx="9144000" cy="1643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en-US" sz="3200" b="1" dirty="0" smtClean="0"/>
                  <a:t>Analyze and sketch the graph of </a:t>
                </a:r>
              </a:p>
              <a:p>
                <a:pPr algn="just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800" b="1" i="0" smtClean="0">
                                  <a:latin typeface="Cambria Math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</m:func>
                        </m:num>
                        <m:den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800" b="1" i="0" smtClean="0">
                                  <a:latin typeface="Cambria Math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79" y="1295400"/>
                <a:ext cx="9144000" cy="1643783"/>
              </a:xfrm>
              <a:prstGeom prst="rect">
                <a:avLst/>
              </a:prstGeom>
              <a:blipFill rotWithShape="0">
                <a:blip r:embed="rId2"/>
                <a:stretch>
                  <a:fillRect l="-1733" t="-4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-1979" y="0"/>
            <a:ext cx="9144000" cy="12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6. Sketching </a:t>
            </a: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Graph of a </a:t>
            </a:r>
            <a:endParaRPr lang="en-US" sz="32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Trigonometric Function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2533675"/>
                <a:ext cx="9144000" cy="4324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</a:t>
                </a:r>
                <a:endParaRPr lang="en-US" sz="28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Calculate the first derivative</a:t>
                </a:r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Calculate the second derivative</a:t>
                </a:r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Find the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3200" b="1" dirty="0" smtClean="0"/>
                  <a:t>intercepts</a:t>
                </a:r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Find the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𝒚</m:t>
                    </m:r>
                    <m:r>
                      <a:rPr lang="en-US" sz="3200" b="1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3200" b="1" dirty="0" smtClean="0"/>
                  <a:t>intertcepts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33675"/>
                <a:ext cx="9144000" cy="4324325"/>
              </a:xfrm>
              <a:prstGeom prst="rect">
                <a:avLst/>
              </a:prstGeom>
              <a:blipFill rotWithShape="0">
                <a:blip r:embed="rId3"/>
                <a:stretch>
                  <a:fillRect l="-1800" b="-3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78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979" y="0"/>
            <a:ext cx="9144000" cy="5218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/>
              <a:t>Find the vertical and horizontal asymptotes</a:t>
            </a: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/>
              <a:t>Find the critical numbers</a:t>
            </a: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/>
              <a:t>Find the possible points of inflection</a:t>
            </a: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/>
              <a:t>Test for symmetry</a:t>
            </a: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/>
              <a:t>Find the domain and range of the function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5786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381000"/>
                <a:ext cx="9144000" cy="1844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 analysis of the graph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on the </a:t>
                </a:r>
                <a:r>
                  <a:rPr lang="en-US" sz="3200" b="1" dirty="0" smtClean="0"/>
                  <a:t>interval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𝝅</m:t>
                            </m:r>
                          </m:num>
                          <m:den>
                            <m: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𝟑</m:t>
                            </m:r>
                            <m: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𝝅</m:t>
                            </m:r>
                          </m:num>
                          <m:den>
                            <m: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shown in the </a:t>
                </a:r>
                <a:r>
                  <a:rPr lang="en-US" sz="3200" b="1" dirty="0" smtClean="0"/>
                  <a:t>table below.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000"/>
                <a:ext cx="9144000" cy="1844416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2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2" y="2292602"/>
            <a:ext cx="9070156" cy="4565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270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533400"/>
                <a:ext cx="9144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 graph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shown </a:t>
                </a:r>
                <a:r>
                  <a:rPr lang="en-US" sz="3200" b="1" dirty="0" smtClean="0"/>
                  <a:t>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"/>
                <a:ext cx="9144000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667" b="-13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2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545" y="1447800"/>
            <a:ext cx="4256704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537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194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attention</a:t>
            </a:r>
            <a:endParaRPr lang="en-US" sz="4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894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When you are sketching the graph of a function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either by hand or with a </a:t>
                </a:r>
                <a:r>
                  <a:rPr lang="en-US" sz="3200" b="1" dirty="0" smtClean="0"/>
                  <a:t>graphing utility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remember that normally you cannot show the entire graph</a:t>
                </a:r>
                <a:r>
                  <a:rPr lang="en-US" sz="3200" b="1" dirty="0" smtClean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0" y="3581400"/>
            <a:ext cx="9144000" cy="1494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The decision as to which part of the graph you choose to show is often crucial.</a:t>
            </a:r>
          </a:p>
        </p:txBody>
      </p:sp>
    </p:spTree>
    <p:extLst>
      <p:ext uri="{BB962C8B-B14F-4D97-AF65-F5344CB8AC3E}">
        <p14:creationId xmlns:p14="http://schemas.microsoft.com/office/powerpoint/2010/main" val="199328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3958" y="0"/>
                <a:ext cx="9144000" cy="2325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For example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which graph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/>
                  <a:t> better represents the </a:t>
                </a:r>
                <a:r>
                  <a:rPr lang="en-US" sz="3200" b="1" dirty="0" smtClean="0"/>
                  <a:t>function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3200" b="1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3200" b="1" i="1"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3200" b="1" i="1">
                          <a:latin typeface="Cambria Math"/>
                        </a:rPr>
                        <m:t>−</m:t>
                      </m:r>
                      <m:r>
                        <a:rPr lang="en-US" sz="3200" b="1" i="1">
                          <a:latin typeface="Cambria Math"/>
                        </a:rPr>
                        <m:t>𝟐𝟓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3200" b="1" i="1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3200" b="1" i="1">
                          <a:latin typeface="Cambria Math"/>
                        </a:rPr>
                        <m:t>+</m:t>
                      </m:r>
                      <m:r>
                        <a:rPr lang="en-US" sz="3200" b="1" i="1">
                          <a:latin typeface="Cambria Math"/>
                        </a:rPr>
                        <m:t>𝟕𝟒</m:t>
                      </m:r>
                      <m:r>
                        <a:rPr lang="en-US" sz="3200" b="1" i="1">
                          <a:latin typeface="Cambria Math"/>
                        </a:rPr>
                        <m:t>𝒙</m:t>
                      </m:r>
                      <m:r>
                        <a:rPr lang="en-US" sz="3200" b="1" i="1">
                          <a:latin typeface="Cambria Math"/>
                        </a:rPr>
                        <m:t>−</m:t>
                      </m:r>
                      <m:r>
                        <a:rPr lang="en-US" sz="3200" b="1" i="1">
                          <a:latin typeface="Cambria Math"/>
                        </a:rPr>
                        <m:t>𝟐𝟎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58" y="0"/>
                <a:ext cx="9144000" cy="2325060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18" y="2590800"/>
            <a:ext cx="8124047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62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3958" y="0"/>
            <a:ext cx="9144000" cy="223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It is clear that the second graph (on the right) gives a more complete representation of the graph</a:t>
            </a:r>
            <a:r>
              <a:rPr lang="en-US" sz="3200" b="1" dirty="0" smtClean="0"/>
              <a:t>.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895600"/>
            <a:ext cx="9144000" cy="223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</a:t>
            </a:r>
          </a:p>
          <a:p>
            <a:pPr algn="just">
              <a:lnSpc>
                <a:spcPct val="150000"/>
              </a:lnSpc>
            </a:pPr>
            <a:r>
              <a:rPr lang="en-US" sz="3200" b="1" dirty="0"/>
              <a:t>But would a third viewing window reveal other interesting portions of the graph</a:t>
            </a:r>
            <a:r>
              <a:rPr lang="en-US" sz="3200" b="1" dirty="0" smtClean="0"/>
              <a:t>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4689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-2969" y="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To answer </a:t>
                </a:r>
                <a:r>
                  <a:rPr lang="en-US" sz="3200" b="1" dirty="0" smtClean="0"/>
                  <a:t>this question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you need to use calculus to </a:t>
                </a:r>
                <a:r>
                  <a:rPr lang="en-US" sz="3200" b="1" dirty="0" smtClean="0"/>
                  <a:t>interpret the </a:t>
                </a:r>
                <a:r>
                  <a:rPr lang="en-US" sz="3200" b="1" dirty="0"/>
                  <a:t>first and second </a:t>
                </a:r>
                <a:r>
                  <a:rPr lang="en-US" sz="3200" b="1" dirty="0" smtClean="0"/>
                  <a:t>derivatives of the given function</a:t>
                </a:r>
                <a:r>
                  <a:rPr lang="en-US" sz="3200" b="1" dirty="0"/>
                  <a:t>.</a:t>
                </a:r>
                <a:endParaRPr lang="en-US" sz="3200" b="1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69" y="0"/>
                <a:ext cx="9144000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733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-1" y="3200400"/>
            <a:ext cx="91410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Here are some guidelines for determining a good viewing window for the graph of a </a:t>
            </a:r>
            <a:r>
              <a:rPr lang="en-US" sz="3200" b="1" dirty="0" smtClean="0"/>
              <a:t>function</a:t>
            </a:r>
            <a:r>
              <a:rPr lang="en-US" sz="3200" b="1" dirty="0"/>
              <a:t> </a:t>
            </a:r>
            <a:r>
              <a:rPr lang="en-US" sz="3200" b="1" dirty="0" smtClean="0"/>
              <a:t>(guidelines for analyzing the graph of a function).</a:t>
            </a:r>
          </a:p>
        </p:txBody>
      </p:sp>
    </p:spTree>
    <p:extLst>
      <p:ext uri="{BB962C8B-B14F-4D97-AF65-F5344CB8AC3E}">
        <p14:creationId xmlns:p14="http://schemas.microsoft.com/office/powerpoint/2010/main" val="191531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6463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Determine the domain and range of the function.</a:t>
                </a:r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Determine </a:t>
                </a:r>
                <a:r>
                  <a:rPr lang="en-US" sz="3200" b="1" dirty="0"/>
                  <a:t>the intercepts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asymptotes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and symmetry of the graph.</a:t>
                </a:r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Locate </a:t>
                </a:r>
                <a:r>
                  <a:rPr lang="en-US" sz="3200" b="1" dirty="0"/>
                  <a:t>the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3200" b="1" dirty="0" smtClean="0"/>
                  <a:t>values </a:t>
                </a:r>
                <a:r>
                  <a:rPr lang="en-US" sz="3200" b="1" dirty="0"/>
                  <a:t>for </a:t>
                </a:r>
                <a:r>
                  <a:rPr lang="en-US" sz="3200" b="1" dirty="0" smtClean="0"/>
                  <a:t>which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′(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 smtClean="0"/>
                  <a:t>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′′(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3200" b="1" dirty="0"/>
                  <a:t>either are zero or do not exist. </a:t>
                </a:r>
                <a:endParaRPr lang="en-US" sz="3200" b="1" dirty="0" smtClean="0"/>
              </a:p>
              <a:p>
                <a:pPr lvl="1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 b="1" dirty="0" smtClean="0"/>
                  <a:t>Use the </a:t>
                </a:r>
                <a:r>
                  <a:rPr lang="en-US" sz="3200" b="1" dirty="0"/>
                  <a:t>results to determine relative extrema and points of inflection.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463308"/>
              </a:xfrm>
              <a:prstGeom prst="rect">
                <a:avLst/>
              </a:prstGeom>
              <a:blipFill rotWithShape="0">
                <a:blip r:embed="rId2"/>
                <a:stretch>
                  <a:fillRect l="-1533" r="-1667" b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6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462500"/>
                <a:ext cx="9144000" cy="2144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Analyze and sketch the graph of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𝟗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2500"/>
                <a:ext cx="9144000" cy="2144433"/>
              </a:xfrm>
              <a:prstGeom prst="rect">
                <a:avLst/>
              </a:prstGeom>
              <a:blipFill rotWithShape="0"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533675"/>
                <a:ext cx="9144000" cy="4324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</a:t>
                </a:r>
                <a:endParaRPr lang="en-US" sz="28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Calculate the first derivative</a:t>
                </a:r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Calculate the second derivative</a:t>
                </a:r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Find the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3200" b="1" dirty="0" smtClean="0"/>
                  <a:t>intercepts</a:t>
                </a:r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Find the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𝒚</m:t>
                    </m:r>
                    <m:r>
                      <a:rPr lang="en-US" sz="3200" b="1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3200" b="1" dirty="0" smtClean="0"/>
                  <a:t>intertcepts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33675"/>
                <a:ext cx="9144000" cy="4324325"/>
              </a:xfrm>
              <a:prstGeom prst="rect">
                <a:avLst/>
              </a:prstGeom>
              <a:blipFill rotWithShape="0">
                <a:blip r:embed="rId3"/>
                <a:stretch>
                  <a:fillRect l="-1800" b="-3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2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1. Sketching </a:t>
            </a: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Graph of a 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917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343</TotalTime>
  <Words>1050</Words>
  <Application>Microsoft Office PowerPoint</Application>
  <PresentationFormat>On-screen Show (4:3)</PresentationFormat>
  <Paragraphs>157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Cambria Math</vt:lpstr>
      <vt:lpstr>Century Gothic</vt:lpstr>
      <vt:lpstr>Courier New</vt:lpstr>
      <vt:lpstr>Palatino Linotype</vt:lpstr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samir.quliyev</dc:creator>
  <cp:lastModifiedBy>samir.quliyev</cp:lastModifiedBy>
  <cp:revision>104</cp:revision>
  <dcterms:created xsi:type="dcterms:W3CDTF">2006-08-16T00:00:00Z</dcterms:created>
  <dcterms:modified xsi:type="dcterms:W3CDTF">2019-12-05T02:22:40Z</dcterms:modified>
</cp:coreProperties>
</file>