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75" r:id="rId3"/>
    <p:sldId id="257" r:id="rId4"/>
    <p:sldId id="258" r:id="rId5"/>
    <p:sldId id="271" r:id="rId6"/>
    <p:sldId id="261" r:id="rId7"/>
    <p:sldId id="260" r:id="rId8"/>
    <p:sldId id="259" r:id="rId9"/>
    <p:sldId id="262" r:id="rId10"/>
    <p:sldId id="263" r:id="rId11"/>
    <p:sldId id="272" r:id="rId12"/>
    <p:sldId id="264" r:id="rId13"/>
    <p:sldId id="265" r:id="rId14"/>
    <p:sldId id="266" r:id="rId15"/>
    <p:sldId id="267" r:id="rId16"/>
    <p:sldId id="276" r:id="rId17"/>
    <p:sldId id="273" r:id="rId18"/>
    <p:sldId id="269" r:id="rId19"/>
    <p:sldId id="277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05-Dec-19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" y="21771"/>
            <a:ext cx="8991600" cy="1959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az-Latn-AZ" sz="6000" b="1" dirty="0" smtClean="0">
                <a:solidFill>
                  <a:schemeClr val="accent4">
                    <a:lumMod val="50000"/>
                  </a:schemeClr>
                </a:solidFill>
              </a:rPr>
              <a:t>Azərbaycan Dövlət Neft və Sənaye Universiteti</a:t>
            </a:r>
            <a:endParaRPr lang="en-US" sz="6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Image result for adns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114550"/>
            <a:ext cx="4676775" cy="4676776"/>
          </a:xfrm>
          <a:prstGeom prst="rect">
            <a:avLst/>
          </a:prstGeom>
          <a:noFill/>
          <a:effectLst>
            <a:glow rad="127000">
              <a:schemeClr val="accent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46716" y="2114550"/>
            <a:ext cx="4372883" cy="12273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Calculus </a:t>
            </a:r>
          </a:p>
          <a:p>
            <a:pPr marL="0" indent="0" algn="ctr">
              <a:buNone/>
            </a:pP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Single Variable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2" name="AutoShape 2" descr="Image result for calcul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http://www.bstlhj6.com/data/out/31/3839680-calculus-wallpapers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14" y="3320143"/>
            <a:ext cx="4049485" cy="303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47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892755"/>
                <a:ext cx="9144000" cy="2231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3200" b="1" dirty="0"/>
                  <a:t> is </a:t>
                </a:r>
                <a:r>
                  <a:rPr lang="en-US" sz="3200" b="1" dirty="0" smtClean="0"/>
                  <a:t>not within </a:t>
                </a:r>
                <a:r>
                  <a:rPr lang="en-US" sz="3200" b="1" dirty="0"/>
                  <a:t>the desired accuracy, </a:t>
                </a:r>
                <a:r>
                  <a:rPr lang="en-US" sz="3200" b="1" dirty="0" smtClean="0"/>
                  <a:t>we need to continue the process by redefining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 smtClean="0"/>
                  <a:t>and returning to Step 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2755"/>
                <a:ext cx="9144000" cy="223144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7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0" y="3252985"/>
            <a:ext cx="9144000" cy="149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Each successive application of this procedure is called an </a:t>
            </a:r>
            <a:r>
              <a:rPr lang="en-US" sz="3200" b="1" dirty="0">
                <a:solidFill>
                  <a:srgbClr val="FF0000"/>
                </a:solidFill>
              </a:rPr>
              <a:t>iteration</a:t>
            </a:r>
            <a:r>
              <a:rPr lang="en-US" sz="3200" b="1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20" y="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Approximating the Zeros of a Function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508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685800"/>
                <a:ext cx="9144000" cy="2986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Calculate three iterations of Newton’s Method to approximate a zero of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r>
                        <a:rPr lang="en-US" sz="3200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as the initial guess.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85800"/>
                <a:ext cx="9144000" cy="2986843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5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1. Using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Newton’s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01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609600"/>
                <a:ext cx="9144000" cy="5527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 smtClean="0"/>
                  <a:t>Because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sz="3200" b="1" dirty="0" smtClean="0"/>
                  <a:t>, you </a:t>
                </a:r>
                <a:r>
                  <a:rPr lang="en-US" sz="3200" b="1" dirty="0"/>
                  <a:t>have </a:t>
                </a:r>
                <a:endParaRPr lang="en-US" sz="3200" b="1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r>
                        <a:rPr lang="en-US" sz="3200" b="1" i="1">
                          <a:latin typeface="Cambria Math"/>
                        </a:rPr>
                        <m:t>𝟐</m:t>
                      </m:r>
                      <m:r>
                        <a:rPr lang="en-US" sz="3200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sz="3200" b="1" dirty="0"/>
              </a:p>
              <a:p>
                <a:pPr>
                  <a:lnSpc>
                    <a:spcPct val="150000"/>
                  </a:lnSpc>
                </a:pPr>
                <a:r>
                  <a:rPr lang="en-US" sz="3200" b="1" dirty="0" smtClean="0"/>
                  <a:t>and </a:t>
                </a:r>
                <a:r>
                  <a:rPr lang="en-US" sz="3200" b="1" dirty="0"/>
                  <a:t>the iterative process </a:t>
                </a:r>
                <a:r>
                  <a:rPr lang="en-US" sz="3200" b="1" dirty="0" smtClean="0"/>
                  <a:t>is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b="1" dirty="0" smtClean="0"/>
                  <a:t>given </a:t>
                </a:r>
                <a:r>
                  <a:rPr lang="en-US" sz="3200" b="1" dirty="0"/>
                  <a:t>by the </a:t>
                </a:r>
                <a:r>
                  <a:rPr lang="en-US" sz="3200" b="1" dirty="0" smtClean="0"/>
                  <a:t>formula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𝒏</m:t>
                        </m:r>
                        <m:r>
                          <a:rPr lang="en-US" sz="3200" b="1" i="1" smtClean="0">
                            <a:latin typeface="Cambria Math"/>
                          </a:rPr>
                          <m:t>+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3200" b="1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3200" b="1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200" b="1" i="1" dirty="0" smtClean="0">
                    <a:latin typeface="Cambria Math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                 =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3200" b="1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𝒏</m:t>
                            </m:r>
                          </m:sub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bSup>
                        <m:r>
                          <a:rPr lang="en-US" sz="3200" b="1" i="1" smtClean="0">
                            <a:latin typeface="Cambria Math"/>
                          </a:rPr>
                          <m:t>−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5527347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15893"/>
            <a:ext cx="3505200" cy="4542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38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609600"/>
                <a:ext cx="9144000" cy="5279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Use Newton’s Method to approximate the </a:t>
                </a:r>
                <a:r>
                  <a:rPr lang="en-US" sz="3200" b="1" dirty="0"/>
                  <a:t>zeros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</a:rPr>
                      <m:t>𝟐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sz="3200" b="1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+</m:t>
                    </m:r>
                    <m:r>
                      <a:rPr lang="en-US" sz="3200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Continue the iterations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until </a:t>
                </a:r>
                <a:r>
                  <a:rPr lang="en-US" sz="3200" b="1" dirty="0"/>
                  <a:t>two successive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approximations </a:t>
                </a:r>
                <a:r>
                  <a:rPr lang="en-US" sz="3200" b="1" dirty="0"/>
                  <a:t>differ </a:t>
                </a:r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by </a:t>
                </a:r>
                <a:r>
                  <a:rPr lang="en-US" sz="3200" b="1" dirty="0"/>
                  <a:t>less </a:t>
                </a:r>
                <a:r>
                  <a:rPr lang="en-US" sz="3200" b="1" dirty="0" smtClean="0"/>
                  <a:t>than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0.0001</a:t>
                </a:r>
                <a:r>
                  <a:rPr lang="en-US" sz="3200" b="1" dirty="0" smtClean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r>
                  <a:rPr lang="en-US" sz="3200" b="1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</a:t>
                </a:r>
                <a:endParaRPr lang="en-US" sz="32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9600"/>
                <a:ext cx="9144000" cy="527971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2. Using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Newton’s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529" y="2289599"/>
            <a:ext cx="3937471" cy="4568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694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533400"/>
                <a:ext cx="9144000" cy="29715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When, as in Examples 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1</a:t>
                </a:r>
                <a:r>
                  <a:rPr lang="en-US" sz="3200" b="1" dirty="0" smtClean="0"/>
                  <a:t> and </a:t>
                </a:r>
                <a:r>
                  <a:rPr lang="en-US" sz="3200" b="1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sz="3200" b="1" dirty="0" smtClean="0"/>
                  <a:t>, the approximations approach a limit, </a:t>
                </a:r>
                <a:r>
                  <a:rPr lang="en-US" sz="3200" b="1" dirty="0"/>
                  <a:t>the </a:t>
                </a:r>
                <a:r>
                  <a:rPr lang="en-US" sz="3200" b="1" dirty="0" smtClean="0"/>
                  <a:t>sequence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sz="3200" b="1" i="1" smtClean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is </a:t>
                </a:r>
                <a:r>
                  <a:rPr lang="en-US" sz="3200" b="1" dirty="0"/>
                  <a:t>said </a:t>
                </a:r>
                <a:r>
                  <a:rPr lang="en-US" sz="3200" b="1" dirty="0" smtClean="0"/>
                  <a:t>to </a:t>
                </a:r>
                <a:r>
                  <a:rPr lang="en-US" sz="3200" b="1" dirty="0" smtClean="0">
                    <a:solidFill>
                      <a:srgbClr val="FF0000"/>
                    </a:solidFill>
                  </a:rPr>
                  <a:t>converge</a:t>
                </a:r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"/>
                <a:ext cx="9144000" cy="2971583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5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3810000"/>
                <a:ext cx="9144000" cy="14927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Moreover, if the limit is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/>
                  <a:t>, it can be shown that must be a zero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10000"/>
                <a:ext cx="9144000" cy="1492781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57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54925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Newton’s Method does not always yield a convergent sequence</a:t>
            </a:r>
            <a:r>
              <a:rPr lang="en-US" sz="3200" b="1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3200" b="1" dirty="0"/>
              <a:t>One way it </a:t>
            </a:r>
            <a:r>
              <a:rPr lang="en-US" sz="3200" b="1" dirty="0" smtClean="0"/>
              <a:t>can fail </a:t>
            </a:r>
            <a:r>
              <a:rPr lang="en-US" sz="3200" b="1" dirty="0"/>
              <a:t>to do so is shown in </a:t>
            </a:r>
            <a:endParaRPr lang="en-US" sz="3200" b="1" dirty="0" smtClean="0"/>
          </a:p>
          <a:p>
            <a:pPr algn="just">
              <a:lnSpc>
                <a:spcPct val="150000"/>
              </a:lnSpc>
            </a:pPr>
            <a:r>
              <a:rPr lang="en-US" sz="3200" b="1" dirty="0" smtClean="0"/>
              <a:t>Figure 5.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2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Remark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212185"/>
            <a:ext cx="5181600" cy="364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18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2231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Because Newton’s Method involves </a:t>
                </a:r>
                <a:r>
                  <a:rPr lang="en-US" sz="3200" b="1" dirty="0"/>
                  <a:t>division </a:t>
                </a:r>
                <a:r>
                  <a:rPr lang="en-US" sz="3200" b="1" dirty="0" smtClean="0"/>
                  <a:t>by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′(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, it </a:t>
                </a:r>
                <a:r>
                  <a:rPr lang="en-US" sz="3200" b="1" dirty="0"/>
                  <a:t>is clear that the method will fail if the derivative is zero for </a:t>
                </a:r>
                <a:r>
                  <a:rPr lang="en-US" sz="3200" b="1" dirty="0" smtClean="0"/>
                  <a:t>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/>
                  <a:t>in </a:t>
                </a:r>
                <a:r>
                  <a:rPr lang="en-US" sz="3200" b="1" dirty="0" smtClean="0"/>
                  <a:t>the sequence</a:t>
                </a:r>
                <a:r>
                  <a:rPr lang="en-US" sz="3200" b="1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23144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577405"/>
                <a:ext cx="9144000" cy="2231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When you encounter this problem, you can usually overcome it </a:t>
                </a:r>
                <a:r>
                  <a:rPr lang="en-US" sz="3200" b="1" dirty="0"/>
                  <a:t>by </a:t>
                </a:r>
                <a:r>
                  <a:rPr lang="en-US" sz="3200" b="1" dirty="0" smtClean="0"/>
                  <a:t>choosing a </a:t>
                </a:r>
                <a:r>
                  <a:rPr lang="en-US" sz="3200" b="1" dirty="0"/>
                  <a:t>different value </a:t>
                </a:r>
                <a:r>
                  <a:rPr lang="en-US" sz="3200" b="1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77405"/>
                <a:ext cx="9144000" cy="2231445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5135145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Another way Newton’s Method can fail is shown in </a:t>
            </a:r>
            <a:r>
              <a:rPr lang="en-US" sz="3200" b="1" dirty="0" smtClean="0"/>
              <a:t>the next </a:t>
            </a:r>
            <a:r>
              <a:rPr lang="en-US" sz="3200" b="1" dirty="0"/>
              <a:t>example.</a:t>
            </a:r>
          </a:p>
        </p:txBody>
      </p:sp>
    </p:spTree>
    <p:extLst>
      <p:ext uri="{BB962C8B-B14F-4D97-AF65-F5344CB8AC3E}">
        <p14:creationId xmlns:p14="http://schemas.microsoft.com/office/powerpoint/2010/main" val="149774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1524000"/>
                <a:ext cx="4495800" cy="2812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function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1" i="1" smtClean="0">
                              <a:latin typeface="Cambria Math"/>
                            </a:rPr>
                            <m:t>𝟑</m:t>
                          </m:r>
                        </m:deg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is </a:t>
                </a:r>
                <a:r>
                  <a:rPr lang="en-US" sz="3200" b="1" dirty="0"/>
                  <a:t>not differentiable at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24000"/>
                <a:ext cx="4495800" cy="2812821"/>
              </a:xfrm>
              <a:prstGeom prst="rect">
                <a:avLst/>
              </a:prstGeom>
              <a:blipFill rotWithShape="0">
                <a:blip r:embed="rId2"/>
                <a:stretch>
                  <a:fillRect l="-3388" r="-3252" b="-3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0" y="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3. An </a:t>
            </a:r>
            <a:r>
              <a:rPr lang="en-US" sz="32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in Which Newton’s Method </a:t>
            </a: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Fails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5365219"/>
                <a:ext cx="9144000" cy="14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Show </a:t>
                </a:r>
                <a:r>
                  <a:rPr lang="en-US" sz="3200" b="1" dirty="0"/>
                  <a:t>that Newton’s Method fails to converge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3200" b="1" dirty="0" smtClean="0"/>
                  <a:t>.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∗∗∗</m:t>
                    </m:r>
                  </m:oMath>
                </a14:m>
                <a:endParaRPr lang="en-US" sz="3200" b="1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65219"/>
                <a:ext cx="9144000" cy="1492781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783266"/>
            <a:ext cx="4343400" cy="467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745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0"/>
                <a:ext cx="9144000" cy="4690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It can be shown that a condition sufficient to produce convergence of Newton’s Method </a:t>
                </a:r>
                <a:r>
                  <a:rPr lang="en-US" sz="3200" b="1" dirty="0"/>
                  <a:t>to a zero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</a:t>
                </a:r>
                <a:r>
                  <a:rPr lang="en-US" sz="3200" b="1" dirty="0" smtClean="0"/>
                  <a:t>that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′</m:t>
                                  </m:r>
                                  <m: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1" i="1" smtClean="0">
                                              <a:latin typeface="Cambria Math"/>
                                            </a:rPr>
                                            <m:t>𝒇</m:t>
                                          </m:r>
                                        </m:e>
                                        <m:sup>
                                          <m:r>
                                            <a:rPr lang="en-US" sz="3200" b="1" i="1" smtClean="0">
                                              <a:latin typeface="Cambria Math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32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b="1" i="1" smtClean="0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3200" b="1" i="1" smtClean="0"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&lt;</m:t>
                      </m:r>
                      <m:r>
                        <a:rPr lang="en-US" sz="3200" b="1" i="1" smtClean="0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3200" b="1" dirty="0" smtClean="0"/>
              </a:p>
              <a:p>
                <a:pPr algn="ctr">
                  <a:lnSpc>
                    <a:spcPct val="150000"/>
                  </a:lnSpc>
                </a:pPr>
                <a:r>
                  <a:rPr lang="en-US" sz="3200" b="1" dirty="0">
                    <a:solidFill>
                      <a:srgbClr val="C00000"/>
                    </a:solidFill>
                  </a:rPr>
                  <a:t>c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ondition for convergence</a:t>
                </a:r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469051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0" y="48107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/>
              <a:t>on an open interval containing the zero.</a:t>
            </a:r>
          </a:p>
        </p:txBody>
      </p:sp>
    </p:spTree>
    <p:extLst>
      <p:ext uri="{BB962C8B-B14F-4D97-AF65-F5344CB8AC3E}">
        <p14:creationId xmlns:p14="http://schemas.microsoft.com/office/powerpoint/2010/main" val="21942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560716"/>
                <a:ext cx="9144000" cy="28295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Test the above-given condition for functions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/>
                        </a:rPr>
                        <m:t>−</m:t>
                      </m:r>
                      <m:r>
                        <a:rPr lang="en-US" sz="3200" b="1" i="1" smtClean="0">
                          <a:latin typeface="Cambria Math"/>
                        </a:rPr>
                        <m:t>𝟐</m:t>
                      </m:r>
                    </m:oMath>
                  </m:oMathPara>
                </a14:m>
                <a:endParaRPr lang="en-US" sz="3200" b="1" dirty="0" smtClean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and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𝒇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sz="3200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1" i="1" smtClean="0">
                              <a:latin typeface="Cambria Math"/>
                            </a:rPr>
                            <m:t>𝟑</m:t>
                          </m:r>
                        </m:deg>
                        <m:e>
                          <m:r>
                            <a:rPr lang="en-US" sz="3200" b="1" i="1" smtClean="0">
                              <a:latin typeface="Cambria Math"/>
                            </a:rPr>
                            <m:t>𝒙</m:t>
                          </m:r>
                        </m:e>
                      </m:ra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0716"/>
                <a:ext cx="9144000" cy="2829557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4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362200"/>
            <a:ext cx="9144000" cy="2209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of Differentiation:</a:t>
            </a:r>
          </a:p>
          <a:p>
            <a:pPr>
              <a:lnSpc>
                <a:spcPct val="150000"/>
              </a:lnSpc>
            </a:pPr>
            <a:r>
              <a:rPr lang="en-US" sz="48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Newton’s Method</a:t>
            </a:r>
            <a:endParaRPr lang="en-US" sz="48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012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97180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attention</a:t>
            </a:r>
            <a:endParaRPr lang="en-US" sz="48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503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0" y="0"/>
            <a:ext cx="9144000" cy="149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 smtClean="0"/>
              <a:t>In this lecture you </a:t>
            </a:r>
            <a:r>
              <a:rPr lang="en-US" sz="3200" b="1" dirty="0"/>
              <a:t>will study a technique for approximating the real zeros of </a:t>
            </a:r>
            <a:r>
              <a:rPr lang="en-US" sz="3200" b="1" dirty="0" smtClean="0"/>
              <a:t>a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1981200"/>
                <a:ext cx="91440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The technique is called </a:t>
                </a:r>
                <a:r>
                  <a:rPr lang="en-US" sz="3200" b="1" dirty="0">
                    <a:solidFill>
                      <a:srgbClr val="FF0000"/>
                    </a:solidFill>
                  </a:rPr>
                  <a:t>Newton’s Method</a:t>
                </a:r>
                <a:r>
                  <a:rPr lang="en-US" sz="3200" b="1" dirty="0"/>
                  <a:t>, and it uses tangent lines to approximate the graph of the function near its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/>
                  <a:t>intercepts.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1200"/>
                <a:ext cx="9144000" cy="2308324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4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4626555"/>
                <a:ext cx="9144000" cy="2231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Consider </a:t>
                </a:r>
                <a:r>
                  <a:rPr lang="en-US" sz="3200" b="1" dirty="0"/>
                  <a:t>a </a:t>
                </a:r>
                <a:r>
                  <a:rPr lang="en-US" sz="3200" b="1" dirty="0" smtClean="0"/>
                  <a:t>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that is continuous </a:t>
                </a:r>
                <a:r>
                  <a:rPr lang="en-US" sz="3200" b="1" dirty="0" smtClean="0"/>
                  <a:t>on the closed 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 smtClean="0"/>
                  <a:t>and </a:t>
                </a:r>
                <a:r>
                  <a:rPr lang="en-US" sz="3200" b="1" dirty="0"/>
                  <a:t>differentiable on the </a:t>
                </a:r>
                <a:r>
                  <a:rPr lang="en-US" sz="3200" b="1" dirty="0" smtClean="0"/>
                  <a:t>open 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26555"/>
                <a:ext cx="9144000" cy="2231445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991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0"/>
                <a:ext cx="9144000" cy="2231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cs typeface="Aharoni" panose="02010803020104030203" pitchFamily="2" charset="-79"/>
                  </a:rPr>
                  <a:t>If the values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cs typeface="Aharoni" panose="02010803020104030203" pitchFamily="2" charset="-79"/>
                  </a:rPr>
                  <a:t> </a:t>
                </a:r>
                <a:r>
                  <a:rPr lang="en-US" sz="3200" b="1" dirty="0" smtClean="0">
                    <a:cs typeface="Aharoni" panose="02010803020104030203" pitchFamily="2" charset="-79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cs typeface="Aharoni" panose="02010803020104030203" pitchFamily="2" charset="-79"/>
                  </a:rPr>
                  <a:t> </a:t>
                </a:r>
                <a:r>
                  <a:rPr lang="en-US" sz="3200" b="1" dirty="0">
                    <a:cs typeface="Aharoni" panose="02010803020104030203" pitchFamily="2" charset="-79"/>
                  </a:rPr>
                  <a:t>differ in </a:t>
                </a:r>
                <a:r>
                  <a:rPr lang="en-US" sz="3200" b="1" dirty="0" smtClean="0">
                    <a:cs typeface="Aharoni" panose="02010803020104030203" pitchFamily="2" charset="-79"/>
                  </a:rPr>
                  <a:t>sign, then</a:t>
                </a:r>
                <a:r>
                  <a:rPr lang="en-US" sz="3200" b="1" dirty="0">
                    <a:cs typeface="Aharoni" panose="02010803020104030203" pitchFamily="2" charset="-79"/>
                  </a:rPr>
                  <a:t>, by the Intermediate Value Theorem</a:t>
                </a:r>
                <a:r>
                  <a:rPr lang="en-US" sz="3200" b="1" dirty="0" smtClean="0">
                    <a:cs typeface="Aharoni" panose="02010803020104030203" pitchFamily="2" charset="-79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  <a:cs typeface="Aharoni" panose="02010803020104030203" pitchFamily="2" charset="-79"/>
                  </a:rPr>
                  <a:t> </a:t>
                </a:r>
                <a:r>
                  <a:rPr lang="en-US" sz="3200" b="1" dirty="0">
                    <a:cs typeface="Aharoni" panose="02010803020104030203" pitchFamily="2" charset="-79"/>
                  </a:rPr>
                  <a:t>must have at least one zero in the </a:t>
                </a:r>
                <a:r>
                  <a:rPr lang="en-US" sz="3200" b="1" dirty="0" smtClean="0">
                    <a:cs typeface="Aharoni" panose="02010803020104030203" pitchFamily="2" charset="-79"/>
                  </a:rPr>
                  <a:t>interval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1" dirty="0" smtClean="0">
                    <a:cs typeface="Aharoni" panose="02010803020104030203" pitchFamily="2" charset="-79"/>
                  </a:rPr>
                  <a:t>.</a:t>
                </a:r>
                <a:endParaRPr lang="en-US" sz="3200" b="1" dirty="0"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223144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2316540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 smtClean="0">
                    <a:cs typeface="Aharoni" panose="02010803020104030203" pitchFamily="2" charset="-79"/>
                  </a:rPr>
                  <a:t>Suppose you estimate this zero to occur at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chemeClr val="tx1"/>
                    </a:solidFill>
                    <a:effectLst/>
                  </a:rPr>
                  <a:t>	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                 </a:t>
                </a:r>
                <a:r>
                  <a:rPr lang="en-US" sz="3200" b="1" dirty="0" smtClean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effectLst/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effectLst/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 smtClean="0">
                    <a:solidFill>
                      <a:schemeClr val="tx1"/>
                    </a:solidFill>
                    <a:effectLst/>
                  </a:rPr>
                  <a:t> 	</a:t>
                </a:r>
                <a:r>
                  <a:rPr lang="en-US" sz="2800" b="1" dirty="0" smtClean="0">
                    <a:solidFill>
                      <a:srgbClr val="FF0000"/>
                    </a:solidFill>
                    <a:effectLst/>
                  </a:rPr>
                  <a:t>First estimate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16540"/>
                <a:ext cx="9144000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1667" b="-3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0" y="3791263"/>
                <a:ext cx="9144000" cy="30667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Newton’s Method is based on the assumption that the graph 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/>
                  <a:t> and the tangent line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3200" b="1" dirty="0"/>
                  <a:t> both cross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3200" b="1" dirty="0"/>
                  <a:t>axis at the same point.</a:t>
                </a:r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91263"/>
                <a:ext cx="9144000" cy="3066737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 b="-5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28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50342"/>
            <a:ext cx="4478439" cy="4291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9" y="0"/>
                <a:ext cx="9126169" cy="2970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Because you can easily calculate the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3200" b="1" dirty="0" smtClean="0"/>
                  <a:t>intercept for this tangent line, you can use </a:t>
                </a:r>
                <a:r>
                  <a:rPr lang="en-US" sz="3200" b="1" dirty="0"/>
                  <a:t>it as a second (and, usually, better) estimate of the zero </a:t>
                </a:r>
                <a:r>
                  <a:rPr lang="en-US" sz="3200" b="1" dirty="0" smtClean="0"/>
                  <a:t>of the function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" y="0"/>
                <a:ext cx="9126169" cy="2970108"/>
              </a:xfrm>
              <a:prstGeom prst="rect">
                <a:avLst/>
              </a:prstGeom>
              <a:blipFill rotWithShape="0">
                <a:blip r:embed="rId3"/>
                <a:stretch>
                  <a:fillRect l="-1670" r="-1737" b="-5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05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0"/>
                <a:ext cx="9144000" cy="1587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 tangent line passes </a:t>
                </a:r>
                <a:r>
                  <a:rPr lang="en-US" sz="3200" b="1" dirty="0"/>
                  <a:t>through the </a:t>
                </a:r>
                <a:r>
                  <a:rPr lang="en-US" sz="3200" b="1" dirty="0" smtClean="0"/>
                  <a:t>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32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with a slope </a:t>
                </a:r>
                <a:r>
                  <a:rPr lang="en-US" sz="3200" b="1" dirty="0" smtClean="0"/>
                  <a:t>of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′(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3200" b="1" dirty="0" smtClean="0"/>
                  <a:t>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144000" cy="1587038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1828800"/>
                <a:ext cx="9144000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In point-slope form, the equation of the tangent line is therefore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𝒚</m:t>
                      </m:r>
                      <m:r>
                        <a:rPr lang="en-US" sz="3200" b="1" i="1">
                          <a:latin typeface="Cambria Math"/>
                        </a:rPr>
                        <m:t>−</m:t>
                      </m:r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/>
                  <a:t>or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/>
                        </a:rPr>
                        <m:t>𝒚</m:t>
                      </m:r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  <m:r>
                            <a:rPr lang="en-US" sz="3200" b="1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+</m:t>
                      </m:r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0"/>
                <a:ext cx="9144000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54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70" y="0"/>
                <a:ext cx="9144000" cy="1846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1800"/>
                  </a:spcAft>
                </a:pPr>
                <a:r>
                  <a:rPr lang="en-US" sz="3200" b="1" dirty="0" smtClean="0"/>
                  <a:t>Letting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/>
                  <a:t>and solving </a:t>
                </a:r>
                <a:r>
                  <a:rPr lang="en-US" sz="3200" b="1" dirty="0" smtClean="0"/>
                  <a:t>for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sz="3200" b="1" dirty="0" smtClean="0"/>
                  <a:t>produces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𝒙</m:t>
                    </m:r>
                    <m:r>
                      <a:rPr lang="en-US" sz="3200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/>
                          </a:rPr>
                          <m:t>𝒇</m:t>
                        </m:r>
                        <m:r>
                          <a:rPr lang="en-US" sz="3200" b="1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1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b="1" dirty="0" smtClean="0"/>
                  <a:t> 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" y="0"/>
                <a:ext cx="9144000" cy="1846339"/>
              </a:xfrm>
              <a:prstGeom prst="rect">
                <a:avLst/>
              </a:prstGeom>
              <a:blipFill rotWithShape="0">
                <a:blip r:embed="rId2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0" y="2057400"/>
                <a:ext cx="9144000" cy="235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So, from the </a:t>
                </a:r>
                <a:r>
                  <a:rPr lang="en-US" sz="3200" b="1" dirty="0"/>
                  <a:t>initial </a:t>
                </a:r>
                <a:r>
                  <a:rPr lang="en-US" sz="3200" b="1" dirty="0" smtClean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you obtain a new </a:t>
                </a:r>
                <a:r>
                  <a:rPr lang="en-US" sz="3200" b="1" dirty="0" smtClean="0"/>
                  <a:t>estimate</a:t>
                </a:r>
              </a:p>
              <a:p>
                <a:pPr algn="just"/>
                <a:r>
                  <a:rPr lang="en-US" sz="3200" b="1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𝒇</m:t>
                        </m:r>
                        <m:r>
                          <a:rPr lang="en-US" sz="3200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r>
                          <a:rPr lang="en-US" sz="3200" b="1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b="1" dirty="0" smtClean="0"/>
                  <a:t>  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    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Second estimate</a:t>
                </a:r>
                <a:endParaRPr lang="en-US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" y="2057400"/>
                <a:ext cx="9144000" cy="2354171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4503829"/>
                <a:ext cx="9144000" cy="2354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You can improve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200" b="1" dirty="0" smtClean="0">
                    <a:solidFill>
                      <a:srgbClr val="00B0F0"/>
                    </a:solidFill>
                  </a:rPr>
                  <a:t> </a:t>
                </a:r>
                <a:r>
                  <a:rPr lang="en-US" sz="3200" b="1" dirty="0" smtClean="0"/>
                  <a:t>and calculate yet a third estimate</a:t>
                </a:r>
                <a:endParaRPr lang="en-US" sz="3200" b="1" dirty="0" smtClean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just"/>
                <a:r>
                  <a:rPr lang="en-US" sz="3200" b="1" dirty="0" smtClean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3200" b="1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latin typeface="Cambria Math"/>
                          </a:rPr>
                          <m:t>𝒇</m:t>
                        </m:r>
                        <m:r>
                          <a:rPr lang="en-US" sz="3200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𝒇</m:t>
                            </m:r>
                          </m:e>
                          <m:sup>
                            <m:r>
                              <a:rPr lang="en-US" sz="32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1" i="1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3200" b="1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b="1" dirty="0"/>
                  <a:t>  </a:t>
                </a:r>
                <a:r>
                  <a:rPr lang="en-US" sz="3200" b="1" dirty="0" smtClean="0">
                    <a:solidFill>
                      <a:srgbClr val="C00000"/>
                    </a:solidFill>
                  </a:rPr>
                  <a:t> 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Third estimate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03829"/>
                <a:ext cx="9144000" cy="2354171"/>
              </a:xfrm>
              <a:prstGeom prst="rect">
                <a:avLst/>
              </a:prstGeom>
              <a:blipFill rotWithShape="0">
                <a:blip r:embed="rId4"/>
                <a:stretch>
                  <a:fillRect l="-1667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0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49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/>
              <a:t>Repeated application of this process is called </a:t>
            </a:r>
            <a:r>
              <a:rPr lang="en-US" sz="3200" b="1" dirty="0">
                <a:solidFill>
                  <a:srgbClr val="FF0000"/>
                </a:solidFill>
              </a:rPr>
              <a:t>Newton’s Method</a:t>
            </a:r>
            <a:r>
              <a:rPr lang="en-US" sz="3200" b="1" dirty="0"/>
              <a:t>.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0" y="2590800"/>
                <a:ext cx="9144000" cy="2231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3200" b="1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differentiable on an open interval </a:t>
                </a:r>
                <a:r>
                  <a:rPr lang="en-US" sz="3200" b="1" dirty="0" smtClean="0"/>
                  <a:t>containing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/>
                  <a:t>Then, to approximate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, </a:t>
                </a:r>
                <a:r>
                  <a:rPr lang="en-US" sz="3200" b="1" dirty="0"/>
                  <a:t>use the following </a:t>
                </a:r>
                <a:r>
                  <a:rPr lang="en-US" sz="3200" b="1" dirty="0" smtClean="0"/>
                  <a:t>steps.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590800"/>
                <a:ext cx="9144000" cy="2231445"/>
              </a:xfrm>
              <a:prstGeom prst="rect">
                <a:avLst/>
              </a:prstGeom>
              <a:blipFill rotWithShape="0">
                <a:blip r:embed="rId2"/>
                <a:stretch>
                  <a:fillRect l="-1667" r="-1667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20" y="175260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Approximating the Zeros of a Function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5029200"/>
                <a:ext cx="9144000" cy="1494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</a:rPr>
                  <a:t>1</a:t>
                </a:r>
                <a:r>
                  <a:rPr lang="en-US" sz="3200" b="1" dirty="0" smtClean="0"/>
                  <a:t>. Make an initial estimate that is close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B0F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(A graph is helpful.)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29200"/>
                <a:ext cx="9144000" cy="1494255"/>
              </a:xfrm>
              <a:prstGeom prst="rect">
                <a:avLst/>
              </a:prstGeom>
              <a:blipFill rotWithShape="0">
                <a:blip r:embed="rId3"/>
                <a:stretch>
                  <a:fillRect l="-1667" r="-1667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39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871213"/>
            <a:ext cx="3956050" cy="436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14400"/>
                <a:ext cx="4191000" cy="3107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sz="3200" b="1" dirty="0" smtClean="0"/>
                  <a:t>. </a:t>
                </a:r>
                <a:r>
                  <a:rPr lang="en-US" sz="3200" b="1" dirty="0"/>
                  <a:t>Determine a new </a:t>
                </a:r>
                <a:r>
                  <a:rPr lang="en-US" sz="3200" b="1" dirty="0" smtClean="0"/>
                  <a:t>approximation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3200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/>
                            </a:rPr>
                            <m:t>𝒏</m:t>
                          </m:r>
                        </m:sub>
                      </m:sSub>
                      <m:r>
                        <a:rPr lang="en-US" sz="3200" b="1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′(</m:t>
                          </m:r>
                          <m:sSub>
                            <m:sSub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sz="3200" b="1" i="1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4400"/>
                <a:ext cx="4191000" cy="3107710"/>
              </a:xfrm>
              <a:prstGeom prst="rect">
                <a:avLst/>
              </a:prstGeom>
              <a:blipFill rotWithShape="0">
                <a:blip r:embed="rId3"/>
                <a:stretch>
                  <a:fillRect l="-3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0" y="5365219"/>
                <a:ext cx="9150350" cy="1492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3200" b="1" dirty="0" smtClean="0">
                    <a:solidFill>
                      <a:srgbClr val="00B050"/>
                    </a:solidFill>
                  </a:rPr>
                  <a:t>3</a:t>
                </a:r>
                <a:r>
                  <a:rPr lang="en-US" sz="3200" b="1" dirty="0" smtClean="0"/>
                  <a:t>. If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is within the desired accuracy, </a:t>
                </a:r>
                <a:r>
                  <a:rPr lang="en-US" sz="3200" b="1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200" b="1" dirty="0" smtClean="0"/>
                  <a:t> </a:t>
                </a:r>
                <a:r>
                  <a:rPr lang="en-US" sz="3200" b="1" dirty="0"/>
                  <a:t>serve as the final </a:t>
                </a:r>
                <a:r>
                  <a:rPr lang="en-US" sz="3200" b="1" dirty="0" smtClean="0"/>
                  <a:t>approximation to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sz="3200" b="1" dirty="0" smtClean="0"/>
                  <a:t>.</a:t>
                </a:r>
                <a:endParaRPr lang="en-US" sz="32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" y="5365219"/>
                <a:ext cx="9150350" cy="1492781"/>
              </a:xfrm>
              <a:prstGeom prst="rect">
                <a:avLst/>
              </a:prstGeom>
              <a:blipFill rotWithShape="0">
                <a:blip r:embed="rId4"/>
                <a:stretch>
                  <a:fillRect l="-1666" r="-1732" b="-1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820" y="0"/>
            <a:ext cx="9144000" cy="75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Approximating the Zeros of a Function</a:t>
            </a:r>
            <a:endParaRPr lang="en-US" sz="32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394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379</TotalTime>
  <Words>504</Words>
  <Application>Microsoft Office PowerPoint</Application>
  <PresentationFormat>On-screen Show (4:3)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Aharoni</vt:lpstr>
      <vt:lpstr>Arial</vt:lpstr>
      <vt:lpstr>Cambria Math</vt:lpstr>
      <vt:lpstr>Century Gothic</vt:lpstr>
      <vt:lpstr>Courier New</vt:lpstr>
      <vt:lpstr>Palatino Linotype</vt:lpstr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samir.quliyev</dc:creator>
  <cp:lastModifiedBy>samir.quliyev</cp:lastModifiedBy>
  <cp:revision>83</cp:revision>
  <dcterms:created xsi:type="dcterms:W3CDTF">2006-08-16T00:00:00Z</dcterms:created>
  <dcterms:modified xsi:type="dcterms:W3CDTF">2019-12-05T02:22:52Z</dcterms:modified>
</cp:coreProperties>
</file>