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98" r:id="rId3"/>
    <p:sldId id="288" r:id="rId4"/>
    <p:sldId id="257" r:id="rId5"/>
    <p:sldId id="299" r:id="rId6"/>
    <p:sldId id="258" r:id="rId7"/>
    <p:sldId id="259" r:id="rId8"/>
    <p:sldId id="260" r:id="rId9"/>
    <p:sldId id="294" r:id="rId10"/>
    <p:sldId id="261" r:id="rId11"/>
    <p:sldId id="262" r:id="rId12"/>
    <p:sldId id="290" r:id="rId13"/>
    <p:sldId id="263" r:id="rId14"/>
    <p:sldId id="295" r:id="rId15"/>
    <p:sldId id="291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96" r:id="rId28"/>
    <p:sldId id="275" r:id="rId29"/>
    <p:sldId id="300" r:id="rId30"/>
    <p:sldId id="276" r:id="rId31"/>
    <p:sldId id="297" r:id="rId32"/>
    <p:sldId id="277" r:id="rId33"/>
    <p:sldId id="279" r:id="rId34"/>
    <p:sldId id="280" r:id="rId35"/>
    <p:sldId id="292" r:id="rId36"/>
    <p:sldId id="281" r:id="rId37"/>
    <p:sldId id="282" r:id="rId38"/>
    <p:sldId id="283" r:id="rId39"/>
    <p:sldId id="293" r:id="rId40"/>
    <p:sldId id="284" r:id="rId41"/>
    <p:sldId id="285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microsoft.com/office/2007/relationships/hdphoto" Target="../media/hdphoto9.wdp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microsoft.com/office/2007/relationships/hdphoto" Target="../media/hdphoto1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3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191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From the results shown in the </a:t>
                </a:r>
                <a:r>
                  <a:rPr lang="en-US" sz="3200" b="1" dirty="0" smtClean="0"/>
                  <a:t>table above, </a:t>
                </a:r>
                <a:r>
                  <a:rPr lang="en-US" sz="3200" b="1" dirty="0"/>
                  <a:t>you can estimate the limit to be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906"/>
            <a:ext cx="9144000" cy="316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limit is reinforced by the graph </a:t>
                </a:r>
                <a:r>
                  <a:rPr lang="en-US" sz="3200" b="1" dirty="0" smtClean="0"/>
                  <a:t>of the function </a:t>
                </a: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17" y="1524001"/>
            <a:ext cx="442958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5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 </a:t>
                </a:r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this example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function is undefined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yet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appears to be approaching a limit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800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" y="3430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often happens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it is important to realize that the existence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or nonexistence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has no bearing on the existence of the limit</a:t>
                </a:r>
                <a:r>
                  <a:rPr lang="en-US" sz="3200" b="1" i="1" dirty="0"/>
                  <a:t>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" y="3430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26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limit of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668166"/>
              </a:xfrm>
              <a:prstGeom prst="rect">
                <a:avLst/>
              </a:prstGeom>
              <a:blipFill rotWithShape="0">
                <a:blip r:embed="rId2"/>
                <a:stretch>
                  <a:fillRect l="-1667" b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" y="40386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other </a:t>
                </a:r>
                <a:r>
                  <a:rPr lang="en-US" sz="3200" b="1" dirty="0" smtClean="0"/>
                  <a:t>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can estimate that the </a:t>
                </a:r>
                <a:r>
                  <a:rPr lang="en-US" sz="3200" b="1" dirty="0" smtClean="0"/>
                  <a:t>limit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Figure 3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03860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Finding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05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5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533400"/>
                <a:ext cx="9144000" cy="105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</a:t>
                </a:r>
                <a:r>
                  <a:rPr lang="en-US" sz="3200" b="1" dirty="0" smtClean="0"/>
                  <a:t>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053365"/>
              </a:xfrm>
              <a:prstGeom prst="rect">
                <a:avLst/>
              </a:prstGeom>
              <a:blipFill rotWithShape="0">
                <a:blip r:embed="rId2"/>
                <a:stretch>
                  <a:fillRect l="-166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28801"/>
            <a:ext cx="58674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So </a:t>
            </a:r>
            <a:r>
              <a:rPr lang="en-US" sz="3200" b="1" dirty="0" smtClean="0"/>
              <a:t>far we </a:t>
            </a:r>
            <a:r>
              <a:rPr lang="en-US" sz="3200" b="1" dirty="0"/>
              <a:t>have been estimating limits numerically and graphically.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/>
              <a:t>Each of these approaches produces an estimate of the limit</a:t>
            </a:r>
            <a:r>
              <a:rPr lang="en-US" sz="3200" b="1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491805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There </a:t>
            </a:r>
            <a:r>
              <a:rPr lang="en-US" sz="3200" b="1" dirty="0" smtClean="0"/>
              <a:t>is also an </a:t>
            </a:r>
            <a:r>
              <a:rPr lang="en-US" sz="3200" b="1" dirty="0">
                <a:solidFill>
                  <a:srgbClr val="FF0000"/>
                </a:solidFill>
              </a:rPr>
              <a:t>analytic </a:t>
            </a:r>
            <a:r>
              <a:rPr lang="en-US" sz="3200" b="1" dirty="0" smtClean="0">
                <a:solidFill>
                  <a:srgbClr val="FF0000"/>
                </a:solidFill>
              </a:rPr>
              <a:t>technique</a:t>
            </a:r>
            <a:r>
              <a:rPr lang="en-US" sz="3200" b="1" dirty="0" smtClean="0"/>
              <a:t> </a:t>
            </a:r>
            <a:r>
              <a:rPr lang="en-US" sz="3200" b="1" dirty="0"/>
              <a:t>for evaluating limits.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the next three examples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will examine some limits that fail to exist.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3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Throughout this </a:t>
                </a:r>
                <a:r>
                  <a:rPr lang="en-US" sz="3200" b="1" dirty="0"/>
                  <a:t>course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</a:t>
                </a:r>
                <a:r>
                  <a:rPr lang="en-US" sz="3200" b="1" dirty="0" smtClean="0"/>
                  <a:t>ry </a:t>
                </a:r>
                <a:r>
                  <a:rPr lang="en-US" sz="3200" b="1" dirty="0"/>
                  <a:t>to develop a habit of using this three-pronged approach to problem solving: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Numerical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approach</a:t>
                </a:r>
                <a:r>
                  <a:rPr lang="en-US" sz="3200" b="1" dirty="0"/>
                  <a:t> (construct a table of values)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Graphical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approach</a:t>
                </a:r>
                <a:r>
                  <a:rPr lang="en-US" sz="3200" b="1" dirty="0"/>
                  <a:t> (draw a graph by hand or using </a:t>
                </a:r>
                <a:r>
                  <a:rPr lang="en-US" sz="3200" b="1" dirty="0" smtClean="0"/>
                  <a:t>technology</a:t>
                </a:r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Analytic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approach</a:t>
                </a:r>
                <a:r>
                  <a:rPr lang="en-US" sz="3200" b="1" dirty="0"/>
                  <a:t> (use algebra or calculus</a:t>
                </a:r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 rotWithShape="0">
                <a:blip r:embed="rId2"/>
                <a:stretch>
                  <a:fillRect l="-1800" r="-1667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050645"/>
                <a:ext cx="9144000" cy="206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Show that the limit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3200" b="1" dirty="0" smtClean="0"/>
                  <a:t>does </a:t>
                </a:r>
                <a:r>
                  <a:rPr lang="en-US" sz="3200" b="1" dirty="0"/>
                  <a:t>not exist.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0645"/>
                <a:ext cx="9144000" cy="2064155"/>
              </a:xfrm>
              <a:prstGeom prst="rect">
                <a:avLst/>
              </a:prstGeom>
              <a:blipFill rotWithShape="0">
                <a:blip r:embed="rId2"/>
                <a:stretch>
                  <a:fillRect l="-1667" t="-3835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6822" y="4777430"/>
                <a:ext cx="9150821" cy="208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graph of the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2" y="4777430"/>
                <a:ext cx="9150821" cy="2080570"/>
              </a:xfrm>
              <a:prstGeom prst="rect">
                <a:avLst/>
              </a:prstGeom>
              <a:blipFill rotWithShape="0"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56314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Behavior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Differs from the 	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Right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from the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6822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𝐓𝐡𝐚𝐭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𝐅𝐚𝐢𝐥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𝐄𝐱𝐢𝐬𝐭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9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from the definition of absolute </a:t>
                </a:r>
                <a:r>
                  <a:rPr lang="en-US" sz="3200" b="1" dirty="0" smtClean="0"/>
                  <a:t>value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988" y="1905000"/>
                <a:ext cx="5037115" cy="371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can see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8" y="1905000"/>
                <a:ext cx="5037115" cy="3714478"/>
              </a:xfrm>
              <a:prstGeom prst="rect">
                <a:avLst/>
              </a:prstGeom>
              <a:blipFill rotWithShape="0">
                <a:blip r:embed="rId3"/>
                <a:stretch>
                  <a:fillRect l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08" y="1600200"/>
            <a:ext cx="4805693" cy="525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9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988" y="2561439"/>
                <a:ext cx="9144000" cy="4296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a different number from the right side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than it </a:t>
                </a:r>
                <a:r>
                  <a:rPr lang="en-US" sz="3200" b="1" dirty="0" smtClean="0"/>
                  <a:t>approaches from </a:t>
                </a:r>
                <a:r>
                  <a:rPr lang="en-US" sz="3200" b="1" dirty="0"/>
                  <a:t>the left side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</a:t>
                </a:r>
                <a:r>
                  <a:rPr lang="en-US" sz="3200" b="1" dirty="0" smtClean="0"/>
                  <a:t>limit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does </a:t>
                </a:r>
                <a:r>
                  <a:rPr lang="en-US" sz="3200" b="1" dirty="0"/>
                  <a:t>not exist.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8" y="2561439"/>
                <a:ext cx="9144000" cy="4296561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988" y="381000"/>
                <a:ext cx="914498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 matter how close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gets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will be both positive and negative values that </a:t>
                </a:r>
                <a:r>
                  <a:rPr lang="en-US" sz="3200" b="1" dirty="0" smtClean="0"/>
                  <a:t>yield</a:t>
                </a:r>
                <a:endParaRPr lang="en-US" sz="3200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   and 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8" y="381000"/>
                <a:ext cx="9144988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0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</a:rPr>
              <a:t>Finding Limits Graphically and Numerically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1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70839"/>
                <a:ext cx="9144000" cy="164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 smtClean="0"/>
                  <a:t>Discuss the existence of the limit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0839"/>
                <a:ext cx="9144000" cy="1645963"/>
              </a:xfrm>
              <a:prstGeom prst="rect">
                <a:avLst/>
              </a:prstGeom>
              <a:blipFill rotWithShape="0">
                <a:blip r:embed="rId2"/>
                <a:stretch>
                  <a:fillRect l="-1667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3581400"/>
                <a:ext cx="3962400" cy="2957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graph of the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3962400" cy="2957476"/>
              </a:xfrm>
              <a:prstGeom prst="rect">
                <a:avLst/>
              </a:prstGeom>
              <a:blipFill rotWithShape="0">
                <a:blip r:embed="rId3"/>
                <a:stretch>
                  <a:fillRect l="-3846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Unbounded Behavior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072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35291"/>
            <a:ext cx="4876800" cy="542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8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8" y="483275"/>
                <a:ext cx="91414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can see that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from either the right or the </a:t>
                </a:r>
                <a:r>
                  <a:rPr lang="en-US" sz="3200" b="1" dirty="0" smtClean="0"/>
                  <a:t>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increases </a:t>
                </a:r>
                <a:r>
                  <a:rPr lang="en-US" sz="3200" b="1" dirty="0"/>
                  <a:t>without bound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" y="483275"/>
                <a:ext cx="914147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4012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does not become arbitrarily close to a single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b="1" dirty="0" smtClean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</a:t>
                </a:r>
                <a:r>
                  <a:rPr lang="en-US" sz="3200" b="1" dirty="0"/>
                  <a:t>can conclude that the limit does not exist.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2" y="45496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89560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means that by choosing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close enough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force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to be as large as you want.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3966" y="723239"/>
                <a:ext cx="9147965" cy="149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 smtClean="0"/>
                  <a:t>Discuss the existence of the limit</a:t>
                </a:r>
              </a:p>
              <a:p>
                <a:pPr algn="just"/>
                <a:r>
                  <a:rPr lang="ru-RU" sz="3200" b="1" dirty="0" smtClean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6" y="723239"/>
                <a:ext cx="9147965" cy="1492075"/>
              </a:xfrm>
              <a:prstGeom prst="rect">
                <a:avLst/>
              </a:prstGeom>
              <a:blipFill rotWithShape="0">
                <a:blip r:embed="rId2"/>
                <a:stretch>
                  <a:fillRect l="-1666" t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6935" y="4030227"/>
                <a:ext cx="3893135" cy="2494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graph of the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5" y="4030227"/>
                <a:ext cx="3893135" cy="2494850"/>
              </a:xfrm>
              <a:prstGeom prst="rect">
                <a:avLst/>
              </a:prstGeom>
              <a:blipFill rotWithShape="0">
                <a:blip r:embed="rId3"/>
                <a:stretch>
                  <a:fillRect l="-4069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Oscillating Behavior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5126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96" y="1905000"/>
            <a:ext cx="434840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6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8" y="488419"/>
                <a:ext cx="91380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can see that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oscillates between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" y="488419"/>
                <a:ext cx="9138062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34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5938" y="2515612"/>
                <a:ext cx="914993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limit does not exist because no matter how small </a:t>
                </a:r>
                <a:r>
                  <a:rPr lang="en-US" sz="3200" b="1" dirty="0"/>
                  <a:t>you choose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it is possible to </a:t>
                </a:r>
                <a:r>
                  <a:rPr lang="en-US" sz="3200" b="1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 within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units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such </a:t>
                </a:r>
                <a:r>
                  <a:rPr lang="en-US" sz="3200" b="1" dirty="0" smtClean="0"/>
                  <a:t>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shown in the </a:t>
                </a:r>
                <a:r>
                  <a:rPr lang="en-US" sz="3200" b="1" dirty="0" smtClean="0"/>
                  <a:t>next table.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8" y="2515612"/>
                <a:ext cx="9149938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6" r="-1732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" y="5762275"/>
            <a:ext cx="9128166" cy="10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0"/>
                <a:ext cx="9144000" cy="347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 are many other interesting functions that have unusual limit behavior. An often </a:t>
                </a:r>
                <a:r>
                  <a:rPr lang="en-US" sz="2800" b="1" dirty="0"/>
                  <a:t>cited </a:t>
                </a:r>
                <a:r>
                  <a:rPr lang="en-US" sz="2800" b="1" dirty="0" smtClean="0"/>
                  <a:t>one </a:t>
                </a:r>
                <a:r>
                  <a:rPr lang="en-US" sz="2800" b="1" dirty="0"/>
                  <a:t>is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Dirichlet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function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𝐢𝐬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𝐫𝐚𝐭𝐢𝐨𝐧𝐚𝐥</m:t>
                              </m:r>
                            </m:e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𝐢𝐬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𝐢𝐫𝐫𝐚𝐭𝐢𝐨𝐧𝐚𝐥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7306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36234"/>
            <a:ext cx="3124200" cy="54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3988475"/>
                <a:ext cx="5181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this function has no limit at any real number it is not continuous at any real 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8475"/>
                <a:ext cx="5181600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2353" r="-2353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3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Common Types of Behavior Associated with Nonexistence of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Limit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a different number from the right side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than it </a:t>
                </a:r>
                <a:r>
                  <a:rPr lang="en-US" sz="3200" b="1" dirty="0" smtClean="0"/>
                  <a:t>approaches from </a:t>
                </a:r>
                <a:r>
                  <a:rPr lang="en-US" sz="3200" b="1" dirty="0"/>
                  <a:t>the left </a:t>
                </a:r>
                <a:r>
                  <a:rPr lang="en-US" sz="3200" b="1" dirty="0" smtClean="0"/>
                  <a:t>side.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765019"/>
                <a:ext cx="9144000" cy="14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b="1" dirty="0"/>
                  <a:t>increases or decreases without bound as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5019"/>
                <a:ext cx="9144000" cy="1492781"/>
              </a:xfrm>
              <a:prstGeom prst="rect">
                <a:avLst/>
              </a:prstGeom>
              <a:blipFill rotWithShape="0">
                <a:blip r:embed="rId3"/>
                <a:stretch>
                  <a:fillRect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5288340"/>
                <a:ext cx="9144000" cy="14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oscillates between two fixed values as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3200" b="1" dirty="0"/>
                  <a:t>.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492781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401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a portion of the graph of some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01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515612"/>
                <a:ext cx="48006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(the lowercase Greek letter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epsilon</a:t>
                </a:r>
                <a:r>
                  <a:rPr lang="en-US" sz="3200" b="1" dirty="0"/>
                  <a:t>) represent a (</a:t>
                </a:r>
                <a:r>
                  <a:rPr lang="en-US" sz="3200" b="1" dirty="0" smtClean="0"/>
                  <a:t>small) positive </a:t>
                </a:r>
                <a:r>
                  <a:rPr lang="en-US" sz="3200" b="1" dirty="0"/>
                  <a:t>number. </a:t>
                </a:r>
                <a:endParaRPr lang="en-US" sz="32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5612"/>
                <a:ext cx="48006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3173" r="-3046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28" y="2179647"/>
            <a:ext cx="4237172" cy="467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𝐅𝐨𝐫𝐦𝐚𝐥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the phrase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becomes arbitrarily close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means that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lies in the interval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Using </a:t>
                </a:r>
                <a:r>
                  <a:rPr lang="en-US" sz="3200" b="1" dirty="0"/>
                  <a:t>absolute value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write this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3958" y="3811012"/>
                <a:ext cx="915389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Similarly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phrase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“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means that there exists a positive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lies in either 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or 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8" y="3811012"/>
                <a:ext cx="9153896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4" r="-1731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0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5938" y="0"/>
                <a:ext cx="9149938" cy="61345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defined on an open interval </a:t>
                </a:r>
                <a:r>
                  <a:rPr lang="en-US" sz="3200" b="1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(except </a:t>
                </a:r>
                <a:r>
                  <a:rPr lang="en-US" sz="3200" b="1" dirty="0" smtClean="0"/>
                  <a:t>possibly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real number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statement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means that for each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there exists a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such that 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8" y="0"/>
                <a:ext cx="9149938" cy="61345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00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expression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implies two </a:t>
                </a:r>
                <a:r>
                  <a:rPr lang="en-US" sz="3200" b="1" dirty="0" smtClean="0"/>
                  <a:t>statements — the </a:t>
                </a:r>
                <a:r>
                  <a:rPr lang="en-US" sz="3200" b="1" dirty="0"/>
                  <a:t>limit exists and</a:t>
                </a:r>
                <a:r>
                  <a:rPr lang="en-US" sz="3200" b="1" i="1" dirty="0"/>
                  <a:t> </a:t>
                </a:r>
                <a:r>
                  <a:rPr lang="en-US" sz="3200" b="1" dirty="0"/>
                  <a:t>the limit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00802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169355"/>
                <a:ext cx="9144000" cy="22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Some functions do not have limits as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/>
                  <a:t> but those that do cannot have two different limits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9355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38200"/>
            <a:ext cx="9144000" cy="48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Estimate a limit using a numerical or graphical approach.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Learn </a:t>
            </a:r>
            <a:r>
              <a:rPr lang="en-US" sz="3200" b="1" dirty="0"/>
              <a:t>different ways that a limit can fail to exist.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Study </a:t>
            </a:r>
            <a:r>
              <a:rPr lang="en-US" sz="3200" b="1" dirty="0"/>
              <a:t>and use a formal definition of limit.</a:t>
            </a:r>
          </a:p>
        </p:txBody>
      </p:sp>
    </p:spTree>
    <p:extLst>
      <p:ext uri="{BB962C8B-B14F-4D97-AF65-F5344CB8AC3E}">
        <p14:creationId xmlns:p14="http://schemas.microsoft.com/office/powerpoint/2010/main" val="35878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That is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if the limit of a function exists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limit is unique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23937"/>
                <a:ext cx="9144000" cy="287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Given the limit </a:t>
                </a:r>
                <a:endParaRPr lang="en-US" sz="2800" b="1" i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2800" b="1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 smtClean="0"/>
                  <a:t> whenever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3937"/>
                <a:ext cx="9144000" cy="2872325"/>
              </a:xfrm>
              <a:prstGeom prst="rect">
                <a:avLst/>
              </a:prstGeom>
              <a:blipFill rotWithShape="0">
                <a:blip r:embed="rId2"/>
                <a:stretch>
                  <a:fillRect l="-1333" b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6. Finding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for a Given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800" t="-14583" b="-3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38638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482405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In this problem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you are working with a given value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2800" b="1" dirty="0"/>
                  <a:t> – namely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𝟎𝟏</m:t>
                    </m:r>
                  </m:oMath>
                </a14:m>
                <a:r>
                  <a:rPr lang="en-US" sz="2800" b="1" dirty="0"/>
                  <a:t>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82405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594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</a:t>
                </a:r>
                <a:r>
                  <a:rPr lang="en-US" sz="2800" b="1" dirty="0"/>
                  <a:t>find an </a:t>
                </a:r>
                <a:r>
                  <a:rPr lang="en-US" sz="2800" b="1" dirty="0" smtClean="0"/>
                  <a:t>appropriate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try to establish a connection between the </a:t>
                </a:r>
                <a:r>
                  <a:rPr lang="en-US" sz="2800" b="1" dirty="0" smtClean="0"/>
                  <a:t>absolute values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9475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729805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Notice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9805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243387"/>
                <a:ext cx="914400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/>
                  <a:t>is equivalent </a:t>
                </a:r>
                <a:r>
                  <a:rPr lang="en-US" sz="2800" b="1" dirty="0" smtClean="0"/>
                  <a:t>to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 you can choose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𝟎𝟏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/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𝟎𝟎𝟓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43387"/>
                <a:ext cx="9144000" cy="2539157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40358"/>
                <a:ext cx="5486400" cy="443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choice works because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𝟎𝟎𝟓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implies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𝟎𝟎𝟓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358"/>
                <a:ext cx="5486400" cy="4430444"/>
              </a:xfrm>
              <a:prstGeom prst="rect">
                <a:avLst/>
              </a:prstGeom>
              <a:blipFill rotWithShape="0">
                <a:blip r:embed="rId2"/>
                <a:stretch>
                  <a:fillRect l="-2778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9003"/>
            <a:ext cx="3810000" cy="64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" y="0"/>
                <a:ext cx="91440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found 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 for a given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value.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does not prove </a:t>
                </a:r>
                <a:r>
                  <a:rPr lang="en-US" sz="3200" b="1" dirty="0" smtClean="0"/>
                  <a:t>the existence </a:t>
                </a:r>
                <a:r>
                  <a:rPr lang="en-US" sz="3200" b="1" dirty="0"/>
                  <a:t>of the limit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14400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4"/>
              <p:cNvSpPr/>
              <p:nvPr/>
            </p:nvSpPr>
            <p:spPr>
              <a:xfrm>
                <a:off x="-1" y="4572000"/>
                <a:ext cx="9143999" cy="4162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rgbClr val="00B050"/>
                    </a:solidFill>
                  </a:rPr>
                  <a:t>Example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7.</a:t>
                </a:r>
                <a:r>
                  <a:rPr lang="en-US" sz="3200" b="1" kern="1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Using the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Definition of Limit</a:t>
                </a:r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72000"/>
                <a:ext cx="9143999" cy="416257"/>
              </a:xfrm>
              <a:prstGeom prst="rect">
                <a:avLst/>
              </a:prstGeom>
              <a:blipFill rotWithShape="0">
                <a:blip r:embed="rId3"/>
                <a:stretch>
                  <a:fillRect l="-1667" t="-44118" b="-6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2" y="4989771"/>
                <a:ext cx="9144001" cy="179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Use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definition of limit to prove </a:t>
                </a:r>
                <a:r>
                  <a:rPr lang="en-US" sz="32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989771"/>
                <a:ext cx="9144001" cy="1792029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492267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do that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must prove that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find 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/>
                  <a:t> for any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the next example.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2267"/>
                <a:ext cx="914400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572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must show that for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exists 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such that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/>
                  <a:t> whenever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8956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our choice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depends </a:t>
                </a:r>
                <a:r>
                  <a:rPr lang="en-US" sz="3200" b="1" dirty="0" smtClean="0"/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</a:t>
                </a:r>
                <a:r>
                  <a:rPr lang="en-US" sz="3200" b="1" dirty="0"/>
                  <a:t>need to establish a connection between </a:t>
                </a:r>
                <a:r>
                  <a:rPr lang="en-US" sz="3200" b="1" dirty="0" smtClean="0"/>
                  <a:t>the absolute values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sz="3200" b="1" dirty="0" smtClean="0"/>
                  <a:t>      and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990" y="520005"/>
                <a:ext cx="9144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a </a:t>
                </a:r>
                <a:r>
                  <a:rPr lang="en-US" sz="3200" b="1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can </a:t>
                </a:r>
                <a:r>
                  <a:rPr lang="en-US" sz="3200" b="1" dirty="0" smtClean="0"/>
                  <a:t>choose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/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𝟑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520005"/>
                <a:ext cx="914499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3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86000"/>
                <a:ext cx="9144000" cy="358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choice works because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𝜹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/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implies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𝜺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3583994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09600"/>
                <a:ext cx="5181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is further illustrated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51816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941" r="-2941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61" y="0"/>
            <a:ext cx="367153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7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" y="2819400"/>
                <a:ext cx="9144000" cy="240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must show that for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there exists </a:t>
                </a:r>
                <a:r>
                  <a:rPr lang="en-US" sz="3200" b="1" dirty="0" smtClean="0"/>
                  <a:t>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such </a:t>
                </a:r>
                <a:r>
                  <a:rPr lang="en-US" sz="3200" b="1" dirty="0" smtClean="0"/>
                  <a:t>that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 smtClean="0"/>
                  <a:t>     whenever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19400"/>
                <a:ext cx="9144000" cy="240347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4"/>
              <p:cNvSpPr/>
              <p:nvPr/>
            </p:nvSpPr>
            <p:spPr>
              <a:xfrm>
                <a:off x="-1" y="0"/>
                <a:ext cx="9143999" cy="6858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defTabSz="10668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 b="1" kern="120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8.</a:t>
                </a:r>
                <a:r>
                  <a:rPr lang="en-US" sz="3200" b="1" kern="120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Using the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Definition of Limit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143999" cy="685800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3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36379"/>
                <a:ext cx="9144000" cy="1825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Use the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definition </a:t>
                </a:r>
                <a:r>
                  <a:rPr lang="en-US" sz="3200" b="1" dirty="0"/>
                  <a:t>of limit to prove </a:t>
                </a:r>
                <a:r>
                  <a:rPr lang="en-US" sz="32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379"/>
                <a:ext cx="9144000" cy="1825821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2362200"/>
            <a:ext cx="91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270962"/>
                <a:ext cx="9144000" cy="166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find an appropriate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begin by </a:t>
                </a:r>
                <a:r>
                  <a:rPr lang="en-US" sz="3200" b="1" dirty="0" smtClean="0"/>
                  <a:t>writing</a:t>
                </a:r>
                <a:endParaRPr lang="en-US" sz="3200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70962"/>
                <a:ext cx="9144000" cy="1664815"/>
              </a:xfrm>
              <a:prstGeom prst="rect">
                <a:avLst/>
              </a:prstGeom>
              <a:blipFill rotWithShape="0">
                <a:blip r:embed="rId5"/>
                <a:stretch>
                  <a:fillRect l="-1667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0" y="520005"/>
                <a:ext cx="913718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 </a:t>
                </a:r>
                <a:r>
                  <a:rPr lang="en-US" sz="3200" b="1" dirty="0" smtClean="0"/>
                  <a:t>the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 and 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520005"/>
                <a:ext cx="9137180" cy="1492781"/>
              </a:xfrm>
              <a:prstGeom prst="rect">
                <a:avLst/>
              </a:prstGeom>
              <a:blipFill rotWithShape="0">
                <a:blip r:embed="rId2"/>
                <a:stretch>
                  <a:fillRect l="-1668" r="-1734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209800"/>
                <a:ext cx="9144000" cy="2845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letting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/>
                  <a:t> be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/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𝟓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follows that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whenever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𝜺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84533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4316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𝐈𝐧𝐭𝐫𝐨𝐝𝐮𝐜𝐭𝐢𝐨𝐧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𝐋𝐢𝐦𝐢𝐭𝐬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sketch the graph of the function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can use standard curve-sketching </a:t>
                </a:r>
                <a:r>
                  <a:rPr lang="en-US" sz="3200" b="1" dirty="0" smtClean="0"/>
                  <a:t>techniques (such as point-plotting).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31675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88400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not clear what to expect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4003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3958" y="609600"/>
                <a:ext cx="50331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is further illustrated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8" y="609600"/>
                <a:ext cx="5033158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3027" r="-3148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12929"/>
            <a:ext cx="4267200" cy="544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2438400"/>
                <a:ext cx="47244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you can see in Figure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values </a:t>
                </a:r>
                <a:r>
                  <a:rPr lang="en-US" sz="3200" b="1" dirty="0" smtClean="0"/>
                  <a:t>within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values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/>
                  <a:t> are within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4724400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3226" r="-3226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334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14:m>
                  <m:oMath xmlns:m="http://schemas.openxmlformats.org/officeDocument/2006/math">
                    <m:r>
                      <a:rPr lang="el-GR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definition of limit </a:t>
                </a:r>
                <a:r>
                  <a:rPr lang="en-US" sz="3200" b="1" dirty="0" smtClean="0"/>
                  <a:t>is primarily used </a:t>
                </a:r>
                <a:r>
                  <a:rPr lang="en-US" sz="3200" b="1" dirty="0"/>
                  <a:t>to </a:t>
                </a:r>
                <a:r>
                  <a:rPr lang="en-US" sz="3200" b="1" dirty="0" smtClean="0"/>
                  <a:t>prove theorems </a:t>
                </a:r>
                <a:r>
                  <a:rPr lang="en-US" sz="3200" b="1" dirty="0"/>
                  <a:t>about limits and to establish the existence or nonexistence of particular </a:t>
                </a:r>
                <a:r>
                  <a:rPr lang="en-US" sz="3200" b="1" dirty="0" smtClean="0"/>
                  <a:t>types of </a:t>
                </a:r>
                <a:r>
                  <a:rPr lang="en-US" sz="3200" b="1" dirty="0"/>
                  <a:t>limits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635267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finding limits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will learn techniques that are easier to use than the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𝜹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definition of limit.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35267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152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27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To get an idea of the behavior of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near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use two sets of values: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one set that 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the left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one set that 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from the right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7788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16221"/>
            <a:ext cx="9144001" cy="316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4572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parabola that has  </a:t>
                </a:r>
                <a:r>
                  <a:rPr lang="en-US" sz="3200" b="1" dirty="0" smtClean="0"/>
                  <a:t>a </a:t>
                </a:r>
                <a:r>
                  <a:rPr lang="en-US" sz="3200" b="1" dirty="0"/>
                  <a:t>gap at 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shown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72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3333" r="-333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993"/>
            <a:ext cx="4267200" cy="637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82" y="3072348"/>
                <a:ext cx="4872318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Although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cannot equal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move arbitrarily close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as a result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moves arbitrarily close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" y="3072348"/>
                <a:ext cx="4872318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3254" r="-3755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253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Using </a:t>
                </a:r>
                <a:r>
                  <a:rPr lang="en-US" sz="3200" b="1" dirty="0"/>
                  <a:t>limit notation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we </a:t>
                </a:r>
                <a:r>
                  <a:rPr lang="en-US" sz="3200" b="1" dirty="0"/>
                  <a:t>can </a:t>
                </a:r>
                <a:r>
                  <a:rPr lang="en-US" sz="3200" b="1" dirty="0" smtClean="0"/>
                  <a:t>write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</m:oMath>
                </a14:m>
                <a:r>
                  <a:rPr lang="en-US" sz="32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the limit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	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			            approaches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1 is 3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530693"/>
              </a:xfrm>
              <a:prstGeom prst="rect">
                <a:avLst/>
              </a:prstGeom>
              <a:blipFill rotWithShape="0">
                <a:blip r:embed="rId2"/>
                <a:stretch>
                  <a:fillRect l="-1667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849980"/>
                <a:ext cx="9144000" cy="40080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𝐋𝐢𝐦𝐢𝐭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becomes arbitrarily close to a single number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from either side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limit</a:t>
                </a:r>
                <a:r>
                  <a:rPr lang="en-US" sz="32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9980"/>
                <a:ext cx="9144000" cy="40080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6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417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/>
              <a:t>The discussion above gives an example of how you can estimate a </a:t>
            </a:r>
            <a:r>
              <a:rPr lang="en-US" sz="3200" b="1" dirty="0" smtClean="0"/>
              <a:t>limit 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numerically</a:t>
            </a:r>
            <a:r>
              <a:rPr lang="en-US" sz="3200" b="1" i="1" dirty="0" smtClean="0"/>
              <a:t> </a:t>
            </a:r>
            <a:r>
              <a:rPr lang="en-US" sz="3200" b="1" dirty="0"/>
              <a:t>by constructing a table </a:t>
            </a:r>
            <a:endParaRPr lang="en-US" sz="3200" b="1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and/or 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graphically</a:t>
            </a:r>
            <a:r>
              <a:rPr lang="en-US" sz="3200" b="1" i="1" dirty="0" smtClean="0"/>
              <a:t> </a:t>
            </a:r>
            <a:r>
              <a:rPr lang="en-US" sz="3200" b="1" dirty="0"/>
              <a:t>by drawing a graph.</a:t>
            </a:r>
          </a:p>
        </p:txBody>
      </p:sp>
    </p:spTree>
    <p:extLst>
      <p:ext uri="{BB962C8B-B14F-4D97-AF65-F5344CB8AC3E}">
        <p14:creationId xmlns:p14="http://schemas.microsoft.com/office/powerpoint/2010/main" val="3778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8" y="457200"/>
                <a:ext cx="9138062" cy="258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Evaluate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 smtClean="0"/>
                  <a:t> at </a:t>
                </a:r>
                <a:r>
                  <a:rPr lang="en-US" sz="3200" b="1" dirty="0"/>
                  <a:t>several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values near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and use </a:t>
                </a:r>
                <a:r>
                  <a:rPr lang="en-US" sz="3200" b="1" dirty="0" smtClean="0"/>
                  <a:t>the results </a:t>
                </a:r>
                <a:r>
                  <a:rPr lang="en-US" sz="3200" b="1" dirty="0"/>
                  <a:t>to estimate </a:t>
                </a:r>
                <a:r>
                  <a:rPr lang="en-US" sz="3200" b="1" dirty="0" smtClean="0"/>
                  <a:t>the function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 smtClean="0"/>
                  <a:t>s limit at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" y="457200"/>
                <a:ext cx="9138062" cy="2588914"/>
              </a:xfrm>
              <a:prstGeom prst="rect">
                <a:avLst/>
              </a:prstGeom>
              <a:blipFill rotWithShape="0">
                <a:blip r:embed="rId2"/>
                <a:stretch>
                  <a:fillRect l="-1734" r="-166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1148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Construct the </a:t>
                </a:r>
                <a:r>
                  <a:rPr lang="en-US" sz="3200" b="1" dirty="0"/>
                  <a:t>table </a:t>
                </a:r>
                <a:r>
                  <a:rPr lang="en-US" sz="3200" b="1" dirty="0" smtClean="0"/>
                  <a:t>of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for several values near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Estimating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Limit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Numerically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06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770</TotalTime>
  <Words>1471</Words>
  <Application>Microsoft Office PowerPoint</Application>
  <PresentationFormat>On-screen Show (4:3)</PresentationFormat>
  <Paragraphs>179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234</cp:revision>
  <dcterms:created xsi:type="dcterms:W3CDTF">2006-08-16T00:00:00Z</dcterms:created>
  <dcterms:modified xsi:type="dcterms:W3CDTF">2019-10-03T03:59:39Z</dcterms:modified>
</cp:coreProperties>
</file>