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1" r:id="rId14"/>
    <p:sldId id="291" r:id="rId15"/>
    <p:sldId id="266" r:id="rId16"/>
    <p:sldId id="289" r:id="rId17"/>
    <p:sldId id="290" r:id="rId18"/>
    <p:sldId id="267" r:id="rId19"/>
    <p:sldId id="268" r:id="rId20"/>
    <p:sldId id="292" r:id="rId21"/>
    <p:sldId id="269" r:id="rId22"/>
    <p:sldId id="286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3" r:id="rId31"/>
    <p:sldId id="280" r:id="rId32"/>
    <p:sldId id="281" r:id="rId33"/>
    <p:sldId id="287" r:id="rId34"/>
    <p:sldId id="283" r:id="rId35"/>
    <p:sldId id="284" r:id="rId36"/>
    <p:sldId id="29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42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57200"/>
                <a:ext cx="9144000" cy="253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equal sign in the </a:t>
                </a:r>
                <a:r>
                  <a:rPr lang="en-US" sz="3200" b="1" dirty="0" smtClean="0"/>
                  <a:t>statement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1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=−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does not </a:t>
                </a:r>
                <a:r>
                  <a:rPr lang="en-US" sz="3200" b="1" dirty="0" smtClean="0"/>
                  <a:t>mean that </a:t>
                </a:r>
                <a:r>
                  <a:rPr lang="en-US" sz="3200" b="1" dirty="0"/>
                  <a:t>the limit </a:t>
                </a:r>
                <a:r>
                  <a:rPr lang="en-US" sz="3200" b="1" dirty="0" smtClean="0"/>
                  <a:t>exists.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530693"/>
              </a:xfrm>
              <a:prstGeom prst="rect">
                <a:avLst/>
              </a:prstGeom>
              <a:blipFill rotWithShape="0">
                <a:blip r:embed="rId2"/>
                <a:stretch>
                  <a:fillRect l="-1667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890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712155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On the contrary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tells you how the limit fails to exist by denoting the unbounded behavior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2155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8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35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𝐈𝐧𝐟𝐢𝐧𝐢𝐭𝐞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Determine the limit of each function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</a:t>
                </a:r>
                <a:r>
                  <a:rPr lang="en-US" sz="3200" b="1" dirty="0" smtClean="0"/>
                  <a:t>the left </a:t>
                </a:r>
                <a:r>
                  <a:rPr lang="en-US" sz="3200" b="1" dirty="0"/>
                  <a:t>and from the </a:t>
                </a:r>
                <a:r>
                  <a:rPr lang="en-US" sz="3200" b="1" dirty="0" smtClean="0"/>
                  <a:t>right: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                             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356368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657600"/>
                <a:ext cx="9144000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the left or the right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small positive number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9144000" cy="2325060"/>
              </a:xfrm>
              <a:prstGeom prst="rect">
                <a:avLst/>
              </a:prstGeom>
              <a:blipFill rotWithShape="0">
                <a:blip r:embed="rId3"/>
                <a:stretch>
                  <a:fillRect r="-733" b="-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quotient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a large positive number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approaches infinity from each side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6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3352800"/>
                <a:ext cx="9144000" cy="2347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limit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from each side is infinity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2347694"/>
              </a:xfrm>
              <a:prstGeom prst="rect">
                <a:avLst/>
              </a:prstGeom>
              <a:blipFill rotWithShape="0">
                <a:blip r:embed="rId3"/>
                <a:stretch>
                  <a:fillRect l="-1667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913" y="2970109"/>
            <a:ext cx="3846087" cy="38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the </a:t>
                </a:r>
                <a:r>
                  <a:rPr lang="en-US" sz="3200" b="1" dirty="0" smtClean="0"/>
                  <a:t>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small </a:t>
                </a:r>
                <a:r>
                  <a:rPr lang="en-US" sz="3200" b="1" dirty="0" smtClean="0"/>
                  <a:t>negative </a:t>
                </a:r>
                <a:r>
                  <a:rPr lang="en-US" sz="3200" b="1" dirty="0"/>
                  <a:t>number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188155"/>
                <a:ext cx="9144000" cy="22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quotient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large positive number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approaches infinity from the left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8155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4455483"/>
                <a:ext cx="9144000" cy="2402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1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limit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from the left side is infinity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5483"/>
                <a:ext cx="9144000" cy="2402517"/>
              </a:xfrm>
              <a:prstGeom prst="rect">
                <a:avLst/>
              </a:prstGeom>
              <a:blipFill rotWithShape="0">
                <a:blip r:embed="rId4"/>
                <a:stretch>
                  <a:fillRect l="-1667" b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When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the right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 is a small positive number.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492955"/>
                <a:ext cx="9144000" cy="22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quotient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large negative number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approaches negative infinity from the right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2955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9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0"/>
                <a:ext cx="9144000" cy="2648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/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1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=−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limit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from the right side is negative infinity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48738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71598"/>
            <a:ext cx="3733800" cy="4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 Asymptotes</a:t>
            </a:r>
          </a:p>
        </p:txBody>
      </p:sp>
    </p:spTree>
    <p:extLst>
      <p:ext uri="{BB962C8B-B14F-4D97-AF65-F5344CB8AC3E}">
        <p14:creationId xmlns:p14="http://schemas.microsoft.com/office/powerpoint/2010/main" val="24704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it were possible to extend the graphs in the last two figures toward </a:t>
                </a:r>
                <a:r>
                  <a:rPr lang="en-US" sz="3200" b="1" dirty="0"/>
                  <a:t>positive and </a:t>
                </a:r>
                <a:r>
                  <a:rPr lang="en-US" sz="3200" b="1" dirty="0" smtClean="0"/>
                  <a:t>negative infinity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would see that each graph becomes arbitrarily close to the vertical </a:t>
                </a:r>
                <a:r>
                  <a:rPr lang="en-US" sz="3200" b="1" dirty="0" smtClean="0"/>
                  <a:t>line defined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3" y="4146019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line is a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vertical asymptote </a:t>
                </a:r>
                <a:r>
                  <a:rPr lang="en-US" sz="3200" b="1" dirty="0"/>
                  <a:t>of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" y="4146019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4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37087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𝐕𝐞𝐫𝐭𝐢𝐜𝐚𝐥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𝐀𝐬𝐲𝐦𝐩𝐭𝐨𝐭𝐞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infinity (or negative infinity)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from </a:t>
                </a:r>
                <a:r>
                  <a:rPr lang="en-US" sz="3200" b="1" dirty="0" smtClean="0"/>
                  <a:t>the right </a:t>
                </a:r>
                <a:r>
                  <a:rPr lang="en-US" sz="3200" b="1" dirty="0"/>
                  <a:t>or the 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i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a vertical asymptote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087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0786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𝐕𝐞𝐫𝐭𝐢𝐜𝐚𝐥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𝐀𝐬𝐲𝐦𝐩𝐭𝐨𝐭𝐞𝐬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continuous on an open interval </a:t>
                </a:r>
                <a:r>
                  <a:rPr lang="en-US" sz="3200" b="1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3200" b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1">
                            <a:latin typeface="Cambria Math"/>
                            <a:ea typeface="Cambria Math"/>
                          </a:rPr>
                          <m:t>𝐜</m:t>
                        </m:r>
                      </m:e>
                    </m:d>
                    <m:r>
                      <a:rPr lang="en-US" sz="32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200" b="1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there exists an open interval containing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𝒈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)≠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for all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 the interval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graph of the function given by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vertical asymptote 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78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Limits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9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92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2. Finding Vertical Asymptotes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Determine all vertical asymptotes of the graph of each function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b="1" dirty="0" smtClean="0"/>
                  <a:t>	   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 smtClean="0"/>
                  <a:t>	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latin typeface="Cambria Math"/>
                          </a:rPr>
                          <m:t>𝐜𝐨𝐭</m:t>
                        </m:r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925853"/>
              </a:xfrm>
              <a:prstGeom prst="rect">
                <a:avLst/>
              </a:prstGeom>
              <a:blipFill rotWithShape="0">
                <a:blip r:embed="rId2"/>
                <a:stretch>
                  <a:fillRect l="-18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948" y="0"/>
                <a:ext cx="9144000" cy="297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Solution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denominator </a:t>
                </a:r>
                <a:r>
                  <a:rPr lang="en-US" sz="3200" b="1" dirty="0" smtClean="0"/>
                  <a:t>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1" i="1">
                          <a:latin typeface="Cambria Math"/>
                        </a:rPr>
                        <m:t>𝟐</m:t>
                      </m:r>
                      <m:r>
                        <a:rPr lang="en-US" sz="3200" b="1" i="1">
                          <a:latin typeface="Cambria Math"/>
                        </a:rPr>
                        <m:t>(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and the numerator is not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8" y="0"/>
                <a:ext cx="9144000" cy="2970108"/>
              </a:xfrm>
              <a:prstGeom prst="rect">
                <a:avLst/>
              </a:prstGeom>
              <a:blipFill rotWithShape="0">
                <a:blip r:embed="rId2"/>
                <a:stretch>
                  <a:fillRect l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038600"/>
                <a:ext cx="50292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By </a:t>
                </a:r>
                <a:r>
                  <a:rPr lang="en-US" sz="3200" b="1" dirty="0"/>
                  <a:t>the last Theorem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 is a vertical </a:t>
                </a:r>
                <a:r>
                  <a:rPr lang="en-US" sz="3200" b="1" dirty="0" smtClean="0"/>
                  <a:t>asymptote.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50292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3030" r="-3030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902373"/>
            <a:ext cx="3657600" cy="39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443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By factoring the denominator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)(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 sz="3200" b="1" dirty="0"/>
                        <m:t>	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see that the denominator is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432880"/>
              </a:xfrm>
              <a:prstGeom prst="rect">
                <a:avLst/>
              </a:prstGeom>
              <a:blipFill rotWithShape="0">
                <a:blip r:embed="rId2"/>
                <a:stretch>
                  <a:fillRect l="-1667" b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because the numerator is not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at these two points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can apply the last Theorem to conclude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that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has two vertical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asymptotes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53433"/>
            <a:ext cx="4419600" cy="44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646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By writing the cotangent function in the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>
                              <a:latin typeface="Cambria Math"/>
                            </a:rPr>
                            <m:t>𝐜𝐨𝐭</m:t>
                          </m:r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1"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𝐬𝐢𝐧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apply the last Theorem to conclude that vertical asymptotes occur at all values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shown in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176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4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89017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90175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-1"/>
            <a:ext cx="3962401" cy="4044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887892"/>
                <a:ext cx="9144000" cy="297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both </a:t>
                </a:r>
                <a:r>
                  <a:rPr lang="en-US" sz="3200" b="1" dirty="0"/>
                  <a:t>the numerator and the denominator are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obtain the </a:t>
                </a:r>
                <a:r>
                  <a:rPr lang="en-US" sz="3200" b="1" dirty="0" smtClean="0"/>
                  <a:t>indeterminate form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you cannot determine the limit behavior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without </a:t>
                </a:r>
                <a:r>
                  <a:rPr lang="en-US" sz="3200" b="1" dirty="0" smtClean="0"/>
                  <a:t>further investigation.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7892"/>
                <a:ext cx="9144000" cy="2970108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454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𝐑𝐚𝐭𝐢𝐨𝐧𝐚𝐥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𝐅𝐮𝐧𝐜𝐭𝐢𝐨𝐧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𝐰𝐢𝐭𝐡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𝐂𝐨𝐦𝐦𝐨𝐧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𝐅𝐚𝐜𝐭𝐨𝐫𝐬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Determine all vertical asymptotes of the graph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𝟖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4810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674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Begin by simplifying the expression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as shown below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𝟖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492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0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At </a:t>
                </a:r>
                <a:r>
                  <a:rPr lang="en-US" sz="3200" b="1" dirty="0"/>
                  <a:t>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values </a:t>
                </a:r>
                <a:r>
                  <a:rPr lang="en-US" sz="3200" b="1" dirty="0"/>
                  <a:t>other </a:t>
                </a:r>
                <a:r>
                  <a:rPr lang="en-US" sz="3200" b="1" dirty="0" smtClean="0"/>
                  <a:t>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coincides with the graph </a:t>
                </a:r>
                <a:r>
                  <a:rPr lang="en-US" sz="3200" b="1" dirty="0" smtClean="0"/>
                  <a:t>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0575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038600"/>
                <a:ext cx="9144000" cy="22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apply the last Theorem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3200" b="1" dirty="0"/>
                  <a:t> to conclude that there is a vertical asymptote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4343400" cy="4250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From the graph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you can see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4343400" cy="4250394"/>
              </a:xfrm>
              <a:prstGeom prst="rect">
                <a:avLst/>
              </a:prstGeom>
              <a:blipFill rotWithShape="0">
                <a:blip r:embed="rId2"/>
                <a:stretch>
                  <a:fillRect l="-3506" r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5288340"/>
                <a:ext cx="41841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not a vertical asymptote.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5288340"/>
                <a:ext cx="418418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3639" r="-3639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289009"/>
            <a:ext cx="4495800" cy="55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157959"/>
            <a:ext cx="9144000" cy="36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b="1" dirty="0"/>
              <a:t>Determine infinite limits from the left and from the right.</a:t>
            </a:r>
          </a:p>
          <a:p>
            <a:pPr marL="571500" indent="-5715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b="1" dirty="0" smtClean="0"/>
              <a:t>Find </a:t>
            </a:r>
            <a:r>
              <a:rPr lang="en-US" sz="3600" b="1" dirty="0"/>
              <a:t>and sketch the vertical asymptotes of the graph of a function.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58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𝐈𝐧𝐟𝐢𝐧𝐢𝐭𝐞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583977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" y="2633574"/>
                <a:ext cx="9144000" cy="4224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the denominator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(</a:t>
                </a:r>
                <a:r>
                  <a:rPr lang="en-US" sz="3200" b="1" dirty="0"/>
                  <a:t>and the numerator is not zero</a:t>
                </a:r>
                <a:r>
                  <a:rPr lang="en-US" sz="32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</a:t>
                </a:r>
                <a:r>
                  <a:rPr lang="en-US" sz="3200" b="1" dirty="0"/>
                  <a:t>know that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vertical asymptote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633574"/>
                <a:ext cx="9144000" cy="4224426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0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means </a:t>
                </a:r>
                <a:r>
                  <a:rPr lang="en-US" sz="3200" b="1" dirty="0"/>
                  <a:t>that each of the given limits is </a:t>
                </a:r>
                <a:r>
                  <a:rPr lang="en-US" sz="3200" b="1" dirty="0" smtClean="0"/>
                  <a:t>either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b="1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b="1" dirty="0" smtClean="0"/>
                  <a:t>.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425005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can determine the result by analyzing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at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close </a:t>
                </a:r>
                <a:r>
                  <a:rPr lang="en-US" sz="3200" b="1" dirty="0"/>
                  <a:t>to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or </a:t>
                </a:r>
                <a:r>
                  <a:rPr lang="en-US" sz="3200" b="1" dirty="0" smtClean="0"/>
                  <a:t>by using </a:t>
                </a:r>
                <a:r>
                  <a:rPr lang="en-US" sz="3200" b="1" dirty="0"/>
                  <a:t>a graphing </a:t>
                </a:r>
                <a:r>
                  <a:rPr lang="en-US" sz="3200" b="1" dirty="0" smtClean="0"/>
                  <a:t>utility.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5005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4248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𝐓𝐡𝐞𝐨𝐫𝐞𝐦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𝐏𝐫𝐨𝐩𝐞𝐫𝐭𝐢𝐞𝐬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𝐈𝐧𝐟𝐢𝐧𝐢𝐭𝐞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𝐋𝐢𝐦𝐢𝐭𝐬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be real numbers and </a:t>
                </a:r>
                <a:r>
                  <a:rPr lang="en-US" sz="28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be functions such </a:t>
                </a:r>
                <a:r>
                  <a:rPr lang="en-US" sz="2800" b="1" dirty="0" smtClean="0"/>
                  <a:t>that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800" b="1" dirty="0" smtClean="0"/>
                  <a:t> 		and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r>
                          <a:rPr lang="en-US" sz="2800" b="1" i="1" smtClean="0">
                            <a:latin typeface="Cambria Math"/>
                          </a:rPr>
                          <m:t>𝒈</m:t>
                        </m:r>
                        <m:r>
                          <a:rPr lang="en-US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𝑳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1.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Sum or Difference</a:t>
                </a:r>
                <a:r>
                  <a:rPr lang="en-US" sz="2800" b="1" dirty="0"/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r>
                          <a:rPr lang="en-US" sz="2800" b="1" i="1">
                            <a:latin typeface="Cambria Math"/>
                          </a:rPr>
                          <m:t>[</m:t>
                        </m:r>
                        <m:r>
                          <a:rPr lang="en-US" sz="2800" b="1" i="1">
                            <a:latin typeface="Cambria Math"/>
                          </a:rPr>
                          <m:t>𝒇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𝒈</m:t>
                        </m:r>
                        <m:r>
                          <a:rPr lang="en-US" sz="2800" b="1" i="1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2.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Product</a:t>
                </a:r>
                <a:r>
                  <a:rPr lang="en-US" sz="2800" b="1" dirty="0"/>
                  <a:t>: 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r>
                          <a:rPr lang="en-US" sz="2800" b="1" i="1">
                            <a:latin typeface="Cambria Math"/>
                          </a:rPr>
                          <m:t>[</m:t>
                        </m:r>
                        <m:r>
                          <a:rPr lang="en-US" sz="2800" b="1" i="1">
                            <a:latin typeface="Cambria Math"/>
                          </a:rPr>
                          <m:t>𝒇𝒈</m:t>
                        </m:r>
                        <m:r>
                          <a:rPr lang="en-US" sz="2800" b="1" i="1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∞,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		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r>
                          <a:rPr lang="en-US" sz="2800" b="1" i="1">
                            <a:latin typeface="Cambria Math"/>
                          </a:rPr>
                          <m:t>[</m:t>
                        </m:r>
                        <m:r>
                          <a:rPr lang="en-US" sz="2800" b="1" i="1">
                            <a:latin typeface="Cambria Math"/>
                          </a:rPr>
                          <m:t>𝒇𝒈</m:t>
                        </m:r>
                        <m:r>
                          <a:rPr lang="en-US" sz="2800" b="1" i="1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sz="2800" b="1" i="1">
                        <a:latin typeface="Cambria Math"/>
                      </a:rPr>
                      <m:t>=−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∞,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800" b="1" dirty="0">
                  <a:ea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3.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Quotient</a:t>
                </a:r>
                <a:r>
                  <a:rPr lang="en-US" sz="2800" b="1" dirty="0"/>
                  <a:t>: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𝒄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𝒈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𝟎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248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Similar </a:t>
                </a:r>
                <a:r>
                  <a:rPr lang="en-US" sz="3200" b="1" dirty="0"/>
                  <a:t>properties hold for one-sided limits and for functions for which the limit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624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𝐃𝐞𝐭𝐞𝐫𝐦𝐢𝐧𝐢𝐧𝐠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func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can </a:t>
                </a:r>
                <a:r>
                  <a:rPr lang="en-US" sz="3200" b="1" dirty="0" smtClean="0"/>
                  <a:t>write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24967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531064"/>
                <a:ext cx="9144000" cy="332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1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1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  <m:r>
                              <a:rPr lang="en-US" sz="3200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</a:t>
                </a:r>
                <a:r>
                  <a:rPr lang="en-US" sz="3200" b="1" dirty="0" smtClean="0"/>
                  <a:t>write</a:t>
                </a:r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1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𝝅</m:t>
                                  </m:r>
                                  <m:r>
                                    <a:rPr lang="en-US" sz="32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1064"/>
                <a:ext cx="9144000" cy="3326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3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smtClean="0"/>
                  <a:t>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199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2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𝟕𝟖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𝟐𝟓𝟎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𝟏𝟒𝟑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21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7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the function given </a:t>
                </a:r>
                <a:r>
                  <a:rPr lang="en-US" sz="3200" b="1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 smtClean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80361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63" y="1295401"/>
            <a:ext cx="46407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727574"/>
                <a:ext cx="4343400" cy="20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3200" b="1" dirty="0" smtClean="0"/>
                  <a:t>Construct a table of values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around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7574"/>
                <a:ext cx="4343400" cy="2012859"/>
              </a:xfrm>
              <a:prstGeom prst="rect">
                <a:avLst/>
              </a:prstGeom>
              <a:blipFill rotWithShape="0">
                <a:blip r:embed="rId5"/>
                <a:stretch>
                  <a:fillRect l="-3506" r="-3366" b="-6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453" y="350520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the table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can </a:t>
                </a:r>
                <a:r>
                  <a:rPr lang="en-US" sz="3200" b="1" dirty="0" smtClean="0"/>
                  <a:t>see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decreases without bound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from the left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:r>
                  <a:rPr lang="en-US" sz="3200" b="1" dirty="0" smtClean="0"/>
                  <a:t>increases without </a:t>
                </a:r>
                <a:r>
                  <a:rPr lang="en-US" sz="3200" b="1" dirty="0"/>
                  <a:t>bound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from the right.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53" y="350520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985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42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1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behavior is denoted 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decreases without bound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from the left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10184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62200"/>
                <a:ext cx="9144000" cy="231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increases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without bound 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from the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right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2310184"/>
              </a:xfrm>
              <a:prstGeom prst="rect">
                <a:avLst/>
              </a:prstGeom>
              <a:blipFill rotWithShape="0">
                <a:blip r:embed="rId3"/>
                <a:stretch>
                  <a:fillRect l="-1667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 limit </a:t>
                </a:r>
                <a:r>
                  <a:rPr lang="en-US" sz="3200" b="1" dirty="0"/>
                  <a:t>in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increases or decreases without bound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</a:t>
                </a:r>
                <a:r>
                  <a:rPr lang="en-US" sz="3200" b="1" dirty="0" smtClean="0"/>
                  <a:t>called 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infinite limit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5484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𝐈𝐧𝐟𝐢𝐧𝐢𝐭𝐞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that is defined at every real number in some open </a:t>
                </a:r>
                <a:r>
                  <a:rPr lang="en-US" sz="3200" b="1" dirty="0" smtClean="0"/>
                  <a:t>interval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(except possibly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itself</a:t>
                </a:r>
                <a:r>
                  <a:rPr lang="en-US" sz="3200" b="1" dirty="0" smtClean="0"/>
                  <a:t>).</a:t>
                </a:r>
              </a:p>
              <a:p>
                <a:pPr algn="just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sz="3200" b="1" dirty="0"/>
                  <a:t>The statement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means that for each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𝑴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there exists a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such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whenever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548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5029200" cy="59777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Similarly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statement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means that for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𝑵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there </a:t>
                </a:r>
                <a:r>
                  <a:rPr lang="en-US" sz="3200" b="1" dirty="0" smtClean="0"/>
                  <a:t>exists </a:t>
                </a: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such that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&lt;</m:t>
                    </m:r>
                    <m:r>
                      <a:rPr lang="en-US" sz="3200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whenever  </a:t>
                </a:r>
                <a:endParaRPr lang="en-US" sz="3200" b="1" dirty="0"/>
              </a:p>
              <a:p>
                <a:pPr algn="just"/>
                <a:r>
                  <a:rPr lang="en-US" sz="32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𝟎</m:t>
                    </m:r>
                    <m:r>
                      <a:rPr lang="en-US" sz="3200" b="1" i="1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&lt;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029200" cy="59777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85991"/>
            <a:ext cx="4038599" cy="447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0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define the </a:t>
                </a:r>
                <a:r>
                  <a:rPr lang="en-US" sz="3200" b="1" dirty="0"/>
                  <a:t>infinite limit from the left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replace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𝜹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with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04800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define the </a:t>
                </a:r>
                <a:r>
                  <a:rPr lang="en-US" sz="3200" b="1" dirty="0"/>
                  <a:t>infinite limit from the </a:t>
                </a:r>
                <a:r>
                  <a:rPr lang="en-US" sz="3200" b="1" dirty="0" smtClean="0"/>
                  <a:t>right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replace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𝜹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𝒄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𝜹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530</TotalTime>
  <Words>906</Words>
  <Application>Microsoft Office PowerPoint</Application>
  <PresentationFormat>On-screen Show (4:3)</PresentationFormat>
  <Paragraphs>148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</cp:lastModifiedBy>
  <cp:revision>125</cp:revision>
  <dcterms:created xsi:type="dcterms:W3CDTF">2006-08-16T00:00:00Z</dcterms:created>
  <dcterms:modified xsi:type="dcterms:W3CDTF">2020-12-03T08:40:08Z</dcterms:modified>
</cp:coreProperties>
</file>