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92" r:id="rId2"/>
    <p:sldId id="302" r:id="rId3"/>
    <p:sldId id="303" r:id="rId4"/>
    <p:sldId id="304" r:id="rId5"/>
    <p:sldId id="293" r:id="rId6"/>
    <p:sldId id="258" r:id="rId7"/>
    <p:sldId id="259" r:id="rId8"/>
    <p:sldId id="260" r:id="rId9"/>
    <p:sldId id="297" r:id="rId10"/>
    <p:sldId id="261" r:id="rId11"/>
    <p:sldId id="262" r:id="rId12"/>
    <p:sldId id="263" r:id="rId13"/>
    <p:sldId id="264" r:id="rId14"/>
    <p:sldId id="265" r:id="rId15"/>
    <p:sldId id="298" r:id="rId16"/>
    <p:sldId id="266" r:id="rId17"/>
    <p:sldId id="267" r:id="rId18"/>
    <p:sldId id="268" r:id="rId19"/>
    <p:sldId id="269" r:id="rId20"/>
    <p:sldId id="270" r:id="rId21"/>
    <p:sldId id="305" r:id="rId22"/>
    <p:sldId id="272" r:id="rId23"/>
    <p:sldId id="294" r:id="rId24"/>
    <p:sldId id="306" r:id="rId25"/>
    <p:sldId id="273" r:id="rId26"/>
    <p:sldId id="307" r:id="rId27"/>
    <p:sldId id="274" r:id="rId28"/>
    <p:sldId id="275" r:id="rId29"/>
    <p:sldId id="299" r:id="rId30"/>
    <p:sldId id="310" r:id="rId31"/>
    <p:sldId id="278" r:id="rId32"/>
    <p:sldId id="283" r:id="rId33"/>
    <p:sldId id="284" r:id="rId34"/>
    <p:sldId id="285" r:id="rId35"/>
    <p:sldId id="308" r:id="rId36"/>
    <p:sldId id="286" r:id="rId37"/>
    <p:sldId id="287" r:id="rId38"/>
    <p:sldId id="288" r:id="rId39"/>
    <p:sldId id="289" r:id="rId40"/>
    <p:sldId id="290" r:id="rId41"/>
    <p:sldId id="309" r:id="rId42"/>
    <p:sldId id="295" r:id="rId43"/>
    <p:sldId id="291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nl Hmbtv" initials="GH" lastIdx="1" clrIdx="0">
    <p:extLst>
      <p:ext uri="{19B8F6BF-5375-455C-9EA6-DF929625EA0E}">
        <p15:presenceInfo xmlns:p15="http://schemas.microsoft.com/office/powerpoint/2012/main" userId="246024e8652d48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CE97ED-D645-43C6-9884-18ECCA0079DE}" v="200" dt="2021-02-01T13:30:1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838" autoAdjust="0"/>
    <p:restoredTop sz="94660"/>
  </p:normalViewPr>
  <p:slideViewPr>
    <p:cSldViewPr>
      <p:cViewPr varScale="1">
        <p:scale>
          <a:sx n="85" d="100"/>
          <a:sy n="85" d="100"/>
        </p:scale>
        <p:origin x="3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nl Hmbtv" userId="246024e8652d4806" providerId="LiveId" clId="{DECE97ED-D645-43C6-9884-18ECCA0079DE}"/>
    <pc:docChg chg="custSel addSld modSld">
      <pc:chgData name="Gnl Hmbtv" userId="246024e8652d4806" providerId="LiveId" clId="{DECE97ED-D645-43C6-9884-18ECCA0079DE}" dt="2021-02-01T13:30:12.442" v="213" actId="20577"/>
      <pc:docMkLst>
        <pc:docMk/>
      </pc:docMkLst>
      <pc:sldChg chg="modSp">
        <pc:chgData name="Gnl Hmbtv" userId="246024e8652d4806" providerId="LiveId" clId="{DECE97ED-D645-43C6-9884-18ECCA0079DE}" dt="2021-02-01T13:30:12.442" v="213" actId="20577"/>
        <pc:sldMkLst>
          <pc:docMk/>
          <pc:sldMk cId="754618260" sldId="285"/>
        </pc:sldMkLst>
        <pc:spChg chg="mod">
          <ac:chgData name="Gnl Hmbtv" userId="246024e8652d4806" providerId="LiveId" clId="{DECE97ED-D645-43C6-9884-18ECCA0079DE}" dt="2021-02-01T13:30:12.442" v="213" actId="20577"/>
          <ac:spMkLst>
            <pc:docMk/>
            <pc:sldMk cId="754618260" sldId="285"/>
            <ac:spMk id="2" creationId="{00000000-0000-0000-0000-000000000000}"/>
          </ac:spMkLst>
        </pc:spChg>
      </pc:sldChg>
      <pc:sldChg chg="modSp mod">
        <pc:chgData name="Gnl Hmbtv" userId="246024e8652d4806" providerId="LiveId" clId="{DECE97ED-D645-43C6-9884-18ECCA0079DE}" dt="2021-01-31T07:51:50.091" v="3" actId="27636"/>
        <pc:sldMkLst>
          <pc:docMk/>
          <pc:sldMk cId="1691925857" sldId="292"/>
        </pc:sldMkLst>
        <pc:spChg chg="mod">
          <ac:chgData name="Gnl Hmbtv" userId="246024e8652d4806" providerId="LiveId" clId="{DECE97ED-D645-43C6-9884-18ECCA0079DE}" dt="2021-01-31T07:51:50.091" v="3" actId="27636"/>
          <ac:spMkLst>
            <pc:docMk/>
            <pc:sldMk cId="1691925857" sldId="292"/>
            <ac:spMk id="6" creationId="{00000000-0000-0000-0000-000000000000}"/>
          </ac:spMkLst>
        </pc:spChg>
      </pc:sldChg>
      <pc:sldChg chg="modSp new mod addCm delCm">
        <pc:chgData name="Gnl Hmbtv" userId="246024e8652d4806" providerId="LiveId" clId="{DECE97ED-D645-43C6-9884-18ECCA0079DE}" dt="2021-01-31T08:03:16.694" v="207" actId="20577"/>
        <pc:sldMkLst>
          <pc:docMk/>
          <pc:sldMk cId="931789939" sldId="310"/>
        </pc:sldMkLst>
        <pc:spChg chg="mod">
          <ac:chgData name="Gnl Hmbtv" userId="246024e8652d4806" providerId="LiveId" clId="{DECE97ED-D645-43C6-9884-18ECCA0079DE}" dt="2021-01-31T07:51:54.216" v="8" actId="1076"/>
          <ac:spMkLst>
            <pc:docMk/>
            <pc:sldMk cId="931789939" sldId="310"/>
            <ac:spMk id="2" creationId="{69A0228E-BF93-48D6-92EB-312641337718}"/>
          </ac:spMkLst>
        </pc:spChg>
        <pc:spChg chg="mod">
          <ac:chgData name="Gnl Hmbtv" userId="246024e8652d4806" providerId="LiveId" clId="{DECE97ED-D645-43C6-9884-18ECCA0079DE}" dt="2021-01-31T08:03:16.694" v="207" actId="20577"/>
          <ac:spMkLst>
            <pc:docMk/>
            <pc:sldMk cId="931789939" sldId="310"/>
            <ac:spMk id="3" creationId="{A8309F69-687D-469E-A988-FF419CF973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22C97-5821-4862-80B6-BB8B5D2EDBA8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4E17E-8EFE-4709-A031-D40A7EF3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4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14E17E-8EFE-4709-A031-D40A7EF3A9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7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>
                <a:solidFill>
                  <a:srgbClr val="002060"/>
                </a:solidFill>
                <a:latin typeface="+mn-lt"/>
              </a:rPr>
              <a:t>Single Variable</a:t>
            </a: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1925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Essentially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the problem of finding the tangent line at a point boils down to the problem of finding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slope</a:t>
                </a:r>
                <a:r>
                  <a:rPr lang="en-US" sz="2800" b="1" i="1" dirty="0"/>
                  <a:t> </a:t>
                </a:r>
                <a:r>
                  <a:rPr lang="en-US" sz="2800" b="1" dirty="0"/>
                  <a:t>of the tangent line at the point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4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2430482"/>
                <a:ext cx="4267200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You can approximate this slope using a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secant line</a:t>
                </a:r>
                <a:r>
                  <a:rPr lang="en-US" sz="2800" b="1" dirty="0"/>
                  <a:t> through the point of tangency and any second point on the curve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0482"/>
                <a:ext cx="4267200" cy="3970318"/>
              </a:xfrm>
              <a:prstGeom prst="rect">
                <a:avLst/>
              </a:prstGeom>
              <a:blipFill rotWithShape="0">
                <a:blip r:embed="rId4"/>
                <a:stretch>
                  <a:fillRect l="-2857" r="-2857" b="-1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32601"/>
            <a:ext cx="4495800" cy="492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293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629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b="1" dirty="0"/>
                  <a:t> is the point of tangency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is </a:t>
                </a:r>
                <a:r>
                  <a:rPr lang="en-US" sz="2800" b="1" dirty="0"/>
                  <a:t>a second point on the graph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then </a:t>
                </a:r>
                <a:r>
                  <a:rPr lang="en-US" sz="2800" b="1" dirty="0"/>
                  <a:t>the slope of the secant line through the two points is given by substitution into the slope formula:</a:t>
                </a:r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𝐬𝐞𝐜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2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𝐬𝐞𝐜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8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𝐬𝐥𝐨𝐩𝐞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𝐨𝐟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𝐬𝐞𝐜𝐚𝐧𝐭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𝐥𝐢𝐧𝐞</m:t>
                      </m:r>
                    </m:oMath>
                  </m:oMathPara>
                </a14:m>
                <a:endParaRPr lang="en-US" sz="2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298584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357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978" y="0"/>
                <a:ext cx="9142021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right-hand side of this equation is a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difference quotient</a:t>
                </a:r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denominator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is 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change in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the numerator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∆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𝒄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+∆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is 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change in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" y="0"/>
                <a:ext cx="9142021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811012"/>
                <a:ext cx="914202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obtain more and more accurate approximations of the slope of the tangent line by choosing points closer and closer to the point of tangency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1012"/>
                <a:ext cx="9142021" cy="3046988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47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762000"/>
            <a:ext cx="9067800" cy="4645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76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0"/>
                <a:ext cx="9144000" cy="6148222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Definition. Tangent Line with Slope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</a:rPr>
                      <m:t>𝒎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is defined on an open interval 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and if the limit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𝒄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+∆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𝒄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/>
                        </a:rPr>
                        <m:t>𝒎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exists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the line passing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with slope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200" b="1" dirty="0"/>
                  <a:t> is 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tangent line</a:t>
                </a:r>
                <a:r>
                  <a:rPr lang="en-US" sz="3200" b="1" dirty="0"/>
                  <a:t> to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at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14822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38285" cy="2403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slope of the tangent line to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at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is also called 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slope of the graph </a:t>
                </a:r>
                <a:r>
                  <a:rPr lang="en-US" sz="3200" b="1" dirty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3200" b="1" dirty="0">
                    <a:solidFill>
                      <a:schemeClr val="tx1"/>
                    </a:solidFill>
                  </a:rPr>
                  <a:t>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38285" cy="2403478"/>
              </a:xfrm>
              <a:prstGeom prst="rect">
                <a:avLst/>
              </a:prstGeom>
              <a:blipFill rotWithShape="0">
                <a:blip r:embed="rId2"/>
                <a:stretch>
                  <a:fillRect l="-1668" r="-1668" b="-4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-5715" y="4527019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slope of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US" sz="3200" b="1" dirty="0"/>
                  <a:t> at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" y="4527019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 b="-7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0" y="311080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The Slope of the Graph of a 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9349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5715" y="502438"/>
                <a:ext cx="9144000" cy="5812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find the slope of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when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apply the definition of the slope of a tangent line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shown below: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d>
                                    <m:d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+∆</m:t>
                                      </m:r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  <m:d>
                                    <m:dPr>
                                      <m:ctrlP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d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" y="502438"/>
                <a:ext cx="9144000" cy="581293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0" y="0"/>
            <a:ext cx="8901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77695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57200"/>
                <a:ext cx="9144000" cy="1468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slope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468222"/>
              </a:xfrm>
              <a:prstGeom prst="rect">
                <a:avLst/>
              </a:prstGeom>
              <a:blipFill rotWithShape="0">
                <a:blip r:embed="rId3"/>
                <a:stretch>
                  <a:fillRect l="-1333" r="-1333" b="-5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905000"/>
                <a:ext cx="4572000" cy="477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/>
                  <a:t>The graph of a linear function has the same slope at any point. 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800" b="1" dirty="0"/>
                  <a:t>This is not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in general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true of nonlinear functions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as shown in the next example.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05000"/>
                <a:ext cx="4572000" cy="4770537"/>
              </a:xfrm>
              <a:prstGeom prst="rect">
                <a:avLst/>
              </a:prstGeom>
              <a:blipFill rotWithShape="0">
                <a:blip r:embed="rId4"/>
                <a:stretch>
                  <a:fillRect l="-2667" r="-3200" b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36257"/>
            <a:ext cx="4341471" cy="5421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584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-2895" y="1676400"/>
                <a:ext cx="4193895" cy="3984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Find the slopes of the tangent lines to the graph of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800" b="1" dirty="0"/>
                  <a:t> at the points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as shown in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95" y="1676400"/>
                <a:ext cx="4193895" cy="3984937"/>
              </a:xfrm>
              <a:prstGeom prst="rect">
                <a:avLst/>
              </a:prstGeom>
              <a:blipFill rotWithShape="0">
                <a:blip r:embed="rId3"/>
                <a:stretch>
                  <a:fillRect l="-3052" r="-2907" b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3718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Tangent Lines to the Graph of a Nonlinear Function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397" y="1494255"/>
            <a:ext cx="4790603" cy="536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40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457200"/>
                <a:ext cx="9144000" cy="166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represent an arbitrary point on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166481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2107676"/>
                <a:ext cx="9144000" cy="4312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 the slope of the tangent line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can be found as shown below: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  <m:t>+∆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07676"/>
                <a:ext cx="9144000" cy="4312078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4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590800"/>
            <a:ext cx="9144000" cy="990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929993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3612619"/>
                <a:ext cx="9144000" cy="1664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slope at any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on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12619"/>
                <a:ext cx="9144000" cy="166481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(continued)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0" y="5365219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At the point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/>
                  <a:t> the slope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and at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>
                        <a:latin typeface="Cambria Math"/>
                      </a:rPr>
                      <m:t>)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slope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𝟏</m:t>
                        </m:r>
                      </m:e>
                    </m:d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=−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65219"/>
                <a:ext cx="9144000" cy="1492781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33400"/>
                <a:ext cx="9144000" cy="2883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lim>
                      </m:limLow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in the limit process that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is held constant (as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∆</m:t>
                    </m:r>
                    <m:r>
                      <a:rPr lang="en-US" sz="3200" b="1" i="1">
                        <a:latin typeface="Cambria Math" panose="02040503050406030204" pitchFamily="18" charset="0"/>
                        <a:ea typeface="Cambria Math"/>
                      </a:rPr>
                      <m:t>𝒙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883097"/>
              </a:xfrm>
              <a:prstGeom prst="rect">
                <a:avLst/>
              </a:prstGeom>
              <a:blipFill rotWithShape="0">
                <a:blip r:embed="rId5"/>
                <a:stretch>
                  <a:fillRect l="-1667" r="-1667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43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8" y="0"/>
            <a:ext cx="9142021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definition of a tangent line to a curve does not cover the possibility of a vertical tangent line.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2045500"/>
                <a:ext cx="9144000" cy="48365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vertical tangent lines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use the following definition: if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/>
                  <a:t> is continuous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 and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1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sz="3200" b="1" i="1">
                          <a:latin typeface="Cambria Math" panose="02040503050406030204" pitchFamily="18" charset="0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then the vertical line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passing through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is a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vertical tangent line </a:t>
                </a:r>
                <a:r>
                  <a:rPr lang="en-US" sz="3200" b="1" dirty="0"/>
                  <a:t>to the graph.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5500"/>
                <a:ext cx="9144000" cy="4836517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5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2325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function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sz="3200" b="1" dirty="0"/>
                  <a:t> has a vertical tangent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line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25701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6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08080"/>
            <a:ext cx="5400555" cy="59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162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7918" y="0"/>
                <a:ext cx="9151917" cy="4755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When the domain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is the closed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extend the definition of a vertical tangent line to include the endpoints by considering continuity and limits </a:t>
                </a:r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from the right (for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3200" b="1" dirty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from the left (for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b="1" dirty="0"/>
                  <a:t>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8" y="0"/>
                <a:ext cx="9151917" cy="4755213"/>
              </a:xfrm>
              <a:prstGeom prst="rect">
                <a:avLst/>
              </a:prstGeom>
              <a:blipFill rotWithShape="0">
                <a:blip r:embed="rId2"/>
                <a:stretch>
                  <a:fillRect l="-1732" r="-166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2835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Derivative of a Function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The limit used to define the slope of a tangent line is also used to define one of the two fundamental operations of calculus — </a:t>
            </a:r>
            <a:r>
              <a:rPr lang="en-US" sz="3200" b="1" dirty="0">
                <a:solidFill>
                  <a:srgbClr val="FF0000"/>
                </a:solidFill>
              </a:rPr>
              <a:t>differentiation</a:t>
            </a:r>
            <a:r>
              <a:rPr lang="en-US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2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568097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Definition. Derivative of a Function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derivative</a:t>
                </a:r>
                <a:r>
                  <a:rPr lang="en-US" sz="3200" b="1" dirty="0"/>
                  <a:t>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is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𝒇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provided the limit exists. </a:t>
                </a:r>
              </a:p>
              <a:p>
                <a:pPr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200" b="1" dirty="0"/>
                  <a:t>For all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for which this limit exists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b="1" dirty="0"/>
                  <a:t> is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6809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42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448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derivative of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is also a function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: 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this new function gives the slope of the tangent line to the graph 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provided that the graph has a tangent line at this point.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448910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3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948" y="47541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The process of finding the derivative of a function is called </a:t>
            </a:r>
            <a:r>
              <a:rPr lang="en-US" sz="3200" b="1" dirty="0">
                <a:solidFill>
                  <a:srgbClr val="FF0000"/>
                </a:solidFill>
              </a:rPr>
              <a:t>differentiation</a:t>
            </a:r>
            <a:r>
              <a:rPr lang="en-US" sz="32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653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948" y="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A function is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differentiable</a:t>
                </a:r>
                <a:r>
                  <a:rPr lang="en-US" sz="3200" b="1" dirty="0"/>
                  <a:t>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when its derivative exists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 and is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differentiable on an open interval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3200" b="1" dirty="0"/>
                  <a:t> when it is differentiable at every point in the interval.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" y="0"/>
                <a:ext cx="9144000" cy="2971583"/>
              </a:xfrm>
              <a:prstGeom prst="rect">
                <a:avLst/>
              </a:prstGeom>
              <a:blipFill rotWithShape="0">
                <a:blip r:embed="rId3"/>
                <a:stretch>
                  <a:fillRect l="-1733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990" y="3092226"/>
                <a:ext cx="9144990" cy="3765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addition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32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3200" b="1" dirty="0"/>
                  <a:t>read 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prime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”),</m:t>
                    </m:r>
                  </m:oMath>
                </a14:m>
                <a:r>
                  <a:rPr lang="en-US" sz="3200" b="1" dirty="0"/>
                  <a:t> other notations are used to denote the derivative: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,   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𝒅𝒚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r>
                      <a:rPr lang="en-US" sz="3200" b="1" i="1"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1" i="1">
                        <a:latin typeface="Cambria Math" panose="02040503050406030204" pitchFamily="18" charset="0"/>
                      </a:rPr>
                      <m:t>,   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𝒅𝒙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sz="3200" b="1" i="1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32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b="1" dirty="0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notation for derivatives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" y="3092226"/>
                <a:ext cx="9144990" cy="3765774"/>
              </a:xfrm>
              <a:prstGeom prst="rect">
                <a:avLst/>
              </a:prstGeom>
              <a:blipFill rotWithShape="0">
                <a:blip r:embed="rId4"/>
                <a:stretch>
                  <a:fillRect l="-1733" r="-1667" b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66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190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notation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num>
                      <m:den>
                        <m:r>
                          <a:rPr lang="en-US" sz="3200" b="1" i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𝐝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/>
                  <a:t> is read as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the derivative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 or simply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909177"/>
              </a:xfrm>
              <a:prstGeom prst="rect">
                <a:avLst/>
              </a:prstGeom>
              <a:blipFill rotWithShape="0">
                <a:blip r:embed="rId3"/>
                <a:stretch>
                  <a:fillRect l="-1667" b="-5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0" y="2209800"/>
                <a:ext cx="9144000" cy="33129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Using limit notation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can write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𝐝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                                                    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+∆</m:t>
                                  </m:r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9800"/>
                <a:ext cx="9144000" cy="3312958"/>
              </a:xfrm>
              <a:prstGeom prst="rect">
                <a:avLst/>
              </a:prstGeom>
              <a:blipFill rotWithShape="0">
                <a:blip r:embed="rId4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34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1512331"/>
                <a:ext cx="9144000" cy="1586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the derivative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12331"/>
                <a:ext cx="9144000" cy="1586396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0" y="0"/>
            <a:ext cx="913718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Finding the Derivative by the Limit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3406676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Finding the Derivative of a Function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Find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3200" b="1" dirty="0"/>
                  <a:t> 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3200" b="1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32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06676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1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706701"/>
                <a:ext cx="9144000" cy="5863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Finding the derivative of a function using the limit definition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Understanding the relationship between differentiability and continuity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Finding the derivative of a function using basic differentiation rules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6701"/>
                <a:ext cx="9144000" cy="5863208"/>
              </a:xfrm>
              <a:prstGeom prst="rect">
                <a:avLst/>
              </a:prstGeom>
              <a:blipFill rotWithShape="0">
                <a:blip r:embed="rId2"/>
                <a:stretch>
                  <a:fillRect l="-1533" r="-1667" b="-2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𝐎𝐮𝐭𝐥𝐢𝐧𝐞</m:t>
                      </m:r>
                    </m:oMath>
                  </m:oMathPara>
                </a14:m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856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69A0228E-BF93-48D6-92EB-3126413377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0511" y="-800100"/>
                <a:ext cx="8229600" cy="1600200"/>
              </a:xfrm>
            </p:spPr>
            <p:txBody>
              <a:bodyPr/>
              <a:lstStyle/>
              <a:p>
                <a:r>
                  <a:rPr lang="en-US" sz="3200" b="1" dirty="0"/>
                  <a:t>Find the derivative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tr-TR" sz="3200" dirty="0"/>
              </a:p>
            </p:txBody>
          </p:sp>
        </mc:Choice>
        <mc:Fallback xmlns="">
          <p:sp>
            <p:nvSpPr>
              <p:cNvPr id="2" name="Başlık 1">
                <a:extLst>
                  <a:ext uri="{FF2B5EF4-FFF2-40B4-BE49-F238E27FC236}">
                    <a16:creationId xmlns:a16="http://schemas.microsoft.com/office/drawing/2014/main" id="{69A0228E-BF93-48D6-92EB-3126413377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0511" y="-800100"/>
                <a:ext cx="8229600" cy="1600200"/>
              </a:xfrm>
              <a:blipFill>
                <a:blip r:embed="rId2"/>
                <a:stretch>
                  <a:fillRect b="-167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8309F69-687D-469E-A988-FF419CF97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0511" y="1066800"/>
                <a:ext cx="82296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∆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𝒇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∆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</m:den>
                        </m:f>
                      </m:e>
                    </m:func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= 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/>
                      <m:e>
                        <m:eqArr>
                          <m:eqArr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𝒙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+∆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𝒙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</m:d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𝟑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sz="24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den>
                            </m:f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=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𝟎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𝟑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∆</m:t>
                                            </m:r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den>
                                </m:f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=</m:t>
                                </m:r>
                              </m:e>
                            </m:func>
                          </m:e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 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𝟑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sSup>
                              <m:sSupPr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eqAr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:endParaRPr lang="tr-T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A8309F69-687D-469E-A988-FF419CF97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511" y="1066800"/>
                <a:ext cx="8229600" cy="4525963"/>
              </a:xfrm>
              <a:blipFill>
                <a:blip r:embed="rId3"/>
                <a:stretch>
                  <a:fillRect l="-103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789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92" y="1617041"/>
                <a:ext cx="4342708" cy="493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Find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/>
                  <a:t> for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sz="2800" b="1" dirty="0"/>
                  <a:t>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800" b="1" dirty="0"/>
                  <a:t>Then find the slopes of the graph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/>
                  <a:t> at the points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and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800" b="1" dirty="0"/>
                  <a:t>Discuss the behavior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b="1" dirty="0"/>
                  <a:t>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.</a:t>
                </a:r>
                <a:endParaRPr lang="en-US" sz="2800" b="1" u="sng" dirty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" y="1617041"/>
                <a:ext cx="4342708" cy="4936159"/>
              </a:xfrm>
              <a:prstGeom prst="rect">
                <a:avLst/>
              </a:prstGeom>
              <a:blipFill rotWithShape="0">
                <a:blip r:embed="rId3"/>
                <a:stretch>
                  <a:fillRect l="-2805" r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0" y="0"/>
                <a:ext cx="91371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𝐄𝐱𝐚𝐦𝐩𝐥𝐞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. Using the Derivative to Find the Slope at a Point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3718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801" b="-9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67" y="1828800"/>
            <a:ext cx="4622113" cy="5015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91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6928" y="0"/>
            <a:ext cx="9150927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Differentiability and Continuity 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The alternative limit form of the derivative shown below is useful in investigating the relationship between differentiability and continuity.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6928" y="4034022"/>
                <a:ext cx="9150928" cy="2823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derivative of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𝐚𝐥𝐭𝐞𝐫𝐧𝐚𝐭𝐢𝐯𝐞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𝐝𝐞𝐫𝐢𝐯𝐚𝐭𝐢𝐯𝐞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𝐟𝐨𝐫𝐦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provided this limit exists.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28" y="4034022"/>
                <a:ext cx="9150928" cy="2823978"/>
              </a:xfrm>
              <a:prstGeom prst="rect">
                <a:avLst/>
              </a:prstGeom>
              <a:blipFill rotWithShape="0">
                <a:blip r:embed="rId3"/>
                <a:stretch>
                  <a:fillRect l="-1732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1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US" sz="3200" b="1" dirty="0"/>
                  <a:t> illustrates this concept.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584775"/>
              </a:xfrm>
              <a:prstGeom prst="rect">
                <a:avLst/>
              </a:prstGeom>
              <a:blipFill rotWithShape="0">
                <a:blip r:embed="rId3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19" y="1447800"/>
            <a:ext cx="4551281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913979"/>
                <a:ext cx="4495800" cy="5850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Note that the existence of the limit in this form requires that the one-sided limits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 i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exist and are equal.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3979"/>
                <a:ext cx="4495800" cy="5850961"/>
              </a:xfrm>
              <a:prstGeom prst="rect">
                <a:avLst/>
              </a:prstGeom>
              <a:blipFill rotWithShape="0">
                <a:blip r:embed="rId5"/>
                <a:stretch>
                  <a:fillRect l="-3388" r="-325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5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4361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These one-sided limits are called the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derivatives </a:t>
                </a:r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e>
                      </m:func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32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𝐟𝐫𝐨𝐦</m:t>
                      </m:r>
                      <m:r>
                        <a:rPr lang="en-US" sz="32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sz="3200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𝐥𝐞𝐟𝐭</m:t>
                      </m:r>
                      <m:r>
                        <a:rPr lang="en-US" sz="3200" b="1" i="0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sz="3200" b="1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den>
                          </m:f>
                        </m:e>
                      </m:func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sz="32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𝐟𝐫𝐨𝐦</m:t>
                      </m:r>
                      <m:r>
                        <a:rPr lang="en-US" sz="32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𝐭𝐡𝐞</m:t>
                      </m:r>
                      <m:r>
                        <a:rPr lang="en-US" sz="3200" b="1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𝐫𝐢𝐠𝐡𝐭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respectively.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361450"/>
              </a:xfrm>
              <a:prstGeom prst="rect">
                <a:avLst/>
              </a:prstGeom>
              <a:blipFill>
                <a:blip r:embed="rId3"/>
                <a:stretch>
                  <a:fillRect l="-1667" r="-1533" b="-377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618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0"/>
                <a:ext cx="9144000" cy="29701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It follows that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is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differentiable on the closed interval</a:t>
                </a:r>
                <a:r>
                  <a:rPr lang="en-US" sz="3200" b="1" dirty="0"/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b="1" dirty="0"/>
                  <a:t>when it is differentiable on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and when the derivative from the right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sz="3200" b="1" dirty="0"/>
                  <a:t> and the derivative from the left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200" b="1" dirty="0"/>
                  <a:t> both exist.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97010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4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2691348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Although it is true that differentiability implies continuity (as will be seen further)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converse is not true: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it is possible for a function to be continuous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not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1348"/>
                <a:ext cx="9144000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990" y="0"/>
                <a:ext cx="9144989" cy="2062103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Remark</a:t>
                </a:r>
                <a:endParaRPr 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When a function is not continuous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it is also not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0" y="0"/>
                <a:ext cx="9144989" cy="2062103"/>
              </a:xfrm>
              <a:prstGeom prst="rect">
                <a:avLst/>
              </a:prstGeom>
              <a:blipFill rotWithShape="0">
                <a:blip r:embed="rId4"/>
                <a:stretch>
                  <a:fillRect l="-1661" t="-3499" r="-1462" b="-4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53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30" y="5473005"/>
                <a:ext cx="913737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So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is not differentiable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/>
                  <a:t> and the graph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 does not have a tangent line at the point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" y="5473005"/>
                <a:ext cx="9137370" cy="1384995"/>
              </a:xfrm>
              <a:prstGeom prst="rect">
                <a:avLst/>
              </a:prstGeom>
              <a:blipFill rotWithShape="0">
                <a:blip r:embed="rId3"/>
                <a:stretch>
                  <a:fillRect l="-1334" r="-1401" b="-6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30" y="533400"/>
                <a:ext cx="9137369" cy="46938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US" sz="2800" b="1" dirty="0"/>
                  <a:t> is continuous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800" b="1" dirty="0"/>
                  <a:t>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2800" b="1" dirty="0"/>
                  <a:t>The one-sided limits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however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lim>
                      </m:limLow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8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are not equal.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" y="533400"/>
                <a:ext cx="9137369" cy="4693849"/>
              </a:xfrm>
              <a:prstGeom prst="rect">
                <a:avLst/>
              </a:prstGeom>
              <a:blipFill rotWithShape="0">
                <a:blip r:embed="rId4"/>
                <a:stretch>
                  <a:fillRect l="-1334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-4210" y="0"/>
            <a:ext cx="9137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6. A Graph with a Sharp Turn</a:t>
            </a:r>
          </a:p>
        </p:txBody>
      </p:sp>
    </p:spTree>
    <p:extLst>
      <p:ext uri="{BB962C8B-B14F-4D97-AF65-F5344CB8AC3E}">
        <p14:creationId xmlns:p14="http://schemas.microsoft.com/office/powerpoint/2010/main" val="408729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754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3200" b="1" dirty="0"/>
                  <a:t> illustrates this behavior.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754117"/>
              </a:xfrm>
              <a:prstGeom prst="rect">
                <a:avLst/>
              </a:prstGeom>
              <a:blipFill rotWithShape="0">
                <a:blip r:embed="rId3"/>
                <a:stretch>
                  <a:fillRect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914400"/>
            <a:ext cx="5410200" cy="553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8311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1334032"/>
                <a:ext cx="9137180" cy="14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function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800" b="1" dirty="0"/>
                  <a:t> is continuous at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/>
                  <a:t>as shown in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en-US" sz="2800" b="1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34032"/>
                <a:ext cx="9137180" cy="1409168"/>
              </a:xfrm>
              <a:prstGeom prst="rect">
                <a:avLst/>
              </a:prstGeom>
              <a:blipFill rotWithShape="0">
                <a:blip r:embed="rId3"/>
                <a:stretch>
                  <a:fillRect l="-1334" r="-1334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819522"/>
                <a:ext cx="5254284" cy="4038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The limit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however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/>
                                    </a:rPr>
                                    <m:t>𝟑</m:t>
                                  </m:r>
                                </m:deg>
                                <m:e>
                                  <m:r>
                                    <a:rPr lang="en-US" sz="2800" b="1" i="1" smtClean="0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rad>
                              <m:r>
                                <a:rPr lang="en-US" sz="2800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num>
                            <m:den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b="1" i="1" smtClean="0"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→</m:t>
                              </m:r>
                              <m:r>
                                <a:rPr lang="en-US" sz="2800" b="1" i="1" smtClean="0">
                                  <a:latin typeface="Cambria Math"/>
                                </a:rPr>
                                <m:t>𝟎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1" i="1" smtClean="0">
                                  <a:latin typeface="Cambria Math"/>
                                </a:rPr>
                                <m:t>𝟏</m:t>
                              </m:r>
                            </m:num>
                            <m:den>
                              <m:rad>
                                <m:rad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sz="2800" b="1" i="1" smtClean="0">
                                      <a:latin typeface="Cambria Math"/>
                                    </a:rPr>
                                    <m:t>𝟑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800" b="1" i="1" smtClean="0"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func>
                      <m:r>
                        <a:rPr lang="en-US" sz="2800" b="1" i="1" smtClean="0">
                          <a:latin typeface="Cambria Math"/>
                        </a:rPr>
                        <m:t>=</m:t>
                      </m:r>
                      <m:r>
                        <a:rPr lang="en-US" sz="2800" b="1" i="1" smtClean="0"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28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800" b="1" dirty="0"/>
                  <a:t>is infinite.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19522"/>
                <a:ext cx="5254284" cy="4038478"/>
              </a:xfrm>
              <a:prstGeom prst="rect">
                <a:avLst/>
              </a:prstGeom>
              <a:blipFill rotWithShape="0">
                <a:blip r:embed="rId4"/>
                <a:stretch>
                  <a:fillRect l="-2320" b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2315720"/>
            <a:ext cx="4038600" cy="4542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0" y="0"/>
            <a:ext cx="913718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7. A Graph with a Vertical Tangent Line</a:t>
            </a:r>
          </a:p>
        </p:txBody>
      </p:sp>
    </p:spTree>
    <p:extLst>
      <p:ext uri="{BB962C8B-B14F-4D97-AF65-F5344CB8AC3E}">
        <p14:creationId xmlns:p14="http://schemas.microsoft.com/office/powerpoint/2010/main" val="22423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706701"/>
                <a:ext cx="9144000" cy="5864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Finding the derivative of a function using the Product and Quotient Rules</a:t>
                </a:r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Finding the derivative of a function using the Chain and General Power Rules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342900" indent="-342900" algn="just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Finding the derivative of a function using Implicit Differentiation.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06701"/>
                <a:ext cx="9144000" cy="5864682"/>
              </a:xfrm>
              <a:prstGeom prst="rect">
                <a:avLst/>
              </a:prstGeom>
              <a:blipFill rotWithShape="0">
                <a:blip r:embed="rId2"/>
                <a:stretch>
                  <a:fillRect l="-1533" r="-1667" b="-2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dirty="0" smtClean="0">
                          <a:solidFill>
                            <a:srgbClr val="00B05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𝐎𝐮𝐭𝐥𝐢𝐧𝐞</m:t>
                      </m:r>
                    </m:oMath>
                  </m:oMathPara>
                </a14:m>
                <a:endParaRPr lang="en-US" sz="36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4109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-8930"/>
                <a:ext cx="915082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you can conclude that the tangent line is vertical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is not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3200" b="1" dirty="0"/>
                  <a:t>. </a:t>
                </a: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♠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8930"/>
                <a:ext cx="915082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6" r="-166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4213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Theorem. Differentiability and Continuity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If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is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then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i="1" dirty="0"/>
                  <a:t> </a:t>
                </a:r>
                <a:r>
                  <a:rPr lang="en-US" sz="3200" b="1" dirty="0"/>
                  <a:t>is continuous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66700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Proof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can prove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is continuous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by showing that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approaches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𝐜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6700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800" b="-4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52121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To do this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use the differentiability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/>
                  <a:t>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consider the limit process.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12140"/>
                <a:ext cx="9144000" cy="1569660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91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3958" y="0"/>
                <a:ext cx="915477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relationship between continuity and differentiability is summarized below: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If a function is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then it is continuous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. 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differentiability implies continuity.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58" y="0"/>
                <a:ext cx="9154778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664" r="-1731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430" y="3863081"/>
                <a:ext cx="9142569" cy="24622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It is possible for a function to be continuous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not be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3200" b="1" dirty="0"/>
                  <a:t>. </a:t>
                </a:r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sz="3200" b="1" dirty="0"/>
                  <a:t>   So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continuity does not imply differentiability.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" y="3863081"/>
                <a:ext cx="9142569" cy="2462213"/>
              </a:xfrm>
              <a:prstGeom prst="rect">
                <a:avLst/>
              </a:prstGeom>
              <a:blipFill rotWithShape="0">
                <a:blip r:embed="rId3"/>
                <a:stretch>
                  <a:fillRect l="-1533" r="-1733" b="-4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44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From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𝐄𝐱𝐚𝐦𝐩𝐥𝐞𝐬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sz="3200" b="1" dirty="0"/>
                  <a:t> and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we can see that a function is not differentiable at a point at which its graph has a 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sharp turn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a vertical tangent line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16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58869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</a:p>
        </p:txBody>
      </p:sp>
    </p:spTree>
    <p:extLst>
      <p:ext uri="{BB962C8B-B14F-4D97-AF65-F5344CB8AC3E}">
        <p14:creationId xmlns:p14="http://schemas.microsoft.com/office/powerpoint/2010/main" val="55105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ctr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3200" b="1" dirty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The Derivative and the Tangent Line Problem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Calculus grew out of four major problems that mathematicians were working on during the 17</a:t>
                </a:r>
                <a:r>
                  <a:rPr lang="en-US" sz="3200" b="1" baseline="30000" dirty="0"/>
                  <a:t>th</a:t>
                </a:r>
                <a:r>
                  <a:rPr lang="en-US" sz="3200" b="1" dirty="0"/>
                  <a:t> century:</a:t>
                </a:r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tangent line problem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velocity and acceleration problem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minimum and maximum problem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3200" b="1" dirty="0"/>
              </a:p>
              <a:p>
                <a:pPr marL="457200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200" b="1" dirty="0"/>
                  <a:t>The area problem.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600164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2067" b="-1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423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What does it mean to say that a line is tangent to a curve at a point?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818794"/>
            <a:ext cx="4495801" cy="4810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0" y="1600200"/>
                <a:ext cx="441960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instance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for a circle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the tangent line at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is the line that is perpendicular to the radial line at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(shown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0200"/>
                <a:ext cx="4419600" cy="5262979"/>
              </a:xfrm>
              <a:prstGeom prst="rect">
                <a:avLst/>
              </a:prstGeom>
              <a:blipFill rotWithShape="0">
                <a:blip r:embed="rId5"/>
                <a:stretch>
                  <a:fillRect l="-3448" r="-3448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28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For a general curve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however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problem is more difficult:</a:t>
                </a:r>
              </a:p>
              <a:p>
                <a:pPr lvl="1" algn="just">
                  <a:lnSpc>
                    <a:spcPct val="150000"/>
                  </a:lnSpc>
                </a:pPr>
                <a:r>
                  <a:rPr lang="en-US" sz="3200" b="1" dirty="0"/>
                  <a:t>for instance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how would you define the tangent lines 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?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352800"/>
            <a:ext cx="9144001" cy="311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56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You might say that a line is tangent to a curve at the point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3200" b="1" dirty="0"/>
                  <a:t> when it touches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but does not cross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the curve at that point.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104" y="2343873"/>
            <a:ext cx="4733896" cy="449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514817"/>
                <a:ext cx="43434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This definition would work for the first curve</a:t>
                </a:r>
                <a:r>
                  <a:rPr lang="en-US" sz="32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3200" b="1" dirty="0"/>
                  <a:t> but not for the second and third (shown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14817"/>
                <a:ext cx="4343400" cy="3785652"/>
              </a:xfrm>
              <a:prstGeom prst="rect">
                <a:avLst/>
              </a:prstGeom>
              <a:blipFill rotWithShape="0">
                <a:blip r:embed="rId5"/>
                <a:stretch>
                  <a:fillRect l="-3506" r="-3366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39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79" y="0"/>
            <a:ext cx="9144000" cy="2232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You might say that a line is tangent to a curve when the line touches or intersects the curve at exactly one point.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0" y="2333685"/>
                <a:ext cx="4191000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/>
                  <a:t>This definition would work for a circle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but not for more general curves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b="1" dirty="0"/>
                  <a:t> as the third curve (shown in </a:t>
                </a:r>
                <a14:m>
                  <m:oMath xmlns:m="http://schemas.openxmlformats.org/officeDocument/2006/math"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𝐅𝐢𝐠𝐮𝐫𝐞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1" i="0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3200" b="1" dirty="0"/>
                  <a:t>).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33685"/>
                <a:ext cx="4191000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3634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056933"/>
            <a:ext cx="4953000" cy="48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7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890</TotalTime>
  <Words>1973</Words>
  <Application>Microsoft Office PowerPoint</Application>
  <PresentationFormat>Ekran Gösterisi (4:3)</PresentationFormat>
  <Paragraphs>177</Paragraphs>
  <Slides>44</Slides>
  <Notes>28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Wingdings</vt:lpstr>
      <vt:lpstr>Executive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Find the derivative of f(x)=x^3+2x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Gnl Hmbtv</cp:lastModifiedBy>
  <cp:revision>223</cp:revision>
  <dcterms:created xsi:type="dcterms:W3CDTF">2006-08-16T00:00:00Z</dcterms:created>
  <dcterms:modified xsi:type="dcterms:W3CDTF">2021-02-01T13:30:43Z</dcterms:modified>
</cp:coreProperties>
</file>