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5" r:id="rId3"/>
    <p:sldId id="259" r:id="rId4"/>
    <p:sldId id="258" r:id="rId5"/>
    <p:sldId id="28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2" r:id="rId17"/>
    <p:sldId id="273" r:id="rId18"/>
    <p:sldId id="275" r:id="rId19"/>
    <p:sldId id="276" r:id="rId20"/>
    <p:sldId id="271" r:id="rId21"/>
    <p:sldId id="283" r:id="rId22"/>
    <p:sldId id="277" r:id="rId23"/>
    <p:sldId id="279" r:id="rId24"/>
    <p:sldId id="280" r:id="rId25"/>
    <p:sldId id="281" r:id="rId26"/>
    <p:sldId id="284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1FBA-621E-406F-928A-E4C9E319BC78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DA3FE-0E55-46E9-A95C-A16DC9E4C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505200"/>
                <a:ext cx="9150820" cy="1336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Begin by rewriting the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8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𝐖𝐫𝐢𝐭𝐞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𝐨𝐫𝐢𝐠𝐢𝐧𝐚𝐥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𝐟𝐮𝐧𝐜𝐭𝐢𝐨𝐧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50820" cy="1336135"/>
              </a:xfrm>
              <a:prstGeom prst="rect">
                <a:avLst/>
              </a:prstGeom>
              <a:blipFill rotWithShape="0">
                <a:blip r:embed="rId3"/>
                <a:stretch>
                  <a:fillRect l="-1332" t="-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609600"/>
                <a:ext cx="9150820" cy="177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2800" b="1" dirty="0" smtClean="0"/>
                  <a:t>Find an equation of the tangent line to the graph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𝐚𝐭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1" smtClean="0">
                          <a:latin typeface="Cambria Math"/>
                        </a:rPr>
                        <m:t>(−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,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50820" cy="1775614"/>
              </a:xfrm>
              <a:prstGeom prst="rect">
                <a:avLst/>
              </a:prstGeom>
              <a:blipFill rotWithShape="0">
                <a:blip r:embed="rId4"/>
                <a:stretch>
                  <a:fillRect l="-1332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Rewriting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Differentiating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021" y="2819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8021" y="5029200"/>
                <a:ext cx="9144000" cy="949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𝟓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𝐌𝐮𝐥𝐭𝐢𝐩𝐥𝐲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𝐧𝐮𝐦𝐞𝐫𝐚𝐭𝐨𝐫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𝐝𝐞𝐧𝐨𝐦𝐢𝐧𝐚𝐭𝐨𝐫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𝐛𝐲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21" y="5029200"/>
                <a:ext cx="9144000" cy="9499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8021" y="6143189"/>
                <a:ext cx="9144000" cy="71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𝟓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8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𝐑𝐞𝐰𝐫𝐢𝐭𝐞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21" y="6143189"/>
                <a:ext cx="9144000" cy="714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7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609600"/>
                <a:ext cx="9150820" cy="2288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Next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apply the Quotient Rule: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𝟓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𝐐𝐮𝐨𝐭𝐢𝐞𝐧𝐭</m:t>
                    </m:r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50820" cy="2288832"/>
              </a:xfrm>
              <a:prstGeom prst="rect">
                <a:avLst/>
              </a:prstGeom>
              <a:blipFill rotWithShape="0">
                <a:blip r:embed="rId3"/>
                <a:stretch>
                  <a:fillRect l="-1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3431598"/>
                <a:ext cx="9144000" cy="1064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𝟏𝟓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𝟔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𝟏𝟑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32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𝐒𝐢𝐦𝐩𝐥𝐢𝐟𝐲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31598"/>
                <a:ext cx="9144000" cy="10642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5087814"/>
                <a:ext cx="9144000" cy="105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𝟓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32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𝐅𝐮𝐫𝐭𝐡𝐞𝐫</m:t>
                    </m:r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𝐬𝐢𝐦𝐩𝐥𝐢𝐟𝐲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7814"/>
                <a:ext cx="9144000" cy="10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20" y="2057400"/>
                <a:ext cx="54795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using the point-slope form of the equation of a line, you can determine that the equation </a:t>
                </a:r>
                <a:r>
                  <a:rPr lang="en-US" sz="3200" b="1" dirty="0"/>
                  <a:t>of the tangent line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(−</m:t>
                    </m:r>
                    <m:r>
                      <a:rPr lang="en-US" sz="3200" b="1" i="1">
                        <a:latin typeface="Cambria Math"/>
                      </a:rPr>
                      <m:t>𝟏</m:t>
                    </m:r>
                    <m:r>
                      <a:rPr lang="en-US" sz="3200" b="1" i="1">
                        <a:latin typeface="Cambria Math"/>
                      </a:rPr>
                      <m:t>,</m:t>
                    </m:r>
                    <m:r>
                      <a:rPr lang="en-US" sz="3200" b="1" i="1">
                        <a:latin typeface="Cambria Math"/>
                      </a:rPr>
                      <m:t>𝟏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057400"/>
                <a:ext cx="547958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2781" r="-289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find the slope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(−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evaluate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′(−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15291"/>
            <a:ext cx="3428999" cy="484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6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09600"/>
            <a:ext cx="915082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Not every quotient needs to be differentiated by the Quotient Rule</a:t>
            </a:r>
            <a:r>
              <a:rPr lang="en-US" sz="3200" b="1" dirty="0" smtClean="0"/>
              <a:t>. Sometimes it </a:t>
            </a:r>
            <a:r>
              <a:rPr lang="en-US" sz="3200" b="1" dirty="0"/>
              <a:t>is more convenient to use the Constant Multiple Rule.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Constant Multiple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36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524000"/>
                <a:ext cx="9144000" cy="5318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negative integer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there exists a positive </a:t>
                </a:r>
                <a:r>
                  <a:rPr lang="en-US" sz="3200" b="1" dirty="0" smtClean="0"/>
                  <a:t>integer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such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by the </a:t>
                </a:r>
                <a:r>
                  <a:rPr lang="en-US" sz="3200" b="1" dirty="0"/>
                  <a:t>Quotient Rule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</a:t>
                </a:r>
                <a:r>
                  <a:rPr lang="en-US" sz="3200" b="1" dirty="0" smtClean="0"/>
                  <a:t>write: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1870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2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7. Proof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Power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Case of Negative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Exponents)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6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863649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are </a:t>
                </a:r>
                <a:r>
                  <a:rPr lang="en-US" sz="3200" b="1" dirty="0"/>
                  <a:t>asked to prove the </a:t>
                </a:r>
                <a:r>
                  <a:rPr lang="en-US" sz="3200" b="1" dirty="0" smtClean="0"/>
                  <a:t>case for 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any rational number.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63649"/>
                <a:ext cx="9144000" cy="149425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220980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37180" cy="19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Power Rule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𝒅𝒙</m:t>
                        </m:r>
                      </m:den>
                    </m:f>
                    <m:r>
                      <a:rPr lang="en-US" sz="3200" b="1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]=</m:t>
                    </m:r>
                    <m:r>
                      <a:rPr lang="en-US" sz="3200" b="1" i="1" smtClean="0">
                        <a:latin typeface="Cambria Math"/>
                      </a:rPr>
                      <m:t>𝒏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valid for any integer.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7180" cy="1909177"/>
              </a:xfrm>
              <a:prstGeom prst="rect">
                <a:avLst/>
              </a:prstGeom>
              <a:blipFill rotWithShape="0">
                <a:blip r:embed="rId3"/>
                <a:stretch>
                  <a:fillRect l="-1668" r="-1668" b="-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914617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Knowing the derivatives of the sine and cosine functions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use the Quotient </a:t>
                </a:r>
                <a:r>
                  <a:rPr lang="en-US" sz="3200" b="1" dirty="0" smtClean="0"/>
                  <a:t>Rule to </a:t>
                </a:r>
                <a:r>
                  <a:rPr lang="en-US" sz="3200" b="1" dirty="0"/>
                  <a:t>find the derivatives of the four remaining trigonometric functions.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617"/>
                <a:ext cx="9144000" cy="2971583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8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Derivatives of Trigonometric Functions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20" y="3923507"/>
                <a:ext cx="9144000" cy="224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b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3200" b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b="1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923507"/>
                <a:ext cx="9144000" cy="22486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20" y="0"/>
                <a:ext cx="9144000" cy="410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8. Differentiating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Trigonometric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Functions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sz="2800" b="1" dirty="0" smtClean="0"/>
                  <a:t>			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Derivative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4102533"/>
              </a:xfrm>
              <a:prstGeom prst="rect">
                <a:avLst/>
              </a:prstGeom>
              <a:blipFill rotWithShape="0"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4905158"/>
                <a:ext cx="9144000" cy="1952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Differentiate both forms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1" i="0" smtClean="0">
                                  <a:latin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1" i="0" smtClean="0">
                                  <a:latin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/>
                            </a:rPr>
                            <m:t>𝐜𝐬𝐜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/>
                            </a:rPr>
                            <m:t>𝐜𝐨𝐭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05158"/>
                <a:ext cx="9144000" cy="1952842"/>
              </a:xfrm>
              <a:prstGeom prst="rect">
                <a:avLst/>
              </a:prstGeom>
              <a:blipFill rotWithShape="0"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20" y="4368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9. Different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of a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Derivative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1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summary below shows that much of the work in obtaining a simplified </a:t>
            </a:r>
            <a:r>
              <a:rPr lang="en-US" sz="3200" b="1" dirty="0" smtClean="0"/>
              <a:t>form of </a:t>
            </a:r>
            <a:r>
              <a:rPr lang="en-US" sz="3200" b="1" dirty="0"/>
              <a:t>a derivative occurs after</a:t>
            </a:r>
            <a:r>
              <a:rPr lang="en-US" sz="3200" b="1" i="1" dirty="0"/>
              <a:t> </a:t>
            </a:r>
            <a:r>
              <a:rPr lang="en-US" sz="3200" b="1" dirty="0"/>
              <a:t>differentiating</a:t>
            </a:r>
            <a:r>
              <a:rPr lang="en-US" sz="3200" b="1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409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0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86481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From Physics course at school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probably know that one can obtain </a:t>
                </a:r>
                <a:r>
                  <a:rPr lang="en-US" sz="3200" b="1" dirty="0"/>
                  <a:t>a velocity function by differentiating a position </a:t>
                </a:r>
                <a:r>
                  <a:rPr lang="en-US" sz="3200" b="1" dirty="0" smtClean="0"/>
                  <a:t>function.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481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Higher-Order Derivatives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925345"/>
            <a:ext cx="9144000" cy="14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You might as well obtain an acceleration function by differentiating a velocity function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4625081"/>
            <a:ext cx="9144000" cy="2232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Another way of looking at this is that you can obtain an acceleration function by differentiating a position function twice.</a:t>
            </a:r>
          </a:p>
        </p:txBody>
      </p:sp>
    </p:spTree>
    <p:extLst>
      <p:ext uri="{BB962C8B-B14F-4D97-AF65-F5344CB8AC3E}">
        <p14:creationId xmlns:p14="http://schemas.microsoft.com/office/powerpoint/2010/main" val="3267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860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and Quotient Rules and Higher-Order Derivatives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22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𝐏𝐨𝐬𝐢𝐭𝐢𝐨𝐧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𝐕𝐞𝐥𝐨𝐜𝐢𝐭𝐲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𝐀𝐜𝐜𝐞𝐥𝐞𝐫𝐚𝐭𝐢𝐨𝐧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8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second derivative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is denoted </a:t>
                </a:r>
                <a:r>
                  <a:rPr lang="en-US" sz="2800" b="1" dirty="0" smtClean="0"/>
                  <a:t>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5052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second derivative is an example of a </a:t>
            </a:r>
            <a:r>
              <a:rPr lang="en-US" sz="2800" b="1" dirty="0">
                <a:solidFill>
                  <a:srgbClr val="FF0000"/>
                </a:solidFill>
              </a:rPr>
              <a:t>higher-order derivative</a:t>
            </a:r>
            <a:r>
              <a:rPr lang="en-US" sz="2800" b="1" dirty="0"/>
              <a:t>. You can define derivatives of any positive integer order.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0" y="5473005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</a:t>
                </a:r>
                <a:r>
                  <a:rPr lang="en-US" sz="2800" b="1" dirty="0"/>
                  <a:t>instance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third derivative</a:t>
                </a:r>
                <a:r>
                  <a:rPr lang="en-US" sz="2800" b="1" dirty="0"/>
                  <a:t> is the derivative of the second derivative.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3005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" y="1600200"/>
            <a:ext cx="9112139" cy="470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979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Higher-order derivatives are denoted as shown </a:t>
            </a:r>
            <a:r>
              <a:rPr lang="en-US" sz="3200" b="1" dirty="0" smtClean="0"/>
              <a:t>below:</a:t>
            </a:r>
          </a:p>
        </p:txBody>
      </p:sp>
    </p:spTree>
    <p:extLst>
      <p:ext uri="{BB962C8B-B14F-4D97-AF65-F5344CB8AC3E}">
        <p14:creationId xmlns:p14="http://schemas.microsoft.com/office/powerpoint/2010/main" val="12362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2" y="838200"/>
                <a:ext cx="9144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the moon has no atmosphere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a falling object </a:t>
                </a:r>
                <a:r>
                  <a:rPr lang="en-US" sz="2800" b="1" dirty="0"/>
                  <a:t>on the moon encounters no air </a:t>
                </a:r>
                <a:r>
                  <a:rPr lang="en-US" sz="2800" b="1" dirty="0" smtClean="0"/>
                  <a:t>resistance.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8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𝟏𝟗𝟕𝟏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astronaut David Scott demonstrated </a:t>
                </a:r>
                <a:r>
                  <a:rPr lang="en-US" sz="2800" b="1" dirty="0" smtClean="0"/>
                  <a:t>that a </a:t>
                </a:r>
                <a:r>
                  <a:rPr lang="en-US" sz="2800" b="1" dirty="0"/>
                  <a:t>feather and a hammer fall at the same rate </a:t>
                </a:r>
                <a:r>
                  <a:rPr lang="en-US" sz="2800" b="1" dirty="0" smtClean="0"/>
                  <a:t>on the </a:t>
                </a:r>
                <a:r>
                  <a:rPr lang="en-US" sz="2800" b="1" dirty="0"/>
                  <a:t>moon</a:t>
                </a:r>
                <a:r>
                  <a:rPr lang="en-US" sz="2800" b="1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838200"/>
                <a:ext cx="9144000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400" b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82" y="0"/>
            <a:ext cx="9144000" cy="7555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</a:rPr>
              <a:t>Example 10. </a:t>
            </a:r>
            <a:r>
              <a:rPr lang="en-US" sz="2800" b="1" dirty="0" smtClean="0">
                <a:solidFill>
                  <a:srgbClr val="00B050"/>
                </a:solidFill>
              </a:rPr>
              <a:t>Finding the Acceleration Due to Gravity</a:t>
            </a:r>
            <a:endParaRPr 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507255"/>
                <a:ext cx="9144000" cy="2045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position function for each of these falling objects is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𝒔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latin typeface="Cambria Math"/>
                      </a:rPr>
                      <m:t>=−</m:t>
                    </m:r>
                    <m:r>
                      <a:rPr lang="en-US" sz="2800" b="1" i="1">
                        <a:latin typeface="Cambria Math"/>
                      </a:rPr>
                      <m:t>𝟎</m:t>
                    </m:r>
                    <m:r>
                      <a:rPr lang="en-US" sz="2800" b="1" i="1">
                        <a:latin typeface="Cambria Math"/>
                      </a:rPr>
                      <m:t>.</m:t>
                    </m:r>
                    <m:r>
                      <a:rPr lang="en-US" sz="2800" b="1" i="1">
                        <a:latin typeface="Cambria Math"/>
                      </a:rPr>
                      <m:t>𝟖𝟏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latin typeface="Cambria Math"/>
                      </a:rPr>
                      <m:t>+</m:t>
                    </m:r>
                    <m:r>
                      <a:rPr lang="en-US" sz="2800" b="1" i="1">
                        <a:latin typeface="Cambria Math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is the height in meters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/>
                  <a:t> is the time in seconds.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7255"/>
                <a:ext cx="9144000" cy="204594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838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What </a:t>
                </a:r>
                <a:r>
                  <a:rPr lang="en-US" sz="3200" b="1" dirty="0"/>
                  <a:t>is the ratio of Earth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gravitational force to the </a:t>
                </a:r>
                <a:r>
                  <a:rPr lang="en-US" sz="3200" b="1" dirty="0" smtClean="0"/>
                  <a:t>Moon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 smtClean="0"/>
                  <a:t>s?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82" y="0"/>
            <a:ext cx="9144000" cy="7555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</a:rPr>
              <a:t>Example 10. (continued)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6930" y="3066404"/>
                <a:ext cx="9150927" cy="352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find the acceleration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differentiate the position function twice: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𝟖𝟏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𝐏𝐨𝐬𝐢𝐭𝐢𝐨𝐧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𝐕𝐞𝐥𝐨𝐜𝐢𝐭𝐲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𝐀𝐜𝐜𝐞𝐥𝐞𝐫𝐚𝐭𝐢𝐨𝐧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0" y="3066404"/>
                <a:ext cx="9150927" cy="3523272"/>
              </a:xfrm>
              <a:prstGeom prst="rect">
                <a:avLst/>
              </a:prstGeom>
              <a:blipFill rotWithShape="0">
                <a:blip r:embed="rId4"/>
                <a:stretch>
                  <a:fillRect l="-1732" r="-1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2438400"/>
            <a:ext cx="9158844" cy="7555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</a:rPr>
              <a:t>Solution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" y="609600"/>
                <a:ext cx="91439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acceleration due to gravity on the moon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𝟔𝟐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meters per second per </a:t>
                </a:r>
                <a:r>
                  <a:rPr lang="en-US" sz="3200" b="1" dirty="0" smtClean="0"/>
                  <a:t>second.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09600"/>
                <a:ext cx="914399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0"/>
            <a:ext cx="9158844" cy="7555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</a:rPr>
              <a:t>Solution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590800"/>
                <a:ext cx="9143996" cy="3695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acceleration due to gravity on Earth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meters per second per second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ratio of Earth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gravitational force to the </a:t>
                </a:r>
                <a:r>
                  <a:rPr lang="en-US" sz="3200" b="1" dirty="0" smtClean="0"/>
                  <a:t>Moon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 smtClean="0"/>
                  <a:t>s </a:t>
                </a:r>
                <a:r>
                  <a:rPr lang="en-US" sz="3200" b="1" dirty="0"/>
                  <a:t>is: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/>
                            <m:t>Earth</m:t>
                          </m:r>
                          <m:r>
                            <m:rPr>
                              <m:nor/>
                            </m:rPr>
                            <a:rPr lang="en-US" sz="2800"/>
                            <m:t>’</m:t>
                          </m:r>
                          <m:r>
                            <m:rPr>
                              <m:nor/>
                            </m:rPr>
                            <a:rPr lang="en-US" sz="2800"/>
                            <m:t>s</m:t>
                          </m:r>
                          <m:r>
                            <m:rPr>
                              <m:nor/>
                            </m:rPr>
                            <a:rPr lang="en-US" sz="280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/>
                            <m:t>gravitational</m:t>
                          </m:r>
                          <m:r>
                            <m:rPr>
                              <m:nor/>
                            </m:rPr>
                            <a:rPr lang="en-US" sz="280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/>
                            <m:t>force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/>
                            <m:t>Moon</m:t>
                          </m:r>
                          <m:r>
                            <m:rPr>
                              <m:nor/>
                            </m:rPr>
                            <a:rPr lang="en-US" sz="2800"/>
                            <m:t>’</m:t>
                          </m:r>
                          <m:r>
                            <m:rPr>
                              <m:nor/>
                            </m:rPr>
                            <a:rPr lang="en-US" sz="2800"/>
                            <m:t>s</m:t>
                          </m:r>
                          <m:r>
                            <m:rPr>
                              <m:nor/>
                            </m:rPr>
                            <a:rPr lang="en-US" sz="280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/>
                            <m:t>gravitational</m:t>
                          </m:r>
                          <m:r>
                            <m:rPr>
                              <m:nor/>
                            </m:rPr>
                            <a:rPr lang="en-US" sz="280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/>
                            <m:t>force</m:t>
                          </m:r>
                        </m:den>
                      </m:f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𝟗</m:t>
                          </m:r>
                          <m:r>
                            <a:rPr lang="en-US" sz="2800" b="1" i="1">
                              <a:latin typeface="Cambria Math"/>
                            </a:rPr>
                            <m:t>.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𝟖</m:t>
                          </m:r>
                        </m:num>
                        <m:den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/>
                            </a:rPr>
                            <m:t>.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𝟔𝟐</m:t>
                          </m:r>
                        </m:den>
                      </m:f>
                      <m:r>
                        <a:rPr lang="en-US" sz="2800" b="1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3996" cy="3695755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1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762000"/>
                <a:ext cx="9144000" cy="234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The Moon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 smtClean="0"/>
                  <a:t>s mass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𝟕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𝟑𝟒𝟗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𝟐𝟐</m:t>
                        </m:r>
                      </m:sup>
                    </m:sSup>
                  </m:oMath>
                </a14:m>
                <a:r>
                  <a:rPr lang="en-US" sz="3200" b="1" dirty="0" smtClean="0"/>
                  <a:t> kilograms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Earth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 smtClean="0"/>
                  <a:t>s </a:t>
                </a:r>
                <a:r>
                  <a:rPr lang="en-US" sz="3200" b="1" dirty="0"/>
                  <a:t>mass </a:t>
                </a:r>
                <a:r>
                  <a:rPr lang="en-US" sz="3200" b="1" dirty="0" smtClean="0"/>
                  <a:t>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𝟓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𝟗𝟕𝟔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𝟐𝟒</m:t>
                        </m:r>
                      </m:sup>
                    </m:sSup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2341795"/>
              </a:xfrm>
              <a:prstGeom prst="rect">
                <a:avLst/>
              </a:prstGeom>
              <a:blipFill rotWithShape="0">
                <a:blip r:embed="rId3"/>
                <a:stretch>
                  <a:fillRect l="-1533" b="-4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</a:rPr>
              <a:t>Solution (continued)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3536419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</a:t>
                </a:r>
                <a:r>
                  <a:rPr lang="en-US" sz="3200" b="1" dirty="0" smtClean="0"/>
                  <a:t>Moon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 smtClean="0"/>
                  <a:t>s </a:t>
                </a:r>
                <a:r>
                  <a:rPr lang="en-US" sz="3200" b="1" dirty="0"/>
                  <a:t>radius is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3200" b="1" i="1">
                        <a:latin typeface="Cambria Math"/>
                      </a:rPr>
                      <m:t>𝟏𝟕𝟑𝟕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kilometers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Earth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 smtClean="0"/>
                  <a:t>s </a:t>
                </a:r>
                <a:r>
                  <a:rPr lang="en-US" sz="3200" b="1" dirty="0"/>
                  <a:t>radius is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𝟔𝟑𝟕𝟖</m:t>
                    </m:r>
                  </m:oMath>
                </a14:m>
                <a:r>
                  <a:rPr lang="en-US" sz="3200" b="1" dirty="0"/>
                  <a:t> kilometers.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6419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53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</a:rPr>
              <a:t>Solution (continued)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65" y="3505200"/>
            <a:ext cx="329963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457417"/>
                <a:ext cx="91440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the gravitational force on the surface of a planet is directly proportional to its mass and inversely proportional to the square of its radius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ratio of </a:t>
                </a:r>
                <a:r>
                  <a:rPr lang="en-US" sz="3200" b="1" dirty="0"/>
                  <a:t>the gravitational force on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417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3420703"/>
                <a:ext cx="5638800" cy="2685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Earth to the gravitational force on the moon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𝟗𝟕𝟔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𝟔𝟑𝟕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𝟖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𝟑𝟒𝟗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𝟏𝟕𝟑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0703"/>
                <a:ext cx="5638800" cy="2685351"/>
              </a:xfrm>
              <a:prstGeom prst="rect">
                <a:avLst/>
              </a:prstGeom>
              <a:blipFill rotWithShape="0">
                <a:blip r:embed="rId4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3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2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4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0" y="980495"/>
                <a:ext cx="9137180" cy="5496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The product of two differentiable functions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𝒈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3200" b="1" dirty="0"/>
                  <a:t>is itself differentiable.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derivative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𝒈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the first function times the derivative of </a:t>
                </a:r>
                <a:r>
                  <a:rPr lang="en-US" sz="3200" b="1" dirty="0" smtClean="0"/>
                  <a:t>the second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plus the second function times the derivative of the </a:t>
                </a:r>
                <a:r>
                  <a:rPr lang="en-US" sz="3200" b="1" dirty="0" smtClean="0"/>
                  <a:t>first</a:t>
                </a:r>
                <a:r>
                  <a:rPr lang="en-US" sz="3200" b="1" dirty="0"/>
                  <a:t>: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/>
                            </a:rPr>
                            <m:t>𝒈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𝒈</m:t>
                      </m:r>
                      <m:r>
                        <a:rPr lang="en-US" sz="3200" b="1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r>
                        <a:rPr lang="en-US" sz="3200" b="1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𝒈</m:t>
                      </m:r>
                      <m:r>
                        <a:rPr lang="en-US" sz="3200" b="1" i="1" smtClean="0"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980495"/>
                <a:ext cx="9137180" cy="5496505"/>
              </a:xfrm>
              <a:prstGeom prst="rect">
                <a:avLst/>
              </a:prstGeom>
              <a:blipFill rotWithShape="0">
                <a:blip r:embed="rId3"/>
                <a:stretch>
                  <a:fillRect l="-1668" r="-1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8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Product Rule</a:t>
            </a:r>
          </a:p>
        </p:txBody>
      </p:sp>
    </p:spTree>
    <p:extLst>
      <p:ext uri="{BB962C8B-B14F-4D97-AF65-F5344CB8AC3E}">
        <p14:creationId xmlns:p14="http://schemas.microsoft.com/office/powerpoint/2010/main" val="2078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505200"/>
                <a:ext cx="9144000" cy="314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derivative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𝒚</m:t>
                      </m:r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3143489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08" y="0"/>
                <a:ext cx="9144107" cy="322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Product Rule</a:t>
                </a:r>
                <a:r>
                  <a:rPr lang="en-US" sz="3200" b="1" dirty="0" smtClean="0"/>
                  <a:t> can be extended to cover products involving more than two factors.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3200" b="1" dirty="0" smtClean="0"/>
                  <a:t>For example: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𝒇𝒈𝒉</m:t>
                              </m:r>
                            </m:e>
                          </m:d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′</m:t>
                      </m:r>
                      <m:r>
                        <a:rPr lang="en-US" sz="2800" b="1" i="1" smtClean="0">
                          <a:latin typeface="Cambria Math"/>
                        </a:rPr>
                        <m:t>𝒈𝒉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𝒇𝒈</m:t>
                      </m:r>
                      <m:r>
                        <a:rPr lang="en-US" sz="2800" b="1" i="1" smtClean="0">
                          <a:latin typeface="Cambria Math"/>
                        </a:rPr>
                        <m:t>′</m:t>
                      </m:r>
                      <m:r>
                        <a:rPr lang="en-US" sz="2800" b="1" i="1" smtClean="0">
                          <a:latin typeface="Cambria Math"/>
                        </a:rPr>
                        <m:t>𝒉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𝒇𝒈𝒉</m:t>
                      </m:r>
                      <m:r>
                        <a:rPr lang="en-US" sz="2800" b="1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" y="0"/>
                <a:ext cx="9144107" cy="3222357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762000"/>
                <a:ext cx="915082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derivative 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=(</m:t>
                      </m:r>
                      <m:r>
                        <a:rPr lang="en-US" sz="3200" b="1" i="1" smtClean="0">
                          <a:latin typeface="Cambria Math"/>
                        </a:rPr>
                        <m:t>𝟑</m:t>
                      </m:r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)(</m:t>
                      </m:r>
                      <m:r>
                        <a:rPr lang="en-US" sz="3200" b="1" i="1" smtClean="0">
                          <a:latin typeface="Cambria Math"/>
                        </a:rPr>
                        <m:t>𝟒</m:t>
                      </m:r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latin typeface="Cambria Math"/>
                        </a:rPr>
                        <m:t>𝟓</m:t>
                      </m:r>
                      <m:r>
                        <a:rPr lang="en-US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50820" cy="1586396"/>
              </a:xfrm>
              <a:prstGeom prst="rect">
                <a:avLst/>
              </a:prstGeom>
              <a:blipFill rotWithShape="0">
                <a:blip r:embed="rId2"/>
                <a:stretch>
                  <a:fillRect l="-1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Product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0" y="2615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" y="2971800"/>
                <a:ext cx="9137179" cy="163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)=</m:t>
                      </m:r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𝐅𝐢𝐫𝐬𝐭</m:t>
                          </m:r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𝐃𝐞𝐫𝐢𝐯𝐚𝐭𝐢𝐯𝐞</m:t>
                              </m:r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𝐨𝐟</m:t>
                              </m:r>
                            </m:e>
                            <m:e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𝐬𝐞𝐜𝐨𝐧𝐝</m:t>
                              </m:r>
                            </m:e>
                          </m:eqArr>
                        </m:lim>
                      </m:limUp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𝐒𝐞𝐜𝐨𝐧𝐝</m:t>
                          </m:r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𝐃𝐞𝐫𝐢𝐯𝐚𝐭𝐢𝐯𝐞</m:t>
                              </m:r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𝐨𝐟</m:t>
                              </m:r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𝐟𝐢𝐫𝐬𝐭</m:t>
                              </m:r>
                            </m:e>
                          </m:eqArr>
                        </m:lim>
                      </m:limUp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971800"/>
                <a:ext cx="9137179" cy="1630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20" y="4660219"/>
                <a:ext cx="9137179" cy="2197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660219"/>
                <a:ext cx="9137179" cy="21977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20" y="0"/>
                <a:ext cx="913717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:r>
                  <a:rPr lang="en-US" sz="3200" b="1" dirty="0" smtClean="0"/>
                  <a:t>this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have the option of finding the derivative with or without </a:t>
                </a:r>
                <a:r>
                  <a:rPr lang="en-US" sz="3200" b="1" dirty="0" smtClean="0"/>
                  <a:t>the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Product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Rule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37179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8" r="-1734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2817024"/>
                <a:ext cx="9144000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derivative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>
                        <a:latin typeface="Cambria Math"/>
                      </a:rPr>
                      <m:t>𝟑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7024"/>
                <a:ext cx="9144000" cy="764376"/>
              </a:xfrm>
              <a:prstGeom prst="rect">
                <a:avLst/>
              </a:prstGeom>
              <a:blipFill rotWithShape="0">
                <a:blip r:embed="rId4"/>
                <a:stretch>
                  <a:fillRect l="-1667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820" y="1978824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Product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3581400"/>
                <a:ext cx="9144000" cy="2719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1">
                                  <a:latin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2719591"/>
              </a:xfrm>
              <a:prstGeom prst="rect">
                <a:avLst/>
              </a:prstGeom>
              <a:blipFill rotWithShape="0">
                <a:blip r:embed="rId5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4" y="563940"/>
                <a:ext cx="91411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derivative 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" y="563940"/>
                <a:ext cx="914113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Product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2351911"/>
                <a:ext cx="9144000" cy="359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groupCh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lim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𝐏𝐫𝐨𝐝𝐮𝐜𝐭</m:t>
                          </m:r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𝐫𝐮𝐥𝐞</m:t>
                          </m:r>
                        </m:lim>
                      </m:limUp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1911"/>
                <a:ext cx="9144000" cy="3591689"/>
              </a:xfrm>
              <a:prstGeom prst="rect">
                <a:avLst/>
              </a:prstGeom>
              <a:blipFill rotWithShape="0">
                <a:blip r:embed="rId4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3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87955"/>
                <a:ext cx="9144000" cy="1964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quotient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𝒈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 smtClean="0"/>
                  <a:t>of two differentiable functions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𝒇</m:t>
                    </m:r>
                    <m:r>
                      <a:rPr lang="en-US" sz="2800" b="1" i="1">
                        <a:latin typeface="Cambria Math"/>
                      </a:rPr>
                      <m:t>(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𝒈</m:t>
                    </m:r>
                    <m:r>
                      <a:rPr lang="en-US" sz="2800" b="1" i="1">
                        <a:latin typeface="Cambria Math"/>
                      </a:rPr>
                      <m:t>(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b="1" dirty="0"/>
                  <a:t>is itself </a:t>
                </a:r>
                <a:r>
                  <a:rPr lang="en-US" sz="2800" b="1" dirty="0" smtClean="0"/>
                  <a:t>differentiable </a:t>
                </a:r>
                <a:r>
                  <a:rPr lang="en-US" sz="2800" b="1" dirty="0"/>
                  <a:t>at all values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for </a:t>
                </a:r>
                <a:r>
                  <a:rPr lang="en-US" sz="28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𝒈</m:t>
                    </m:r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)≠</m:t>
                    </m:r>
                    <m:r>
                      <a:rPr lang="en-US" sz="2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7955"/>
                <a:ext cx="9144000" cy="1964064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7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Quotient Rule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795106"/>
                <a:ext cx="9150820" cy="3910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derivative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𝒈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is given by the denominator times the derivative of the numerator minus the numerator times the derivative of the denominator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all divided by the square of the </a:t>
                </a:r>
                <a:r>
                  <a:rPr lang="en-US" sz="2800" b="1" dirty="0" smtClean="0"/>
                  <a:t>denominator: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/>
                            </a:rPr>
                            <m:t>𝐝</m:t>
                          </m:r>
                        </m:num>
                        <m:den>
                          <m:r>
                            <a:rPr lang="en-US" sz="2400" b="1" i="0">
                              <a:latin typeface="Cambria Math"/>
                            </a:rPr>
                            <m:t>𝐝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1" i="1"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2400" b="1" i="1">
                              <a:latin typeface="Cambria Math"/>
                            </a:rPr>
                            <m:t>′(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/>
                            </a:rPr>
                            <m:t>)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1">
                              <a:latin typeface="Cambria Math"/>
                            </a:rPr>
                            <m:t>𝒈</m:t>
                          </m:r>
                          <m:r>
                            <a:rPr lang="en-US" sz="2400" b="1" i="1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b="1" i="1">
                          <a:latin typeface="Cambria Math"/>
                        </a:rPr>
                        <m:t>, </m:t>
                      </m:r>
                      <m:r>
                        <a:rPr lang="en-US" sz="2400" b="1" i="1">
                          <a:latin typeface="Cambria Math"/>
                        </a:rPr>
                        <m:t>𝒈</m:t>
                      </m:r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latin typeface="Cambria Math"/>
                        </a:rPr>
                        <m:t>)≠</m:t>
                      </m:r>
                      <m:r>
                        <a:rPr lang="en-US" sz="24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5106"/>
                <a:ext cx="9150820" cy="3910494"/>
              </a:xfrm>
              <a:prstGeom prst="rect">
                <a:avLst/>
              </a:prstGeom>
              <a:blipFill rotWithShape="0">
                <a:blip r:embed="rId4"/>
                <a:stretch>
                  <a:fillRect l="-1332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3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609600"/>
                <a:ext cx="9150820" cy="8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Find the derivative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𝟓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50820" cy="811119"/>
              </a:xfrm>
              <a:prstGeom prst="rect">
                <a:avLst/>
              </a:prstGeom>
              <a:blipFill rotWithShape="0">
                <a:blip r:embed="rId3"/>
                <a:stretch>
                  <a:fillRect l="-1666" b="-1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Quotient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1767952"/>
                <a:ext cx="9144000" cy="5090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7952"/>
                <a:ext cx="9144000" cy="5090048"/>
              </a:xfrm>
              <a:prstGeom prst="rect">
                <a:avLst/>
              </a:prstGeom>
              <a:blipFill rotWithShape="0">
                <a:blip r:embed="rId4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03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482</TotalTime>
  <Words>870</Words>
  <Application>Microsoft Office PowerPoint</Application>
  <PresentationFormat>On-screen Show (4:3)</PresentationFormat>
  <Paragraphs>138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108</cp:revision>
  <dcterms:created xsi:type="dcterms:W3CDTF">2006-08-16T00:00:00Z</dcterms:created>
  <dcterms:modified xsi:type="dcterms:W3CDTF">2019-11-07T03:42:39Z</dcterms:modified>
</cp:coreProperties>
</file>