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8" r:id="rId2"/>
    <p:sldId id="288" r:id="rId3"/>
    <p:sldId id="279" r:id="rId4"/>
    <p:sldId id="287" r:id="rId5"/>
    <p:sldId id="257" r:id="rId6"/>
    <p:sldId id="258" r:id="rId7"/>
    <p:sldId id="259" r:id="rId8"/>
    <p:sldId id="261" r:id="rId9"/>
    <p:sldId id="289" r:id="rId10"/>
    <p:sldId id="260" r:id="rId11"/>
    <p:sldId id="262" r:id="rId12"/>
    <p:sldId id="263" r:id="rId13"/>
    <p:sldId id="281" r:id="rId14"/>
    <p:sldId id="264" r:id="rId15"/>
    <p:sldId id="265" r:id="rId16"/>
    <p:sldId id="282" r:id="rId17"/>
    <p:sldId id="266" r:id="rId18"/>
    <p:sldId id="268" r:id="rId19"/>
    <p:sldId id="290" r:id="rId20"/>
    <p:sldId id="269" r:id="rId21"/>
    <p:sldId id="270" r:id="rId22"/>
    <p:sldId id="271" r:id="rId23"/>
    <p:sldId id="272" r:id="rId24"/>
    <p:sldId id="273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05F04-B833-483F-AFE4-F588B422403F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3B77B-E4C0-4109-AD94-6D29477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9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5853141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𝐆𝐞𝐧𝐞𝐫𝐚𝐥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𝐏𝐨𝐰𝐞𝐫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𝐑𝐮𝐥𝐞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𝒖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is </a:t>
                </a:r>
                <a:r>
                  <a:rPr lang="en-US" sz="3200" b="1" dirty="0"/>
                  <a:t>a differentiable function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is a rational number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/>
                              <a:ea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𝒖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/>
                              <a:ea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or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equivalently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latin typeface="Cambria Math"/>
                        </a:rPr>
                        <m:t>𝒏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′(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53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9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2819400"/>
                <a:ext cx="9144000" cy="4044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b="1" dirty="0" smtClean="0"/>
                  <a:t>. By </a:t>
                </a:r>
                <a:r>
                  <a:rPr lang="en-US" sz="3200" b="1" dirty="0"/>
                  <a:t>the General Power Rule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derivative </a:t>
                </a:r>
                <a:r>
                  <a:rPr lang="en-US" sz="3200" b="1" dirty="0" smtClean="0"/>
                  <a:t>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groupChr>
                        </m:e>
                        <m:lim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lim>
                      </m:limUpp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lim>
                      </m:limUpp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brk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lim>
                      </m:limUp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19400"/>
                <a:ext cx="9144000" cy="4044312"/>
              </a:xfrm>
              <a:prstGeom prst="rect">
                <a:avLst/>
              </a:prstGeom>
              <a:blipFill rotWithShape="0">
                <a:blip r:embed="rId3"/>
                <a:stretch>
                  <a:fillRect l="-1667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2463225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Using the General Power Rule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609600"/>
                <a:ext cx="9144000" cy="12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/>
                  <a:t>Find the derivative of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r>
                        <a:rPr lang="en-US" sz="3200" b="1" i="1">
                          <a:latin typeface="Cambria Math"/>
                        </a:rPr>
                        <m:t>(</m:t>
                      </m:r>
                      <m:r>
                        <a:rPr lang="en-US" sz="3200" b="1" i="1">
                          <a:latin typeface="Cambria Math"/>
                        </a:rPr>
                        <m:t>𝒙</m:t>
                      </m:r>
                      <m:r>
                        <a:rPr lang="en-US" sz="3200" b="1" i="1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1250407"/>
              </a:xfrm>
              <a:prstGeom prst="rect">
                <a:avLst/>
              </a:prstGeom>
              <a:blipFill rotWithShape="0">
                <a:blip r:embed="rId4"/>
                <a:stretch>
                  <a:fillRect l="-1667" t="-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686548"/>
                <a:ext cx="9144000" cy="1714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Begin by rewriting the function as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86548"/>
                <a:ext cx="9144000" cy="1714252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4154269"/>
            <a:ext cx="9144000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4. Differentiating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Involving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Radicals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346415"/>
                <a:ext cx="9144000" cy="2387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all points on the graph of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)=</m:t>
                    </m:r>
                    <m:rad>
                      <m:ra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deg>
                      <m:e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32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1" dirty="0" smtClean="0"/>
                  <a:t> for 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those for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dirty="0" smtClean="0"/>
                  <a:t> does not exist.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6415"/>
                <a:ext cx="9144000" cy="2387385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7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3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457200"/>
                <a:ext cx="9144000" cy="428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Then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applying the General Power Rule (with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>produces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groupChr>
                        </m:e>
                        <m:lim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lim>
                      </m:limUpp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lim>
                      </m:limUpp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lim>
                      </m:limUp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28732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9835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 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′(</m:t>
                    </m:r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does not exist 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=±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354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18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" y="685800"/>
            <a:ext cx="7848600" cy="602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79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3934386"/>
                <a:ext cx="9144000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Begin by rewriting the function as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=−</m:t>
                      </m:r>
                      <m:r>
                        <a:rPr lang="en-US" sz="3200" b="1" i="1" smtClean="0">
                          <a:latin typeface="Cambria Math"/>
                        </a:rPr>
                        <m:t>𝟕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34386"/>
                <a:ext cx="9144000" cy="1586396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385404"/>
                <a:ext cx="9144000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Differentiate the function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=−</m:t>
                      </m:r>
                      <m:r>
                        <a:rPr lang="en-US" sz="3200" b="1" i="1" smtClean="0">
                          <a:latin typeface="Cambria Math"/>
                        </a:rPr>
                        <m:t>𝟕</m:t>
                      </m:r>
                      <m:r>
                        <a:rPr lang="en-US" sz="3200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𝟑</m:t>
                          </m:r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5404"/>
                <a:ext cx="9144000" cy="1586396"/>
              </a:xfrm>
              <a:prstGeom prst="rect">
                <a:avLst/>
              </a:prstGeom>
              <a:blipFill rotWithShape="0"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Differentiating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Quotients: Constant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Numerators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453825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637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412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applying the General Power Rule (with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>produces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𝐂𝐨𝐧𝐬𝐭𝐚𝐧𝐭</m:t>
                              </m:r>
                            </m:e>
                            <m:e>
                              <m:r>
                                <a:rPr lang="en-US" sz="2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𝐌𝐮𝐥𝐭𝐢𝐩𝐥𝐞</m:t>
                              </m:r>
                              <m:r>
                                <a:rPr lang="en-US" sz="2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𝐑𝐮𝐥𝐞</m:t>
                              </m:r>
                            </m:e>
                          </m:eqArr>
                        </m:lim>
                      </m:limLow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lim>
                      </m:limUpp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lim>
                      </m:limUpp>
                      <m:limUpp>
                        <m:limUp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lim>
                      </m:limUp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𝟐𝟖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𝟐𝟖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412176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90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143000"/>
                <a:ext cx="9144000" cy="2291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derivative 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2291589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12480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6.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implifying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Factoring Out the </a:t>
            </a:r>
            <a:endParaRPr lang="en-US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Least Powers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4572000"/>
                <a:ext cx="9144000" cy="228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derivative of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latin typeface="Cambria Math"/>
                        </a:rPr>
                        <m:t>/</m:t>
                      </m:r>
                      <m:rad>
                        <m:ra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deg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e>
                      </m:ra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0"/>
                <a:ext cx="9144000" cy="2286203"/>
              </a:xfrm>
              <a:prstGeom prst="rect">
                <a:avLst/>
              </a:prstGeom>
              <a:blipFill rotWithShape="0"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3505200"/>
            <a:ext cx="9143999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7. Simplifying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Derivative of a </a:t>
            </a:r>
            <a:endParaRPr lang="en-US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Quotient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19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518553"/>
                <a:ext cx="9144000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Find the derivative 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[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)/(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)]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8553"/>
                <a:ext cx="9144000" cy="2139047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8. Simplifying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Derivative of a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3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590800"/>
            <a:ext cx="9144000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Trigonometric Functions and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5372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133600"/>
            <a:ext cx="9144000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Differentiation: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Chain Rule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2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677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/>
                  <a:t>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3200" b="1" dirty="0" smtClean="0"/>
                  <a:t>Chain Rule versions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 smtClean="0"/>
                  <a:t>  of  the derivatives of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six trigonometric functions are shown below (here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3200" b="1" dirty="0" smtClean="0"/>
                  <a:t> is assumed to be a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):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func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′∙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func>
                  </m:oMath>
                </a14:m>
                <a:r>
                  <a:rPr lang="en-US" sz="2800" b="1" dirty="0" smtClean="0"/>
                  <a:t>		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func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′∙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func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func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′∙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func>
                  </m:oMath>
                </a14:m>
                <a:r>
                  <a:rPr lang="en-US" sz="2800" b="1" dirty="0" smtClean="0"/>
                  <a:t>		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func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′∙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func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</m:func>
                  </m:oMath>
                </a14:m>
                <a:r>
                  <a:rPr lang="en-US" sz="2800" b="1" dirty="0" smtClean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fNam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func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′∙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fNam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func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</m:func>
                  </m:oMath>
                </a14:m>
                <a:r>
                  <a:rPr lang="en-US" sz="2800" b="1" dirty="0" smtClean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</m:t>
                        </m:r>
                      </m:num>
                      <m:den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func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′∙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778459"/>
              </a:xfrm>
              <a:prstGeom prst="rect">
                <a:avLst/>
              </a:prstGeom>
              <a:blipFill rotWithShape="0">
                <a:blip r:embed="rId3"/>
                <a:stretch>
                  <a:fillRect l="-1667" t="-1169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6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9. The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 Rule and Trigonometric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44780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3200" b="1" dirty="0" smtClean="0"/>
                  <a:t>.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667" b="-1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2882205"/>
                <a:ext cx="9144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3200" b="1" dirty="0" smtClean="0"/>
                  <a:t>.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b="1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func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800" b="1" i="1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82205"/>
                <a:ext cx="91440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464820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3200" b="1" dirty="0" smtClean="0"/>
                  <a:t>.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8200"/>
                <a:ext cx="9144000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667" b="-1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54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10. Parentheses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Trigonometric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415497"/>
                <a:ext cx="9144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derivatives of the following functions: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3200" b="1" dirty="0" smtClean="0"/>
                  <a:t>.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2800" b="1" dirty="0" smtClean="0"/>
                  <a:t>	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3200" b="1" dirty="0" smtClean="0"/>
                  <a:t>.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func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/>
                  <a:t>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3200" b="1" dirty="0" smtClean="0"/>
                  <a:t>.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2800" b="1" dirty="0" smtClean="0"/>
                  <a:t>	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</a:rPr>
                  <a:t>d</a:t>
                </a:r>
                <a:r>
                  <a:rPr lang="en-US" sz="3200" b="1" dirty="0" smtClean="0"/>
                  <a:t>.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</a:rPr>
                  <a:t>e</a:t>
                </a:r>
                <a:r>
                  <a:rPr lang="en-US" sz="3200" b="1" dirty="0" smtClean="0"/>
                  <a:t>.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rad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5497"/>
                <a:ext cx="9144000" cy="5262979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2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625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To find the derivative of a function of the form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you need to </a:t>
                </a:r>
                <a:r>
                  <a:rPr lang="en-US" sz="2800" b="1" dirty="0" smtClean="0"/>
                  <a:t>apply the </a:t>
                </a:r>
                <a:r>
                  <a:rPr lang="en-US" sz="2800" b="1" dirty="0"/>
                  <a:t>Chain Rule </a:t>
                </a:r>
                <a:r>
                  <a:rPr lang="en-US" sz="2800" b="1" dirty="0" smtClean="0"/>
                  <a:t>twice.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625381"/>
              </a:xfrm>
              <a:prstGeom prst="rect">
                <a:avLst/>
              </a:prstGeom>
              <a:blipFill rotWithShape="0">
                <a:blip r:embed="rId3"/>
                <a:stretch>
                  <a:fillRect l="-1333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1706145"/>
            <a:ext cx="9144000" cy="14942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11. Repeated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of the Chain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048000"/>
                <a:ext cx="9144000" cy="753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7532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3886200"/>
                <a:ext cx="9144000" cy="250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</m:e>
                      </m:d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200"/>
                <a:ext cx="9144000" cy="25076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84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092875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Find an equation of the tangent line to the graph of 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at </a:t>
                </a:r>
                <a:r>
                  <a:rPr lang="en-US" sz="2800" b="1" dirty="0"/>
                  <a:t>the </a:t>
                </a:r>
                <a:r>
                  <a:rPr lang="en-US" sz="2800" b="1" dirty="0" smtClean="0"/>
                  <a:t>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b="1" dirty="0" smtClean="0"/>
                  <a:t> as </a:t>
                </a:r>
                <a:r>
                  <a:rPr lang="en-US" sz="2800" b="1" dirty="0"/>
                  <a:t>shown 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2875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33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12480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12. Tangent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of a Trigonometric </a:t>
            </a:r>
            <a:endParaRPr lang="en-US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180344"/>
                <a:ext cx="4800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Then determine all values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in the </a:t>
                </a:r>
                <a:r>
                  <a:rPr lang="en-US" sz="2800" b="1" dirty="0" smtClean="0"/>
                  <a:t>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at which the graph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𝒇</m:t>
                    </m:r>
                    <m:r>
                      <a:rPr lang="en-US" sz="2800" b="1" i="1" smtClean="0"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has a horizontal tangent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endParaRPr lang="en-US" sz="2800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344"/>
                <a:ext cx="4800600" cy="2677656"/>
              </a:xfrm>
              <a:prstGeom prst="rect">
                <a:avLst/>
              </a:prstGeom>
              <a:blipFill rotWithShape="0">
                <a:blip r:embed="rId4"/>
                <a:stretch>
                  <a:fillRect l="-2538" r="-2411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06842"/>
            <a:ext cx="4038601" cy="425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1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0441"/>
            <a:ext cx="9144000" cy="475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Differentiation Rules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55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8746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1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We have </a:t>
                </a:r>
                <a:r>
                  <a:rPr lang="en-US" sz="3200" b="1" dirty="0"/>
                  <a:t>yet to discuss one of the most powerful differentiation </a:t>
                </a:r>
                <a:r>
                  <a:rPr lang="en-US" sz="3200" b="1" dirty="0" smtClean="0"/>
                  <a:t>rules —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𝐂𝐡𝐚𝐢𝐧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𝐑𝐮𝐥𝐞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425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577081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This </a:t>
            </a:r>
            <a:r>
              <a:rPr lang="en-US" sz="3200" b="1" dirty="0"/>
              <a:t>rule deals with composite functions and adds a surprising versatility to </a:t>
            </a:r>
            <a:r>
              <a:rPr lang="en-US" sz="3200" b="1" dirty="0" smtClean="0"/>
              <a:t>the rules </a:t>
            </a:r>
            <a:r>
              <a:rPr lang="en-US" sz="3200" b="1" dirty="0"/>
              <a:t>discussed in the two previous </a:t>
            </a:r>
            <a:r>
              <a:rPr lang="en-US" sz="3200" b="1" dirty="0" smtClean="0"/>
              <a:t>lectures.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38100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Basically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the Chain Rule states that 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 smtClean="0"/>
                  <a:t> changes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/>
                      </a:rPr>
                      <m:t>𝐝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0">
                        <a:solidFill>
                          <a:srgbClr val="0070C0"/>
                        </a:solidFill>
                        <a:latin typeface="Cambria Math"/>
                      </a:rPr>
                      <m:t>𝐝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times as fast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/>
                  <a:t> changes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times as fast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 smtClean="0"/>
                  <a:t> changes 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𝐝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𝐝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times as fast </a:t>
                </a:r>
                <a:r>
                  <a:rPr lang="en-US" sz="3200" b="1" dirty="0" smtClean="0"/>
                  <a:t>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0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10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90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u="sng" dirty="0" smtClean="0">
                    <a:solidFill>
                      <a:srgbClr val="7030A0"/>
                    </a:solidFill>
                  </a:rPr>
                  <a:t>Without the Chain Rule</a:t>
                </a:r>
                <a:r>
                  <a:rPr lang="en-US" sz="2800" b="1" dirty="0" smtClean="0"/>
                  <a:t>		</a:t>
                </a:r>
                <a:r>
                  <a:rPr lang="en-US" sz="2800" b="1" u="sng" dirty="0" smtClean="0">
                    <a:solidFill>
                      <a:srgbClr val="7030A0"/>
                    </a:solidFill>
                  </a:rPr>
                  <a:t>With the Chain Rule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		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3200" b="1" dirty="0" smtClean="0"/>
                  <a:t>			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		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3200" b="1" dirty="0" smtClean="0"/>
                  <a:t>		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906839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41910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Those on the left can be differentiated without the Chain Rule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and </a:t>
            </a:r>
            <a:r>
              <a:rPr lang="en-US" sz="3200" b="1" dirty="0" smtClean="0"/>
              <a:t>those on </a:t>
            </a:r>
            <a:r>
              <a:rPr lang="en-US" sz="3200" b="1" dirty="0"/>
              <a:t>the right are best differentiated with the Chain Rule.</a:t>
            </a:r>
          </a:p>
        </p:txBody>
      </p:sp>
    </p:spTree>
    <p:extLst>
      <p:ext uri="{BB962C8B-B14F-4D97-AF65-F5344CB8AC3E}">
        <p14:creationId xmlns:p14="http://schemas.microsoft.com/office/powerpoint/2010/main" val="87346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5751575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𝐂𝐡𝐚𝐢𝐧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𝐑𝐮𝐥𝐞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 differentiable function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𝒖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𝒈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 </a:t>
                </a:r>
                <a:r>
                  <a:rPr lang="en-US" sz="3200" b="1" dirty="0" smtClean="0"/>
                  <a:t>differentiable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 differentiable function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/>
                  <a:t>and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𝒖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/>
                              <a:ea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𝒖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/>
                              <a:ea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or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equivalently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2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𝒈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′(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7515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50" y="0"/>
                <a:ext cx="913765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When applying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𝐂𝐡𝐚𝐢𝐧</m:t>
                    </m:r>
                    <m:r>
                      <a:rPr lang="en-US" sz="32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𝐑𝐮𝐥𝐞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it is helpful to think of the composite function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𝒈</m:t>
                    </m:r>
                  </m:oMath>
                </a14:m>
                <a:r>
                  <a:rPr lang="en-US" sz="3200" b="1" dirty="0" smtClean="0"/>
                  <a:t> as </a:t>
                </a:r>
                <a:r>
                  <a:rPr lang="en-US" sz="3200" b="1" dirty="0"/>
                  <a:t>having two </a:t>
                </a:r>
                <a:r>
                  <a:rPr lang="en-US" sz="3200" b="1" dirty="0" smtClean="0"/>
                  <a:t>parts —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inner part</a:t>
                </a:r>
                <a:r>
                  <a:rPr lang="en-US" sz="3200" b="1" dirty="0"/>
                  <a:t> and </a:t>
                </a:r>
                <a:r>
                  <a:rPr lang="en-US" sz="3200" b="1" dirty="0" smtClean="0"/>
                  <a:t>an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FF0000"/>
                    </a:solidFill>
                  </a:rPr>
                  <a:t>outer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part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" y="0"/>
                <a:ext cx="9137650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668" r="-1734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60" y="1295400"/>
            <a:ext cx="3154240" cy="263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50" y="3810000"/>
                <a:ext cx="913765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derivative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𝒖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the derivative of the outer function (at the inner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/>
                  <a:t>) times </a:t>
                </a:r>
                <a:r>
                  <a:rPr lang="en-US" sz="3200" b="1" dirty="0"/>
                  <a:t>the derivative of the inner </a:t>
                </a:r>
                <a:r>
                  <a:rPr lang="en-US" sz="3200" b="1" dirty="0" smtClean="0"/>
                  <a:t>function: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𝒚</m:t>
                      </m:r>
                      <m:r>
                        <a:rPr lang="en-US" sz="3200" b="1" i="1" smtClean="0">
                          <a:latin typeface="Cambria Math"/>
                        </a:rPr>
                        <m:t>′=</m:t>
                      </m:r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r>
                        <a:rPr lang="en-US" sz="3200" b="1" i="1" smtClean="0">
                          <a:latin typeface="Cambria Math"/>
                        </a:rPr>
                        <m:t>′(</m:t>
                      </m:r>
                      <m:r>
                        <a:rPr lang="en-US" sz="3200" b="1" i="1" smtClean="0">
                          <a:latin typeface="Cambria Math"/>
                        </a:rPr>
                        <m:t>𝒖</m:t>
                      </m:r>
                      <m:r>
                        <a:rPr lang="en-US" sz="3200" b="1" i="1" smtClean="0">
                          <a:latin typeface="Cambria Math"/>
                        </a:rPr>
                        <m:t>)∙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" y="3810000"/>
                <a:ext cx="9137650" cy="3046988"/>
              </a:xfrm>
              <a:prstGeom prst="rect">
                <a:avLst/>
              </a:prstGeom>
              <a:blipFill rotWithShape="0">
                <a:blip r:embed="rId6"/>
                <a:stretch>
                  <a:fillRect l="-1668" r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6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764" y="0"/>
            <a:ext cx="9148763" cy="14942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Decomposition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Composite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50" y="1447800"/>
                <a:ext cx="9137650" cy="5003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b="1" dirty="0" smtClean="0">
                    <a:solidFill>
                      <a:srgbClr val="7030A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>
                    <a:solidFill>
                      <a:srgbClr val="7030A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20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800" b="1" dirty="0" smtClean="0"/>
                  <a:t>	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	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den>
                    </m:f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20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/>
                  <a:t>	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func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20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sz="28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rad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20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d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b="1" dirty="0" smtClean="0"/>
                  <a:t>	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" y="1447800"/>
                <a:ext cx="9137650" cy="5003486"/>
              </a:xfrm>
              <a:prstGeom prst="rect">
                <a:avLst/>
              </a:prstGeom>
              <a:blipFill rotWithShape="0">
                <a:blip r:embed="rId3"/>
                <a:stretch>
                  <a:fillRect l="-1334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6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50" y="3028721"/>
                <a:ext cx="9137650" cy="3753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 smtClean="0"/>
                  <a:t>For this function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you can consider the inner function to be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and the outer function to </a:t>
                </a:r>
                <a:r>
                  <a:rPr lang="en-US" sz="3200" b="1" dirty="0" smtClean="0"/>
                  <a:t>be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b="1" dirty="0" smtClean="0"/>
                  <a:t>. By </a:t>
                </a:r>
                <a:r>
                  <a:rPr lang="en-US" sz="3200" b="1" dirty="0"/>
                  <a:t>the Chain Rule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</a:t>
                </a:r>
                <a:r>
                  <a:rPr lang="en-US" sz="3200" b="1" dirty="0" smtClean="0"/>
                  <a:t>obtain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limLow>
                        <m:limLow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sz="32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2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lim>
                      </m:limLow>
                      <m:limLow>
                        <m:limLow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32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2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lim>
                      </m:limLow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" y="3028721"/>
                <a:ext cx="9137650" cy="3753079"/>
              </a:xfrm>
              <a:prstGeom prst="rect">
                <a:avLst/>
              </a:prstGeom>
              <a:blipFill rotWithShape="0">
                <a:blip r:embed="rId3"/>
                <a:stretch>
                  <a:fillRect l="-1668" r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2514600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350" y="0"/>
            <a:ext cx="915035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Using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Chain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6350" y="533400"/>
                <a:ext cx="9150350" cy="182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derivative 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533400"/>
                <a:ext cx="9150350" cy="1829475"/>
              </a:xfrm>
              <a:prstGeom prst="rect">
                <a:avLst/>
              </a:prstGeom>
              <a:blipFill rotWithShape="0">
                <a:blip r:embed="rId4"/>
                <a:stretch>
                  <a:fillRect l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7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9718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General Power Rule</a:t>
            </a:r>
          </a:p>
        </p:txBody>
      </p:sp>
    </p:spTree>
    <p:extLst>
      <p:ext uri="{BB962C8B-B14F-4D97-AF65-F5344CB8AC3E}">
        <p14:creationId xmlns:p14="http://schemas.microsoft.com/office/powerpoint/2010/main" val="24603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448</TotalTime>
  <Words>615</Words>
  <Application>Microsoft Office PowerPoint</Application>
  <PresentationFormat>On-screen Show (4:3)</PresentationFormat>
  <Paragraphs>139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176</cp:revision>
  <dcterms:created xsi:type="dcterms:W3CDTF">2006-08-16T00:00:00Z</dcterms:created>
  <dcterms:modified xsi:type="dcterms:W3CDTF">2019-11-08T07:36:34Z</dcterms:modified>
</cp:coreProperties>
</file>