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60" r:id="rId4"/>
    <p:sldId id="261" r:id="rId5"/>
    <p:sldId id="258" r:id="rId6"/>
    <p:sldId id="263" r:id="rId7"/>
    <p:sldId id="272" r:id="rId8"/>
    <p:sldId id="264" r:id="rId9"/>
    <p:sldId id="259" r:id="rId10"/>
    <p:sldId id="266" r:id="rId11"/>
    <p:sldId id="267" r:id="rId12"/>
    <p:sldId id="268" r:id="rId13"/>
    <p:sldId id="269" r:id="rId14"/>
    <p:sldId id="265" r:id="rId15"/>
    <p:sldId id="270" r:id="rId16"/>
    <p:sldId id="273" r:id="rId17"/>
    <p:sldId id="274" r:id="rId18"/>
    <p:sldId id="271"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nl Hmbtv" initials="GH" lastIdx="1" clrIdx="0">
    <p:extLst>
      <p:ext uri="{19B8F6BF-5375-455C-9EA6-DF929625EA0E}">
        <p15:presenceInfo xmlns:p15="http://schemas.microsoft.com/office/powerpoint/2012/main" userId="246024e8652d480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118" autoAdjust="0"/>
    <p:restoredTop sz="94660"/>
  </p:normalViewPr>
  <p:slideViewPr>
    <p:cSldViewPr snapToGrid="0">
      <p:cViewPr varScale="1">
        <p:scale>
          <a:sx n="56" d="100"/>
          <a:sy n="56" d="100"/>
        </p:scale>
        <p:origin x="108" y="714"/>
      </p:cViewPr>
      <p:guideLst/>
    </p:cSldViewPr>
  </p:slideViewPr>
  <p:notesTextViewPr>
    <p:cViewPr>
      <p:scale>
        <a:sx n="1" d="1"/>
        <a:sy n="1" d="1"/>
      </p:scale>
      <p:origin x="0" y="0"/>
    </p:cViewPr>
  </p:notesTextViewPr>
  <p:sorterViewPr>
    <p:cViewPr>
      <p:scale>
        <a:sx n="100" d="100"/>
        <a:sy n="100" d="100"/>
      </p:scale>
      <p:origin x="0" y="-527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5E1AAB-9CE8-428C-AEC7-26F26736BF2C}" type="doc">
      <dgm:prSet loTypeId="urn:microsoft.com/office/officeart/2018/2/layout/IconCircleList" loCatId="icon" qsTypeId="urn:microsoft.com/office/officeart/2005/8/quickstyle/3d2" qsCatId="3D" csTypeId="urn:microsoft.com/office/officeart/2018/5/colors/Iconchunking_neutralbg_accent3_2" csCatId="accent3" phldr="1"/>
      <dgm:spPr/>
      <dgm:t>
        <a:bodyPr/>
        <a:lstStyle/>
        <a:p>
          <a:endParaRPr lang="en-US"/>
        </a:p>
      </dgm:t>
    </dgm:pt>
    <dgm:pt modelId="{C44EE345-D661-47A0-AD25-D35167A47611}">
      <dgm:prSet custT="1"/>
      <dgm:spPr/>
      <dgm:t>
        <a:bodyPr/>
        <a:lstStyle/>
        <a:p>
          <a:pPr>
            <a:lnSpc>
              <a:spcPct val="100000"/>
            </a:lnSpc>
          </a:pPr>
          <a:r>
            <a:rPr lang="en-US" sz="1600" b="0" i="0" dirty="0"/>
            <a:t>Raster images are best for photos, while vectors are best for logos, illustrations, engravings, etchings, product artwork, signage, and embroidery. Some liken raster images to paintings and vectors to drawing; if your project requires complex color blends, such as in painting, raster is the preferred format; if your project requires scalable shapes and solid colors, such as in drawing, vector is the best choice</a:t>
          </a:r>
          <a:r>
            <a:rPr lang="en-US" sz="1100" b="0" i="0" dirty="0"/>
            <a:t>.</a:t>
          </a:r>
          <a:endParaRPr lang="en-US" sz="1100" dirty="0"/>
        </a:p>
      </dgm:t>
    </dgm:pt>
    <dgm:pt modelId="{7D2C62C8-10FE-474B-A739-1521EAABF388}" type="parTrans" cxnId="{03C4A93C-0F5D-4729-928E-56869935F7B6}">
      <dgm:prSet/>
      <dgm:spPr/>
      <dgm:t>
        <a:bodyPr/>
        <a:lstStyle/>
        <a:p>
          <a:endParaRPr lang="en-US"/>
        </a:p>
      </dgm:t>
    </dgm:pt>
    <dgm:pt modelId="{9D23922E-2F6C-4838-A4A6-811F7DAE3F3A}" type="sibTrans" cxnId="{03C4A93C-0F5D-4729-928E-56869935F7B6}">
      <dgm:prSet/>
      <dgm:spPr/>
      <dgm:t>
        <a:bodyPr/>
        <a:lstStyle/>
        <a:p>
          <a:pPr>
            <a:lnSpc>
              <a:spcPct val="100000"/>
            </a:lnSpc>
          </a:pPr>
          <a:endParaRPr lang="en-US"/>
        </a:p>
      </dgm:t>
    </dgm:pt>
    <dgm:pt modelId="{D67AD35B-9BC8-42CE-9587-8C04DE53FD4E}">
      <dgm:prSet custT="1"/>
      <dgm:spPr/>
      <dgm:t>
        <a:bodyPr/>
        <a:lstStyle/>
        <a:p>
          <a:pPr>
            <a:lnSpc>
              <a:spcPct val="100000"/>
            </a:lnSpc>
          </a:pPr>
          <a:r>
            <a:rPr lang="en-US" sz="1600" b="0" i="0" dirty="0"/>
            <a:t>Many projects combine raster and vector images together: a brochure, for example, might include a corporate logo (vector) and a photo of happy customers (raster) – often coupled in layout software such as InDesign or </a:t>
          </a:r>
          <a:r>
            <a:rPr lang="en-US" sz="1600" b="0" i="0" dirty="0" err="1"/>
            <a:t>QuarkXpress</a:t>
          </a:r>
          <a:r>
            <a:rPr lang="en-US" sz="1600" b="0" i="0" dirty="0"/>
            <a:t> (though Illustrator and Photoshop can also be used to pair raster and vector images).</a:t>
          </a:r>
          <a:endParaRPr lang="en-US" sz="1600" dirty="0"/>
        </a:p>
      </dgm:t>
    </dgm:pt>
    <dgm:pt modelId="{142534EE-832B-4FE7-8EFD-89FA6F6AD798}" type="parTrans" cxnId="{C9B5CD42-FE59-4865-96B4-5E1D351CF177}">
      <dgm:prSet/>
      <dgm:spPr/>
      <dgm:t>
        <a:bodyPr/>
        <a:lstStyle/>
        <a:p>
          <a:endParaRPr lang="en-US"/>
        </a:p>
      </dgm:t>
    </dgm:pt>
    <dgm:pt modelId="{756F3C34-7FE8-41C0-8DFC-F0E1760061FB}" type="sibTrans" cxnId="{C9B5CD42-FE59-4865-96B4-5E1D351CF177}">
      <dgm:prSet/>
      <dgm:spPr/>
      <dgm:t>
        <a:bodyPr/>
        <a:lstStyle/>
        <a:p>
          <a:endParaRPr lang="en-US"/>
        </a:p>
      </dgm:t>
    </dgm:pt>
    <dgm:pt modelId="{70AC27FA-4A1D-45AE-927B-9212234B1A4F}" type="pres">
      <dgm:prSet presAssocID="{4A5E1AAB-9CE8-428C-AEC7-26F26736BF2C}" presName="root" presStyleCnt="0">
        <dgm:presLayoutVars>
          <dgm:dir/>
          <dgm:resizeHandles val="exact"/>
        </dgm:presLayoutVars>
      </dgm:prSet>
      <dgm:spPr/>
    </dgm:pt>
    <dgm:pt modelId="{08D191F6-E400-4243-95E9-7F474B3AF686}" type="pres">
      <dgm:prSet presAssocID="{4A5E1AAB-9CE8-428C-AEC7-26F26736BF2C}" presName="container" presStyleCnt="0">
        <dgm:presLayoutVars>
          <dgm:dir/>
          <dgm:resizeHandles val="exact"/>
        </dgm:presLayoutVars>
      </dgm:prSet>
      <dgm:spPr/>
    </dgm:pt>
    <dgm:pt modelId="{B309AE95-8D5B-4CF3-B586-479928CCE547}" type="pres">
      <dgm:prSet presAssocID="{C44EE345-D661-47A0-AD25-D35167A47611}" presName="compNode" presStyleCnt="0"/>
      <dgm:spPr/>
    </dgm:pt>
    <dgm:pt modelId="{911EC4D6-E91F-4934-A037-101F7F180ABA}" type="pres">
      <dgm:prSet presAssocID="{C44EE345-D661-47A0-AD25-D35167A47611}" presName="iconBgRect" presStyleLbl="bgShp" presStyleIdx="0" presStyleCnt="2" custLinFactNeighborX="-33199" custLinFactNeighborY="-23438"/>
      <dgm:spPr/>
    </dgm:pt>
    <dgm:pt modelId="{23788191-FB23-4EBE-815A-0F528B6DC81F}" type="pres">
      <dgm:prSet presAssocID="{C44EE345-D661-47A0-AD25-D35167A47611}" presName="iconRect" presStyleLbl="node1" presStyleIdx="0" presStyleCnt="2" custLinFactNeighborX="-16788" custLinFactNeighborY="-5420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Image"/>
        </a:ext>
      </dgm:extLst>
    </dgm:pt>
    <dgm:pt modelId="{F3D0C744-62FC-46A4-8666-E720DFF9EA25}" type="pres">
      <dgm:prSet presAssocID="{C44EE345-D661-47A0-AD25-D35167A47611}" presName="spaceRect" presStyleCnt="0"/>
      <dgm:spPr/>
    </dgm:pt>
    <dgm:pt modelId="{1402F22B-2190-4B07-9735-1B1DC3DF2CB3}" type="pres">
      <dgm:prSet presAssocID="{C44EE345-D661-47A0-AD25-D35167A47611}" presName="textRect" presStyleLbl="revTx" presStyleIdx="0" presStyleCnt="2" custScaleX="150834" custLinFactNeighborX="9373">
        <dgm:presLayoutVars>
          <dgm:chMax val="1"/>
          <dgm:chPref val="1"/>
        </dgm:presLayoutVars>
      </dgm:prSet>
      <dgm:spPr/>
    </dgm:pt>
    <dgm:pt modelId="{0BA1631F-F706-49EB-AC2B-324894A9BE20}" type="pres">
      <dgm:prSet presAssocID="{9D23922E-2F6C-4838-A4A6-811F7DAE3F3A}" presName="sibTrans" presStyleLbl="sibTrans2D1" presStyleIdx="0" presStyleCnt="0"/>
      <dgm:spPr/>
    </dgm:pt>
    <dgm:pt modelId="{D2D38C24-4236-421D-A43A-74AB48B889C4}" type="pres">
      <dgm:prSet presAssocID="{D67AD35B-9BC8-42CE-9587-8C04DE53FD4E}" presName="compNode" presStyleCnt="0"/>
      <dgm:spPr/>
    </dgm:pt>
    <dgm:pt modelId="{FD0CBB1B-3901-441B-8281-9F6A035318E5}" type="pres">
      <dgm:prSet presAssocID="{D67AD35B-9BC8-42CE-9587-8C04DE53FD4E}" presName="iconBgRect" presStyleLbl="bgShp" presStyleIdx="1" presStyleCnt="2" custLinFactNeighborX="-18979" custLinFactNeighborY="-13567"/>
      <dgm:spPr/>
    </dgm:pt>
    <dgm:pt modelId="{036EFB87-A2B8-4D80-AD53-1B34ABAE724C}" type="pres">
      <dgm:prSet presAssocID="{D67AD35B-9BC8-42CE-9587-8C04DE53FD4E}" presName="iconRect" presStyleLbl="node1" presStyleIdx="1" presStyleCnt="2" custScaleX="127389" custScaleY="125093" custLinFactNeighborX="-39640" custLinFactNeighborY="-3746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kış Çizelgesi"/>
        </a:ext>
      </dgm:extLst>
    </dgm:pt>
    <dgm:pt modelId="{FD8143F0-0DDE-4A86-A0B7-CF1CFA12B616}" type="pres">
      <dgm:prSet presAssocID="{D67AD35B-9BC8-42CE-9587-8C04DE53FD4E}" presName="spaceRect" presStyleCnt="0"/>
      <dgm:spPr/>
    </dgm:pt>
    <dgm:pt modelId="{D8DAEF97-530A-4D5C-B76E-6672778A9210}" type="pres">
      <dgm:prSet presAssocID="{D67AD35B-9BC8-42CE-9587-8C04DE53FD4E}" presName="textRect" presStyleLbl="revTx" presStyleIdx="1" presStyleCnt="2" custScaleX="135650" custLinFactNeighborX="12470">
        <dgm:presLayoutVars>
          <dgm:chMax val="1"/>
          <dgm:chPref val="1"/>
        </dgm:presLayoutVars>
      </dgm:prSet>
      <dgm:spPr/>
    </dgm:pt>
  </dgm:ptLst>
  <dgm:cxnLst>
    <dgm:cxn modelId="{CA7F9804-11A4-4E4C-A6D0-EB39AD6C041F}" type="presOf" srcId="{4A5E1AAB-9CE8-428C-AEC7-26F26736BF2C}" destId="{70AC27FA-4A1D-45AE-927B-9212234B1A4F}" srcOrd="0" destOrd="0" presId="urn:microsoft.com/office/officeart/2018/2/layout/IconCircleList"/>
    <dgm:cxn modelId="{890F0509-D71D-48F1-A4E2-B1A7F3F43145}" type="presOf" srcId="{C44EE345-D661-47A0-AD25-D35167A47611}" destId="{1402F22B-2190-4B07-9735-1B1DC3DF2CB3}" srcOrd="0" destOrd="0" presId="urn:microsoft.com/office/officeart/2018/2/layout/IconCircleList"/>
    <dgm:cxn modelId="{1576B117-8C75-4383-9399-C174B46FE0B9}" type="presOf" srcId="{D67AD35B-9BC8-42CE-9587-8C04DE53FD4E}" destId="{D8DAEF97-530A-4D5C-B76E-6672778A9210}" srcOrd="0" destOrd="0" presId="urn:microsoft.com/office/officeart/2018/2/layout/IconCircleList"/>
    <dgm:cxn modelId="{03C4A93C-0F5D-4729-928E-56869935F7B6}" srcId="{4A5E1AAB-9CE8-428C-AEC7-26F26736BF2C}" destId="{C44EE345-D661-47A0-AD25-D35167A47611}" srcOrd="0" destOrd="0" parTransId="{7D2C62C8-10FE-474B-A739-1521EAABF388}" sibTransId="{9D23922E-2F6C-4838-A4A6-811F7DAE3F3A}"/>
    <dgm:cxn modelId="{C9B5CD42-FE59-4865-96B4-5E1D351CF177}" srcId="{4A5E1AAB-9CE8-428C-AEC7-26F26736BF2C}" destId="{D67AD35B-9BC8-42CE-9587-8C04DE53FD4E}" srcOrd="1" destOrd="0" parTransId="{142534EE-832B-4FE7-8EFD-89FA6F6AD798}" sibTransId="{756F3C34-7FE8-41C0-8DFC-F0E1760061FB}"/>
    <dgm:cxn modelId="{184BD851-D129-4D30-8E3C-E3B2985BAE0C}" type="presOf" srcId="{9D23922E-2F6C-4838-A4A6-811F7DAE3F3A}" destId="{0BA1631F-F706-49EB-AC2B-324894A9BE20}" srcOrd="0" destOrd="0" presId="urn:microsoft.com/office/officeart/2018/2/layout/IconCircleList"/>
    <dgm:cxn modelId="{518629CF-F321-489D-A427-DC3EDBD1A536}" type="presParOf" srcId="{70AC27FA-4A1D-45AE-927B-9212234B1A4F}" destId="{08D191F6-E400-4243-95E9-7F474B3AF686}" srcOrd="0" destOrd="0" presId="urn:microsoft.com/office/officeart/2018/2/layout/IconCircleList"/>
    <dgm:cxn modelId="{656822BA-554F-4C0D-846B-FC8A24C4EA86}" type="presParOf" srcId="{08D191F6-E400-4243-95E9-7F474B3AF686}" destId="{B309AE95-8D5B-4CF3-B586-479928CCE547}" srcOrd="0" destOrd="0" presId="urn:microsoft.com/office/officeart/2018/2/layout/IconCircleList"/>
    <dgm:cxn modelId="{4E8E8FE3-96FC-4EB3-9EAD-00B1D7589349}" type="presParOf" srcId="{B309AE95-8D5B-4CF3-B586-479928CCE547}" destId="{911EC4D6-E91F-4934-A037-101F7F180ABA}" srcOrd="0" destOrd="0" presId="urn:microsoft.com/office/officeart/2018/2/layout/IconCircleList"/>
    <dgm:cxn modelId="{CE947C51-4A13-4F1F-A605-FDBBF6C5A0BF}" type="presParOf" srcId="{B309AE95-8D5B-4CF3-B586-479928CCE547}" destId="{23788191-FB23-4EBE-815A-0F528B6DC81F}" srcOrd="1" destOrd="0" presId="urn:microsoft.com/office/officeart/2018/2/layout/IconCircleList"/>
    <dgm:cxn modelId="{748770EA-774E-42E6-AB6D-8D31121EC25D}" type="presParOf" srcId="{B309AE95-8D5B-4CF3-B586-479928CCE547}" destId="{F3D0C744-62FC-46A4-8666-E720DFF9EA25}" srcOrd="2" destOrd="0" presId="urn:microsoft.com/office/officeart/2018/2/layout/IconCircleList"/>
    <dgm:cxn modelId="{34D3AE61-DB82-4D88-A795-058862754590}" type="presParOf" srcId="{B309AE95-8D5B-4CF3-B586-479928CCE547}" destId="{1402F22B-2190-4B07-9735-1B1DC3DF2CB3}" srcOrd="3" destOrd="0" presId="urn:microsoft.com/office/officeart/2018/2/layout/IconCircleList"/>
    <dgm:cxn modelId="{233707ED-6724-4EA8-857D-4770527B616E}" type="presParOf" srcId="{08D191F6-E400-4243-95E9-7F474B3AF686}" destId="{0BA1631F-F706-49EB-AC2B-324894A9BE20}" srcOrd="1" destOrd="0" presId="urn:microsoft.com/office/officeart/2018/2/layout/IconCircleList"/>
    <dgm:cxn modelId="{82C5CD8C-BD2E-4E40-857C-37901F2C7AB2}" type="presParOf" srcId="{08D191F6-E400-4243-95E9-7F474B3AF686}" destId="{D2D38C24-4236-421D-A43A-74AB48B889C4}" srcOrd="2" destOrd="0" presId="urn:microsoft.com/office/officeart/2018/2/layout/IconCircleList"/>
    <dgm:cxn modelId="{8B89CDB9-5E95-4EDC-B399-D06628AE9069}" type="presParOf" srcId="{D2D38C24-4236-421D-A43A-74AB48B889C4}" destId="{FD0CBB1B-3901-441B-8281-9F6A035318E5}" srcOrd="0" destOrd="0" presId="urn:microsoft.com/office/officeart/2018/2/layout/IconCircleList"/>
    <dgm:cxn modelId="{444A1AD3-AD66-4405-91C1-5231B3B66CD2}" type="presParOf" srcId="{D2D38C24-4236-421D-A43A-74AB48B889C4}" destId="{036EFB87-A2B8-4D80-AD53-1B34ABAE724C}" srcOrd="1" destOrd="0" presId="urn:microsoft.com/office/officeart/2018/2/layout/IconCircleList"/>
    <dgm:cxn modelId="{DF10B8E2-3851-434D-90A1-762E02DB0EF8}" type="presParOf" srcId="{D2D38C24-4236-421D-A43A-74AB48B889C4}" destId="{FD8143F0-0DDE-4A86-A0B7-CF1CFA12B616}" srcOrd="2" destOrd="0" presId="urn:microsoft.com/office/officeart/2018/2/layout/IconCircleList"/>
    <dgm:cxn modelId="{A6976609-2C6E-472C-A612-BB54762B2A45}" type="presParOf" srcId="{D2D38C24-4236-421D-A43A-74AB48B889C4}" destId="{D8DAEF97-530A-4D5C-B76E-6672778A921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1EC4D6-E91F-4934-A037-101F7F180ABA}">
      <dsp:nvSpPr>
        <dsp:cNvPr id="0" name=""/>
        <dsp:cNvSpPr/>
      </dsp:nvSpPr>
      <dsp:spPr>
        <a:xfrm>
          <a:off x="0" y="620154"/>
          <a:ext cx="1172205" cy="1172205"/>
        </a:xfrm>
        <a:prstGeom prst="ellipse">
          <a:avLst/>
        </a:prstGeom>
        <a:gradFill rotWithShape="0">
          <a:gsLst>
            <a:gs pos="0">
              <a:schemeClr val="bg1">
                <a:lumMod val="95000"/>
                <a:hueOff val="0"/>
                <a:satOff val="0"/>
                <a:lumOff val="0"/>
                <a:alphaOff val="0"/>
                <a:tint val="96000"/>
                <a:lumMod val="104000"/>
              </a:schemeClr>
            </a:gs>
            <a:gs pos="100000">
              <a:schemeClr val="bg1">
                <a:lumMod val="95000"/>
                <a:hueOff val="0"/>
                <a:satOff val="0"/>
                <a:lumOff val="0"/>
                <a:alphaOff val="0"/>
                <a:shade val="98000"/>
                <a:lumMod val="94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23788191-FB23-4EBE-815A-0F528B6DC81F}">
      <dsp:nvSpPr>
        <dsp:cNvPr id="0" name=""/>
        <dsp:cNvSpPr/>
      </dsp:nvSpPr>
      <dsp:spPr>
        <a:xfrm>
          <a:off x="240350" y="772543"/>
          <a:ext cx="679878" cy="6798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402F22B-2190-4B07-9735-1B1DC3DF2CB3}">
      <dsp:nvSpPr>
        <dsp:cNvPr id="0" name=""/>
        <dsp:cNvSpPr/>
      </dsp:nvSpPr>
      <dsp:spPr>
        <a:xfrm>
          <a:off x="1088413" y="894895"/>
          <a:ext cx="4167625" cy="1172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0" i="0" kern="1200" dirty="0"/>
            <a:t>Raster images are best for photos, while vectors are best for logos, illustrations, engravings, etchings, product artwork, signage, and embroidery. Some liken raster images to paintings and vectors to drawing; if your project requires complex color blends, such as in painting, raster is the preferred format; if your project requires scalable shapes and solid colors, such as in drawing, vector is the best choice</a:t>
          </a:r>
          <a:r>
            <a:rPr lang="en-US" sz="1100" b="0" i="0" kern="1200" dirty="0"/>
            <a:t>.</a:t>
          </a:r>
          <a:endParaRPr lang="en-US" sz="1100" kern="1200" dirty="0"/>
        </a:p>
      </dsp:txBody>
      <dsp:txXfrm>
        <a:off x="1088413" y="894895"/>
        <a:ext cx="4167625" cy="1172205"/>
      </dsp:txXfrm>
    </dsp:sp>
    <dsp:sp modelId="{FD0CBB1B-3901-441B-8281-9F6A035318E5}">
      <dsp:nvSpPr>
        <dsp:cNvPr id="0" name=""/>
        <dsp:cNvSpPr/>
      </dsp:nvSpPr>
      <dsp:spPr>
        <a:xfrm>
          <a:off x="5256026" y="735862"/>
          <a:ext cx="1172205" cy="1172205"/>
        </a:xfrm>
        <a:prstGeom prst="ellipse">
          <a:avLst/>
        </a:prstGeom>
        <a:gradFill rotWithShape="0">
          <a:gsLst>
            <a:gs pos="0">
              <a:schemeClr val="bg1">
                <a:lumMod val="95000"/>
                <a:hueOff val="0"/>
                <a:satOff val="0"/>
                <a:lumOff val="0"/>
                <a:alphaOff val="0"/>
                <a:tint val="96000"/>
                <a:lumMod val="104000"/>
              </a:schemeClr>
            </a:gs>
            <a:gs pos="100000">
              <a:schemeClr val="bg1">
                <a:lumMod val="95000"/>
                <a:hueOff val="0"/>
                <a:satOff val="0"/>
                <a:lumOff val="0"/>
                <a:alphaOff val="0"/>
                <a:shade val="98000"/>
                <a:lumMod val="94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036EFB87-A2B8-4D80-AD53-1B34ABAE724C}">
      <dsp:nvSpPr>
        <dsp:cNvPr id="0" name=""/>
        <dsp:cNvSpPr/>
      </dsp:nvSpPr>
      <dsp:spPr>
        <a:xfrm>
          <a:off x="5362052" y="801061"/>
          <a:ext cx="866090" cy="8504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8DAEF97-530A-4D5C-B76E-6672778A9210}">
      <dsp:nvSpPr>
        <dsp:cNvPr id="0" name=""/>
        <dsp:cNvSpPr/>
      </dsp:nvSpPr>
      <dsp:spPr>
        <a:xfrm>
          <a:off x="6517702" y="894895"/>
          <a:ext cx="3748083" cy="1172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0" i="0" kern="1200" dirty="0"/>
            <a:t>Many projects combine raster and vector images together: a brochure, for example, might include a corporate logo (vector) and a photo of happy customers (raster) – often coupled in layout software such as InDesign or </a:t>
          </a:r>
          <a:r>
            <a:rPr lang="en-US" sz="1600" b="0" i="0" kern="1200" dirty="0" err="1"/>
            <a:t>QuarkXpress</a:t>
          </a:r>
          <a:r>
            <a:rPr lang="en-US" sz="1600" b="0" i="0" kern="1200" dirty="0"/>
            <a:t> (though Illustrator and Photoshop can also be used to pair raster and vector images).</a:t>
          </a:r>
          <a:endParaRPr lang="en-US" sz="1600" kern="1200" dirty="0"/>
        </a:p>
      </dsp:txBody>
      <dsp:txXfrm>
        <a:off x="6517702" y="894895"/>
        <a:ext cx="3748083" cy="117220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3DC7CEDE-AA74-4AB0-9376-2F6C3DAE1EC2}" type="datetimeFigureOut">
              <a:rPr lang="tr-TR" smtClean="0"/>
              <a:t>21.12.2020</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A43F7C5-1C17-4395-B7B9-28A0D9AB4CF1}" type="slidenum">
              <a:rPr lang="tr-TR" smtClean="0"/>
              <a:t>‹#›</a:t>
            </a:fld>
            <a:endParaRPr lang="tr-TR" dirty="0"/>
          </a:p>
        </p:txBody>
      </p:sp>
    </p:spTree>
    <p:extLst>
      <p:ext uri="{BB962C8B-B14F-4D97-AF65-F5344CB8AC3E}">
        <p14:creationId xmlns:p14="http://schemas.microsoft.com/office/powerpoint/2010/main" val="320791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DC7CEDE-AA74-4AB0-9376-2F6C3DAE1EC2}" type="datetimeFigureOut">
              <a:rPr lang="tr-TR" smtClean="0"/>
              <a:t>21.12.2020</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A43F7C5-1C17-4395-B7B9-28A0D9AB4CF1}" type="slidenum">
              <a:rPr lang="tr-TR" smtClean="0"/>
              <a:t>‹#›</a:t>
            </a:fld>
            <a:endParaRPr lang="tr-TR" dirty="0"/>
          </a:p>
        </p:txBody>
      </p:sp>
    </p:spTree>
    <p:extLst>
      <p:ext uri="{BB962C8B-B14F-4D97-AF65-F5344CB8AC3E}">
        <p14:creationId xmlns:p14="http://schemas.microsoft.com/office/powerpoint/2010/main" val="2717872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DC7CEDE-AA74-4AB0-9376-2F6C3DAE1EC2}" type="datetimeFigureOut">
              <a:rPr lang="tr-TR" smtClean="0"/>
              <a:t>21.12.2020</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A43F7C5-1C17-4395-B7B9-28A0D9AB4CF1}" type="slidenum">
              <a:rPr lang="tr-TR" smtClean="0"/>
              <a:t>‹#›</a:t>
            </a:fld>
            <a:endParaRPr lang="tr-TR"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5887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3DC7CEDE-AA74-4AB0-9376-2F6C3DAE1EC2}" type="datetimeFigureOut">
              <a:rPr lang="tr-TR" smtClean="0"/>
              <a:t>21.12.2020</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A43F7C5-1C17-4395-B7B9-28A0D9AB4CF1}" type="slidenum">
              <a:rPr lang="tr-TR" smtClean="0"/>
              <a:t>‹#›</a:t>
            </a:fld>
            <a:endParaRPr lang="tr-TR" dirty="0"/>
          </a:p>
        </p:txBody>
      </p:sp>
    </p:spTree>
    <p:extLst>
      <p:ext uri="{BB962C8B-B14F-4D97-AF65-F5344CB8AC3E}">
        <p14:creationId xmlns:p14="http://schemas.microsoft.com/office/powerpoint/2010/main" val="37400982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3DC7CEDE-AA74-4AB0-9376-2F6C3DAE1EC2}" type="datetimeFigureOut">
              <a:rPr lang="tr-TR" smtClean="0"/>
              <a:t>21.12.2020</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A43F7C5-1C17-4395-B7B9-28A0D9AB4CF1}" type="slidenum">
              <a:rPr lang="tr-TR" smtClean="0"/>
              <a:t>‹#›</a:t>
            </a:fld>
            <a:endParaRPr lang="tr-TR"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34736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3DC7CEDE-AA74-4AB0-9376-2F6C3DAE1EC2}" type="datetimeFigureOut">
              <a:rPr lang="tr-TR" smtClean="0"/>
              <a:t>21.12.2020</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A43F7C5-1C17-4395-B7B9-28A0D9AB4CF1}" type="slidenum">
              <a:rPr lang="tr-TR" smtClean="0"/>
              <a:t>‹#›</a:t>
            </a:fld>
            <a:endParaRPr lang="tr-TR" dirty="0"/>
          </a:p>
        </p:txBody>
      </p:sp>
    </p:spTree>
    <p:extLst>
      <p:ext uri="{BB962C8B-B14F-4D97-AF65-F5344CB8AC3E}">
        <p14:creationId xmlns:p14="http://schemas.microsoft.com/office/powerpoint/2010/main" val="1577039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DC7CEDE-AA74-4AB0-9376-2F6C3DAE1EC2}" type="datetimeFigureOut">
              <a:rPr lang="tr-TR" smtClean="0"/>
              <a:t>21.12.2020</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A43F7C5-1C17-4395-B7B9-28A0D9AB4CF1}" type="slidenum">
              <a:rPr lang="tr-TR" smtClean="0"/>
              <a:t>‹#›</a:t>
            </a:fld>
            <a:endParaRPr lang="tr-TR" dirty="0"/>
          </a:p>
        </p:txBody>
      </p:sp>
    </p:spTree>
    <p:extLst>
      <p:ext uri="{BB962C8B-B14F-4D97-AF65-F5344CB8AC3E}">
        <p14:creationId xmlns:p14="http://schemas.microsoft.com/office/powerpoint/2010/main" val="25275239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DC7CEDE-AA74-4AB0-9376-2F6C3DAE1EC2}" type="datetimeFigureOut">
              <a:rPr lang="tr-TR" smtClean="0"/>
              <a:t>21.12.2020</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A43F7C5-1C17-4395-B7B9-28A0D9AB4CF1}" type="slidenum">
              <a:rPr lang="tr-TR" smtClean="0"/>
              <a:t>‹#›</a:t>
            </a:fld>
            <a:endParaRPr lang="tr-TR" dirty="0"/>
          </a:p>
        </p:txBody>
      </p:sp>
    </p:spTree>
    <p:extLst>
      <p:ext uri="{BB962C8B-B14F-4D97-AF65-F5344CB8AC3E}">
        <p14:creationId xmlns:p14="http://schemas.microsoft.com/office/powerpoint/2010/main" val="2738236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DC7CEDE-AA74-4AB0-9376-2F6C3DAE1EC2}" type="datetimeFigureOut">
              <a:rPr lang="tr-TR" smtClean="0"/>
              <a:t>21.12.2020</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A43F7C5-1C17-4395-B7B9-28A0D9AB4CF1}" type="slidenum">
              <a:rPr lang="tr-TR" smtClean="0"/>
              <a:t>‹#›</a:t>
            </a:fld>
            <a:endParaRPr lang="tr-TR" dirty="0"/>
          </a:p>
        </p:txBody>
      </p:sp>
    </p:spTree>
    <p:extLst>
      <p:ext uri="{BB962C8B-B14F-4D97-AF65-F5344CB8AC3E}">
        <p14:creationId xmlns:p14="http://schemas.microsoft.com/office/powerpoint/2010/main" val="960381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DC7CEDE-AA74-4AB0-9376-2F6C3DAE1EC2}" type="datetimeFigureOut">
              <a:rPr lang="tr-TR" smtClean="0"/>
              <a:t>21.12.2020</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A43F7C5-1C17-4395-B7B9-28A0D9AB4CF1}" type="slidenum">
              <a:rPr lang="tr-TR" smtClean="0"/>
              <a:t>‹#›</a:t>
            </a:fld>
            <a:endParaRPr lang="tr-TR" dirty="0"/>
          </a:p>
        </p:txBody>
      </p:sp>
    </p:spTree>
    <p:extLst>
      <p:ext uri="{BB962C8B-B14F-4D97-AF65-F5344CB8AC3E}">
        <p14:creationId xmlns:p14="http://schemas.microsoft.com/office/powerpoint/2010/main" val="1824219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3DC7CEDE-AA74-4AB0-9376-2F6C3DAE1EC2}" type="datetimeFigureOut">
              <a:rPr lang="tr-TR" smtClean="0"/>
              <a:t>21.12.2020</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A43F7C5-1C17-4395-B7B9-28A0D9AB4CF1}" type="slidenum">
              <a:rPr lang="tr-TR" smtClean="0"/>
              <a:t>‹#›</a:t>
            </a:fld>
            <a:endParaRPr lang="tr-TR" dirty="0"/>
          </a:p>
        </p:txBody>
      </p:sp>
    </p:spTree>
    <p:extLst>
      <p:ext uri="{BB962C8B-B14F-4D97-AF65-F5344CB8AC3E}">
        <p14:creationId xmlns:p14="http://schemas.microsoft.com/office/powerpoint/2010/main" val="3800096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3DC7CEDE-AA74-4AB0-9376-2F6C3DAE1EC2}" type="datetimeFigureOut">
              <a:rPr lang="tr-TR" smtClean="0"/>
              <a:t>21.12.2020</a:t>
            </a:fld>
            <a:endParaRPr lang="tr-TR" dirty="0"/>
          </a:p>
        </p:txBody>
      </p:sp>
      <p:sp>
        <p:nvSpPr>
          <p:cNvPr id="8" name="Footer Placeholder 7"/>
          <p:cNvSpPr>
            <a:spLocks noGrp="1"/>
          </p:cNvSpPr>
          <p:nvPr>
            <p:ph type="ftr" sz="quarter" idx="11"/>
          </p:nvPr>
        </p:nvSpPr>
        <p:spPr/>
        <p:txBody>
          <a:bodyPr/>
          <a:lstStyle/>
          <a:p>
            <a:endParaRPr lang="tr-TR"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A43F7C5-1C17-4395-B7B9-28A0D9AB4CF1}" type="slidenum">
              <a:rPr lang="tr-TR" smtClean="0"/>
              <a:t>‹#›</a:t>
            </a:fld>
            <a:endParaRPr lang="tr-TR" dirty="0"/>
          </a:p>
        </p:txBody>
      </p:sp>
    </p:spTree>
    <p:extLst>
      <p:ext uri="{BB962C8B-B14F-4D97-AF65-F5344CB8AC3E}">
        <p14:creationId xmlns:p14="http://schemas.microsoft.com/office/powerpoint/2010/main" val="2579847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3DC7CEDE-AA74-4AB0-9376-2F6C3DAE1EC2}" type="datetimeFigureOut">
              <a:rPr lang="tr-TR" smtClean="0"/>
              <a:t>21.12.2020</a:t>
            </a:fld>
            <a:endParaRPr lang="tr-TR" dirty="0"/>
          </a:p>
        </p:txBody>
      </p:sp>
      <p:sp>
        <p:nvSpPr>
          <p:cNvPr id="4" name="Footer Placeholder 3"/>
          <p:cNvSpPr>
            <a:spLocks noGrp="1"/>
          </p:cNvSpPr>
          <p:nvPr>
            <p:ph type="ftr" sz="quarter" idx="11"/>
          </p:nvPr>
        </p:nvSpPr>
        <p:spPr/>
        <p:txBody>
          <a:bodyPr/>
          <a:lstStyle/>
          <a:p>
            <a:endParaRPr lang="tr-TR"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A43F7C5-1C17-4395-B7B9-28A0D9AB4CF1}" type="slidenum">
              <a:rPr lang="tr-TR" smtClean="0"/>
              <a:t>‹#›</a:t>
            </a:fld>
            <a:endParaRPr lang="tr-TR" dirty="0"/>
          </a:p>
        </p:txBody>
      </p:sp>
    </p:spTree>
    <p:extLst>
      <p:ext uri="{BB962C8B-B14F-4D97-AF65-F5344CB8AC3E}">
        <p14:creationId xmlns:p14="http://schemas.microsoft.com/office/powerpoint/2010/main" val="377469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C7CEDE-AA74-4AB0-9376-2F6C3DAE1EC2}" type="datetimeFigureOut">
              <a:rPr lang="tr-TR" smtClean="0"/>
              <a:t>21.12.2020</a:t>
            </a:fld>
            <a:endParaRPr lang="tr-TR" dirty="0"/>
          </a:p>
        </p:txBody>
      </p:sp>
      <p:sp>
        <p:nvSpPr>
          <p:cNvPr id="3" name="Footer Placeholder 2"/>
          <p:cNvSpPr>
            <a:spLocks noGrp="1"/>
          </p:cNvSpPr>
          <p:nvPr>
            <p:ph type="ftr" sz="quarter" idx="11"/>
          </p:nvPr>
        </p:nvSpPr>
        <p:spPr/>
        <p:txBody>
          <a:bodyPr/>
          <a:lstStyle/>
          <a:p>
            <a:endParaRPr lang="tr-TR"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A43F7C5-1C17-4395-B7B9-28A0D9AB4CF1}" type="slidenum">
              <a:rPr lang="tr-TR" smtClean="0"/>
              <a:t>‹#›</a:t>
            </a:fld>
            <a:endParaRPr lang="tr-TR" dirty="0"/>
          </a:p>
        </p:txBody>
      </p:sp>
    </p:spTree>
    <p:extLst>
      <p:ext uri="{BB962C8B-B14F-4D97-AF65-F5344CB8AC3E}">
        <p14:creationId xmlns:p14="http://schemas.microsoft.com/office/powerpoint/2010/main" val="270554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DC7CEDE-AA74-4AB0-9376-2F6C3DAE1EC2}" type="datetimeFigureOut">
              <a:rPr lang="tr-TR" smtClean="0"/>
              <a:t>21.12.2020</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A43F7C5-1C17-4395-B7B9-28A0D9AB4CF1}" type="slidenum">
              <a:rPr lang="tr-TR" smtClean="0"/>
              <a:t>‹#›</a:t>
            </a:fld>
            <a:endParaRPr lang="tr-TR" dirty="0"/>
          </a:p>
        </p:txBody>
      </p:sp>
    </p:spTree>
    <p:extLst>
      <p:ext uri="{BB962C8B-B14F-4D97-AF65-F5344CB8AC3E}">
        <p14:creationId xmlns:p14="http://schemas.microsoft.com/office/powerpoint/2010/main" val="2090600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dirty="0"/>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DC7CEDE-AA74-4AB0-9376-2F6C3DAE1EC2}" type="datetimeFigureOut">
              <a:rPr lang="tr-TR" smtClean="0"/>
              <a:t>21.12.2020</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A43F7C5-1C17-4395-B7B9-28A0D9AB4CF1}" type="slidenum">
              <a:rPr lang="tr-TR" smtClean="0"/>
              <a:t>‹#›</a:t>
            </a:fld>
            <a:endParaRPr lang="tr-TR" dirty="0"/>
          </a:p>
        </p:txBody>
      </p:sp>
    </p:spTree>
    <p:extLst>
      <p:ext uri="{BB962C8B-B14F-4D97-AF65-F5344CB8AC3E}">
        <p14:creationId xmlns:p14="http://schemas.microsoft.com/office/powerpoint/2010/main" val="1229148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DC7CEDE-AA74-4AB0-9376-2F6C3DAE1EC2}" type="datetimeFigureOut">
              <a:rPr lang="tr-TR" smtClean="0"/>
              <a:t>21.12.2020</a:t>
            </a:fld>
            <a:endParaRPr lang="tr-TR"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A43F7C5-1C17-4395-B7B9-28A0D9AB4CF1}" type="slidenum">
              <a:rPr lang="tr-TR" smtClean="0"/>
              <a:t>‹#›</a:t>
            </a:fld>
            <a:endParaRPr lang="tr-TR" dirty="0"/>
          </a:p>
        </p:txBody>
      </p:sp>
    </p:spTree>
    <p:extLst>
      <p:ext uri="{BB962C8B-B14F-4D97-AF65-F5344CB8AC3E}">
        <p14:creationId xmlns:p14="http://schemas.microsoft.com/office/powerpoint/2010/main" val="1772336916"/>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encyclopedia.com/computing/news-wires-white-papers-and-books/digital-images" TargetMode="External"/><Relationship Id="rId2" Type="http://schemas.openxmlformats.org/officeDocument/2006/relationships/hyperlink" Target="https://www.psprint.com/resources/difference-between-raster-vector/"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GIF" TargetMode="External"/><Relationship Id="rId2" Type="http://schemas.openxmlformats.org/officeDocument/2006/relationships/hyperlink" Target="https://www.gimp.org/" TargetMode="External"/><Relationship Id="rId1" Type="http://schemas.openxmlformats.org/officeDocument/2006/relationships/slideLayout" Target="../slideLayouts/slideLayout2.xml"/><Relationship Id="rId4" Type="http://schemas.openxmlformats.org/officeDocument/2006/relationships/hyperlink" Target="https://en.wikipedia.org/wiki/Portable_Network_Graphic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www.psprint.com/brochur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coreldraw.com/en/" TargetMode="External"/><Relationship Id="rId2" Type="http://schemas.openxmlformats.org/officeDocument/2006/relationships/hyperlink" Target="http://www.adobe.com/products/illustrator.html" TargetMode="External"/><Relationship Id="rId1" Type="http://schemas.openxmlformats.org/officeDocument/2006/relationships/slideLayout" Target="../slideLayouts/slideLayout2.xml"/><Relationship Id="rId4" Type="http://schemas.openxmlformats.org/officeDocument/2006/relationships/hyperlink" Target="https://inkscape.org/e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F129D9-8F3D-4302-AB5D-DE987A6B1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Rectangle 11">
            <a:extLst>
              <a:ext uri="{FF2B5EF4-FFF2-40B4-BE49-F238E27FC236}">
                <a16:creationId xmlns:a16="http://schemas.microsoft.com/office/drawing/2014/main" id="{1F4A57F6-BEF1-4CA6-A0F1-3A01F6AB4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a:extLst>
              <a:ext uri="{FF2B5EF4-FFF2-40B4-BE49-F238E27FC236}">
                <a16:creationId xmlns:a16="http://schemas.microsoft.com/office/drawing/2014/main" id="{86784416-8334-4936-BC35-E6A27547DC0F}"/>
              </a:ext>
            </a:extLst>
          </p:cNvPr>
          <p:cNvSpPr>
            <a:spLocks noGrp="1"/>
          </p:cNvSpPr>
          <p:nvPr>
            <p:ph type="ctrTitle"/>
          </p:nvPr>
        </p:nvSpPr>
        <p:spPr>
          <a:xfrm>
            <a:off x="540279" y="-1004208"/>
            <a:ext cx="3778870" cy="3943250"/>
          </a:xfrm>
        </p:spPr>
        <p:txBody>
          <a:bodyPr>
            <a:normAutofit/>
          </a:bodyPr>
          <a:lstStyle/>
          <a:p>
            <a:r>
              <a:rPr lang="en-US" sz="4000" dirty="0">
                <a:solidFill>
                  <a:srgbClr val="FEFFFF"/>
                </a:solidFill>
                <a:effectLst/>
                <a:latin typeface="Stencil" panose="040409050D0802020404" pitchFamily="82" charset="0"/>
                <a:ea typeface="Times New Roman" panose="02020603050405020304" pitchFamily="18" charset="0"/>
              </a:rPr>
              <a:t>Digital coding  of  images</a:t>
            </a:r>
            <a:endParaRPr lang="tr-TR" sz="4000" dirty="0">
              <a:solidFill>
                <a:srgbClr val="FEFFFF"/>
              </a:solidFill>
              <a:latin typeface="Stencil" panose="040409050D0802020404" pitchFamily="82" charset="0"/>
            </a:endParaRPr>
          </a:p>
        </p:txBody>
      </p:sp>
      <p:sp>
        <p:nvSpPr>
          <p:cNvPr id="14" name="Freeform 5">
            <a:extLst>
              <a:ext uri="{FF2B5EF4-FFF2-40B4-BE49-F238E27FC236}">
                <a16:creationId xmlns:a16="http://schemas.microsoft.com/office/drawing/2014/main" id="{E3336A73-1C9B-4BAA-A893-AD3C79E66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 name="Alt Başlık 2">
            <a:extLst>
              <a:ext uri="{FF2B5EF4-FFF2-40B4-BE49-F238E27FC236}">
                <a16:creationId xmlns:a16="http://schemas.microsoft.com/office/drawing/2014/main" id="{873772B3-91BE-48CC-906E-7C54DD54D075}"/>
              </a:ext>
            </a:extLst>
          </p:cNvPr>
          <p:cNvSpPr>
            <a:spLocks noGrp="1"/>
          </p:cNvSpPr>
          <p:nvPr>
            <p:ph type="subTitle" idx="1"/>
          </p:nvPr>
        </p:nvSpPr>
        <p:spPr>
          <a:xfrm>
            <a:off x="231890" y="3022331"/>
            <a:ext cx="4287101" cy="2085460"/>
          </a:xfrm>
        </p:spPr>
        <p:txBody>
          <a:bodyPr anchor="ctr">
            <a:normAutofit/>
          </a:bodyPr>
          <a:lstStyle/>
          <a:p>
            <a:pPr>
              <a:lnSpc>
                <a:spcPct val="90000"/>
              </a:lnSpc>
            </a:pPr>
            <a:r>
              <a:rPr lang="az-Latn-AZ" sz="2800" dirty="0">
                <a:solidFill>
                  <a:srgbClr val="FEFFFF"/>
                </a:solidFill>
                <a:latin typeface="Baskerville Old Face" panose="02020602080505020303" pitchFamily="18" charset="0"/>
              </a:rPr>
              <a:t>Student: Günel Hümbətova</a:t>
            </a:r>
          </a:p>
          <a:p>
            <a:pPr>
              <a:lnSpc>
                <a:spcPct val="90000"/>
              </a:lnSpc>
            </a:pPr>
            <a:r>
              <a:rPr lang="az-Latn-AZ" sz="2800" dirty="0">
                <a:solidFill>
                  <a:srgbClr val="FEFFFF"/>
                </a:solidFill>
                <a:latin typeface="Baskerville Old Face" panose="02020602080505020303" pitchFamily="18" charset="0"/>
              </a:rPr>
              <a:t>Teacher: Sevinc Karimova</a:t>
            </a:r>
          </a:p>
          <a:p>
            <a:pPr>
              <a:lnSpc>
                <a:spcPct val="90000"/>
              </a:lnSpc>
            </a:pPr>
            <a:r>
              <a:rPr lang="az-Latn-AZ" sz="2800" dirty="0">
                <a:solidFill>
                  <a:srgbClr val="FEFFFF"/>
                </a:solidFill>
                <a:latin typeface="Baskerville Old Face" panose="02020602080505020303" pitchFamily="18" charset="0"/>
              </a:rPr>
              <a:t>Group:604.20E</a:t>
            </a:r>
          </a:p>
          <a:p>
            <a:pPr>
              <a:lnSpc>
                <a:spcPct val="90000"/>
              </a:lnSpc>
            </a:pPr>
            <a:r>
              <a:rPr lang="az-Latn-AZ" sz="2800" dirty="0">
                <a:solidFill>
                  <a:srgbClr val="FEFFFF"/>
                </a:solidFill>
                <a:latin typeface="Baskerville Old Face" panose="02020602080505020303" pitchFamily="18" charset="0"/>
              </a:rPr>
              <a:t>Faculty:</a:t>
            </a:r>
            <a:r>
              <a:rPr lang="en-US" sz="2800" dirty="0">
                <a:solidFill>
                  <a:srgbClr val="FEFFFF"/>
                </a:solidFill>
                <a:latin typeface="Baskerville Old Face" panose="02020602080505020303" pitchFamily="18" charset="0"/>
              </a:rPr>
              <a:t>ITIF</a:t>
            </a:r>
            <a:endParaRPr lang="tr-TR" sz="2800" dirty="0">
              <a:solidFill>
                <a:srgbClr val="FEFFFF"/>
              </a:solidFill>
              <a:latin typeface="Baskerville Old Face" panose="02020602080505020303" pitchFamily="18" charset="0"/>
            </a:endParaRPr>
          </a:p>
        </p:txBody>
      </p:sp>
      <p:pic>
        <p:nvPicPr>
          <p:cNvPr id="7" name="Graphic 6" descr="Document Management">
            <a:extLst>
              <a:ext uri="{FF2B5EF4-FFF2-40B4-BE49-F238E27FC236}">
                <a16:creationId xmlns:a16="http://schemas.microsoft.com/office/drawing/2014/main" id="{73776FC5-C606-4D29-A60C-FCCB285D51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22269" y="884871"/>
            <a:ext cx="4930468" cy="4930468"/>
          </a:xfrm>
          <a:prstGeom prst="rect">
            <a:avLst/>
          </a:prstGeom>
        </p:spPr>
      </p:pic>
      <p:sp>
        <p:nvSpPr>
          <p:cNvPr id="4" name="Metin kutusu 3">
            <a:extLst>
              <a:ext uri="{FF2B5EF4-FFF2-40B4-BE49-F238E27FC236}">
                <a16:creationId xmlns:a16="http://schemas.microsoft.com/office/drawing/2014/main" id="{602B380C-D135-40CC-B578-B9DF1CC0C0B7}"/>
              </a:ext>
            </a:extLst>
          </p:cNvPr>
          <p:cNvSpPr txBox="1"/>
          <p:nvPr/>
        </p:nvSpPr>
        <p:spPr>
          <a:xfrm>
            <a:off x="108568" y="-2"/>
            <a:ext cx="11971815" cy="646331"/>
          </a:xfrm>
          <a:prstGeom prst="rect">
            <a:avLst/>
          </a:prstGeom>
          <a:noFill/>
        </p:spPr>
        <p:txBody>
          <a:bodyPr wrap="square" rtlCol="0">
            <a:spAutoFit/>
          </a:bodyPr>
          <a:lstStyle/>
          <a:p>
            <a:r>
              <a:rPr lang="en-US" sz="3600" b="1" dirty="0">
                <a:solidFill>
                  <a:schemeClr val="bg1">
                    <a:lumMod val="95000"/>
                  </a:schemeClr>
                </a:solidFill>
                <a:latin typeface="Baskerville Old Face" panose="02020602080505020303" pitchFamily="18" charset="0"/>
              </a:rPr>
              <a:t>AZERBAIJAN STATE </a:t>
            </a:r>
            <a:r>
              <a:rPr lang="en-US" sz="3600" b="1" dirty="0">
                <a:solidFill>
                  <a:schemeClr val="accent3">
                    <a:lumMod val="50000"/>
                  </a:schemeClr>
                </a:solidFill>
                <a:latin typeface="Baskerville Old Face" panose="02020602080505020303" pitchFamily="18" charset="0"/>
              </a:rPr>
              <a:t>OIL AND INDUSTRY UNIVERSITY</a:t>
            </a:r>
            <a:endParaRPr lang="tr-TR" sz="3600" b="1" dirty="0">
              <a:solidFill>
                <a:schemeClr val="accent3">
                  <a:lumMod val="50000"/>
                </a:schemeClr>
              </a:solidFill>
              <a:latin typeface="Baskerville Old Face" panose="02020602080505020303" pitchFamily="18" charset="0"/>
            </a:endParaRPr>
          </a:p>
        </p:txBody>
      </p:sp>
    </p:spTree>
    <p:extLst>
      <p:ext uri="{BB962C8B-B14F-4D97-AF65-F5344CB8AC3E}">
        <p14:creationId xmlns:p14="http://schemas.microsoft.com/office/powerpoint/2010/main" val="10690081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E12A065-D159-4383-84CC-B4FA730800D8}"/>
              </a:ext>
            </a:extLst>
          </p:cNvPr>
          <p:cNvSpPr>
            <a:spLocks noGrp="1"/>
          </p:cNvSpPr>
          <p:nvPr>
            <p:ph type="title"/>
          </p:nvPr>
        </p:nvSpPr>
        <p:spPr>
          <a:xfrm>
            <a:off x="-1" y="664623"/>
            <a:ext cx="3916641" cy="3029344"/>
          </a:xfrm>
        </p:spPr>
        <p:txBody>
          <a:bodyPr>
            <a:normAutofit/>
          </a:bodyPr>
          <a:lstStyle/>
          <a:p>
            <a:pPr marL="571500" indent="-571500">
              <a:lnSpc>
                <a:spcPct val="90000"/>
              </a:lnSpc>
              <a:buFont typeface="Wingdings" panose="05000000000000000000" pitchFamily="2" charset="2"/>
              <a:buChar char="v"/>
            </a:pPr>
            <a:r>
              <a:rPr lang="en-US" sz="3200" b="0" i="0" dirty="0">
                <a:solidFill>
                  <a:schemeClr val="bg1"/>
                </a:solidFill>
                <a:effectLst/>
                <a:latin typeface="Trebuchet MS" panose="020B0603020202020204" pitchFamily="34" charset="0"/>
              </a:rPr>
              <a:t> How are raster images and vector graphics different?</a:t>
            </a:r>
            <a:br>
              <a:rPr lang="en-US" sz="3200" b="0" i="0" dirty="0">
                <a:solidFill>
                  <a:schemeClr val="bg1"/>
                </a:solidFill>
                <a:effectLst/>
                <a:latin typeface="Trebuchet MS" panose="020B0603020202020204" pitchFamily="34" charset="0"/>
              </a:rPr>
            </a:br>
            <a:r>
              <a:rPr lang="en-US" sz="3200" b="0" i="0" dirty="0">
                <a:solidFill>
                  <a:schemeClr val="bg1"/>
                </a:solidFill>
                <a:effectLst/>
                <a:latin typeface="Trebuchet MS" panose="020B0603020202020204" pitchFamily="34" charset="0"/>
              </a:rPr>
              <a:t> </a:t>
            </a:r>
            <a:endParaRPr lang="tr-TR" sz="3200" dirty="0">
              <a:solidFill>
                <a:schemeClr val="bg1"/>
              </a:solidFill>
            </a:endParaRP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11364C98-A941-41E9-9D51-85273B477153}"/>
              </a:ext>
            </a:extLst>
          </p:cNvPr>
          <p:cNvSpPr>
            <a:spLocks noGrp="1"/>
          </p:cNvSpPr>
          <p:nvPr>
            <p:ph idx="1"/>
          </p:nvPr>
        </p:nvSpPr>
        <p:spPr>
          <a:xfrm>
            <a:off x="4706578" y="589722"/>
            <a:ext cx="6798033" cy="5321500"/>
          </a:xfrm>
        </p:spPr>
        <p:txBody>
          <a:bodyPr anchor="ctr">
            <a:normAutofit/>
          </a:bodyPr>
          <a:lstStyle/>
          <a:p>
            <a:endParaRPr lang="tr-TR" b="0" i="0" dirty="0">
              <a:effectLst/>
              <a:latin typeface="Trebuchet MS" panose="020B0603020202020204" pitchFamily="34" charset="0"/>
            </a:endParaRPr>
          </a:p>
          <a:p>
            <a:pPr fontAlgn="base"/>
            <a:r>
              <a:rPr lang="en-US" sz="2800" b="0" i="0" dirty="0">
                <a:effectLst/>
                <a:latin typeface="Bodoni MT" panose="02070603080606020203" pitchFamily="18" charset="0"/>
              </a:rPr>
              <a:t>Since raster images are comprised of colored pixels arranged to form an image, they cannot be scaled without sacrificing quality. If you enlarge a raster, it will pixelate, or become blurry. The lower its resolution (pixels-per-inch), the smaller the image must be to maintain quality.</a:t>
            </a:r>
          </a:p>
          <a:p>
            <a:pPr marL="0" indent="0">
              <a:buNone/>
            </a:pPr>
            <a:br>
              <a:rPr lang="en-US" sz="2800" b="0" i="0" dirty="0">
                <a:effectLst/>
                <a:latin typeface="Trebuchet MS" panose="020B0603020202020204" pitchFamily="34" charset="0"/>
              </a:rPr>
            </a:br>
            <a:endParaRPr lang="tr-TR" sz="2800" dirty="0"/>
          </a:p>
        </p:txBody>
      </p:sp>
      <p:sp>
        <p:nvSpPr>
          <p:cNvPr id="4" name="Metin kutusu 3">
            <a:extLst>
              <a:ext uri="{FF2B5EF4-FFF2-40B4-BE49-F238E27FC236}">
                <a16:creationId xmlns:a16="http://schemas.microsoft.com/office/drawing/2014/main" id="{22665DC3-63BB-43E8-856F-B8DC11C82D4C}"/>
              </a:ext>
            </a:extLst>
          </p:cNvPr>
          <p:cNvSpPr txBox="1"/>
          <p:nvPr/>
        </p:nvSpPr>
        <p:spPr>
          <a:xfrm>
            <a:off x="219642" y="4081890"/>
            <a:ext cx="3696999" cy="1477328"/>
          </a:xfrm>
          <a:prstGeom prst="rect">
            <a:avLst/>
          </a:prstGeom>
          <a:noFill/>
        </p:spPr>
        <p:txBody>
          <a:bodyPr wrap="square" rtlCol="0">
            <a:spAutoFit/>
          </a:bodyPr>
          <a:lstStyle/>
          <a:p>
            <a:pPr marL="571500" indent="-571500">
              <a:buFont typeface="Wingdings" panose="05000000000000000000" pitchFamily="2" charset="2"/>
              <a:buChar char="Ø"/>
            </a:pPr>
            <a:r>
              <a:rPr lang="tr-TR" sz="3600" b="0" i="0" dirty="0">
                <a:solidFill>
                  <a:schemeClr val="bg1">
                    <a:lumMod val="95000"/>
                  </a:schemeClr>
                </a:solidFill>
                <a:effectLst/>
                <a:latin typeface="Trebuchet MS" panose="020B0603020202020204" pitchFamily="34" charset="0"/>
              </a:rPr>
              <a:t>1. </a:t>
            </a:r>
            <a:r>
              <a:rPr lang="tr-TR" sz="3600" b="0" i="0" dirty="0" err="1">
                <a:solidFill>
                  <a:schemeClr val="bg1">
                    <a:lumMod val="95000"/>
                  </a:schemeClr>
                </a:solidFill>
                <a:effectLst/>
                <a:latin typeface="Trebuchet MS" panose="020B0603020202020204" pitchFamily="34" charset="0"/>
              </a:rPr>
              <a:t>Pixels</a:t>
            </a:r>
            <a:r>
              <a:rPr lang="tr-TR" sz="3600" b="0" i="0" dirty="0">
                <a:solidFill>
                  <a:schemeClr val="bg1">
                    <a:lumMod val="95000"/>
                  </a:schemeClr>
                </a:solidFill>
                <a:effectLst/>
                <a:latin typeface="Trebuchet MS" panose="020B0603020202020204" pitchFamily="34" charset="0"/>
              </a:rPr>
              <a:t> </a:t>
            </a:r>
            <a:r>
              <a:rPr lang="tr-TR" sz="3600" b="0" i="0" dirty="0" err="1">
                <a:solidFill>
                  <a:schemeClr val="bg1">
                    <a:lumMod val="95000"/>
                  </a:schemeClr>
                </a:solidFill>
                <a:effectLst/>
                <a:latin typeface="Trebuchet MS" panose="020B0603020202020204" pitchFamily="34" charset="0"/>
              </a:rPr>
              <a:t>versus</a:t>
            </a:r>
            <a:r>
              <a:rPr lang="tr-TR" sz="3600" b="0" i="0" dirty="0">
                <a:solidFill>
                  <a:schemeClr val="bg1">
                    <a:lumMod val="95000"/>
                  </a:schemeClr>
                </a:solidFill>
                <a:effectLst/>
                <a:latin typeface="Trebuchet MS" panose="020B0603020202020204" pitchFamily="34" charset="0"/>
              </a:rPr>
              <a:t> </a:t>
            </a:r>
            <a:r>
              <a:rPr lang="tr-TR" sz="3600" b="0" i="0" dirty="0" err="1">
                <a:solidFill>
                  <a:schemeClr val="bg1">
                    <a:lumMod val="95000"/>
                  </a:schemeClr>
                </a:solidFill>
                <a:effectLst/>
                <a:latin typeface="Trebuchet MS" panose="020B0603020202020204" pitchFamily="34" charset="0"/>
              </a:rPr>
              <a:t>math</a:t>
            </a:r>
            <a:endParaRPr lang="en-US" sz="3600" b="0" i="0" dirty="0">
              <a:solidFill>
                <a:schemeClr val="bg1">
                  <a:lumMod val="95000"/>
                </a:schemeClr>
              </a:solidFill>
              <a:effectLst/>
              <a:latin typeface="Trebuchet MS" panose="020B0603020202020204" pitchFamily="34" charset="0"/>
            </a:endParaRPr>
          </a:p>
          <a:p>
            <a:endParaRPr lang="tr-TR" dirty="0"/>
          </a:p>
        </p:txBody>
      </p:sp>
    </p:spTree>
    <p:extLst>
      <p:ext uri="{BB962C8B-B14F-4D97-AF65-F5344CB8AC3E}">
        <p14:creationId xmlns:p14="http://schemas.microsoft.com/office/powerpoint/2010/main" val="4329662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FB44020-DFD9-47B6-A628-A7AADEE2EA6A}"/>
              </a:ext>
            </a:extLst>
          </p:cNvPr>
          <p:cNvSpPr>
            <a:spLocks noGrp="1"/>
          </p:cNvSpPr>
          <p:nvPr>
            <p:ph type="title"/>
          </p:nvPr>
        </p:nvSpPr>
        <p:spPr>
          <a:xfrm>
            <a:off x="1099930" y="624110"/>
            <a:ext cx="3014870" cy="5575523"/>
          </a:xfrm>
        </p:spPr>
        <p:txBody>
          <a:bodyPr>
            <a:normAutofit fontScale="90000"/>
          </a:bodyPr>
          <a:lstStyle/>
          <a:p>
            <a:pPr marL="457200" indent="-457200" fontAlgn="base">
              <a:lnSpc>
                <a:spcPct val="90000"/>
              </a:lnSpc>
              <a:buFont typeface="Arial" panose="020B0604020202020204" pitchFamily="34" charset="0"/>
              <a:buChar char="•"/>
            </a:pPr>
            <a:r>
              <a:rPr lang="en-US" sz="2200" b="0" i="0" dirty="0">
                <a:solidFill>
                  <a:schemeClr val="accent3">
                    <a:lumMod val="50000"/>
                  </a:schemeClr>
                </a:solidFill>
                <a:effectLst/>
                <a:latin typeface="Bodoni MT" panose="02070603080606020203" pitchFamily="18" charset="0"/>
              </a:rPr>
              <a:t>In contrast, the mathematical equations that form the foundations for vectors recalculate when they’re resized; thus, you can infinitely scale a vector graphic and maintain crisp, sharp edges.</a:t>
            </a:r>
            <a:br>
              <a:rPr lang="en-US" sz="2200" b="0" i="0" dirty="0">
                <a:solidFill>
                  <a:schemeClr val="accent3">
                    <a:lumMod val="50000"/>
                  </a:schemeClr>
                </a:solidFill>
                <a:effectLst/>
                <a:latin typeface="Bodoni MT" panose="02070603080606020203" pitchFamily="18" charset="0"/>
              </a:rPr>
            </a:br>
            <a:r>
              <a:rPr lang="en-US" sz="2200" b="0" i="0" dirty="0">
                <a:solidFill>
                  <a:schemeClr val="accent3">
                    <a:lumMod val="50000"/>
                  </a:schemeClr>
                </a:solidFill>
                <a:effectLst/>
                <a:latin typeface="Bodoni MT" panose="02070603080606020203" pitchFamily="18" charset="0"/>
              </a:rPr>
              <a:t>The difference is easy to see when you zoom on in a raster versus a vector; you can see individual pixels in the raster file, but the vector is still smooth. With vectors, resolution is not a concern.</a:t>
            </a:r>
            <a:br>
              <a:rPr lang="en-US" sz="2200" b="0" i="0" dirty="0">
                <a:solidFill>
                  <a:schemeClr val="accent3">
                    <a:lumMod val="50000"/>
                  </a:schemeClr>
                </a:solidFill>
                <a:effectLst/>
                <a:latin typeface="Bodoni MT" panose="02070603080606020203" pitchFamily="18" charset="0"/>
              </a:rPr>
            </a:br>
            <a:br>
              <a:rPr lang="en-US" sz="1500" b="0" i="0" dirty="0">
                <a:solidFill>
                  <a:schemeClr val="accent3">
                    <a:lumMod val="50000"/>
                  </a:schemeClr>
                </a:solidFill>
                <a:effectLst/>
                <a:latin typeface="Trebuchet MS" panose="020B0603020202020204" pitchFamily="34" charset="0"/>
              </a:rPr>
            </a:br>
            <a:endParaRPr lang="tr-TR" sz="1500" dirty="0">
              <a:solidFill>
                <a:schemeClr val="accent3">
                  <a:lumMod val="50000"/>
                </a:schemeClr>
              </a:solidFill>
            </a:endParaRPr>
          </a:p>
        </p:txBody>
      </p:sp>
      <p:sp>
        <p:nvSpPr>
          <p:cNvPr id="9" name="Content Placeholder 8">
            <a:extLst>
              <a:ext uri="{FF2B5EF4-FFF2-40B4-BE49-F238E27FC236}">
                <a16:creationId xmlns:a16="http://schemas.microsoft.com/office/drawing/2014/main" id="{103F72BD-6F31-47CF-B133-EEC04EA5443D}"/>
              </a:ext>
            </a:extLst>
          </p:cNvPr>
          <p:cNvSpPr>
            <a:spLocks noGrp="1"/>
          </p:cNvSpPr>
          <p:nvPr>
            <p:ph idx="1"/>
          </p:nvPr>
        </p:nvSpPr>
        <p:spPr>
          <a:xfrm>
            <a:off x="4700016" y="624110"/>
            <a:ext cx="6804596" cy="3777622"/>
          </a:xfrm>
        </p:spPr>
        <p:txBody>
          <a:bodyPr>
            <a:normAutofit/>
          </a:bodyPr>
          <a:lstStyle/>
          <a:p>
            <a:pPr>
              <a:buClr>
                <a:srgbClr val="E5EA31"/>
              </a:buClr>
            </a:pPr>
            <a:r>
              <a:rPr lang="en-US" sz="2000" b="0" i="0" dirty="0">
                <a:solidFill>
                  <a:schemeClr val="accent3">
                    <a:lumMod val="50000"/>
                  </a:schemeClr>
                </a:solidFill>
                <a:effectLst/>
                <a:latin typeface="Bodoni MT" panose="02070603080606020203" pitchFamily="18" charset="0"/>
              </a:rPr>
              <a:t>In contrast, the mathematical equations that form the foundations for vectors recalculate when they’re resized; thus, you can infinitely scale a vector graphic and maintain crisp, sharp edges.</a:t>
            </a:r>
            <a:br>
              <a:rPr lang="en-US" sz="2000" b="0" i="0" dirty="0">
                <a:solidFill>
                  <a:schemeClr val="accent3">
                    <a:lumMod val="50000"/>
                  </a:schemeClr>
                </a:solidFill>
                <a:effectLst/>
                <a:latin typeface="Bodoni MT" panose="02070603080606020203" pitchFamily="18" charset="0"/>
              </a:rPr>
            </a:br>
            <a:r>
              <a:rPr lang="en-US" sz="2000" b="0" i="0" dirty="0">
                <a:solidFill>
                  <a:schemeClr val="accent3">
                    <a:lumMod val="50000"/>
                  </a:schemeClr>
                </a:solidFill>
                <a:effectLst/>
                <a:latin typeface="Bodoni MT" panose="02070603080606020203" pitchFamily="18" charset="0"/>
              </a:rPr>
              <a:t>The difference is easy to see when you zoom on in a raster versus a vector; you can see individual pixels in the raster file, but the vector is still smooth. With vectors, resolution is not a concern.</a:t>
            </a:r>
            <a:br>
              <a:rPr lang="en-US" sz="2000" b="0" i="0" dirty="0">
                <a:solidFill>
                  <a:schemeClr val="accent3">
                    <a:lumMod val="50000"/>
                  </a:schemeClr>
                </a:solidFill>
                <a:effectLst/>
                <a:latin typeface="Bodoni MT" panose="02070603080606020203" pitchFamily="18" charset="0"/>
              </a:rPr>
            </a:br>
            <a:endParaRPr lang="en-US" sz="2000" dirty="0">
              <a:solidFill>
                <a:schemeClr val="accent3">
                  <a:lumMod val="50000"/>
                </a:schemeClr>
              </a:solidFill>
            </a:endParaRPr>
          </a:p>
        </p:txBody>
      </p:sp>
      <p:pic>
        <p:nvPicPr>
          <p:cNvPr id="5" name="İçerik Yer Tutucusu 4" descr="çizim içeren bir resim&#10;&#10;Açıklama otomatik olarak oluşturuldu">
            <a:extLst>
              <a:ext uri="{FF2B5EF4-FFF2-40B4-BE49-F238E27FC236}">
                <a16:creationId xmlns:a16="http://schemas.microsoft.com/office/drawing/2014/main" id="{1B4B07CB-B32F-42A9-B2D3-6CB2098CB7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1" y="3847631"/>
            <a:ext cx="7389812" cy="2168856"/>
          </a:xfrm>
          <a:prstGeom prst="rect">
            <a:avLst/>
          </a:prstGeom>
        </p:spPr>
      </p:pic>
    </p:spTree>
    <p:extLst>
      <p:ext uri="{BB962C8B-B14F-4D97-AF65-F5344CB8AC3E}">
        <p14:creationId xmlns:p14="http://schemas.microsoft.com/office/powerpoint/2010/main" val="40527678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AE5EF16-8209-4691-B99F-DC5BD9DAEDBA}"/>
              </a:ext>
            </a:extLst>
          </p:cNvPr>
          <p:cNvSpPr>
            <a:spLocks noGrp="1"/>
          </p:cNvSpPr>
          <p:nvPr>
            <p:ph type="title"/>
          </p:nvPr>
        </p:nvSpPr>
        <p:spPr>
          <a:xfrm>
            <a:off x="1259893" y="3101093"/>
            <a:ext cx="2454052" cy="3029344"/>
          </a:xfrm>
        </p:spPr>
        <p:txBody>
          <a:bodyPr>
            <a:normAutofit/>
          </a:bodyPr>
          <a:lstStyle/>
          <a:p>
            <a:pPr marL="571500" indent="-571500">
              <a:buFont typeface="Wingdings" panose="05000000000000000000" pitchFamily="2" charset="2"/>
              <a:buChar char="v"/>
            </a:pPr>
            <a:r>
              <a:rPr lang="en-US" sz="3200">
                <a:solidFill>
                  <a:schemeClr val="bg1"/>
                </a:solidFill>
                <a:latin typeface="Trebuchet MS" panose="020B0603020202020204" pitchFamily="34" charset="0"/>
              </a:rPr>
              <a:t>2</a:t>
            </a:r>
            <a:r>
              <a:rPr lang="en-US" sz="3200" b="0" i="0">
                <a:solidFill>
                  <a:schemeClr val="bg1"/>
                </a:solidFill>
                <a:effectLst/>
                <a:latin typeface="Trebuchet MS" panose="020B0603020202020204" pitchFamily="34" charset="0"/>
              </a:rPr>
              <a:t>.File type and size</a:t>
            </a:r>
            <a:br>
              <a:rPr lang="en-US" sz="3200" b="0" i="0">
                <a:solidFill>
                  <a:schemeClr val="bg1"/>
                </a:solidFill>
                <a:effectLst/>
                <a:latin typeface="Trebuchet MS" panose="020B0603020202020204" pitchFamily="34" charset="0"/>
              </a:rPr>
            </a:br>
            <a:endParaRPr lang="tr-TR" sz="3200">
              <a:solidFill>
                <a:schemeClr val="bg1"/>
              </a:solidFill>
            </a:endParaRP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F7039660-7733-484B-BF0C-FA38E4EAA25D}"/>
              </a:ext>
            </a:extLst>
          </p:cNvPr>
          <p:cNvSpPr>
            <a:spLocks noGrp="1"/>
          </p:cNvSpPr>
          <p:nvPr>
            <p:ph idx="1"/>
          </p:nvPr>
        </p:nvSpPr>
        <p:spPr>
          <a:xfrm>
            <a:off x="4706578" y="589722"/>
            <a:ext cx="6798033" cy="5321500"/>
          </a:xfrm>
        </p:spPr>
        <p:txBody>
          <a:bodyPr anchor="ctr">
            <a:normAutofit/>
          </a:bodyPr>
          <a:lstStyle/>
          <a:p>
            <a:r>
              <a:rPr lang="en-US" sz="2800" b="0" i="0" dirty="0">
                <a:effectLst/>
                <a:latin typeface="Bodoni MT" panose="02070603080606020203" pitchFamily="18" charset="0"/>
              </a:rPr>
              <a:t>The most common raster file types include JPG, GIF, PNG, TIF, BMP, and PSD. The most common vector file types are AI, CDR, and SVG. Both </a:t>
            </a:r>
            <a:r>
              <a:rPr lang="en-US" sz="2800" b="0" i="0" dirty="0" err="1">
                <a:effectLst/>
                <a:latin typeface="Bodoni MT" panose="02070603080606020203" pitchFamily="18" charset="0"/>
              </a:rPr>
              <a:t>rasters</a:t>
            </a:r>
            <a:r>
              <a:rPr lang="en-US" sz="2800" b="0" i="0" dirty="0">
                <a:effectLst/>
                <a:latin typeface="Bodoni MT" panose="02070603080606020203" pitchFamily="18" charset="0"/>
              </a:rPr>
              <a:t> and vectors can be rendered in EPS and PDF format, where the software that created the file dictates whether it’s a raster or vector file.</a:t>
            </a:r>
            <a:endParaRPr lang="tr-TR" sz="2800" dirty="0">
              <a:latin typeface="Bodoni MT" panose="02070603080606020203" pitchFamily="18" charset="0"/>
            </a:endParaRPr>
          </a:p>
        </p:txBody>
      </p:sp>
    </p:spTree>
    <p:extLst>
      <p:ext uri="{BB962C8B-B14F-4D97-AF65-F5344CB8AC3E}">
        <p14:creationId xmlns:p14="http://schemas.microsoft.com/office/powerpoint/2010/main" val="24315821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D63E3A-D808-4C02-A700-B421B289CE5A}"/>
              </a:ext>
            </a:extLst>
          </p:cNvPr>
          <p:cNvSpPr>
            <a:spLocks noGrp="1"/>
          </p:cNvSpPr>
          <p:nvPr>
            <p:ph type="title"/>
          </p:nvPr>
        </p:nvSpPr>
        <p:spPr/>
        <p:txBody>
          <a:bodyPr/>
          <a:lstStyle/>
          <a:p>
            <a:endParaRPr lang="tr-TR"/>
          </a:p>
        </p:txBody>
      </p:sp>
      <p:graphicFrame>
        <p:nvGraphicFramePr>
          <p:cNvPr id="4" name="Tablo 4">
            <a:extLst>
              <a:ext uri="{FF2B5EF4-FFF2-40B4-BE49-F238E27FC236}">
                <a16:creationId xmlns:a16="http://schemas.microsoft.com/office/drawing/2014/main" id="{47AF5161-A89B-49A3-A569-C2317AC51317}"/>
              </a:ext>
            </a:extLst>
          </p:cNvPr>
          <p:cNvGraphicFramePr>
            <a:graphicFrameLocks noGrp="1"/>
          </p:cNvGraphicFramePr>
          <p:nvPr>
            <p:ph idx="1"/>
            <p:extLst>
              <p:ext uri="{D42A27DB-BD31-4B8C-83A1-F6EECF244321}">
                <p14:modId xmlns:p14="http://schemas.microsoft.com/office/powerpoint/2010/main" val="4062964450"/>
              </p:ext>
            </p:extLst>
          </p:nvPr>
        </p:nvGraphicFramePr>
        <p:xfrm>
          <a:off x="1722120" y="137160"/>
          <a:ext cx="9782492" cy="6576912"/>
        </p:xfrm>
        <a:graphic>
          <a:graphicData uri="http://schemas.openxmlformats.org/drawingml/2006/table">
            <a:tbl>
              <a:tblPr firstRow="1" bandRow="1">
                <a:tableStyleId>{5C22544A-7EE6-4342-B048-85BDC9FD1C3A}</a:tableStyleId>
              </a:tblPr>
              <a:tblGrid>
                <a:gridCol w="4804253">
                  <a:extLst>
                    <a:ext uri="{9D8B030D-6E8A-4147-A177-3AD203B41FA5}">
                      <a16:colId xmlns:a16="http://schemas.microsoft.com/office/drawing/2014/main" val="2107079166"/>
                    </a:ext>
                  </a:extLst>
                </a:gridCol>
                <a:gridCol w="4978239">
                  <a:extLst>
                    <a:ext uri="{9D8B030D-6E8A-4147-A177-3AD203B41FA5}">
                      <a16:colId xmlns:a16="http://schemas.microsoft.com/office/drawing/2014/main" val="4053540427"/>
                    </a:ext>
                  </a:extLst>
                </a:gridCol>
              </a:tblGrid>
              <a:tr h="707814">
                <a:tc>
                  <a:txBody>
                    <a:bodyPr/>
                    <a:lstStyle/>
                    <a:p>
                      <a:r>
                        <a:rPr lang="en-US" sz="2400" dirty="0"/>
                        <a:t>                  Raster</a:t>
                      </a:r>
                      <a:endParaRPr lang="tr-TR" sz="2400" dirty="0"/>
                    </a:p>
                  </a:txBody>
                  <a:tcPr/>
                </a:tc>
                <a:tc>
                  <a:txBody>
                    <a:bodyPr/>
                    <a:lstStyle/>
                    <a:p>
                      <a:r>
                        <a:rPr lang="en-US" sz="2400" b="1" i="0" kern="1200" dirty="0">
                          <a:solidFill>
                            <a:schemeClr val="lt1"/>
                          </a:solidFill>
                          <a:effectLst/>
                          <a:latin typeface="+mn-lt"/>
                          <a:ea typeface="+mn-ea"/>
                          <a:cs typeface="+mn-cs"/>
                        </a:rPr>
                        <a:t>                  </a:t>
                      </a:r>
                      <a:r>
                        <a:rPr lang="tr-TR" sz="2400" b="1" i="0" kern="1200" dirty="0" err="1">
                          <a:solidFill>
                            <a:schemeClr val="lt1"/>
                          </a:solidFill>
                          <a:effectLst/>
                          <a:latin typeface="+mn-lt"/>
                          <a:ea typeface="+mn-ea"/>
                          <a:cs typeface="+mn-cs"/>
                        </a:rPr>
                        <a:t>Vector</a:t>
                      </a:r>
                      <a:endParaRPr lang="tr-TR" sz="2400" dirty="0"/>
                    </a:p>
                  </a:txBody>
                  <a:tcPr/>
                </a:tc>
                <a:extLst>
                  <a:ext uri="{0D108BD9-81ED-4DB2-BD59-A6C34878D82A}">
                    <a16:rowId xmlns:a16="http://schemas.microsoft.com/office/drawing/2014/main" val="2939591261"/>
                  </a:ext>
                </a:extLst>
              </a:tr>
              <a:tr h="707814">
                <a:tc>
                  <a:txBody>
                    <a:bodyPr/>
                    <a:lstStyle/>
                    <a:p>
                      <a:r>
                        <a:rPr lang="en-US" sz="1800" b="0" i="0" kern="1200" dirty="0">
                          <a:solidFill>
                            <a:schemeClr val="dk1"/>
                          </a:solidFill>
                          <a:effectLst/>
                          <a:latin typeface="+mn-lt"/>
                          <a:ea typeface="+mn-ea"/>
                          <a:cs typeface="+mn-cs"/>
                        </a:rPr>
                        <a:t>Comprised of pixels, arranged to form an image</a:t>
                      </a:r>
                      <a:endParaRPr lang="tr-TR" dirty="0"/>
                    </a:p>
                  </a:txBody>
                  <a:tcPr/>
                </a:tc>
                <a:tc>
                  <a:txBody>
                    <a:bodyPr/>
                    <a:lstStyle/>
                    <a:p>
                      <a:r>
                        <a:rPr lang="en-US" sz="1800" b="0" i="0" kern="1200" dirty="0">
                          <a:solidFill>
                            <a:schemeClr val="dk1"/>
                          </a:solidFill>
                          <a:effectLst/>
                          <a:latin typeface="+mn-lt"/>
                          <a:ea typeface="+mn-ea"/>
                          <a:cs typeface="+mn-cs"/>
                        </a:rPr>
                        <a:t>Comprised of paths, dictated by mathematical formulas</a:t>
                      </a:r>
                      <a:endParaRPr lang="tr-TR" dirty="0"/>
                    </a:p>
                  </a:txBody>
                  <a:tcPr/>
                </a:tc>
                <a:extLst>
                  <a:ext uri="{0D108BD9-81ED-4DB2-BD59-A6C34878D82A}">
                    <a16:rowId xmlns:a16="http://schemas.microsoft.com/office/drawing/2014/main" val="2907848292"/>
                  </a:ext>
                </a:extLst>
              </a:tr>
              <a:tr h="707814">
                <a:tc>
                  <a:txBody>
                    <a:bodyPr/>
                    <a:lstStyle/>
                    <a:p>
                      <a:r>
                        <a:rPr lang="en-US" sz="1800" b="0" i="0" kern="1200" dirty="0">
                          <a:solidFill>
                            <a:schemeClr val="dk1"/>
                          </a:solidFill>
                          <a:effectLst/>
                          <a:latin typeface="+mn-lt"/>
                          <a:ea typeface="+mn-ea"/>
                          <a:cs typeface="+mn-cs"/>
                        </a:rPr>
                        <a:t>Constrained by resolution and dimensions</a:t>
                      </a:r>
                      <a:endParaRPr lang="tr-TR" dirty="0"/>
                    </a:p>
                  </a:txBody>
                  <a:tcPr/>
                </a:tc>
                <a:tc>
                  <a:txBody>
                    <a:bodyPr/>
                    <a:lstStyle/>
                    <a:p>
                      <a:r>
                        <a:rPr lang="tr-TR" sz="1800" b="0" i="0" kern="1200" dirty="0" err="1">
                          <a:solidFill>
                            <a:schemeClr val="dk1"/>
                          </a:solidFill>
                          <a:effectLst/>
                          <a:latin typeface="+mn-lt"/>
                          <a:ea typeface="+mn-ea"/>
                          <a:cs typeface="+mn-cs"/>
                        </a:rPr>
                        <a:t>Infinitely</a:t>
                      </a:r>
                      <a:r>
                        <a:rPr lang="tr-TR" sz="1800" b="0" i="0" kern="1200" dirty="0">
                          <a:solidFill>
                            <a:schemeClr val="dk1"/>
                          </a:solidFill>
                          <a:effectLst/>
                          <a:latin typeface="+mn-lt"/>
                          <a:ea typeface="+mn-ea"/>
                          <a:cs typeface="+mn-cs"/>
                        </a:rPr>
                        <a:t> </a:t>
                      </a:r>
                      <a:r>
                        <a:rPr lang="tr-TR" sz="1800" b="0" i="0" kern="1200" dirty="0" err="1">
                          <a:solidFill>
                            <a:schemeClr val="dk1"/>
                          </a:solidFill>
                          <a:effectLst/>
                          <a:latin typeface="+mn-lt"/>
                          <a:ea typeface="+mn-ea"/>
                          <a:cs typeface="+mn-cs"/>
                        </a:rPr>
                        <a:t>scalable</a:t>
                      </a:r>
                      <a:endParaRPr lang="tr-TR" dirty="0"/>
                    </a:p>
                  </a:txBody>
                  <a:tcPr/>
                </a:tc>
                <a:extLst>
                  <a:ext uri="{0D108BD9-81ED-4DB2-BD59-A6C34878D82A}">
                    <a16:rowId xmlns:a16="http://schemas.microsoft.com/office/drawing/2014/main" val="1877144126"/>
                  </a:ext>
                </a:extLst>
              </a:tr>
              <a:tr h="707814">
                <a:tc>
                  <a:txBody>
                    <a:bodyPr/>
                    <a:lstStyle/>
                    <a:p>
                      <a:r>
                        <a:rPr lang="en-US" sz="1800" b="0" i="0" kern="1200" dirty="0">
                          <a:solidFill>
                            <a:schemeClr val="dk1"/>
                          </a:solidFill>
                          <a:effectLst/>
                          <a:latin typeface="+mn-lt"/>
                          <a:ea typeface="+mn-ea"/>
                          <a:cs typeface="+mn-cs"/>
                        </a:rPr>
                        <a:t>Capable of rich, complex color blends</a:t>
                      </a:r>
                      <a:endParaRPr lang="tr-TR" dirty="0"/>
                    </a:p>
                  </a:txBody>
                  <a:tcPr/>
                </a:tc>
                <a:tc>
                  <a:txBody>
                    <a:bodyPr/>
                    <a:lstStyle/>
                    <a:p>
                      <a:r>
                        <a:rPr lang="en-US" sz="1800" b="0" i="0" kern="1200" dirty="0">
                          <a:solidFill>
                            <a:schemeClr val="dk1"/>
                          </a:solidFill>
                          <a:effectLst/>
                          <a:latin typeface="+mn-lt"/>
                          <a:ea typeface="+mn-ea"/>
                          <a:cs typeface="+mn-cs"/>
                        </a:rPr>
                        <a:t>Difficult to blend colors without rasterizing</a:t>
                      </a:r>
                      <a:endParaRPr lang="tr-TR" dirty="0"/>
                    </a:p>
                  </a:txBody>
                  <a:tcPr/>
                </a:tc>
                <a:extLst>
                  <a:ext uri="{0D108BD9-81ED-4DB2-BD59-A6C34878D82A}">
                    <a16:rowId xmlns:a16="http://schemas.microsoft.com/office/drawing/2014/main" val="3019069800"/>
                  </a:ext>
                </a:extLst>
              </a:tr>
              <a:tr h="707814">
                <a:tc>
                  <a:txBody>
                    <a:bodyPr/>
                    <a:lstStyle/>
                    <a:p>
                      <a:r>
                        <a:rPr lang="en-US" sz="1800" b="0" i="0" kern="1200" dirty="0">
                          <a:solidFill>
                            <a:schemeClr val="dk1"/>
                          </a:solidFill>
                          <a:effectLst/>
                          <a:latin typeface="+mn-lt"/>
                          <a:ea typeface="+mn-ea"/>
                          <a:cs typeface="+mn-cs"/>
                        </a:rPr>
                        <a:t>Large file sizes (but can be compressed)</a:t>
                      </a:r>
                      <a:endParaRPr lang="tr-TR" dirty="0"/>
                    </a:p>
                  </a:txBody>
                  <a:tcPr/>
                </a:tc>
                <a:tc>
                  <a:txBody>
                    <a:bodyPr/>
                    <a:lstStyle/>
                    <a:p>
                      <a:r>
                        <a:rPr lang="tr-TR" sz="1800" b="0" i="0" kern="1200" dirty="0">
                          <a:solidFill>
                            <a:schemeClr val="dk1"/>
                          </a:solidFill>
                          <a:effectLst/>
                          <a:latin typeface="+mn-lt"/>
                          <a:ea typeface="+mn-ea"/>
                          <a:cs typeface="+mn-cs"/>
                        </a:rPr>
                        <a:t>Small file </a:t>
                      </a:r>
                      <a:r>
                        <a:rPr lang="tr-TR" sz="1800" b="0" i="0" kern="1200" dirty="0" err="1">
                          <a:solidFill>
                            <a:schemeClr val="dk1"/>
                          </a:solidFill>
                          <a:effectLst/>
                          <a:latin typeface="+mn-lt"/>
                          <a:ea typeface="+mn-ea"/>
                          <a:cs typeface="+mn-cs"/>
                        </a:rPr>
                        <a:t>sizes</a:t>
                      </a:r>
                      <a:endParaRPr lang="tr-TR" dirty="0"/>
                    </a:p>
                  </a:txBody>
                  <a:tcPr/>
                </a:tc>
                <a:extLst>
                  <a:ext uri="{0D108BD9-81ED-4DB2-BD59-A6C34878D82A}">
                    <a16:rowId xmlns:a16="http://schemas.microsoft.com/office/drawing/2014/main" val="3313625630"/>
                  </a:ext>
                </a:extLst>
              </a:tr>
              <a:tr h="707814">
                <a:tc>
                  <a:txBody>
                    <a:bodyPr/>
                    <a:lstStyle/>
                    <a:p>
                      <a:r>
                        <a:rPr lang="en-US" sz="1800" b="0" i="0" kern="1200" dirty="0">
                          <a:solidFill>
                            <a:schemeClr val="dk1"/>
                          </a:solidFill>
                          <a:effectLst/>
                          <a:latin typeface="+mn-lt"/>
                          <a:ea typeface="+mn-ea"/>
                          <a:cs typeface="+mn-cs"/>
                        </a:rPr>
                        <a:t>File types include .jpg, .gif, .</a:t>
                      </a:r>
                      <a:r>
                        <a:rPr lang="en-US" sz="1800" b="0" i="0" kern="1200" dirty="0" err="1">
                          <a:solidFill>
                            <a:schemeClr val="dk1"/>
                          </a:solidFill>
                          <a:effectLst/>
                          <a:latin typeface="+mn-lt"/>
                          <a:ea typeface="+mn-ea"/>
                          <a:cs typeface="+mn-cs"/>
                        </a:rPr>
                        <a:t>png</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tif</a:t>
                      </a:r>
                      <a:r>
                        <a:rPr lang="en-US" sz="1800" b="0" i="0" kern="1200" dirty="0">
                          <a:solidFill>
                            <a:schemeClr val="dk1"/>
                          </a:solidFill>
                          <a:effectLst/>
                          <a:latin typeface="+mn-lt"/>
                          <a:ea typeface="+mn-ea"/>
                          <a:cs typeface="+mn-cs"/>
                        </a:rPr>
                        <a:t>, .bmp, .</a:t>
                      </a:r>
                      <a:r>
                        <a:rPr lang="en-US" sz="1800" b="0" i="0" kern="1200" dirty="0" err="1">
                          <a:solidFill>
                            <a:schemeClr val="dk1"/>
                          </a:solidFill>
                          <a:effectLst/>
                          <a:latin typeface="+mn-lt"/>
                          <a:ea typeface="+mn-ea"/>
                          <a:cs typeface="+mn-cs"/>
                        </a:rPr>
                        <a:t>psd</a:t>
                      </a:r>
                      <a:r>
                        <a:rPr lang="en-US" sz="1800" b="0" i="0" kern="1200" dirty="0">
                          <a:solidFill>
                            <a:schemeClr val="dk1"/>
                          </a:solidFill>
                          <a:effectLst/>
                          <a:latin typeface="+mn-lt"/>
                          <a:ea typeface="+mn-ea"/>
                          <a:cs typeface="+mn-cs"/>
                        </a:rPr>
                        <a:t>; plus .eps and .pdf when created by raster programs</a:t>
                      </a:r>
                      <a:endParaRPr lang="tr-TR" dirty="0"/>
                    </a:p>
                  </a:txBody>
                  <a:tcPr/>
                </a:tc>
                <a:tc>
                  <a:txBody>
                    <a:bodyPr/>
                    <a:lstStyle/>
                    <a:p>
                      <a:r>
                        <a:rPr lang="en-US" sz="1800" b="0" i="0" kern="1200" dirty="0">
                          <a:solidFill>
                            <a:schemeClr val="dk1"/>
                          </a:solidFill>
                          <a:effectLst/>
                          <a:latin typeface="+mn-lt"/>
                          <a:ea typeface="+mn-ea"/>
                          <a:cs typeface="+mn-cs"/>
                        </a:rPr>
                        <a:t>File types include .ai, .</a:t>
                      </a:r>
                      <a:r>
                        <a:rPr lang="en-US" sz="1800" b="0" i="0" kern="1200" dirty="0" err="1">
                          <a:solidFill>
                            <a:schemeClr val="dk1"/>
                          </a:solidFill>
                          <a:effectLst/>
                          <a:latin typeface="+mn-lt"/>
                          <a:ea typeface="+mn-ea"/>
                          <a:cs typeface="+mn-cs"/>
                        </a:rPr>
                        <a:t>cdr</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svg</a:t>
                      </a:r>
                      <a:r>
                        <a:rPr lang="en-US" sz="1800" b="0" i="0" kern="1200" dirty="0">
                          <a:solidFill>
                            <a:schemeClr val="dk1"/>
                          </a:solidFill>
                          <a:effectLst/>
                          <a:latin typeface="+mn-lt"/>
                          <a:ea typeface="+mn-ea"/>
                          <a:cs typeface="+mn-cs"/>
                        </a:rPr>
                        <a:t>; plus .eps and .pdf when created by vector programs</a:t>
                      </a:r>
                      <a:endParaRPr lang="tr-TR" dirty="0"/>
                    </a:p>
                  </a:txBody>
                  <a:tcPr/>
                </a:tc>
                <a:extLst>
                  <a:ext uri="{0D108BD9-81ED-4DB2-BD59-A6C34878D82A}">
                    <a16:rowId xmlns:a16="http://schemas.microsoft.com/office/drawing/2014/main" val="1570546208"/>
                  </a:ext>
                </a:extLst>
              </a:tr>
              <a:tr h="707814">
                <a:tc>
                  <a:txBody>
                    <a:bodyPr/>
                    <a:lstStyle/>
                    <a:p>
                      <a:r>
                        <a:rPr lang="en-US" sz="1800" b="0" i="0" kern="1200" dirty="0">
                          <a:solidFill>
                            <a:schemeClr val="dk1"/>
                          </a:solidFill>
                          <a:effectLst/>
                          <a:latin typeface="+mn-lt"/>
                          <a:ea typeface="+mn-ea"/>
                          <a:cs typeface="+mn-cs"/>
                        </a:rPr>
                        <a:t>Raster software includes Photoshop and GIMP</a:t>
                      </a:r>
                      <a:endParaRPr lang="tr-TR" dirty="0"/>
                    </a:p>
                  </a:txBody>
                  <a:tcPr/>
                </a:tc>
                <a:tc>
                  <a:txBody>
                    <a:bodyPr/>
                    <a:lstStyle/>
                    <a:p>
                      <a:r>
                        <a:rPr lang="en-US" sz="1800" b="0" i="0" kern="1200" dirty="0">
                          <a:solidFill>
                            <a:schemeClr val="dk1"/>
                          </a:solidFill>
                          <a:effectLst/>
                          <a:latin typeface="+mn-lt"/>
                          <a:ea typeface="+mn-ea"/>
                          <a:cs typeface="+mn-cs"/>
                        </a:rPr>
                        <a:t>Vector software includes Illustrator, CorelDraw, and </a:t>
                      </a:r>
                      <a:r>
                        <a:rPr lang="en-US" sz="1800" b="0" i="0" kern="1200" dirty="0" err="1">
                          <a:solidFill>
                            <a:schemeClr val="dk1"/>
                          </a:solidFill>
                          <a:effectLst/>
                          <a:latin typeface="+mn-lt"/>
                          <a:ea typeface="+mn-ea"/>
                          <a:cs typeface="+mn-cs"/>
                        </a:rPr>
                        <a:t>InkScape</a:t>
                      </a:r>
                      <a:endParaRPr lang="tr-TR" dirty="0"/>
                    </a:p>
                  </a:txBody>
                  <a:tcPr/>
                </a:tc>
                <a:extLst>
                  <a:ext uri="{0D108BD9-81ED-4DB2-BD59-A6C34878D82A}">
                    <a16:rowId xmlns:a16="http://schemas.microsoft.com/office/drawing/2014/main" val="936896117"/>
                  </a:ext>
                </a:extLst>
              </a:tr>
              <a:tr h="707814">
                <a:tc>
                  <a:txBody>
                    <a:bodyPr/>
                    <a:lstStyle/>
                    <a:p>
                      <a:r>
                        <a:rPr lang="tr-TR" sz="1800" b="0" i="0" kern="1200" dirty="0">
                          <a:solidFill>
                            <a:schemeClr val="dk1"/>
                          </a:solidFill>
                          <a:effectLst/>
                          <a:latin typeface="+mn-lt"/>
                          <a:ea typeface="+mn-ea"/>
                          <a:cs typeface="+mn-cs"/>
                        </a:rPr>
                        <a:t>Perfect </a:t>
                      </a:r>
                      <a:r>
                        <a:rPr lang="tr-TR" sz="1800" b="0" i="0" kern="1200" dirty="0" err="1">
                          <a:solidFill>
                            <a:schemeClr val="dk1"/>
                          </a:solidFill>
                          <a:effectLst/>
                          <a:latin typeface="+mn-lt"/>
                          <a:ea typeface="+mn-ea"/>
                          <a:cs typeface="+mn-cs"/>
                        </a:rPr>
                        <a:t>for</a:t>
                      </a:r>
                      <a:r>
                        <a:rPr lang="tr-TR" sz="1800" b="0" i="0" kern="1200" dirty="0">
                          <a:solidFill>
                            <a:schemeClr val="dk1"/>
                          </a:solidFill>
                          <a:effectLst/>
                          <a:latin typeface="+mn-lt"/>
                          <a:ea typeface="+mn-ea"/>
                          <a:cs typeface="+mn-cs"/>
                        </a:rPr>
                        <a:t> “</a:t>
                      </a:r>
                      <a:r>
                        <a:rPr lang="tr-TR" sz="1800" b="0" i="0" kern="1200" dirty="0" err="1">
                          <a:solidFill>
                            <a:schemeClr val="dk1"/>
                          </a:solidFill>
                          <a:effectLst/>
                          <a:latin typeface="+mn-lt"/>
                          <a:ea typeface="+mn-ea"/>
                          <a:cs typeface="+mn-cs"/>
                        </a:rPr>
                        <a:t>painting</a:t>
                      </a:r>
                      <a:r>
                        <a:rPr lang="tr-TR" sz="1800" b="0" i="0" kern="1200" dirty="0">
                          <a:solidFill>
                            <a:schemeClr val="dk1"/>
                          </a:solidFill>
                          <a:effectLst/>
                          <a:latin typeface="+mn-lt"/>
                          <a:ea typeface="+mn-ea"/>
                          <a:cs typeface="+mn-cs"/>
                        </a:rPr>
                        <a:t>”</a:t>
                      </a:r>
                      <a:endParaRPr lang="tr-TR" dirty="0"/>
                    </a:p>
                  </a:txBody>
                  <a:tcPr/>
                </a:tc>
                <a:tc>
                  <a:txBody>
                    <a:bodyPr/>
                    <a:lstStyle/>
                    <a:p>
                      <a:r>
                        <a:rPr lang="tr-TR" sz="1800" b="0" i="0" kern="1200" dirty="0">
                          <a:solidFill>
                            <a:schemeClr val="dk1"/>
                          </a:solidFill>
                          <a:effectLst/>
                          <a:latin typeface="+mn-lt"/>
                          <a:ea typeface="+mn-ea"/>
                          <a:cs typeface="+mn-cs"/>
                        </a:rPr>
                        <a:t>Perfect </a:t>
                      </a:r>
                      <a:r>
                        <a:rPr lang="tr-TR" sz="1800" b="0" i="0" kern="1200" dirty="0" err="1">
                          <a:solidFill>
                            <a:schemeClr val="dk1"/>
                          </a:solidFill>
                          <a:effectLst/>
                          <a:latin typeface="+mn-lt"/>
                          <a:ea typeface="+mn-ea"/>
                          <a:cs typeface="+mn-cs"/>
                        </a:rPr>
                        <a:t>for</a:t>
                      </a:r>
                      <a:r>
                        <a:rPr lang="tr-TR" sz="1800" b="0" i="0" kern="1200" dirty="0">
                          <a:solidFill>
                            <a:schemeClr val="dk1"/>
                          </a:solidFill>
                          <a:effectLst/>
                          <a:latin typeface="+mn-lt"/>
                          <a:ea typeface="+mn-ea"/>
                          <a:cs typeface="+mn-cs"/>
                        </a:rPr>
                        <a:t> “</a:t>
                      </a:r>
                      <a:r>
                        <a:rPr lang="tr-TR" sz="1800" b="0" i="0" kern="1200" dirty="0" err="1">
                          <a:solidFill>
                            <a:schemeClr val="dk1"/>
                          </a:solidFill>
                          <a:effectLst/>
                          <a:latin typeface="+mn-lt"/>
                          <a:ea typeface="+mn-ea"/>
                          <a:cs typeface="+mn-cs"/>
                        </a:rPr>
                        <a:t>drawing</a:t>
                      </a:r>
                      <a:r>
                        <a:rPr lang="tr-TR" sz="1800" b="0" i="0" kern="1200" dirty="0">
                          <a:solidFill>
                            <a:schemeClr val="dk1"/>
                          </a:solidFill>
                          <a:effectLst/>
                          <a:latin typeface="+mn-lt"/>
                          <a:ea typeface="+mn-ea"/>
                          <a:cs typeface="+mn-cs"/>
                        </a:rPr>
                        <a:t>”</a:t>
                      </a:r>
                      <a:endParaRPr lang="tr-TR" dirty="0"/>
                    </a:p>
                  </a:txBody>
                  <a:tcPr/>
                </a:tc>
                <a:extLst>
                  <a:ext uri="{0D108BD9-81ED-4DB2-BD59-A6C34878D82A}">
                    <a16:rowId xmlns:a16="http://schemas.microsoft.com/office/drawing/2014/main" val="3519335091"/>
                  </a:ext>
                </a:extLst>
              </a:tr>
              <a:tr h="707814">
                <a:tc>
                  <a:txBody>
                    <a:bodyPr/>
                    <a:lstStyle/>
                    <a:p>
                      <a:r>
                        <a:rPr lang="tr-TR" sz="1800" b="0" i="0" kern="1200" dirty="0" err="1">
                          <a:solidFill>
                            <a:schemeClr val="dk1"/>
                          </a:solidFill>
                          <a:effectLst/>
                          <a:latin typeface="+mn-lt"/>
                          <a:ea typeface="+mn-ea"/>
                          <a:cs typeface="+mn-cs"/>
                        </a:rPr>
                        <a:t>Capable</a:t>
                      </a:r>
                      <a:r>
                        <a:rPr lang="tr-TR" sz="1800" b="0" i="0" kern="1200" dirty="0">
                          <a:solidFill>
                            <a:schemeClr val="dk1"/>
                          </a:solidFill>
                          <a:effectLst/>
                          <a:latin typeface="+mn-lt"/>
                          <a:ea typeface="+mn-ea"/>
                          <a:cs typeface="+mn-cs"/>
                        </a:rPr>
                        <a:t> of </a:t>
                      </a:r>
                      <a:r>
                        <a:rPr lang="tr-TR" sz="1800" b="0" i="0" kern="1200" dirty="0" err="1">
                          <a:solidFill>
                            <a:schemeClr val="dk1"/>
                          </a:solidFill>
                          <a:effectLst/>
                          <a:latin typeface="+mn-lt"/>
                          <a:ea typeface="+mn-ea"/>
                          <a:cs typeface="+mn-cs"/>
                        </a:rPr>
                        <a:t>detailed</a:t>
                      </a:r>
                      <a:r>
                        <a:rPr lang="tr-TR" sz="1800" b="0" i="0" kern="1200" dirty="0">
                          <a:solidFill>
                            <a:schemeClr val="dk1"/>
                          </a:solidFill>
                          <a:effectLst/>
                          <a:latin typeface="+mn-lt"/>
                          <a:ea typeface="+mn-ea"/>
                          <a:cs typeface="+mn-cs"/>
                        </a:rPr>
                        <a:t> </a:t>
                      </a:r>
                      <a:r>
                        <a:rPr lang="tr-TR" sz="1800" b="0" i="0" kern="1200" dirty="0" err="1">
                          <a:solidFill>
                            <a:schemeClr val="dk1"/>
                          </a:solidFill>
                          <a:effectLst/>
                          <a:latin typeface="+mn-lt"/>
                          <a:ea typeface="+mn-ea"/>
                          <a:cs typeface="+mn-cs"/>
                        </a:rPr>
                        <a:t>editing</a:t>
                      </a:r>
                      <a:endParaRPr lang="tr-TR" dirty="0"/>
                    </a:p>
                  </a:txBody>
                  <a:tcPr/>
                </a:tc>
                <a:tc>
                  <a:txBody>
                    <a:bodyPr/>
                    <a:lstStyle/>
                    <a:p>
                      <a:r>
                        <a:rPr lang="en-US" sz="1800" b="0" i="0" kern="1200" dirty="0">
                          <a:solidFill>
                            <a:schemeClr val="dk1"/>
                          </a:solidFill>
                          <a:effectLst/>
                          <a:latin typeface="+mn-lt"/>
                          <a:ea typeface="+mn-ea"/>
                          <a:cs typeface="+mn-cs"/>
                        </a:rPr>
                        <a:t>Less detailed, but offers precise paths</a:t>
                      </a:r>
                      <a:endParaRPr lang="tr-TR" dirty="0"/>
                    </a:p>
                  </a:txBody>
                  <a:tcPr/>
                </a:tc>
                <a:extLst>
                  <a:ext uri="{0D108BD9-81ED-4DB2-BD59-A6C34878D82A}">
                    <a16:rowId xmlns:a16="http://schemas.microsoft.com/office/drawing/2014/main" val="1976469248"/>
                  </a:ext>
                </a:extLst>
              </a:tr>
            </a:tbl>
          </a:graphicData>
        </a:graphic>
      </p:graphicFrame>
    </p:spTree>
    <p:extLst>
      <p:ext uri="{BB962C8B-B14F-4D97-AF65-F5344CB8AC3E}">
        <p14:creationId xmlns:p14="http://schemas.microsoft.com/office/powerpoint/2010/main" val="30760943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3CA91C-8D83-4235-8EA9-40FCB9AD1F74}"/>
              </a:ext>
            </a:extLst>
          </p:cNvPr>
          <p:cNvSpPr>
            <a:spLocks noGrp="1"/>
          </p:cNvSpPr>
          <p:nvPr>
            <p:ph type="title"/>
          </p:nvPr>
        </p:nvSpPr>
        <p:spPr/>
        <p:txBody>
          <a:bodyPr/>
          <a:lstStyle/>
          <a:p>
            <a:endParaRPr lang="tr-TR"/>
          </a:p>
        </p:txBody>
      </p:sp>
      <p:pic>
        <p:nvPicPr>
          <p:cNvPr id="7" name="İçerik Yer Tutucusu 6">
            <a:extLst>
              <a:ext uri="{FF2B5EF4-FFF2-40B4-BE49-F238E27FC236}">
                <a16:creationId xmlns:a16="http://schemas.microsoft.com/office/drawing/2014/main" id="{27DFE40D-396A-46BD-A913-3CC2CE1F5A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4880707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DBE429-8660-4D88-BC47-B159B7251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B7DF222-98CD-4513-8AEA-F83CF2A11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a:extLst>
              <a:ext uri="{FF2B5EF4-FFF2-40B4-BE49-F238E27FC236}">
                <a16:creationId xmlns:a16="http://schemas.microsoft.com/office/drawing/2014/main" id="{836624ED-EED5-4865-B708-524394B4E1BB}"/>
              </a:ext>
            </a:extLst>
          </p:cNvPr>
          <p:cNvSpPr>
            <a:spLocks noGrp="1"/>
          </p:cNvSpPr>
          <p:nvPr>
            <p:ph type="title"/>
          </p:nvPr>
        </p:nvSpPr>
        <p:spPr>
          <a:xfrm>
            <a:off x="1843391" y="624110"/>
            <a:ext cx="9383408" cy="1280890"/>
          </a:xfrm>
        </p:spPr>
        <p:txBody>
          <a:bodyPr>
            <a:normAutofit/>
          </a:bodyPr>
          <a:lstStyle/>
          <a:p>
            <a:pPr marL="571500" indent="-571500">
              <a:buFont typeface="Wingdings" panose="05000000000000000000" pitchFamily="2" charset="2"/>
              <a:buChar char="v"/>
            </a:pPr>
            <a:r>
              <a:rPr lang="en-US" b="0" i="0">
                <a:solidFill>
                  <a:schemeClr val="bg1"/>
                </a:solidFill>
                <a:effectLst/>
                <a:latin typeface="inherit"/>
              </a:rPr>
              <a:t>3</a:t>
            </a:r>
            <a:r>
              <a:rPr lang="en-US">
                <a:solidFill>
                  <a:schemeClr val="bg1"/>
                </a:solidFill>
                <a:latin typeface="Trebuchet MS" panose="020B0603020202020204" pitchFamily="34" charset="0"/>
              </a:rPr>
              <a:t>.</a:t>
            </a:r>
            <a:r>
              <a:rPr lang="en-US" b="0" i="0">
                <a:solidFill>
                  <a:schemeClr val="bg1"/>
                </a:solidFill>
                <a:effectLst/>
                <a:latin typeface="Trebuchet MS" panose="020B0603020202020204" pitchFamily="34" charset="0"/>
              </a:rPr>
              <a:t>When should you use raster or vector?</a:t>
            </a:r>
            <a:br>
              <a:rPr lang="en-US" b="0" i="0">
                <a:solidFill>
                  <a:schemeClr val="bg1"/>
                </a:solidFill>
                <a:effectLst/>
                <a:latin typeface="Trebuchet MS" panose="020B0603020202020204" pitchFamily="34" charset="0"/>
              </a:rPr>
            </a:br>
            <a:endParaRPr lang="tr-TR">
              <a:solidFill>
                <a:schemeClr val="bg1"/>
              </a:solidFill>
            </a:endParaRPr>
          </a:p>
        </p:txBody>
      </p:sp>
      <p:sp>
        <p:nvSpPr>
          <p:cNvPr id="13" name="Freeform 11">
            <a:extLst>
              <a:ext uri="{FF2B5EF4-FFF2-40B4-BE49-F238E27FC236}">
                <a16:creationId xmlns:a16="http://schemas.microsoft.com/office/drawing/2014/main" id="{92C98781-DD9B-44BA-B873-BD5060A9C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İçerik Yer Tutucusu 2">
            <a:extLst>
              <a:ext uri="{FF2B5EF4-FFF2-40B4-BE49-F238E27FC236}">
                <a16:creationId xmlns:a16="http://schemas.microsoft.com/office/drawing/2014/main" id="{C664606F-96DA-408F-BD59-7F0FBFE3C441}"/>
              </a:ext>
            </a:extLst>
          </p:cNvPr>
          <p:cNvGraphicFramePr>
            <a:graphicFrameLocks noGrp="1"/>
          </p:cNvGraphicFramePr>
          <p:nvPr>
            <p:ph idx="1"/>
            <p:extLst>
              <p:ext uri="{D42A27DB-BD31-4B8C-83A1-F6EECF244321}">
                <p14:modId xmlns:p14="http://schemas.microsoft.com/office/powerpoint/2010/main" val="3201151739"/>
              </p:ext>
            </p:extLst>
          </p:nvPr>
        </p:nvGraphicFramePr>
        <p:xfrm>
          <a:off x="1279064" y="2930805"/>
          <a:ext cx="10265786" cy="2961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86163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F006C354-75B1-46A5-8E00-541E82E3862D}"/>
              </a:ext>
            </a:extLst>
          </p:cNvPr>
          <p:cNvSpPr>
            <a:spLocks noGrp="1"/>
          </p:cNvSpPr>
          <p:nvPr>
            <p:ph type="title"/>
          </p:nvPr>
        </p:nvSpPr>
        <p:spPr>
          <a:xfrm>
            <a:off x="3373062" y="624110"/>
            <a:ext cx="8131550" cy="1280890"/>
          </a:xfrm>
        </p:spPr>
        <p:txBody>
          <a:bodyPr>
            <a:normAutofit/>
          </a:bodyPr>
          <a:lstStyle/>
          <a:p>
            <a:pPr marL="571500" indent="-571500">
              <a:buFont typeface="Wingdings" panose="05000000000000000000" pitchFamily="2" charset="2"/>
              <a:buChar char="v"/>
            </a:pPr>
            <a:r>
              <a:rPr lang="en-US" b="1" i="0" dirty="0">
                <a:effectLst/>
                <a:latin typeface="Open-sans"/>
              </a:rPr>
              <a:t>        </a:t>
            </a:r>
            <a:r>
              <a:rPr lang="tr-TR" b="1" i="0" dirty="0">
                <a:effectLst/>
                <a:latin typeface="Trebuchet MS" panose="020B0603020202020204" pitchFamily="34" charset="0"/>
              </a:rPr>
              <a:t>RGB </a:t>
            </a:r>
            <a:r>
              <a:rPr lang="en-US" b="1" i="0" dirty="0">
                <a:effectLst/>
                <a:latin typeface="Trebuchet MS" panose="020B0603020202020204" pitchFamily="34" charset="0"/>
              </a:rPr>
              <a:t>Color</a:t>
            </a:r>
            <a:r>
              <a:rPr lang="tr-TR" b="1" i="0" dirty="0">
                <a:effectLst/>
                <a:latin typeface="Trebuchet MS" panose="020B0603020202020204" pitchFamily="34" charset="0"/>
              </a:rPr>
              <a:t> Model (RGB)</a:t>
            </a:r>
            <a:br>
              <a:rPr lang="tr-TR" b="1" i="0" dirty="0">
                <a:effectLst/>
                <a:latin typeface="Trebuchet MS" panose="020B0603020202020204" pitchFamily="34" charset="0"/>
              </a:rPr>
            </a:br>
            <a:endParaRPr lang="tr-TR" dirty="0">
              <a:latin typeface="Trebuchet MS" panose="020B0603020202020204" pitchFamily="34" charset="0"/>
            </a:endParaRPr>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İçerik Yer Tutucusu 2">
            <a:extLst>
              <a:ext uri="{FF2B5EF4-FFF2-40B4-BE49-F238E27FC236}">
                <a16:creationId xmlns:a16="http://schemas.microsoft.com/office/drawing/2014/main" id="{A88FB44A-3F4A-4149-861D-4A3792BCB122}"/>
              </a:ext>
            </a:extLst>
          </p:cNvPr>
          <p:cNvSpPr>
            <a:spLocks noGrp="1"/>
          </p:cNvSpPr>
          <p:nvPr>
            <p:ph idx="1"/>
          </p:nvPr>
        </p:nvSpPr>
        <p:spPr>
          <a:xfrm>
            <a:off x="3373062" y="2133600"/>
            <a:ext cx="8131550" cy="3777622"/>
          </a:xfrm>
        </p:spPr>
        <p:txBody>
          <a:bodyPr>
            <a:normAutofit fontScale="92500" lnSpcReduction="20000"/>
          </a:bodyPr>
          <a:lstStyle/>
          <a:p>
            <a:r>
              <a:rPr lang="en-US" sz="2400" b="1" i="0" dirty="0">
                <a:effectLst/>
                <a:latin typeface="Goudy Old Style" panose="02020502050305020303" pitchFamily="18" charset="0"/>
              </a:rPr>
              <a:t>The RGB color model is a color model used largely in display technologies that use light. In this model, the colors red (R), green (G) and blue (B) are added together at different intensities to produce millions of different colors on modern video display screens.</a:t>
            </a:r>
          </a:p>
          <a:p>
            <a:r>
              <a:rPr lang="en-US" sz="2400" b="1" i="0" dirty="0">
                <a:effectLst/>
                <a:latin typeface="Goudy Old Style" panose="02020502050305020303" pitchFamily="18" charset="0"/>
              </a:rPr>
              <a:t>The RGB color model is based on a the science of the human eye perceives light and translates it into brain waves. This model is extremely common for TV and video displays, video game console displays, digital cameras and other types of light-based display devices. The RGB model is as an "additive" model: as colors are added, in the form of light, the result becomes lighter. For instance, the full combination of red, green and blue produces white.</a:t>
            </a:r>
            <a:endParaRPr lang="tr-TR" sz="2400" b="1" dirty="0">
              <a:latin typeface="Goudy Old Style" panose="02020502050305020303" pitchFamily="18" charset="0"/>
            </a:endParaRPr>
          </a:p>
        </p:txBody>
      </p:sp>
    </p:spTree>
    <p:extLst>
      <p:ext uri="{BB962C8B-B14F-4D97-AF65-F5344CB8AC3E}">
        <p14:creationId xmlns:p14="http://schemas.microsoft.com/office/powerpoint/2010/main" val="2839319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2DFE6BF-6BA4-4217-ADDE-0D6CCD4B9261}"/>
              </a:ext>
            </a:extLst>
          </p:cNvPr>
          <p:cNvSpPr>
            <a:spLocks noGrp="1"/>
          </p:cNvSpPr>
          <p:nvPr>
            <p:ph type="title"/>
          </p:nvPr>
        </p:nvSpPr>
        <p:spPr>
          <a:xfrm>
            <a:off x="649224" y="645106"/>
            <a:ext cx="5122652" cy="1259894"/>
          </a:xfrm>
        </p:spPr>
        <p:txBody>
          <a:bodyPr>
            <a:normAutofit/>
          </a:bodyPr>
          <a:lstStyle/>
          <a:p>
            <a:endParaRPr lang="tr-TR" dirty="0"/>
          </a:p>
        </p:txBody>
      </p:sp>
      <p:sp>
        <p:nvSpPr>
          <p:cNvPr id="3" name="İçerik Yer Tutucusu 2">
            <a:extLst>
              <a:ext uri="{FF2B5EF4-FFF2-40B4-BE49-F238E27FC236}">
                <a16:creationId xmlns:a16="http://schemas.microsoft.com/office/drawing/2014/main" id="{2A534021-3EC3-4BE2-AF9B-648227FFC7FD}"/>
              </a:ext>
            </a:extLst>
          </p:cNvPr>
          <p:cNvSpPr>
            <a:spLocks noGrp="1"/>
          </p:cNvSpPr>
          <p:nvPr>
            <p:ph idx="1"/>
          </p:nvPr>
        </p:nvSpPr>
        <p:spPr>
          <a:xfrm>
            <a:off x="649225" y="2133600"/>
            <a:ext cx="5122652" cy="3759253"/>
          </a:xfrm>
        </p:spPr>
        <p:txBody>
          <a:bodyPr>
            <a:normAutofit lnSpcReduction="10000"/>
          </a:bodyPr>
          <a:lstStyle/>
          <a:p>
            <a:r>
              <a:rPr lang="en-US" sz="2000" b="1" i="0" dirty="0">
                <a:effectLst/>
                <a:latin typeface="Goudy Old Style" panose="02020502050305020303" pitchFamily="18" charset="0"/>
              </a:rPr>
              <a:t>An alternative model to the RGB model is the CMYK model, which is used for color printing. This model uses the colors cyan (C), magenta (M), yellow (Y) and black (K), which is called the “key.” Whereas RGB is additive, CMYK is subtractive. This is because the CMYK system uses colored inks to mask colors on a white background and "subtracts" brightness from that white background.</a:t>
            </a:r>
          </a:p>
          <a:p>
            <a:br>
              <a:rPr lang="en-US" b="0" i="0" dirty="0">
                <a:effectLst/>
                <a:latin typeface="Open-sans"/>
              </a:rPr>
            </a:br>
            <a:endParaRPr lang="tr-TR" dirty="0"/>
          </a:p>
        </p:txBody>
      </p:sp>
      <p:pic>
        <p:nvPicPr>
          <p:cNvPr id="5" name="Resim 4">
            <a:extLst>
              <a:ext uri="{FF2B5EF4-FFF2-40B4-BE49-F238E27FC236}">
                <a16:creationId xmlns:a16="http://schemas.microsoft.com/office/drawing/2014/main" id="{3093DF31-4B36-4EA7-93F5-A412CAF70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916" y="1633491"/>
            <a:ext cx="5451627" cy="3270976"/>
          </a:xfrm>
          <a:prstGeom prst="rect">
            <a:avLst/>
          </a:prstGeom>
        </p:spPr>
      </p:pic>
    </p:spTree>
    <p:extLst>
      <p:ext uri="{BB962C8B-B14F-4D97-AF65-F5344CB8AC3E}">
        <p14:creationId xmlns:p14="http://schemas.microsoft.com/office/powerpoint/2010/main" val="1345781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4DD36CD1-E059-4E9B-B3D7-4673ADFE895A}"/>
              </a:ext>
            </a:extLst>
          </p:cNvPr>
          <p:cNvSpPr>
            <a:spLocks noGrp="1"/>
          </p:cNvSpPr>
          <p:nvPr>
            <p:ph type="title"/>
          </p:nvPr>
        </p:nvSpPr>
        <p:spPr>
          <a:xfrm>
            <a:off x="1046019" y="942108"/>
            <a:ext cx="3256550" cy="4969113"/>
          </a:xfrm>
        </p:spPr>
        <p:txBody>
          <a:bodyPr anchor="ctr">
            <a:normAutofit/>
          </a:bodyPr>
          <a:lstStyle/>
          <a:p>
            <a:r>
              <a:rPr lang="en-US" dirty="0">
                <a:solidFill>
                  <a:schemeClr val="tx2">
                    <a:lumMod val="75000"/>
                  </a:schemeClr>
                </a:solidFill>
              </a:rPr>
              <a:t>Resources:</a:t>
            </a:r>
            <a:br>
              <a:rPr lang="en-US" dirty="0">
                <a:solidFill>
                  <a:schemeClr val="tx2">
                    <a:lumMod val="75000"/>
                  </a:schemeClr>
                </a:solidFill>
              </a:rPr>
            </a:br>
            <a:endParaRPr lang="tr-TR" dirty="0">
              <a:solidFill>
                <a:schemeClr val="tx2">
                  <a:lumMod val="75000"/>
                </a:schemeClr>
              </a:solidFill>
            </a:endParaRPr>
          </a:p>
        </p:txBody>
      </p:sp>
      <p:sp>
        <p:nvSpPr>
          <p:cNvPr id="28"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İçerik Yer Tutucusu 2">
            <a:extLst>
              <a:ext uri="{FF2B5EF4-FFF2-40B4-BE49-F238E27FC236}">
                <a16:creationId xmlns:a16="http://schemas.microsoft.com/office/drawing/2014/main" id="{AF74DE86-8203-48BE-8C27-0C46191BE1E9}"/>
              </a:ext>
            </a:extLst>
          </p:cNvPr>
          <p:cNvSpPr>
            <a:spLocks noGrp="1"/>
          </p:cNvSpPr>
          <p:nvPr>
            <p:ph idx="1"/>
          </p:nvPr>
        </p:nvSpPr>
        <p:spPr>
          <a:xfrm>
            <a:off x="5049062" y="942108"/>
            <a:ext cx="6455549" cy="4969114"/>
          </a:xfrm>
        </p:spPr>
        <p:txBody>
          <a:bodyPr anchor="ctr">
            <a:normAutofit/>
          </a:bodyPr>
          <a:lstStyle/>
          <a:p>
            <a:r>
              <a:rPr lang="tr-TR" dirty="0">
                <a:solidFill>
                  <a:schemeClr val="tx2">
                    <a:lumMod val="75000"/>
                  </a:schemeClr>
                </a:solidFill>
                <a:hlinkClick r:id="rId2">
                  <a:extLst>
                    <a:ext uri="{A12FA001-AC4F-418D-AE19-62706E023703}">
                      <ahyp:hlinkClr xmlns:ahyp="http://schemas.microsoft.com/office/drawing/2018/hyperlinkcolor" val="tx"/>
                    </a:ext>
                  </a:extLst>
                </a:hlinkClick>
              </a:rPr>
              <a:t>https://www.psprint.com/resources/difference-between-raster-vector/</a:t>
            </a:r>
            <a:endParaRPr lang="en-US" dirty="0">
              <a:solidFill>
                <a:schemeClr val="tx2">
                  <a:lumMod val="75000"/>
                </a:schemeClr>
              </a:solidFill>
            </a:endParaRPr>
          </a:p>
          <a:p>
            <a:r>
              <a:rPr lang="en-US" dirty="0">
                <a:solidFill>
                  <a:schemeClr val="tx2">
                    <a:lumMod val="75000"/>
                  </a:schemeClr>
                </a:solidFill>
                <a:hlinkClick r:id="rId3">
                  <a:extLst>
                    <a:ext uri="{A12FA001-AC4F-418D-AE19-62706E023703}">
                      <ahyp:hlinkClr xmlns:ahyp="http://schemas.microsoft.com/office/drawing/2018/hyperlinkcolor" val="tx"/>
                    </a:ext>
                  </a:extLst>
                </a:hlinkClick>
              </a:rPr>
              <a:t>https://www.encyclopedia.com/computing/news-wires-white-papers-and-books/digital-images</a:t>
            </a:r>
            <a:endParaRPr lang="en-US" dirty="0">
              <a:solidFill>
                <a:schemeClr val="tx2">
                  <a:lumMod val="75000"/>
                </a:schemeClr>
              </a:solidFill>
            </a:endParaRPr>
          </a:p>
          <a:p>
            <a:r>
              <a:rPr lang="en-US" u="sng" dirty="0">
                <a:solidFill>
                  <a:schemeClr val="tx2">
                    <a:lumMod val="75000"/>
                  </a:schemeClr>
                </a:solidFill>
              </a:rPr>
              <a:t>https://www.techopedia.com/definition/5555/rgb-color-model-rgb</a:t>
            </a:r>
          </a:p>
        </p:txBody>
      </p:sp>
    </p:spTree>
    <p:extLst>
      <p:ext uri="{BB962C8B-B14F-4D97-AF65-F5344CB8AC3E}">
        <p14:creationId xmlns:p14="http://schemas.microsoft.com/office/powerpoint/2010/main" val="3131513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A11031-EEFF-456E-B884-EC227C5FBFAC}"/>
              </a:ext>
            </a:extLst>
          </p:cNvPr>
          <p:cNvSpPr>
            <a:spLocks noGrp="1"/>
          </p:cNvSpPr>
          <p:nvPr>
            <p:ph type="title"/>
          </p:nvPr>
        </p:nvSpPr>
        <p:spPr>
          <a:xfrm>
            <a:off x="1687669" y="624110"/>
            <a:ext cx="4137059" cy="1280890"/>
          </a:xfrm>
        </p:spPr>
        <p:txBody>
          <a:bodyPr>
            <a:normAutofit/>
          </a:bodyPr>
          <a:lstStyle/>
          <a:p>
            <a:endParaRPr lang="tr-TR" sz="3200" dirty="0"/>
          </a:p>
        </p:txBody>
      </p:sp>
      <p:sp>
        <p:nvSpPr>
          <p:cNvPr id="3" name="İçerik Yer Tutucusu 2">
            <a:extLst>
              <a:ext uri="{FF2B5EF4-FFF2-40B4-BE49-F238E27FC236}">
                <a16:creationId xmlns:a16="http://schemas.microsoft.com/office/drawing/2014/main" id="{75708D05-5D34-4E01-9F30-6AFCA1E2E218}"/>
              </a:ext>
            </a:extLst>
          </p:cNvPr>
          <p:cNvSpPr>
            <a:spLocks noGrp="1"/>
          </p:cNvSpPr>
          <p:nvPr>
            <p:ph idx="1"/>
          </p:nvPr>
        </p:nvSpPr>
        <p:spPr>
          <a:xfrm>
            <a:off x="1683956" y="2133600"/>
            <a:ext cx="4140772" cy="3777622"/>
          </a:xfrm>
        </p:spPr>
        <p:txBody>
          <a:bodyPr>
            <a:normAutofit/>
            <a:scene3d>
              <a:camera prst="orthographicFront"/>
              <a:lightRig rig="soft" dir="t">
                <a:rot lat="0" lon="0" rev="15600000"/>
              </a:lightRig>
            </a:scene3d>
            <a:sp3d extrusionH="57150" prstMaterial="softEdge">
              <a:bevelT w="25400" h="38100"/>
            </a:sp3d>
          </a:bodyPr>
          <a:lstStyle/>
          <a:p>
            <a:pPr marL="0" indent="0">
              <a:buNone/>
            </a:pPr>
            <a:r>
              <a:rPr lang="en-US" sz="4800" b="1" dirty="0">
                <a:ln/>
                <a:solidFill>
                  <a:schemeClr val="accent4"/>
                </a:solidFill>
                <a:effectLst>
                  <a:glow rad="63500">
                    <a:schemeClr val="accent3">
                      <a:satMod val="175000"/>
                      <a:alpha val="40000"/>
                    </a:schemeClr>
                  </a:glow>
                </a:effectLst>
                <a:latin typeface="Bell MT" panose="02020503060305020303" pitchFamily="18" charset="0"/>
              </a:rPr>
              <a:t>Thank you for attention</a:t>
            </a:r>
            <a:endParaRPr lang="tr-TR" sz="4800" b="1" dirty="0">
              <a:ln/>
              <a:solidFill>
                <a:schemeClr val="accent4"/>
              </a:solidFill>
              <a:effectLst>
                <a:glow rad="63500">
                  <a:schemeClr val="accent3">
                    <a:satMod val="175000"/>
                    <a:alpha val="40000"/>
                  </a:schemeClr>
                </a:glow>
              </a:effectLst>
              <a:latin typeface="Bell MT" panose="02020503060305020303" pitchFamily="18" charset="0"/>
            </a:endParaRPr>
          </a:p>
        </p:txBody>
      </p:sp>
      <p:pic>
        <p:nvPicPr>
          <p:cNvPr id="9" name="Graphic 6" descr="Smiling Face with No Fill">
            <a:extLst>
              <a:ext uri="{FF2B5EF4-FFF2-40B4-BE49-F238E27FC236}">
                <a16:creationId xmlns:a16="http://schemas.microsoft.com/office/drawing/2014/main" id="{015B4864-681A-4D2D-A4D3-21CB33149A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93856" y="645106"/>
            <a:ext cx="5247747" cy="5247747"/>
          </a:xfrm>
          <a:prstGeom prst="rect">
            <a:avLst/>
          </a:prstGeom>
        </p:spPr>
      </p:pic>
    </p:spTree>
    <p:extLst>
      <p:ext uri="{BB962C8B-B14F-4D97-AF65-F5344CB8AC3E}">
        <p14:creationId xmlns:p14="http://schemas.microsoft.com/office/powerpoint/2010/main" val="4217661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CBB3E1-2802-40E5-9D34-8046945A3A5D}"/>
              </a:ext>
            </a:extLst>
          </p:cNvPr>
          <p:cNvSpPr>
            <a:spLocks noGrp="1"/>
          </p:cNvSpPr>
          <p:nvPr>
            <p:ph type="title"/>
          </p:nvPr>
        </p:nvSpPr>
        <p:spPr>
          <a:xfrm>
            <a:off x="1687669" y="624110"/>
            <a:ext cx="4137059" cy="1280890"/>
          </a:xfrm>
        </p:spPr>
        <p:txBody>
          <a:bodyPr>
            <a:normAutofit/>
          </a:bodyPr>
          <a:lstStyle/>
          <a:p>
            <a:pPr marL="571500" indent="-571500">
              <a:buFont typeface="Wingdings" panose="05000000000000000000" pitchFamily="2" charset="2"/>
              <a:buChar char="v"/>
            </a:pPr>
            <a:r>
              <a:rPr lang="en-US" sz="3200" dirty="0">
                <a:latin typeface="Bodoni MT" panose="02070603080606020203" pitchFamily="18" charset="0"/>
              </a:rPr>
              <a:t>What is a digital image?</a:t>
            </a:r>
            <a:endParaRPr lang="tr-TR" sz="3200" dirty="0">
              <a:latin typeface="Bodoni MT" panose="02070603080606020203" pitchFamily="18" charset="0"/>
            </a:endParaRPr>
          </a:p>
        </p:txBody>
      </p:sp>
      <p:sp>
        <p:nvSpPr>
          <p:cNvPr id="3" name="İçerik Yer Tutucusu 2">
            <a:extLst>
              <a:ext uri="{FF2B5EF4-FFF2-40B4-BE49-F238E27FC236}">
                <a16:creationId xmlns:a16="http://schemas.microsoft.com/office/drawing/2014/main" id="{52FC6258-ACE6-4635-9C48-5F78FB8C030C}"/>
              </a:ext>
            </a:extLst>
          </p:cNvPr>
          <p:cNvSpPr>
            <a:spLocks noGrp="1"/>
          </p:cNvSpPr>
          <p:nvPr>
            <p:ph idx="1"/>
          </p:nvPr>
        </p:nvSpPr>
        <p:spPr>
          <a:xfrm>
            <a:off x="648457" y="2133599"/>
            <a:ext cx="5176271" cy="4458269"/>
          </a:xfrm>
        </p:spPr>
        <p:txBody>
          <a:bodyPr>
            <a:normAutofit fontScale="85000" lnSpcReduction="20000"/>
          </a:bodyPr>
          <a:lstStyle/>
          <a:p>
            <a:r>
              <a:rPr lang="en-US" sz="2600" b="1" dirty="0">
                <a:solidFill>
                  <a:srgbClr val="000000"/>
                </a:solidFill>
                <a:latin typeface="Goudy Old Style" panose="02020502050305020303" pitchFamily="18" charset="0"/>
              </a:rPr>
              <a:t>A digital image is a representation of a real image as a set of numbers that can be stored and handled by a digital computer. In order to translate the image into numbers, it is divided into small areas called pixels (picture elements). For each pixel, the imaging device records a number, or a small set of numbers, that describe some property of this pixel, such as its brightness (the intensity of the light) or its color. The numbers are arranged in an array of rows and columns that correspond to the vertical and horizontal positions of the pixels in the image</a:t>
            </a:r>
            <a:r>
              <a:rPr lang="en-US" sz="1600" b="1" dirty="0">
                <a:solidFill>
                  <a:srgbClr val="000000"/>
                </a:solidFill>
                <a:latin typeface="Goudy Old Style" panose="02020502050305020303" pitchFamily="18" charset="0"/>
              </a:rPr>
              <a:t>.</a:t>
            </a:r>
            <a:endParaRPr lang="tr-TR" sz="1600" b="1" dirty="0">
              <a:solidFill>
                <a:srgbClr val="000000"/>
              </a:solidFill>
              <a:latin typeface="Goudy Old Style" panose="02020502050305020303" pitchFamily="18" charset="0"/>
            </a:endParaRPr>
          </a:p>
        </p:txBody>
      </p:sp>
      <p:pic>
        <p:nvPicPr>
          <p:cNvPr id="5" name="Resim 4">
            <a:extLst>
              <a:ext uri="{FF2B5EF4-FFF2-40B4-BE49-F238E27FC236}">
                <a16:creationId xmlns:a16="http://schemas.microsoft.com/office/drawing/2014/main" id="{2736E93E-A1B5-449D-BD45-5F36047376B9}"/>
              </a:ext>
            </a:extLst>
          </p:cNvPr>
          <p:cNvPicPr>
            <a:picLocks noChangeAspect="1"/>
          </p:cNvPicPr>
          <p:nvPr/>
        </p:nvPicPr>
        <p:blipFill rotWithShape="1">
          <a:blip r:embed="rId2">
            <a:extLst>
              <a:ext uri="{28A0092B-C50C-407E-A947-70E740481C1C}">
                <a14:useLocalDpi xmlns:a14="http://schemas.microsoft.com/office/drawing/2010/main" val="0"/>
              </a:ext>
            </a:extLst>
          </a:blip>
          <a:srcRect r="-2" b="3738"/>
          <a:stretch/>
        </p:blipFill>
        <p:spPr>
          <a:xfrm>
            <a:off x="6367274" y="805126"/>
            <a:ext cx="5451627" cy="5247747"/>
          </a:xfrm>
          <a:prstGeom prst="rect">
            <a:avLst/>
          </a:prstGeom>
        </p:spPr>
      </p:pic>
    </p:spTree>
    <p:extLst>
      <p:ext uri="{BB962C8B-B14F-4D97-AF65-F5344CB8AC3E}">
        <p14:creationId xmlns:p14="http://schemas.microsoft.com/office/powerpoint/2010/main" val="27439107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7">
            <a:extLst>
              <a:ext uri="{FF2B5EF4-FFF2-40B4-BE49-F238E27FC236}">
                <a16:creationId xmlns:a16="http://schemas.microsoft.com/office/drawing/2014/main" id="{66AFD431-09B7-42CA-BF39-9FE5DBE5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solidFill>
            <a:schemeClr val="tx2"/>
          </a:solid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dirty="0"/>
          </a:p>
        </p:txBody>
      </p:sp>
      <p:grpSp>
        <p:nvGrpSpPr>
          <p:cNvPr id="25" name="Group 9">
            <a:extLst>
              <a:ext uri="{FF2B5EF4-FFF2-40B4-BE49-F238E27FC236}">
                <a16:creationId xmlns:a16="http://schemas.microsoft.com/office/drawing/2014/main" id="{9711C96E-3D2D-48C8-AAB9-C1CB02D1D5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tx2">
              <a:lumMod val="90000"/>
            </a:schemeClr>
          </a:solidFill>
        </p:grpSpPr>
        <p:sp>
          <p:nvSpPr>
            <p:cNvPr id="11" name="Freeform 11">
              <a:extLst>
                <a:ext uri="{FF2B5EF4-FFF2-40B4-BE49-F238E27FC236}">
                  <a16:creationId xmlns:a16="http://schemas.microsoft.com/office/drawing/2014/main" id="{0D18AF42-7CD5-4754-91D4-1BE53B5D1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6" name="Freeform 12">
              <a:extLst>
                <a:ext uri="{FF2B5EF4-FFF2-40B4-BE49-F238E27FC236}">
                  <a16:creationId xmlns:a16="http://schemas.microsoft.com/office/drawing/2014/main" id="{A28C8F1A-9407-4D67-8250-D8923BC6DD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3" name="Freeform 13">
              <a:extLst>
                <a:ext uri="{FF2B5EF4-FFF2-40B4-BE49-F238E27FC236}">
                  <a16:creationId xmlns:a16="http://schemas.microsoft.com/office/drawing/2014/main" id="{5CE0A2B0-F7F1-442C-A287-CD6F729E2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4" name="Freeform 14">
              <a:extLst>
                <a:ext uri="{FF2B5EF4-FFF2-40B4-BE49-F238E27FC236}">
                  <a16:creationId xmlns:a16="http://schemas.microsoft.com/office/drawing/2014/main" id="{9E69CFA3-AE12-4EAF-A3A1-564BEEFEF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5" name="Freeform 15">
              <a:extLst>
                <a:ext uri="{FF2B5EF4-FFF2-40B4-BE49-F238E27FC236}">
                  <a16:creationId xmlns:a16="http://schemas.microsoft.com/office/drawing/2014/main" id="{ECB64037-2AE8-4CA9-AD8E-7ACC8618F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6" name="Freeform 16">
              <a:extLst>
                <a:ext uri="{FF2B5EF4-FFF2-40B4-BE49-F238E27FC236}">
                  <a16:creationId xmlns:a16="http://schemas.microsoft.com/office/drawing/2014/main" id="{8D319B10-EE8E-453F-A137-D7EEFA208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7" name="Freeform 17">
              <a:extLst>
                <a:ext uri="{FF2B5EF4-FFF2-40B4-BE49-F238E27FC236}">
                  <a16:creationId xmlns:a16="http://schemas.microsoft.com/office/drawing/2014/main" id="{3283F486-509C-4A42-8EED-794A991D2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8" name="Freeform 18">
              <a:extLst>
                <a:ext uri="{FF2B5EF4-FFF2-40B4-BE49-F238E27FC236}">
                  <a16:creationId xmlns:a16="http://schemas.microsoft.com/office/drawing/2014/main" id="{EBBFBB12-E756-4386-9C17-CA5743838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9" name="Freeform 19">
              <a:extLst>
                <a:ext uri="{FF2B5EF4-FFF2-40B4-BE49-F238E27FC236}">
                  <a16:creationId xmlns:a16="http://schemas.microsoft.com/office/drawing/2014/main" id="{7ADD0E7E-F4A6-4B3F-8A2F-BCBFAFBA2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0" name="Freeform 20">
              <a:extLst>
                <a:ext uri="{FF2B5EF4-FFF2-40B4-BE49-F238E27FC236}">
                  <a16:creationId xmlns:a16="http://schemas.microsoft.com/office/drawing/2014/main" id="{C19FCFB7-5E71-4197-8EC7-2ACB6DB02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1" name="Freeform 21">
              <a:extLst>
                <a:ext uri="{FF2B5EF4-FFF2-40B4-BE49-F238E27FC236}">
                  <a16:creationId xmlns:a16="http://schemas.microsoft.com/office/drawing/2014/main" id="{EAA533FE-4903-48DD-A921-421A9C44AF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2" name="Freeform 22">
              <a:extLst>
                <a:ext uri="{FF2B5EF4-FFF2-40B4-BE49-F238E27FC236}">
                  <a16:creationId xmlns:a16="http://schemas.microsoft.com/office/drawing/2014/main" id="{54CC5D8E-0D6C-4021-B84E-5D6182C0E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Başlık 1">
            <a:extLst>
              <a:ext uri="{FF2B5EF4-FFF2-40B4-BE49-F238E27FC236}">
                <a16:creationId xmlns:a16="http://schemas.microsoft.com/office/drawing/2014/main" id="{33E71BE4-AA9F-4688-81FA-D300AD5886EC}"/>
              </a:ext>
            </a:extLst>
          </p:cNvPr>
          <p:cNvSpPr>
            <a:spLocks noGrp="1"/>
          </p:cNvSpPr>
          <p:nvPr>
            <p:ph type="title"/>
          </p:nvPr>
        </p:nvSpPr>
        <p:spPr>
          <a:xfrm>
            <a:off x="7839756" y="1159566"/>
            <a:ext cx="3662939" cy="4568264"/>
          </a:xfrm>
        </p:spPr>
        <p:txBody>
          <a:bodyPr anchor="ctr">
            <a:normAutofit/>
          </a:bodyPr>
          <a:lstStyle/>
          <a:p>
            <a:pPr marL="571500" indent="-571500">
              <a:buFont typeface="Wingdings" panose="05000000000000000000" pitchFamily="2" charset="2"/>
              <a:buChar char="v"/>
            </a:pPr>
            <a:r>
              <a:rPr lang="en-US" dirty="0">
                <a:solidFill>
                  <a:schemeClr val="bg1">
                    <a:lumMod val="95000"/>
                    <a:lumOff val="5000"/>
                  </a:schemeClr>
                </a:solidFill>
                <a:latin typeface="Bodoni MT" panose="02070603080606020203" pitchFamily="18" charset="0"/>
              </a:rPr>
              <a:t>What is a digital image?</a:t>
            </a:r>
            <a:endParaRPr lang="tr-TR" dirty="0">
              <a:solidFill>
                <a:schemeClr val="bg1">
                  <a:lumMod val="95000"/>
                  <a:lumOff val="5000"/>
                </a:schemeClr>
              </a:solidFill>
            </a:endParaRPr>
          </a:p>
        </p:txBody>
      </p:sp>
      <p:sp>
        <p:nvSpPr>
          <p:cNvPr id="24" name="Freeform 6">
            <a:extLst>
              <a:ext uri="{FF2B5EF4-FFF2-40B4-BE49-F238E27FC236}">
                <a16:creationId xmlns:a16="http://schemas.microsoft.com/office/drawing/2014/main" id="{E7D63BAB-D0DB-4F66-92F9-4D2E0A2E5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643468"/>
            <a:ext cx="7560245" cy="5571066"/>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p>
      <p:sp>
        <p:nvSpPr>
          <p:cNvPr id="3" name="İçerik Yer Tutucusu 2">
            <a:extLst>
              <a:ext uri="{FF2B5EF4-FFF2-40B4-BE49-F238E27FC236}">
                <a16:creationId xmlns:a16="http://schemas.microsoft.com/office/drawing/2014/main" id="{057165AA-3308-43F9-AF06-7A6F66D58568}"/>
              </a:ext>
            </a:extLst>
          </p:cNvPr>
          <p:cNvSpPr>
            <a:spLocks noGrp="1"/>
          </p:cNvSpPr>
          <p:nvPr>
            <p:ph idx="1"/>
          </p:nvPr>
        </p:nvSpPr>
        <p:spPr>
          <a:xfrm>
            <a:off x="637310" y="1286934"/>
            <a:ext cx="5292436" cy="4284134"/>
          </a:xfrm>
        </p:spPr>
        <p:txBody>
          <a:bodyPr anchor="ctr">
            <a:normAutofit lnSpcReduction="10000"/>
          </a:bodyPr>
          <a:lstStyle/>
          <a:p>
            <a:r>
              <a:rPr lang="en-US" sz="2800" b="1" dirty="0">
                <a:solidFill>
                  <a:srgbClr val="FFFFFF"/>
                </a:solidFill>
                <a:latin typeface="Goudy Old Style" panose="02020502050305020303" pitchFamily="18" charset="0"/>
              </a:rPr>
              <a:t>Digital images have several basic characteristics. One is the </a:t>
            </a:r>
            <a:r>
              <a:rPr lang="en-US" sz="2800" b="1" i="1" dirty="0">
                <a:solidFill>
                  <a:srgbClr val="FFFFFF"/>
                </a:solidFill>
                <a:latin typeface="Goudy Old Style" panose="02020502050305020303" pitchFamily="18" charset="0"/>
              </a:rPr>
              <a:t>type</a:t>
            </a:r>
            <a:r>
              <a:rPr lang="en-US" sz="2800" b="1" dirty="0">
                <a:solidFill>
                  <a:srgbClr val="FFFFFF"/>
                </a:solidFill>
                <a:latin typeface="Goudy Old Style" panose="02020502050305020303" pitchFamily="18" charset="0"/>
              </a:rPr>
              <a:t> of the image. For example, a black and white image records only the intensity of the light falling on the pixels. A color image can have three colors, normally RGB (Red, Green, Blue) or four colors, CMYK (Cyan, Magenta, Yellow, </a:t>
            </a:r>
            <a:r>
              <a:rPr lang="en-US" sz="2800" b="1" dirty="0" err="1">
                <a:solidFill>
                  <a:srgbClr val="FFFFFF"/>
                </a:solidFill>
                <a:latin typeface="Goudy Old Style" panose="02020502050305020303" pitchFamily="18" charset="0"/>
              </a:rPr>
              <a:t>blacK</a:t>
            </a:r>
            <a:r>
              <a:rPr lang="en-US" sz="2800" b="1" dirty="0">
                <a:solidFill>
                  <a:srgbClr val="FFFFFF"/>
                </a:solidFill>
                <a:latin typeface="Goudy Old Style" panose="02020502050305020303" pitchFamily="18" charset="0"/>
              </a:rPr>
              <a:t>). </a:t>
            </a:r>
            <a:endParaRPr lang="tr-TR" sz="2800" b="1" dirty="0">
              <a:solidFill>
                <a:srgbClr val="FFFFFF"/>
              </a:solidFill>
              <a:latin typeface="Goudy Old Style" panose="02020502050305020303" pitchFamily="18" charset="0"/>
            </a:endParaRPr>
          </a:p>
        </p:txBody>
      </p:sp>
    </p:spTree>
    <p:extLst>
      <p:ext uri="{BB962C8B-B14F-4D97-AF65-F5344CB8AC3E}">
        <p14:creationId xmlns:p14="http://schemas.microsoft.com/office/powerpoint/2010/main" val="21904875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5EA6B6-246A-45C6-8293-BA28B417E85F}"/>
              </a:ext>
            </a:extLst>
          </p:cNvPr>
          <p:cNvSpPr>
            <a:spLocks noGrp="1"/>
          </p:cNvSpPr>
          <p:nvPr>
            <p:ph type="title"/>
          </p:nvPr>
        </p:nvSpPr>
        <p:spPr>
          <a:xfrm>
            <a:off x="1687669" y="624110"/>
            <a:ext cx="4137059" cy="1280890"/>
          </a:xfrm>
        </p:spPr>
        <p:txBody>
          <a:bodyPr>
            <a:normAutofit/>
          </a:bodyPr>
          <a:lstStyle/>
          <a:p>
            <a:pPr marL="571500" indent="-571500">
              <a:buFont typeface="Wingdings" panose="05000000000000000000" pitchFamily="2" charset="2"/>
              <a:buChar char="v"/>
            </a:pPr>
            <a:r>
              <a:rPr lang="en-US" sz="3200">
                <a:latin typeface="Trebuchet MS" panose="020B0603020202020204" pitchFamily="34" charset="0"/>
              </a:rPr>
              <a:t>What is a digital image?</a:t>
            </a:r>
            <a:endParaRPr lang="tr-TR" sz="3200">
              <a:latin typeface="Trebuchet MS" panose="020B0603020202020204" pitchFamily="34" charset="0"/>
            </a:endParaRPr>
          </a:p>
        </p:txBody>
      </p:sp>
      <p:sp>
        <p:nvSpPr>
          <p:cNvPr id="3" name="İçerik Yer Tutucusu 2">
            <a:extLst>
              <a:ext uri="{FF2B5EF4-FFF2-40B4-BE49-F238E27FC236}">
                <a16:creationId xmlns:a16="http://schemas.microsoft.com/office/drawing/2014/main" id="{26FF9602-3078-4CAA-8048-AFF506146EA7}"/>
              </a:ext>
            </a:extLst>
          </p:cNvPr>
          <p:cNvSpPr>
            <a:spLocks noGrp="1"/>
          </p:cNvSpPr>
          <p:nvPr>
            <p:ph idx="1"/>
          </p:nvPr>
        </p:nvSpPr>
        <p:spPr>
          <a:xfrm>
            <a:off x="1683956" y="2133600"/>
            <a:ext cx="4140772" cy="3777622"/>
          </a:xfrm>
        </p:spPr>
        <p:txBody>
          <a:bodyPr>
            <a:normAutofit lnSpcReduction="10000"/>
          </a:bodyPr>
          <a:lstStyle/>
          <a:p>
            <a:r>
              <a:rPr lang="en-US" sz="2800" b="1" dirty="0">
                <a:solidFill>
                  <a:srgbClr val="000000"/>
                </a:solidFill>
                <a:latin typeface="Goudy Old Style" panose="02020502050305020303" pitchFamily="18" charset="0"/>
              </a:rPr>
              <a:t>Depending on whether the image resolution is fixed, it may be of vector or raster type. By itself, the term "digital image" usually refers to raster images or bitmapped images (as opposed to vector images).</a:t>
            </a:r>
            <a:endParaRPr lang="tr-TR" sz="2800" b="1" dirty="0">
              <a:solidFill>
                <a:srgbClr val="000000"/>
              </a:solidFill>
              <a:latin typeface="Goudy Old Style" panose="02020502050305020303" pitchFamily="18" charset="0"/>
            </a:endParaRPr>
          </a:p>
        </p:txBody>
      </p:sp>
      <p:pic>
        <p:nvPicPr>
          <p:cNvPr id="7" name="Graphic 6" descr="Kamera">
            <a:extLst>
              <a:ext uri="{FF2B5EF4-FFF2-40B4-BE49-F238E27FC236}">
                <a16:creationId xmlns:a16="http://schemas.microsoft.com/office/drawing/2014/main" id="{049EAC5B-2932-4EBC-8DC7-454C842CD2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93856" y="645106"/>
            <a:ext cx="5247747" cy="5247747"/>
          </a:xfrm>
          <a:prstGeom prst="rect">
            <a:avLst/>
          </a:prstGeom>
        </p:spPr>
      </p:pic>
    </p:spTree>
    <p:extLst>
      <p:ext uri="{BB962C8B-B14F-4D97-AF65-F5344CB8AC3E}">
        <p14:creationId xmlns:p14="http://schemas.microsoft.com/office/powerpoint/2010/main" val="12442114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6AFD431-09B7-42CA-BF39-9FE5DBE5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solidFill>
            <a:schemeClr val="tx2"/>
          </a:solid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9711C96E-3D2D-48C8-AAB9-C1CB02D1D5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tx2">
              <a:lumMod val="90000"/>
            </a:schemeClr>
          </a:solidFill>
        </p:grpSpPr>
        <p:sp>
          <p:nvSpPr>
            <p:cNvPr id="11" name="Freeform 11">
              <a:extLst>
                <a:ext uri="{FF2B5EF4-FFF2-40B4-BE49-F238E27FC236}">
                  <a16:creationId xmlns:a16="http://schemas.microsoft.com/office/drawing/2014/main" id="{0D18AF42-7CD5-4754-91D4-1BE53B5D1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2" name="Freeform 12">
              <a:extLst>
                <a:ext uri="{FF2B5EF4-FFF2-40B4-BE49-F238E27FC236}">
                  <a16:creationId xmlns:a16="http://schemas.microsoft.com/office/drawing/2014/main" id="{A28C8F1A-9407-4D67-8250-D8923BC6DD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3" name="Freeform 13">
              <a:extLst>
                <a:ext uri="{FF2B5EF4-FFF2-40B4-BE49-F238E27FC236}">
                  <a16:creationId xmlns:a16="http://schemas.microsoft.com/office/drawing/2014/main" id="{5CE0A2B0-F7F1-442C-A287-CD6F729E2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4" name="Freeform 14">
              <a:extLst>
                <a:ext uri="{FF2B5EF4-FFF2-40B4-BE49-F238E27FC236}">
                  <a16:creationId xmlns:a16="http://schemas.microsoft.com/office/drawing/2014/main" id="{9E69CFA3-AE12-4EAF-A3A1-564BEEFEF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5" name="Freeform 15">
              <a:extLst>
                <a:ext uri="{FF2B5EF4-FFF2-40B4-BE49-F238E27FC236}">
                  <a16:creationId xmlns:a16="http://schemas.microsoft.com/office/drawing/2014/main" id="{ECB64037-2AE8-4CA9-AD8E-7ACC8618F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6" name="Freeform 16">
              <a:extLst>
                <a:ext uri="{FF2B5EF4-FFF2-40B4-BE49-F238E27FC236}">
                  <a16:creationId xmlns:a16="http://schemas.microsoft.com/office/drawing/2014/main" id="{8D319B10-EE8E-453F-A137-D7EEFA208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7" name="Freeform 17">
              <a:extLst>
                <a:ext uri="{FF2B5EF4-FFF2-40B4-BE49-F238E27FC236}">
                  <a16:creationId xmlns:a16="http://schemas.microsoft.com/office/drawing/2014/main" id="{3283F486-509C-4A42-8EED-794A991D2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8" name="Freeform 18">
              <a:extLst>
                <a:ext uri="{FF2B5EF4-FFF2-40B4-BE49-F238E27FC236}">
                  <a16:creationId xmlns:a16="http://schemas.microsoft.com/office/drawing/2014/main" id="{EBBFBB12-E756-4386-9C17-CA5743838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9" name="Freeform 19">
              <a:extLst>
                <a:ext uri="{FF2B5EF4-FFF2-40B4-BE49-F238E27FC236}">
                  <a16:creationId xmlns:a16="http://schemas.microsoft.com/office/drawing/2014/main" id="{7ADD0E7E-F4A6-4B3F-8A2F-BCBFAFBA2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0" name="Freeform 20">
              <a:extLst>
                <a:ext uri="{FF2B5EF4-FFF2-40B4-BE49-F238E27FC236}">
                  <a16:creationId xmlns:a16="http://schemas.microsoft.com/office/drawing/2014/main" id="{C19FCFB7-5E71-4197-8EC7-2ACB6DB02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1" name="Freeform 21">
              <a:extLst>
                <a:ext uri="{FF2B5EF4-FFF2-40B4-BE49-F238E27FC236}">
                  <a16:creationId xmlns:a16="http://schemas.microsoft.com/office/drawing/2014/main" id="{EAA533FE-4903-48DD-A921-421A9C44AF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2" name="Freeform 22">
              <a:extLst>
                <a:ext uri="{FF2B5EF4-FFF2-40B4-BE49-F238E27FC236}">
                  <a16:creationId xmlns:a16="http://schemas.microsoft.com/office/drawing/2014/main" id="{54CC5D8E-0D6C-4021-B84E-5D6182C0E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Başlık 1">
            <a:extLst>
              <a:ext uri="{FF2B5EF4-FFF2-40B4-BE49-F238E27FC236}">
                <a16:creationId xmlns:a16="http://schemas.microsoft.com/office/drawing/2014/main" id="{A8637C6D-1F5E-4389-83EB-D059E5671594}"/>
              </a:ext>
            </a:extLst>
          </p:cNvPr>
          <p:cNvSpPr>
            <a:spLocks noGrp="1"/>
          </p:cNvSpPr>
          <p:nvPr>
            <p:ph type="title"/>
          </p:nvPr>
        </p:nvSpPr>
        <p:spPr>
          <a:xfrm>
            <a:off x="7839756" y="1159566"/>
            <a:ext cx="3662939" cy="4568264"/>
          </a:xfrm>
        </p:spPr>
        <p:txBody>
          <a:bodyPr anchor="ctr">
            <a:normAutofit/>
          </a:bodyPr>
          <a:lstStyle/>
          <a:p>
            <a:pPr marL="685800" indent="-685800">
              <a:buFont typeface="Wingdings" panose="05000000000000000000" pitchFamily="2" charset="2"/>
              <a:buChar char="v"/>
            </a:pPr>
            <a:r>
              <a:rPr lang="en-US">
                <a:solidFill>
                  <a:schemeClr val="bg1">
                    <a:lumMod val="95000"/>
                    <a:lumOff val="5000"/>
                  </a:schemeClr>
                </a:solidFill>
                <a:latin typeface="Perpetua Titling MT" panose="02020502060505020804" pitchFamily="18" charset="0"/>
              </a:rPr>
              <a:t> What is a Raster Image</a:t>
            </a:r>
            <a:endParaRPr lang="tr-TR">
              <a:solidFill>
                <a:schemeClr val="bg1">
                  <a:lumMod val="95000"/>
                  <a:lumOff val="5000"/>
                </a:schemeClr>
              </a:solidFill>
              <a:latin typeface="Perpetua Titling MT" panose="02020502060505020804" pitchFamily="18" charset="0"/>
            </a:endParaRPr>
          </a:p>
        </p:txBody>
      </p:sp>
      <p:sp>
        <p:nvSpPr>
          <p:cNvPr id="24" name="Freeform 6">
            <a:extLst>
              <a:ext uri="{FF2B5EF4-FFF2-40B4-BE49-F238E27FC236}">
                <a16:creationId xmlns:a16="http://schemas.microsoft.com/office/drawing/2014/main" id="{E7D63BAB-D0DB-4F66-92F9-4D2E0A2E5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643468"/>
            <a:ext cx="7560245" cy="5571066"/>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p>
      <p:sp>
        <p:nvSpPr>
          <p:cNvPr id="3" name="İçerik Yer Tutucusu 2">
            <a:extLst>
              <a:ext uri="{FF2B5EF4-FFF2-40B4-BE49-F238E27FC236}">
                <a16:creationId xmlns:a16="http://schemas.microsoft.com/office/drawing/2014/main" id="{4621E0D6-2FA7-40E7-A5E5-1CC985FD011B}"/>
              </a:ext>
            </a:extLst>
          </p:cNvPr>
          <p:cNvSpPr>
            <a:spLocks noGrp="1"/>
          </p:cNvSpPr>
          <p:nvPr>
            <p:ph idx="1"/>
          </p:nvPr>
        </p:nvSpPr>
        <p:spPr>
          <a:xfrm>
            <a:off x="565772" y="1025272"/>
            <a:ext cx="5292436" cy="4923698"/>
          </a:xfrm>
        </p:spPr>
        <p:txBody>
          <a:bodyPr anchor="ctr">
            <a:normAutofit fontScale="92500" lnSpcReduction="20000"/>
          </a:bodyPr>
          <a:lstStyle/>
          <a:p>
            <a:pPr fontAlgn="base"/>
            <a:r>
              <a:rPr lang="en-US" sz="2400" b="0" i="0" dirty="0">
                <a:solidFill>
                  <a:srgbClr val="FFFFFF"/>
                </a:solidFill>
                <a:effectLst/>
                <a:latin typeface="Bell MT" panose="02020503060305020303" pitchFamily="18" charset="0"/>
              </a:rPr>
              <a:t>Raster images,  also known as bitmaps, are comprised of individual pixels of color. Each color pixel contributes to the overall image.</a:t>
            </a:r>
          </a:p>
          <a:p>
            <a:pPr fontAlgn="base"/>
            <a:r>
              <a:rPr lang="en-US" sz="2400" b="0" i="0" dirty="0">
                <a:solidFill>
                  <a:srgbClr val="FFFFFF"/>
                </a:solidFill>
                <a:effectLst/>
                <a:latin typeface="Bell MT" panose="02020503060305020303" pitchFamily="18" charset="0"/>
              </a:rPr>
              <a:t>Raster images might be compared to pointillist paintings, which are composed with a series of individually-colored dots of paint. Each paint dot in a pointillist painting might represent a single pixel in a raster image. When viewed as an individual dot, it’s just a color; but when viewed as a whole, the colored dots make up a vivid and detailed painting. The pixels in a raster image work in the same manner, which provides for rich details and pixel-by-pixel editing.</a:t>
            </a:r>
          </a:p>
          <a:p>
            <a:endParaRPr lang="tr-TR" dirty="0">
              <a:solidFill>
                <a:srgbClr val="FFFFFF"/>
              </a:solidFill>
              <a:latin typeface="Bell MT" panose="02020503060305020303" pitchFamily="18" charset="0"/>
            </a:endParaRPr>
          </a:p>
        </p:txBody>
      </p:sp>
    </p:spTree>
    <p:extLst>
      <p:ext uri="{BB962C8B-B14F-4D97-AF65-F5344CB8AC3E}">
        <p14:creationId xmlns:p14="http://schemas.microsoft.com/office/powerpoint/2010/main" val="38003571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6AFD431-09B7-42CA-BF39-9FE5DBE5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solidFill>
            <a:schemeClr val="tx2"/>
          </a:solid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9711C96E-3D2D-48C8-AAB9-C1CB02D1D5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tx2">
              <a:lumMod val="90000"/>
            </a:schemeClr>
          </a:solidFill>
        </p:grpSpPr>
        <p:sp>
          <p:nvSpPr>
            <p:cNvPr id="11" name="Freeform 11">
              <a:extLst>
                <a:ext uri="{FF2B5EF4-FFF2-40B4-BE49-F238E27FC236}">
                  <a16:creationId xmlns:a16="http://schemas.microsoft.com/office/drawing/2014/main" id="{0D18AF42-7CD5-4754-91D4-1BE53B5D1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2" name="Freeform 12">
              <a:extLst>
                <a:ext uri="{FF2B5EF4-FFF2-40B4-BE49-F238E27FC236}">
                  <a16:creationId xmlns:a16="http://schemas.microsoft.com/office/drawing/2014/main" id="{A28C8F1A-9407-4D67-8250-D8923BC6DD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3" name="Freeform 13">
              <a:extLst>
                <a:ext uri="{FF2B5EF4-FFF2-40B4-BE49-F238E27FC236}">
                  <a16:creationId xmlns:a16="http://schemas.microsoft.com/office/drawing/2014/main" id="{5CE0A2B0-F7F1-442C-A287-CD6F729E2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4" name="Freeform 14">
              <a:extLst>
                <a:ext uri="{FF2B5EF4-FFF2-40B4-BE49-F238E27FC236}">
                  <a16:creationId xmlns:a16="http://schemas.microsoft.com/office/drawing/2014/main" id="{9E69CFA3-AE12-4EAF-A3A1-564BEEFEF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5" name="Freeform 15">
              <a:extLst>
                <a:ext uri="{FF2B5EF4-FFF2-40B4-BE49-F238E27FC236}">
                  <a16:creationId xmlns:a16="http://schemas.microsoft.com/office/drawing/2014/main" id="{ECB64037-2AE8-4CA9-AD8E-7ACC8618F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6" name="Freeform 16">
              <a:extLst>
                <a:ext uri="{FF2B5EF4-FFF2-40B4-BE49-F238E27FC236}">
                  <a16:creationId xmlns:a16="http://schemas.microsoft.com/office/drawing/2014/main" id="{8D319B10-EE8E-453F-A137-D7EEFA208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7" name="Freeform 17">
              <a:extLst>
                <a:ext uri="{FF2B5EF4-FFF2-40B4-BE49-F238E27FC236}">
                  <a16:creationId xmlns:a16="http://schemas.microsoft.com/office/drawing/2014/main" id="{3283F486-509C-4A42-8EED-794A991D2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8" name="Freeform 18">
              <a:extLst>
                <a:ext uri="{FF2B5EF4-FFF2-40B4-BE49-F238E27FC236}">
                  <a16:creationId xmlns:a16="http://schemas.microsoft.com/office/drawing/2014/main" id="{EBBFBB12-E756-4386-9C17-CA5743838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9" name="Freeform 19">
              <a:extLst>
                <a:ext uri="{FF2B5EF4-FFF2-40B4-BE49-F238E27FC236}">
                  <a16:creationId xmlns:a16="http://schemas.microsoft.com/office/drawing/2014/main" id="{7ADD0E7E-F4A6-4B3F-8A2F-BCBFAFBA2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0" name="Freeform 20">
              <a:extLst>
                <a:ext uri="{FF2B5EF4-FFF2-40B4-BE49-F238E27FC236}">
                  <a16:creationId xmlns:a16="http://schemas.microsoft.com/office/drawing/2014/main" id="{C19FCFB7-5E71-4197-8EC7-2ACB6DB02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1" name="Freeform 21">
              <a:extLst>
                <a:ext uri="{FF2B5EF4-FFF2-40B4-BE49-F238E27FC236}">
                  <a16:creationId xmlns:a16="http://schemas.microsoft.com/office/drawing/2014/main" id="{EAA533FE-4903-48DD-A921-421A9C44AF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2" name="Freeform 22">
              <a:extLst>
                <a:ext uri="{FF2B5EF4-FFF2-40B4-BE49-F238E27FC236}">
                  <a16:creationId xmlns:a16="http://schemas.microsoft.com/office/drawing/2014/main" id="{54CC5D8E-0D6C-4021-B84E-5D6182C0E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Başlık 1">
            <a:extLst>
              <a:ext uri="{FF2B5EF4-FFF2-40B4-BE49-F238E27FC236}">
                <a16:creationId xmlns:a16="http://schemas.microsoft.com/office/drawing/2014/main" id="{132A4D8F-ECAD-4EC5-881F-40D17F983571}"/>
              </a:ext>
            </a:extLst>
          </p:cNvPr>
          <p:cNvSpPr>
            <a:spLocks noGrp="1"/>
          </p:cNvSpPr>
          <p:nvPr>
            <p:ph type="title"/>
          </p:nvPr>
        </p:nvSpPr>
        <p:spPr>
          <a:xfrm>
            <a:off x="7839756" y="1159566"/>
            <a:ext cx="3662939" cy="4568264"/>
          </a:xfrm>
        </p:spPr>
        <p:txBody>
          <a:bodyPr anchor="ctr">
            <a:normAutofit/>
          </a:bodyPr>
          <a:lstStyle/>
          <a:p>
            <a:pPr marL="571500" indent="-571500">
              <a:buFont typeface="Wingdings" panose="05000000000000000000" pitchFamily="2" charset="2"/>
              <a:buChar char="v"/>
            </a:pPr>
            <a:r>
              <a:rPr lang="en-US">
                <a:solidFill>
                  <a:schemeClr val="bg1">
                    <a:lumMod val="95000"/>
                    <a:lumOff val="5000"/>
                  </a:schemeClr>
                </a:solidFill>
                <a:latin typeface="Perpetua Titling MT" panose="02020502060505020804" pitchFamily="18" charset="0"/>
              </a:rPr>
              <a:t> </a:t>
            </a:r>
            <a:r>
              <a:rPr lang="en-US">
                <a:solidFill>
                  <a:schemeClr val="bg1">
                    <a:lumMod val="95000"/>
                    <a:lumOff val="5000"/>
                  </a:schemeClr>
                </a:solidFill>
                <a:latin typeface="Trebuchet MS" panose="020B0603020202020204" pitchFamily="34" charset="0"/>
              </a:rPr>
              <a:t>What is a Raster Image</a:t>
            </a:r>
            <a:endParaRPr lang="tr-TR">
              <a:solidFill>
                <a:schemeClr val="bg1">
                  <a:lumMod val="95000"/>
                  <a:lumOff val="5000"/>
                </a:schemeClr>
              </a:solidFill>
              <a:latin typeface="Trebuchet MS" panose="020B0603020202020204" pitchFamily="34" charset="0"/>
            </a:endParaRPr>
          </a:p>
        </p:txBody>
      </p:sp>
      <p:sp>
        <p:nvSpPr>
          <p:cNvPr id="24" name="Freeform 6">
            <a:extLst>
              <a:ext uri="{FF2B5EF4-FFF2-40B4-BE49-F238E27FC236}">
                <a16:creationId xmlns:a16="http://schemas.microsoft.com/office/drawing/2014/main" id="{E7D63BAB-D0DB-4F66-92F9-4D2E0A2E5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643468"/>
            <a:ext cx="7560245" cy="5571066"/>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p>
      <p:sp>
        <p:nvSpPr>
          <p:cNvPr id="3" name="İçerik Yer Tutucusu 2">
            <a:extLst>
              <a:ext uri="{FF2B5EF4-FFF2-40B4-BE49-F238E27FC236}">
                <a16:creationId xmlns:a16="http://schemas.microsoft.com/office/drawing/2014/main" id="{36AAA14B-2D6E-400D-BEAF-20E3A0C3A196}"/>
              </a:ext>
            </a:extLst>
          </p:cNvPr>
          <p:cNvSpPr>
            <a:spLocks noGrp="1"/>
          </p:cNvSpPr>
          <p:nvPr>
            <p:ph idx="1"/>
          </p:nvPr>
        </p:nvSpPr>
        <p:spPr>
          <a:xfrm>
            <a:off x="637310" y="1286934"/>
            <a:ext cx="5292436" cy="4284134"/>
          </a:xfrm>
        </p:spPr>
        <p:txBody>
          <a:bodyPr anchor="ctr">
            <a:normAutofit/>
          </a:bodyPr>
          <a:lstStyle/>
          <a:p>
            <a:pPr fontAlgn="base"/>
            <a:r>
              <a:rPr lang="en-US" b="1" i="0">
                <a:solidFill>
                  <a:srgbClr val="FFFFFF"/>
                </a:solidFill>
                <a:effectLst/>
                <a:latin typeface="Goudy Old Style" panose="02020502050305020303" pitchFamily="18" charset="0"/>
              </a:rPr>
              <a:t>Raster images are capable of rendering complex, multi-colored visuals, including soft color gradients. Digital cameras create raster images, and all the photographs you see in print and online are raster images.</a:t>
            </a:r>
          </a:p>
          <a:p>
            <a:pPr fontAlgn="base"/>
            <a:r>
              <a:rPr lang="en-US" b="1" i="0">
                <a:solidFill>
                  <a:srgbClr val="FFFFFF"/>
                </a:solidFill>
                <a:effectLst/>
                <a:latin typeface="Goudy Old Style" panose="02020502050305020303" pitchFamily="18" charset="0"/>
              </a:rPr>
              <a:t>Raster images are ideal for photo editing and creating digital paintings in programs such as Photoshop and </a:t>
            </a:r>
            <a:r>
              <a:rPr lang="en-US" b="1">
                <a:solidFill>
                  <a:srgbClr val="FFFFFF"/>
                </a:solidFill>
                <a:latin typeface="Goudy Old Style" panose="02020502050305020303" pitchFamily="18" charset="0"/>
              </a:rPr>
              <a:t>GIMP ,</a:t>
            </a:r>
            <a:r>
              <a:rPr lang="en-US" b="1" i="0">
                <a:solidFill>
                  <a:srgbClr val="FFFFFF"/>
                </a:solidFill>
                <a:effectLst/>
                <a:latin typeface="Goudy Old Style" panose="02020502050305020303" pitchFamily="18" charset="0"/>
              </a:rPr>
              <a:t> and they can be compressed for storage and web optimized images.</a:t>
            </a:r>
          </a:p>
          <a:p>
            <a:endParaRPr lang="tr-TR">
              <a:solidFill>
                <a:srgbClr val="FFFFFF"/>
              </a:solidFill>
            </a:endParaRPr>
          </a:p>
        </p:txBody>
      </p:sp>
    </p:spTree>
    <p:extLst>
      <p:ext uri="{BB962C8B-B14F-4D97-AF65-F5344CB8AC3E}">
        <p14:creationId xmlns:p14="http://schemas.microsoft.com/office/powerpoint/2010/main" val="280425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6AFD431-09B7-42CA-BF39-9FE5DBE5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solidFill>
            <a:schemeClr val="tx2"/>
          </a:solid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9711C96E-3D2D-48C8-AAB9-C1CB02D1D5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tx2">
              <a:lumMod val="90000"/>
            </a:schemeClr>
          </a:solidFill>
        </p:grpSpPr>
        <p:sp>
          <p:nvSpPr>
            <p:cNvPr id="11" name="Freeform 11">
              <a:extLst>
                <a:ext uri="{FF2B5EF4-FFF2-40B4-BE49-F238E27FC236}">
                  <a16:creationId xmlns:a16="http://schemas.microsoft.com/office/drawing/2014/main" id="{0D18AF42-7CD5-4754-91D4-1BE53B5D1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2" name="Freeform 12">
              <a:extLst>
                <a:ext uri="{FF2B5EF4-FFF2-40B4-BE49-F238E27FC236}">
                  <a16:creationId xmlns:a16="http://schemas.microsoft.com/office/drawing/2014/main" id="{A28C8F1A-9407-4D67-8250-D8923BC6DD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3" name="Freeform 13">
              <a:extLst>
                <a:ext uri="{FF2B5EF4-FFF2-40B4-BE49-F238E27FC236}">
                  <a16:creationId xmlns:a16="http://schemas.microsoft.com/office/drawing/2014/main" id="{5CE0A2B0-F7F1-442C-A287-CD6F729E2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4" name="Freeform 14">
              <a:extLst>
                <a:ext uri="{FF2B5EF4-FFF2-40B4-BE49-F238E27FC236}">
                  <a16:creationId xmlns:a16="http://schemas.microsoft.com/office/drawing/2014/main" id="{9E69CFA3-AE12-4EAF-A3A1-564BEEFEF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5" name="Freeform 15">
              <a:extLst>
                <a:ext uri="{FF2B5EF4-FFF2-40B4-BE49-F238E27FC236}">
                  <a16:creationId xmlns:a16="http://schemas.microsoft.com/office/drawing/2014/main" id="{ECB64037-2AE8-4CA9-AD8E-7ACC8618F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6" name="Freeform 16">
              <a:extLst>
                <a:ext uri="{FF2B5EF4-FFF2-40B4-BE49-F238E27FC236}">
                  <a16:creationId xmlns:a16="http://schemas.microsoft.com/office/drawing/2014/main" id="{8D319B10-EE8E-453F-A137-D7EEFA208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7" name="Freeform 17">
              <a:extLst>
                <a:ext uri="{FF2B5EF4-FFF2-40B4-BE49-F238E27FC236}">
                  <a16:creationId xmlns:a16="http://schemas.microsoft.com/office/drawing/2014/main" id="{3283F486-509C-4A42-8EED-794A991D2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8" name="Freeform 18">
              <a:extLst>
                <a:ext uri="{FF2B5EF4-FFF2-40B4-BE49-F238E27FC236}">
                  <a16:creationId xmlns:a16="http://schemas.microsoft.com/office/drawing/2014/main" id="{EBBFBB12-E756-4386-9C17-CA5743838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9" name="Freeform 19">
              <a:extLst>
                <a:ext uri="{FF2B5EF4-FFF2-40B4-BE49-F238E27FC236}">
                  <a16:creationId xmlns:a16="http://schemas.microsoft.com/office/drawing/2014/main" id="{7ADD0E7E-F4A6-4B3F-8A2F-BCBFAFBA2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0" name="Freeform 20">
              <a:extLst>
                <a:ext uri="{FF2B5EF4-FFF2-40B4-BE49-F238E27FC236}">
                  <a16:creationId xmlns:a16="http://schemas.microsoft.com/office/drawing/2014/main" id="{C19FCFB7-5E71-4197-8EC7-2ACB6DB02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1" name="Freeform 21">
              <a:extLst>
                <a:ext uri="{FF2B5EF4-FFF2-40B4-BE49-F238E27FC236}">
                  <a16:creationId xmlns:a16="http://schemas.microsoft.com/office/drawing/2014/main" id="{EAA533FE-4903-48DD-A921-421A9C44AF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2" name="Freeform 22">
              <a:extLst>
                <a:ext uri="{FF2B5EF4-FFF2-40B4-BE49-F238E27FC236}">
                  <a16:creationId xmlns:a16="http://schemas.microsoft.com/office/drawing/2014/main" id="{54CC5D8E-0D6C-4021-B84E-5D6182C0E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Başlık 1">
            <a:extLst>
              <a:ext uri="{FF2B5EF4-FFF2-40B4-BE49-F238E27FC236}">
                <a16:creationId xmlns:a16="http://schemas.microsoft.com/office/drawing/2014/main" id="{FE726BE4-2065-4E1E-B94C-1BFE29AB18E5}"/>
              </a:ext>
            </a:extLst>
          </p:cNvPr>
          <p:cNvSpPr>
            <a:spLocks noGrp="1"/>
          </p:cNvSpPr>
          <p:nvPr>
            <p:ph type="title"/>
          </p:nvPr>
        </p:nvSpPr>
        <p:spPr>
          <a:xfrm>
            <a:off x="7839756" y="1159566"/>
            <a:ext cx="3662939" cy="4568264"/>
          </a:xfrm>
        </p:spPr>
        <p:txBody>
          <a:bodyPr anchor="ctr">
            <a:normAutofit/>
          </a:bodyPr>
          <a:lstStyle/>
          <a:p>
            <a:pPr marL="571500" indent="-571500">
              <a:buFont typeface="Wingdings" panose="05000000000000000000" pitchFamily="2" charset="2"/>
              <a:buChar char="v"/>
            </a:pPr>
            <a:r>
              <a:rPr lang="en-US">
                <a:solidFill>
                  <a:schemeClr val="bg1">
                    <a:lumMod val="95000"/>
                    <a:lumOff val="5000"/>
                  </a:schemeClr>
                </a:solidFill>
                <a:latin typeface="Trebuchet MS" panose="020B0603020202020204" pitchFamily="34" charset="0"/>
              </a:rPr>
              <a:t>What is a Raster Image</a:t>
            </a:r>
            <a:endParaRPr lang="tr-TR">
              <a:solidFill>
                <a:schemeClr val="bg1">
                  <a:lumMod val="95000"/>
                  <a:lumOff val="5000"/>
                </a:schemeClr>
              </a:solidFill>
              <a:latin typeface="Trebuchet MS" panose="020B0603020202020204" pitchFamily="34" charset="0"/>
            </a:endParaRPr>
          </a:p>
        </p:txBody>
      </p:sp>
      <p:sp>
        <p:nvSpPr>
          <p:cNvPr id="24" name="Freeform 6">
            <a:extLst>
              <a:ext uri="{FF2B5EF4-FFF2-40B4-BE49-F238E27FC236}">
                <a16:creationId xmlns:a16="http://schemas.microsoft.com/office/drawing/2014/main" id="{E7D63BAB-D0DB-4F66-92F9-4D2E0A2E5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643468"/>
            <a:ext cx="7560245" cy="5571066"/>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p>
      <p:sp>
        <p:nvSpPr>
          <p:cNvPr id="3" name="İçerik Yer Tutucusu 2">
            <a:extLst>
              <a:ext uri="{FF2B5EF4-FFF2-40B4-BE49-F238E27FC236}">
                <a16:creationId xmlns:a16="http://schemas.microsoft.com/office/drawing/2014/main" id="{FB3BC324-7A98-4A71-ACEA-7C9F2B5E7C62}"/>
              </a:ext>
            </a:extLst>
          </p:cNvPr>
          <p:cNvSpPr>
            <a:spLocks noGrp="1"/>
          </p:cNvSpPr>
          <p:nvPr>
            <p:ph idx="1"/>
          </p:nvPr>
        </p:nvSpPr>
        <p:spPr>
          <a:xfrm>
            <a:off x="637310" y="1286934"/>
            <a:ext cx="5292436" cy="4284134"/>
          </a:xfrm>
        </p:spPr>
        <p:txBody>
          <a:bodyPr anchor="ctr">
            <a:normAutofit/>
          </a:bodyPr>
          <a:lstStyle/>
          <a:p>
            <a:r>
              <a:rPr lang="en-US" sz="2000" b="1" i="0" dirty="0">
                <a:solidFill>
                  <a:srgbClr val="FFFFFF"/>
                </a:solidFill>
                <a:effectLst/>
                <a:latin typeface="Goudy Old Style" panose="02020502050305020303" pitchFamily="18" charset="0"/>
              </a:rPr>
              <a:t>There are different types of raster files: </a:t>
            </a:r>
            <a:r>
              <a:rPr lang="en-US" sz="2000" b="1" i="0" dirty="0">
                <a:solidFill>
                  <a:srgbClr val="FFFFFF"/>
                </a:solidFill>
                <a:effectLst/>
                <a:latin typeface="Goudy Old Style" panose="02020502050305020303" pitchFamily="18" charset="0"/>
                <a:hlinkClick r:id="rId2" tooltip="This link opens in a new window">
                  <a:extLst>
                    <a:ext uri="{A12FA001-AC4F-418D-AE19-62706E023703}">
                      <ahyp:hlinkClr xmlns:ahyp="http://schemas.microsoft.com/office/drawing/2018/hyperlinkcolor" val="tx"/>
                    </a:ext>
                  </a:extLst>
                </a:hlinkClick>
              </a:rPr>
              <a:t>JPG</a:t>
            </a:r>
            <a:r>
              <a:rPr lang="en-US" sz="2000" b="1" i="0" dirty="0">
                <a:solidFill>
                  <a:srgbClr val="FFFFFF"/>
                </a:solidFill>
                <a:effectLst/>
                <a:latin typeface="Goudy Old Style" panose="02020502050305020303" pitchFamily="18" charset="0"/>
              </a:rPr>
              <a:t>, </a:t>
            </a:r>
            <a:r>
              <a:rPr lang="en-US" sz="2000" b="1" i="0" dirty="0">
                <a:solidFill>
                  <a:srgbClr val="FFFFFF"/>
                </a:solidFill>
                <a:effectLst/>
                <a:latin typeface="Goudy Old Style" panose="02020502050305020303" pitchFamily="18" charset="0"/>
                <a:hlinkClick r:id="rId3" tooltip="This link opens in a new window">
                  <a:extLst>
                    <a:ext uri="{A12FA001-AC4F-418D-AE19-62706E023703}">
                      <ahyp:hlinkClr xmlns:ahyp="http://schemas.microsoft.com/office/drawing/2018/hyperlinkcolor" val="tx"/>
                    </a:ext>
                  </a:extLst>
                </a:hlinkClick>
              </a:rPr>
              <a:t>GIF</a:t>
            </a:r>
            <a:r>
              <a:rPr lang="en-US" sz="2000" b="1" i="0" dirty="0">
                <a:solidFill>
                  <a:srgbClr val="FFFFFF"/>
                </a:solidFill>
                <a:effectLst/>
                <a:latin typeface="Goudy Old Style" panose="02020502050305020303" pitchFamily="18" charset="0"/>
              </a:rPr>
              <a:t>, and </a:t>
            </a:r>
            <a:r>
              <a:rPr lang="en-US" sz="2000" b="1" i="0" dirty="0">
                <a:solidFill>
                  <a:srgbClr val="FFFFFF"/>
                </a:solidFill>
                <a:effectLst/>
                <a:latin typeface="Goudy Old Style" panose="02020502050305020303" pitchFamily="18" charset="0"/>
                <a:hlinkClick r:id="rId4" tooltip="This link opens in a new window">
                  <a:extLst>
                    <a:ext uri="{A12FA001-AC4F-418D-AE19-62706E023703}">
                      <ahyp:hlinkClr xmlns:ahyp="http://schemas.microsoft.com/office/drawing/2018/hyperlinkcolor" val="tx"/>
                    </a:ext>
                  </a:extLst>
                </a:hlinkClick>
              </a:rPr>
              <a:t>PNG</a:t>
            </a:r>
            <a:r>
              <a:rPr lang="en-US" sz="2000" b="1" i="0" dirty="0">
                <a:solidFill>
                  <a:srgbClr val="FFFFFF"/>
                </a:solidFill>
                <a:effectLst/>
                <a:latin typeface="Goudy Old Style" panose="02020502050305020303" pitchFamily="18" charset="0"/>
              </a:rPr>
              <a:t> are examples, and </a:t>
            </a:r>
            <a:r>
              <a:rPr lang="en-US" sz="2000" b="1" dirty="0">
                <a:solidFill>
                  <a:srgbClr val="FFFFFF"/>
                </a:solidFill>
                <a:latin typeface="Goudy Old Style" panose="02020502050305020303" pitchFamily="18" charset="0"/>
              </a:rPr>
              <a:t>each file type has its own nuances.</a:t>
            </a:r>
            <a:endParaRPr lang="en-US" sz="2000" b="1" i="0" dirty="0">
              <a:solidFill>
                <a:srgbClr val="FFFFFF"/>
              </a:solidFill>
              <a:effectLst/>
              <a:latin typeface="Goudy Old Style" panose="02020502050305020303" pitchFamily="18" charset="0"/>
            </a:endParaRPr>
          </a:p>
          <a:p>
            <a:endParaRPr lang="az-Latn-AZ" sz="2000" b="1" i="0" dirty="0">
              <a:solidFill>
                <a:srgbClr val="FFFFFF"/>
              </a:solidFill>
              <a:effectLst/>
              <a:latin typeface="Goudy Old Style" panose="02020502050305020303" pitchFamily="18" charset="0"/>
            </a:endParaRPr>
          </a:p>
          <a:p>
            <a:r>
              <a:rPr lang="en-US" sz="2000" b="1" i="0" dirty="0">
                <a:solidFill>
                  <a:srgbClr val="FFFFFF"/>
                </a:solidFill>
                <a:effectLst/>
                <a:latin typeface="Goudy Old Style" panose="02020502050305020303" pitchFamily="18" charset="0"/>
              </a:rPr>
              <a:t>How you can use a given raster image depends on its size and quality. Quality is often dictated by how many pixels are contained in an inch, expressed as pixels-per-inch or </a:t>
            </a:r>
            <a:r>
              <a:rPr lang="en-US" sz="2000" b="1" i="0" dirty="0" err="1">
                <a:solidFill>
                  <a:srgbClr val="FFFFFF"/>
                </a:solidFill>
                <a:effectLst/>
                <a:latin typeface="Goudy Old Style" panose="02020502050305020303" pitchFamily="18" charset="0"/>
              </a:rPr>
              <a:t>ppi</a:t>
            </a:r>
            <a:r>
              <a:rPr lang="en-US" sz="2000" b="1" i="0" dirty="0">
                <a:solidFill>
                  <a:srgbClr val="FFFFFF"/>
                </a:solidFill>
                <a:effectLst/>
                <a:latin typeface="Goudy Old Style" panose="02020502050305020303" pitchFamily="18" charset="0"/>
              </a:rPr>
              <a:t>; as well as the overall dimensions of the image, also expressed as pixels (for example, 5,000 pixels wide by 2,500 pixels high).</a:t>
            </a:r>
          </a:p>
          <a:p>
            <a:endParaRPr lang="tr-TR" dirty="0">
              <a:solidFill>
                <a:srgbClr val="FFFFFF"/>
              </a:solidFill>
            </a:endParaRPr>
          </a:p>
        </p:txBody>
      </p:sp>
    </p:spTree>
    <p:extLst>
      <p:ext uri="{BB962C8B-B14F-4D97-AF65-F5344CB8AC3E}">
        <p14:creationId xmlns:p14="http://schemas.microsoft.com/office/powerpoint/2010/main" val="345954416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F39CD4-5E2B-41A0-B602-AD3B977A173B}"/>
              </a:ext>
            </a:extLst>
          </p:cNvPr>
          <p:cNvSpPr>
            <a:spLocks noGrp="1"/>
          </p:cNvSpPr>
          <p:nvPr>
            <p:ph type="title"/>
          </p:nvPr>
        </p:nvSpPr>
        <p:spPr>
          <a:xfrm>
            <a:off x="1716155" y="4401732"/>
            <a:ext cx="9834840" cy="2084638"/>
          </a:xfrm>
        </p:spPr>
        <p:txBody>
          <a:bodyPr>
            <a:normAutofit fontScale="90000"/>
          </a:bodyPr>
          <a:lstStyle/>
          <a:p>
            <a:pPr fontAlgn="base">
              <a:lnSpc>
                <a:spcPct val="90000"/>
              </a:lnSpc>
            </a:pPr>
            <a:br>
              <a:rPr lang="az-Latn-AZ" sz="2400" b="1" i="0" dirty="0">
                <a:effectLst/>
                <a:latin typeface="Goudy Old Style" panose="02020502050305020303" pitchFamily="18" charset="0"/>
              </a:rPr>
            </a:br>
            <a:r>
              <a:rPr lang="en-US" sz="2400" b="1" i="0" dirty="0">
                <a:solidFill>
                  <a:schemeClr val="accent3">
                    <a:lumMod val="50000"/>
                  </a:schemeClr>
                </a:solidFill>
                <a:effectLst/>
                <a:latin typeface="Goudy Old Style" panose="02020502050305020303" pitchFamily="18" charset="0"/>
              </a:rPr>
              <a:t>The greater the </a:t>
            </a:r>
            <a:r>
              <a:rPr lang="en-US" sz="2400" b="1" i="0" dirty="0" err="1">
                <a:solidFill>
                  <a:schemeClr val="accent3">
                    <a:lumMod val="50000"/>
                  </a:schemeClr>
                </a:solidFill>
                <a:effectLst/>
                <a:latin typeface="Goudy Old Style" panose="02020502050305020303" pitchFamily="18" charset="0"/>
              </a:rPr>
              <a:t>ppi</a:t>
            </a:r>
            <a:r>
              <a:rPr lang="en-US" sz="2400" b="1" i="0" dirty="0">
                <a:solidFill>
                  <a:schemeClr val="accent3">
                    <a:lumMod val="50000"/>
                  </a:schemeClr>
                </a:solidFill>
                <a:effectLst/>
                <a:latin typeface="Goudy Old Style" panose="02020502050305020303" pitchFamily="18" charset="0"/>
              </a:rPr>
              <a:t> and dimensional measurements, the higher the quality. Most printing projects require images to be at least 300ppi, for example.</a:t>
            </a:r>
            <a:br>
              <a:rPr lang="en-US" sz="2400" b="1" i="0" dirty="0">
                <a:solidFill>
                  <a:schemeClr val="accent3">
                    <a:lumMod val="50000"/>
                  </a:schemeClr>
                </a:solidFill>
                <a:effectLst/>
                <a:latin typeface="Goudy Old Style" panose="02020502050305020303" pitchFamily="18" charset="0"/>
              </a:rPr>
            </a:br>
            <a:r>
              <a:rPr lang="en-US" sz="2400" b="1" i="0" dirty="0">
                <a:solidFill>
                  <a:schemeClr val="accent3">
                    <a:lumMod val="50000"/>
                  </a:schemeClr>
                </a:solidFill>
                <a:effectLst/>
                <a:latin typeface="Goudy Old Style" panose="02020502050305020303" pitchFamily="18" charset="0"/>
              </a:rPr>
              <a:t>Let’s say you’re </a:t>
            </a:r>
            <a:r>
              <a:rPr lang="en-US" sz="2400" b="1" i="0" u="sng" dirty="0">
                <a:solidFill>
                  <a:schemeClr val="accent3">
                    <a:lumMod val="50000"/>
                  </a:schemeClr>
                </a:solidFill>
                <a:effectLst/>
                <a:latin typeface="Goudy Old Style" panose="02020502050305020303" pitchFamily="18" charset="0"/>
                <a:hlinkClick r:id="rId2">
                  <a:extLst>
                    <a:ext uri="{A12FA001-AC4F-418D-AE19-62706E023703}">
                      <ahyp:hlinkClr xmlns:ahyp="http://schemas.microsoft.com/office/drawing/2018/hyperlinkcolor" val="tx"/>
                    </a:ext>
                  </a:extLst>
                </a:hlinkClick>
              </a:rPr>
              <a:t>printing a brochure</a:t>
            </a:r>
            <a:r>
              <a:rPr lang="en-US" sz="2400" b="1" i="0" dirty="0">
                <a:solidFill>
                  <a:schemeClr val="accent3">
                    <a:lumMod val="50000"/>
                  </a:schemeClr>
                </a:solidFill>
                <a:effectLst/>
                <a:latin typeface="Goudy Old Style" panose="02020502050305020303" pitchFamily="18" charset="0"/>
              </a:rPr>
              <a:t>, and you need a background image to span the entire unfolded interior: 8.5”x11”. Your background image should be at least 2,550 pixels wide (8.5 inches) by 3,300 pixels tall (11 inches) with a resolution of 300ppi.</a:t>
            </a:r>
            <a:br>
              <a:rPr lang="en-US" sz="2400" b="1" i="0" dirty="0">
                <a:solidFill>
                  <a:schemeClr val="accent3">
                    <a:lumMod val="50000"/>
                  </a:schemeClr>
                </a:solidFill>
                <a:effectLst/>
                <a:latin typeface="Goudy Old Style" panose="02020502050305020303" pitchFamily="18" charset="0"/>
              </a:rPr>
            </a:br>
            <a:endParaRPr lang="tr-TR" sz="2400" b="1" dirty="0">
              <a:solidFill>
                <a:schemeClr val="accent3">
                  <a:lumMod val="50000"/>
                </a:schemeClr>
              </a:solidFill>
              <a:latin typeface="Goudy Old Style" panose="02020502050305020303" pitchFamily="18" charset="0"/>
            </a:endParaRPr>
          </a:p>
        </p:txBody>
      </p:sp>
      <p:sp>
        <p:nvSpPr>
          <p:cNvPr id="11" name="Content Placeholder 10">
            <a:extLst>
              <a:ext uri="{FF2B5EF4-FFF2-40B4-BE49-F238E27FC236}">
                <a16:creationId xmlns:a16="http://schemas.microsoft.com/office/drawing/2014/main" id="{C0F9F611-3E59-4BCD-BD14-818DC88DA3DF}"/>
              </a:ext>
            </a:extLst>
          </p:cNvPr>
          <p:cNvSpPr>
            <a:spLocks noGrp="1"/>
          </p:cNvSpPr>
          <p:nvPr>
            <p:ph idx="1"/>
          </p:nvPr>
        </p:nvSpPr>
        <p:spPr>
          <a:xfrm>
            <a:off x="4700016" y="624110"/>
            <a:ext cx="6804596" cy="3777622"/>
          </a:xfrm>
        </p:spPr>
        <p:txBody>
          <a:bodyPr>
            <a:normAutofit/>
          </a:bodyPr>
          <a:lstStyle/>
          <a:p>
            <a:endParaRPr lang="en-US"/>
          </a:p>
        </p:txBody>
      </p:sp>
      <p:pic>
        <p:nvPicPr>
          <p:cNvPr id="7" name="İçerik Yer Tutucusu 6">
            <a:extLst>
              <a:ext uri="{FF2B5EF4-FFF2-40B4-BE49-F238E27FC236}">
                <a16:creationId xmlns:a16="http://schemas.microsoft.com/office/drawing/2014/main" id="{071747B0-BCE8-4A88-BD8C-133451EC25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539" y="106441"/>
            <a:ext cx="9742073" cy="4176022"/>
          </a:xfrm>
          <a:prstGeom prst="rect">
            <a:avLst/>
          </a:prstGeom>
        </p:spPr>
      </p:pic>
    </p:spTree>
    <p:extLst>
      <p:ext uri="{BB962C8B-B14F-4D97-AF65-F5344CB8AC3E}">
        <p14:creationId xmlns:p14="http://schemas.microsoft.com/office/powerpoint/2010/main" val="3984955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D5F03B5-0869-45B8-8787-E5A5BC92F619}"/>
              </a:ext>
            </a:extLst>
          </p:cNvPr>
          <p:cNvSpPr>
            <a:spLocks noGrp="1"/>
          </p:cNvSpPr>
          <p:nvPr>
            <p:ph type="title"/>
          </p:nvPr>
        </p:nvSpPr>
        <p:spPr>
          <a:xfrm>
            <a:off x="1046019" y="942108"/>
            <a:ext cx="3256550" cy="4969113"/>
          </a:xfrm>
        </p:spPr>
        <p:txBody>
          <a:bodyPr anchor="ctr">
            <a:normAutofit/>
          </a:bodyPr>
          <a:lstStyle/>
          <a:p>
            <a:pPr marL="571500" indent="-571500">
              <a:buFont typeface="Wingdings" panose="05000000000000000000" pitchFamily="2" charset="2"/>
              <a:buChar char="v"/>
            </a:pPr>
            <a:r>
              <a:rPr lang="tr-TR" dirty="0" err="1">
                <a:solidFill>
                  <a:schemeClr val="tx2">
                    <a:lumMod val="75000"/>
                  </a:schemeClr>
                </a:solidFill>
                <a:latin typeface="Trebuchet MS" panose="020B0603020202020204" pitchFamily="34" charset="0"/>
              </a:rPr>
              <a:t>Vector</a:t>
            </a:r>
            <a:r>
              <a:rPr lang="en-US" dirty="0">
                <a:solidFill>
                  <a:schemeClr val="tx2">
                    <a:lumMod val="75000"/>
                  </a:schemeClr>
                </a:solidFill>
                <a:latin typeface="Trebuchet MS" panose="020B0603020202020204" pitchFamily="34" charset="0"/>
              </a:rPr>
              <a:t> Images</a:t>
            </a:r>
            <a:endParaRPr lang="tr-TR" dirty="0">
              <a:solidFill>
                <a:schemeClr val="tx2">
                  <a:lumMod val="75000"/>
                </a:schemeClr>
              </a:solidFill>
              <a:latin typeface="Trebuchet MS" panose="020B0603020202020204" pitchFamily="34" charset="0"/>
            </a:endParaRP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İçerik Yer Tutucusu 2">
            <a:extLst>
              <a:ext uri="{FF2B5EF4-FFF2-40B4-BE49-F238E27FC236}">
                <a16:creationId xmlns:a16="http://schemas.microsoft.com/office/drawing/2014/main" id="{86D0F8D4-0F62-4261-AD02-31E7C9116AFD}"/>
              </a:ext>
            </a:extLst>
          </p:cNvPr>
          <p:cNvSpPr>
            <a:spLocks noGrp="1"/>
          </p:cNvSpPr>
          <p:nvPr>
            <p:ph idx="1"/>
          </p:nvPr>
        </p:nvSpPr>
        <p:spPr>
          <a:xfrm>
            <a:off x="5049062" y="942108"/>
            <a:ext cx="6455549" cy="4969114"/>
          </a:xfrm>
        </p:spPr>
        <p:txBody>
          <a:bodyPr anchor="ctr">
            <a:normAutofit/>
          </a:bodyPr>
          <a:lstStyle/>
          <a:p>
            <a:pPr fontAlgn="base"/>
            <a:r>
              <a:rPr lang="en-US" sz="2400" b="1" dirty="0">
                <a:solidFill>
                  <a:schemeClr val="tx2">
                    <a:lumMod val="75000"/>
                  </a:schemeClr>
                </a:solidFill>
                <a:effectLst/>
                <a:latin typeface="Goudy Old Style" panose="02020502050305020303" pitchFamily="18" charset="0"/>
              </a:rPr>
              <a:t>Unlike raster graphics, which are comprised of colored pixels arranged to display an image, vector graphics are made up of paths, each with a mathematical formula (vector) that tells the path how it is shaped and what color it is bordered with or filled by.</a:t>
            </a:r>
          </a:p>
          <a:p>
            <a:pPr fontAlgn="base"/>
            <a:r>
              <a:rPr lang="en-US" sz="2400" b="1" dirty="0">
                <a:solidFill>
                  <a:schemeClr val="tx2">
                    <a:lumMod val="75000"/>
                  </a:schemeClr>
                </a:solidFill>
                <a:effectLst/>
                <a:latin typeface="Goudy Old Style" panose="02020502050305020303" pitchFamily="18" charset="0"/>
              </a:rPr>
              <a:t>Since mathematical formulas dictate how the image is rendered, vector images retain their appearance regardless of size. They can be scaled infinitely. Vector images can be created and edited in programs such as </a:t>
            </a:r>
            <a:r>
              <a:rPr lang="en-US" sz="2400" b="1" u="sng" dirty="0">
                <a:solidFill>
                  <a:schemeClr val="tx2">
                    <a:lumMod val="75000"/>
                  </a:schemeClr>
                </a:solidFill>
                <a:effectLst/>
                <a:latin typeface="Goudy Old Style" panose="02020502050305020303" pitchFamily="18" charset="0"/>
                <a:hlinkClick r:id="rId2" tooltip="This link opens in a new window">
                  <a:extLst>
                    <a:ext uri="{A12FA001-AC4F-418D-AE19-62706E023703}">
                      <ahyp:hlinkClr xmlns:ahyp="http://schemas.microsoft.com/office/drawing/2018/hyperlinkcolor" val="tx"/>
                    </a:ext>
                  </a:extLst>
                </a:hlinkClick>
              </a:rPr>
              <a:t>Illustrator</a:t>
            </a:r>
            <a:r>
              <a:rPr lang="en-US" sz="2400" b="1" dirty="0">
                <a:solidFill>
                  <a:schemeClr val="tx2">
                    <a:lumMod val="75000"/>
                  </a:schemeClr>
                </a:solidFill>
                <a:effectLst/>
                <a:latin typeface="Goudy Old Style" panose="02020502050305020303" pitchFamily="18" charset="0"/>
              </a:rPr>
              <a:t>,</a:t>
            </a:r>
            <a:r>
              <a:rPr lang="en-US" sz="2400" b="1" u="sng" dirty="0">
                <a:solidFill>
                  <a:schemeClr val="tx2">
                    <a:lumMod val="75000"/>
                  </a:schemeClr>
                </a:solidFill>
                <a:effectLst/>
                <a:latin typeface="Goudy Old Style" panose="02020502050305020303" pitchFamily="18" charset="0"/>
                <a:hlinkClick r:id="rId3" tooltip="This link opens in a new window">
                  <a:extLst>
                    <a:ext uri="{A12FA001-AC4F-418D-AE19-62706E023703}">
                      <ahyp:hlinkClr xmlns:ahyp="http://schemas.microsoft.com/office/drawing/2018/hyperlinkcolor" val="tx"/>
                    </a:ext>
                  </a:extLst>
                </a:hlinkClick>
              </a:rPr>
              <a:t> CorelDraw</a:t>
            </a:r>
            <a:r>
              <a:rPr lang="en-US" sz="2400" b="1" dirty="0">
                <a:solidFill>
                  <a:schemeClr val="tx2">
                    <a:lumMod val="75000"/>
                  </a:schemeClr>
                </a:solidFill>
                <a:effectLst/>
                <a:latin typeface="Goudy Old Style" panose="02020502050305020303" pitchFamily="18" charset="0"/>
              </a:rPr>
              <a:t>, and </a:t>
            </a:r>
            <a:r>
              <a:rPr lang="en-US" sz="2400" b="1" u="sng" dirty="0" err="1">
                <a:solidFill>
                  <a:schemeClr val="tx2">
                    <a:lumMod val="75000"/>
                  </a:schemeClr>
                </a:solidFill>
                <a:effectLst/>
                <a:latin typeface="Goudy Old Style" panose="02020502050305020303" pitchFamily="18" charset="0"/>
                <a:hlinkClick r:id="rId4" tooltip="This link opens in a new window">
                  <a:extLst>
                    <a:ext uri="{A12FA001-AC4F-418D-AE19-62706E023703}">
                      <ahyp:hlinkClr xmlns:ahyp="http://schemas.microsoft.com/office/drawing/2018/hyperlinkcolor" val="tx"/>
                    </a:ext>
                  </a:extLst>
                </a:hlinkClick>
              </a:rPr>
              <a:t>InkScape</a:t>
            </a:r>
            <a:endParaRPr lang="en-US" sz="2400" b="1" dirty="0">
              <a:solidFill>
                <a:schemeClr val="tx2">
                  <a:lumMod val="75000"/>
                </a:schemeClr>
              </a:solidFill>
              <a:effectLst/>
              <a:latin typeface="Goudy Old Style" panose="02020502050305020303" pitchFamily="18" charset="0"/>
            </a:endParaRPr>
          </a:p>
        </p:txBody>
      </p:sp>
    </p:spTree>
    <p:extLst>
      <p:ext uri="{BB962C8B-B14F-4D97-AF65-F5344CB8AC3E}">
        <p14:creationId xmlns:p14="http://schemas.microsoft.com/office/powerpoint/2010/main" val="18149458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Duman">
  <a:themeElements>
    <a:clrScheme name="Duman">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otalTime>93</TotalTime>
  <Words>1599</Words>
  <Application>Microsoft Office PowerPoint</Application>
  <PresentationFormat>Geniş ekran</PresentationFormat>
  <Paragraphs>66</Paragraphs>
  <Slides>19</Slides>
  <Notes>0</Notes>
  <HiddenSlides>0</HiddenSlides>
  <MMClips>0</MMClips>
  <ScaleCrop>false</ScaleCrop>
  <HeadingPairs>
    <vt:vector size="6" baseType="variant">
      <vt:variant>
        <vt:lpstr>Kullanılan Yazı Tipleri</vt:lpstr>
      </vt:variant>
      <vt:variant>
        <vt:i4>13</vt:i4>
      </vt:variant>
      <vt:variant>
        <vt:lpstr>Tema</vt:lpstr>
      </vt:variant>
      <vt:variant>
        <vt:i4>1</vt:i4>
      </vt:variant>
      <vt:variant>
        <vt:lpstr>Slayt Başlıkları</vt:lpstr>
      </vt:variant>
      <vt:variant>
        <vt:i4>19</vt:i4>
      </vt:variant>
    </vt:vector>
  </HeadingPairs>
  <TitlesOfParts>
    <vt:vector size="33" baseType="lpstr">
      <vt:lpstr>Arial</vt:lpstr>
      <vt:lpstr>Baskerville Old Face</vt:lpstr>
      <vt:lpstr>Bell MT</vt:lpstr>
      <vt:lpstr>Bodoni MT</vt:lpstr>
      <vt:lpstr>Century Gothic</vt:lpstr>
      <vt:lpstr>Goudy Old Style</vt:lpstr>
      <vt:lpstr>inherit</vt:lpstr>
      <vt:lpstr>Open-sans</vt:lpstr>
      <vt:lpstr>Perpetua Titling MT</vt:lpstr>
      <vt:lpstr>Stencil</vt:lpstr>
      <vt:lpstr>Trebuchet MS</vt:lpstr>
      <vt:lpstr>Wingdings</vt:lpstr>
      <vt:lpstr>Wingdings 3</vt:lpstr>
      <vt:lpstr>Duman</vt:lpstr>
      <vt:lpstr>Digital coding  of  images</vt:lpstr>
      <vt:lpstr>What is a digital image?</vt:lpstr>
      <vt:lpstr>What is a digital image?</vt:lpstr>
      <vt:lpstr>What is a digital image?</vt:lpstr>
      <vt:lpstr> What is a Raster Image</vt:lpstr>
      <vt:lpstr> What is a Raster Image</vt:lpstr>
      <vt:lpstr>What is a Raster Image</vt:lpstr>
      <vt:lpstr> The greater the ppi and dimensional measurements, the higher the quality. Most printing projects require images to be at least 300ppi, for example. Let’s say you’re printing a brochure, and you need a background image to span the entire unfolded interior: 8.5”x11”. Your background image should be at least 2,550 pixels wide (8.5 inches) by 3,300 pixels tall (11 inches) with a resolution of 300ppi. </vt:lpstr>
      <vt:lpstr>Vector Images</vt:lpstr>
      <vt:lpstr> How are raster images and vector graphics different?  </vt:lpstr>
      <vt:lpstr>In contrast, the mathematical equations that form the foundations for vectors recalculate when they’re resized; thus, you can infinitely scale a vector graphic and maintain crisp, sharp edges. The difference is easy to see when you zoom on in a raster versus a vector; you can see individual pixels in the raster file, but the vector is still smooth. With vectors, resolution is not a concern.  </vt:lpstr>
      <vt:lpstr>2.File type and size </vt:lpstr>
      <vt:lpstr>PowerPoint Sunusu</vt:lpstr>
      <vt:lpstr>PowerPoint Sunusu</vt:lpstr>
      <vt:lpstr>3.When should you use raster or vector? </vt:lpstr>
      <vt:lpstr>        RGB Color Model (RGB) </vt:lpstr>
      <vt:lpstr>PowerPoint Sunusu</vt:lpstr>
      <vt:lpstr>Resources: </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coding  of  images</dc:title>
  <dc:creator>Gnl Hmbtv</dc:creator>
  <cp:lastModifiedBy>Gnl Hmbtv</cp:lastModifiedBy>
  <cp:revision>6</cp:revision>
  <dcterms:created xsi:type="dcterms:W3CDTF">2020-11-25T15:27:52Z</dcterms:created>
  <dcterms:modified xsi:type="dcterms:W3CDTF">2020-12-21T13:57:15Z</dcterms:modified>
</cp:coreProperties>
</file>