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7"/>
  </p:notesMasterIdLst>
  <p:sldIdLst>
    <p:sldId id="256" r:id="rId2"/>
    <p:sldId id="258" r:id="rId3"/>
    <p:sldId id="288" r:id="rId4"/>
    <p:sldId id="257" r:id="rId5"/>
    <p:sldId id="262" r:id="rId6"/>
    <p:sldId id="263" r:id="rId7"/>
    <p:sldId id="289" r:id="rId8"/>
    <p:sldId id="259" r:id="rId9"/>
    <p:sldId id="264" r:id="rId10"/>
    <p:sldId id="265" r:id="rId11"/>
    <p:sldId id="291" r:id="rId12"/>
    <p:sldId id="292" r:id="rId13"/>
    <p:sldId id="267" r:id="rId14"/>
    <p:sldId id="268" r:id="rId15"/>
    <p:sldId id="269" r:id="rId16"/>
  </p:sldIdLst>
  <p:sldSz cx="9144000" cy="5143500" type="screen16x9"/>
  <p:notesSz cx="6858000" cy="9144000"/>
  <p:embeddedFontLst>
    <p:embeddedFont>
      <p:font typeface="Arial Narrow" panose="020B0606020202030204" pitchFamily="34" charset="0"/>
      <p:regular r:id="rId18"/>
      <p:bold r:id="rId19"/>
      <p:italic r:id="rId20"/>
      <p:boldItalic r:id="rId21"/>
    </p:embeddedFont>
    <p:embeddedFont>
      <p:font typeface="Arvo" panose="020B0604020202020204" charset="0"/>
      <p:regular r:id="rId22"/>
      <p:bold r:id="rId23"/>
      <p:italic r:id="rId24"/>
      <p:boldItalic r:id="rId25"/>
    </p:embeddedFont>
    <p:embeddedFont>
      <p:font typeface="Avenir Next LT Pro" panose="020B0504020202020204" pitchFamily="34" charset="0"/>
      <p:regular r:id="rId26"/>
      <p:bold r:id="rId27"/>
      <p:italic r:id="rId28"/>
      <p:boldItalic r:id="rId29"/>
    </p:embeddedFont>
    <p:embeddedFont>
      <p:font typeface="Barlow Condensed" panose="020B0604020202020204" charset="0"/>
      <p:regular r:id="rId30"/>
      <p:bold r:id="rId31"/>
      <p:italic r:id="rId32"/>
      <p:boldItalic r:id="rId33"/>
    </p:embeddedFont>
    <p:embeddedFont>
      <p:font typeface="Barlow Condensed Medium" panose="020B0604020202020204" charset="0"/>
      <p:regular r:id="rId34"/>
      <p:bold r:id="rId35"/>
      <p:italic r:id="rId36"/>
      <p:boldItalic r:id="rId37"/>
    </p:embeddedFont>
    <p:embeddedFont>
      <p:font typeface="Barlow Condensed SemiBold" panose="020B060402020202020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
      <p:font typeface="Fira Sans Extra Condensed Medium" panose="020B0604020202020204" charset="0"/>
      <p:regular r:id="rId46"/>
      <p:bold r:id="rId47"/>
      <p:italic r:id="rId48"/>
      <p:boldItalic r:id="rId49"/>
    </p:embeddedFont>
    <p:embeddedFont>
      <p:font typeface="The Hand Extrablack" panose="03070A02030502020204" pitchFamily="66" charset="0"/>
      <p:bold r:id="rId50"/>
    </p:embeddedFont>
    <p:embeddedFont>
      <p:font typeface="Yu Gothic" panose="020B0400000000000000" pitchFamily="34" charset="-128"/>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447015-66B4-450E-9B64-EAC838CE9432}">
  <a:tblStyle styleId="{02447015-66B4-450E-9B64-EAC838CE94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91" autoAdjust="0"/>
    <p:restoredTop sz="94660"/>
  </p:normalViewPr>
  <p:slideViewPr>
    <p:cSldViewPr snapToGrid="0">
      <p:cViewPr varScale="1">
        <p:scale>
          <a:sx n="103" d="100"/>
          <a:sy n="103" d="100"/>
        </p:scale>
        <p:origin x="102" y="96"/>
      </p:cViewPr>
      <p:guideLst>
        <p:guide pos="2880"/>
        <p:guide orient="horz" pos="162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font" Target="fonts/font30.fntdata"/><Relationship Id="rId50" Type="http://schemas.openxmlformats.org/officeDocument/2006/relationships/font" Target="fonts/font33.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font" Target="fonts/font31.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font" Target="fonts/font29.fntdata"/><Relationship Id="rId20" Type="http://schemas.openxmlformats.org/officeDocument/2006/relationships/font" Target="fonts/font3.fntdata"/><Relationship Id="rId41" Type="http://schemas.openxmlformats.org/officeDocument/2006/relationships/font" Target="fonts/font2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font" Target="fonts/font32.fntdata"/><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font" Target="fonts/font14.fntdata"/><Relationship Id="rId44" Type="http://schemas.openxmlformats.org/officeDocument/2006/relationships/font" Target="fonts/font27.fntdata"/><Relationship Id="rId52" Type="http://schemas.openxmlformats.org/officeDocument/2006/relationships/font" Target="fonts/font3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nl Hmbtv" userId="246024e8652d4806" providerId="LiveId" clId="{29D91DD8-0829-4F0B-AEBE-E9FC24FBE73E}"/>
    <pc:docChg chg="modSld">
      <pc:chgData name="Gnl Hmbtv" userId="246024e8652d4806" providerId="LiveId" clId="{29D91DD8-0829-4F0B-AEBE-E9FC24FBE73E}" dt="2020-12-08T08:57:28.654" v="10" actId="20577"/>
      <pc:docMkLst>
        <pc:docMk/>
      </pc:docMkLst>
      <pc:sldChg chg="modNotesTx">
        <pc:chgData name="Gnl Hmbtv" userId="246024e8652d4806" providerId="LiveId" clId="{29D91DD8-0829-4F0B-AEBE-E9FC24FBE73E}" dt="2020-12-08T08:57:28.654" v="10" actId="20577"/>
        <pc:sldMkLst>
          <pc:docMk/>
          <pc:sldMk cId="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a:t>eeeedfgvref</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55e1ed11e4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55e1ed11e4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55e1ed11e4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55e1ed11e4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55d2cabac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55d2cabac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5e1ed11e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5e1ed11e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55e1ed11e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55e1ed11e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5d2cabac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5d2cabac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55e1ed11e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55e1ed11e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55e1ed11e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55e1ed11e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5e1ed11e4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5e1ed11e4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solidFill>
          <a:srgbClr val="E9E6E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95512" y="1245627"/>
            <a:ext cx="5553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a:endParaRPr/>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
    <p:bg>
      <p:bgPr>
        <a:solidFill>
          <a:srgbClr val="E9E6E1"/>
        </a:solidFill>
        <a:effectLst/>
      </p:bgPr>
    </p:bg>
    <p:spTree>
      <p:nvGrpSpPr>
        <p:cNvPr id="1" name="Shape 97"/>
        <p:cNvGrpSpPr/>
        <p:nvPr/>
      </p:nvGrpSpPr>
      <p:grpSpPr>
        <a:xfrm>
          <a:off x="0" y="0"/>
          <a:ext cx="0" cy="0"/>
          <a:chOff x="0" y="0"/>
          <a:chExt cx="0" cy="0"/>
        </a:xfrm>
      </p:grpSpPr>
      <p:sp>
        <p:nvSpPr>
          <p:cNvPr id="98" name="Google Shape;98;p3"/>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rtl="0">
              <a:spcBef>
                <a:spcPts val="0"/>
              </a:spcBef>
              <a:spcAft>
                <a:spcPts val="0"/>
              </a:spcAft>
              <a:buClr>
                <a:srgbClr val="0B139E"/>
              </a:buClr>
              <a:buSzPts val="5200"/>
              <a:buNone/>
              <a:defRPr sz="5200">
                <a:solidFill>
                  <a:srgbClr val="0B139E"/>
                </a:solidFill>
              </a:defRPr>
            </a:lvl2pPr>
            <a:lvl3pPr lvl="2" algn="r" rtl="0">
              <a:spcBef>
                <a:spcPts val="0"/>
              </a:spcBef>
              <a:spcAft>
                <a:spcPts val="0"/>
              </a:spcAft>
              <a:buClr>
                <a:srgbClr val="0B139E"/>
              </a:buClr>
              <a:buSzPts val="5200"/>
              <a:buNone/>
              <a:defRPr sz="5200">
                <a:solidFill>
                  <a:srgbClr val="0B139E"/>
                </a:solidFill>
              </a:defRPr>
            </a:lvl3pPr>
            <a:lvl4pPr lvl="3" algn="r" rtl="0">
              <a:spcBef>
                <a:spcPts val="0"/>
              </a:spcBef>
              <a:spcAft>
                <a:spcPts val="0"/>
              </a:spcAft>
              <a:buClr>
                <a:srgbClr val="0B139E"/>
              </a:buClr>
              <a:buSzPts val="5200"/>
              <a:buNone/>
              <a:defRPr sz="5200">
                <a:solidFill>
                  <a:srgbClr val="0B139E"/>
                </a:solidFill>
              </a:defRPr>
            </a:lvl4pPr>
            <a:lvl5pPr lvl="4" algn="r" rtl="0">
              <a:spcBef>
                <a:spcPts val="0"/>
              </a:spcBef>
              <a:spcAft>
                <a:spcPts val="0"/>
              </a:spcAft>
              <a:buClr>
                <a:srgbClr val="0B139E"/>
              </a:buClr>
              <a:buSzPts val="5200"/>
              <a:buNone/>
              <a:defRPr sz="5200">
                <a:solidFill>
                  <a:srgbClr val="0B139E"/>
                </a:solidFill>
              </a:defRPr>
            </a:lvl5pPr>
            <a:lvl6pPr lvl="5" algn="r" rtl="0">
              <a:spcBef>
                <a:spcPts val="0"/>
              </a:spcBef>
              <a:spcAft>
                <a:spcPts val="0"/>
              </a:spcAft>
              <a:buClr>
                <a:srgbClr val="0B139E"/>
              </a:buClr>
              <a:buSzPts val="5200"/>
              <a:buNone/>
              <a:defRPr sz="5200">
                <a:solidFill>
                  <a:srgbClr val="0B139E"/>
                </a:solidFill>
              </a:defRPr>
            </a:lvl6pPr>
            <a:lvl7pPr lvl="6" algn="r" rtl="0">
              <a:spcBef>
                <a:spcPts val="0"/>
              </a:spcBef>
              <a:spcAft>
                <a:spcPts val="0"/>
              </a:spcAft>
              <a:buClr>
                <a:srgbClr val="0B139E"/>
              </a:buClr>
              <a:buSzPts val="5200"/>
              <a:buNone/>
              <a:defRPr sz="5200">
                <a:solidFill>
                  <a:srgbClr val="0B139E"/>
                </a:solidFill>
              </a:defRPr>
            </a:lvl7pPr>
            <a:lvl8pPr lvl="7" algn="r" rtl="0">
              <a:spcBef>
                <a:spcPts val="0"/>
              </a:spcBef>
              <a:spcAft>
                <a:spcPts val="0"/>
              </a:spcAft>
              <a:buClr>
                <a:srgbClr val="0B139E"/>
              </a:buClr>
              <a:buSzPts val="5200"/>
              <a:buNone/>
              <a:defRPr sz="5200">
                <a:solidFill>
                  <a:srgbClr val="0B139E"/>
                </a:solidFill>
              </a:defRPr>
            </a:lvl8pPr>
            <a:lvl9pPr lvl="8" algn="r" rtl="0">
              <a:spcBef>
                <a:spcPts val="0"/>
              </a:spcBef>
              <a:spcAft>
                <a:spcPts val="0"/>
              </a:spcAft>
              <a:buClr>
                <a:srgbClr val="0B139E"/>
              </a:buClr>
              <a:buSzPts val="5200"/>
              <a:buNone/>
              <a:defRPr sz="5200">
                <a:solidFill>
                  <a:srgbClr val="0B139E"/>
                </a:solidFill>
              </a:defRPr>
            </a:lvl9pPr>
          </a:lstStyle>
          <a:p>
            <a:endParaRPr/>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4"/>
          <p:cNvSpPr txBox="1">
            <a:spLocks noGrp="1"/>
          </p:cNvSpPr>
          <p:nvPr>
            <p:ph type="ctrTitle"/>
          </p:nvPr>
        </p:nvSpPr>
        <p:spPr>
          <a:xfrm>
            <a:off x="4155425" y="20543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8" name="Google Shape;228;p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a:spLocks noGrp="1"/>
          </p:cNvSpPr>
          <p:nvPr>
            <p:ph type="ctrTitle" idx="3"/>
          </p:nvPr>
        </p:nvSpPr>
        <p:spPr>
          <a:xfrm>
            <a:off x="4155425" y="27195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0" name="Google Shape;230;p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a:spLocks noGrp="1"/>
          </p:cNvSpPr>
          <p:nvPr>
            <p:ph type="ctrTitle" idx="5"/>
          </p:nvPr>
        </p:nvSpPr>
        <p:spPr>
          <a:xfrm>
            <a:off x="4155425" y="33848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2" name="Google Shape;232;p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a:spLocks noGrp="1"/>
          </p:cNvSpPr>
          <p:nvPr>
            <p:ph type="ctrTitle" idx="7"/>
          </p:nvPr>
        </p:nvSpPr>
        <p:spPr>
          <a:xfrm>
            <a:off x="4155425" y="40500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4" name="Google Shape;234;p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w="28575" cap="flat" cmpd="sng">
            <a:solidFill>
              <a:schemeClr val="accent4"/>
            </a:solidFill>
            <a:prstDash val="solid"/>
            <a:round/>
            <a:headEnd type="none" w="med" len="med"/>
            <a:tailEnd type="none" w="med" len="med"/>
          </a:ln>
        </p:spPr>
      </p:cxnSp>
      <p:sp>
        <p:nvSpPr>
          <p:cNvPr id="236" name="Google Shape;236;p4"/>
          <p:cNvSpPr txBox="1">
            <a:spLocks noGrp="1"/>
          </p:cNvSpPr>
          <p:nvPr>
            <p:ph type="ctrTitle" idx="9"/>
          </p:nvPr>
        </p:nvSpPr>
        <p:spPr>
          <a:xfrm>
            <a:off x="4155425" y="1272250"/>
            <a:ext cx="3888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237"/>
        <p:cNvGrpSpPr/>
        <p:nvPr/>
      </p:nvGrpSpPr>
      <p:grpSpPr>
        <a:xfrm>
          <a:off x="0" y="0"/>
          <a:ext cx="0" cy="0"/>
          <a:chOff x="0" y="0"/>
          <a:chExt cx="0" cy="0"/>
        </a:xfrm>
      </p:grpSpPr>
      <p:grpSp>
        <p:nvGrpSpPr>
          <p:cNvPr id="238" name="Google Shape;238;p5"/>
          <p:cNvGrpSpPr/>
          <p:nvPr/>
        </p:nvGrpSpPr>
        <p:grpSpPr>
          <a:xfrm rot="10800000" flipH="1">
            <a:off x="6396261" y="4059387"/>
            <a:ext cx="2761414" cy="1094590"/>
            <a:chOff x="5543377" y="-26648"/>
            <a:chExt cx="3613943" cy="1432521"/>
          </a:xfrm>
        </p:grpSpPr>
        <p:sp>
          <p:nvSpPr>
            <p:cNvPr id="239" name="Google Shape;239;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rot="10800000" flipH="1">
            <a:off x="-413096" y="-26651"/>
            <a:ext cx="2192144" cy="1495178"/>
            <a:chOff x="-293170" y="3658798"/>
            <a:chExt cx="2192144" cy="1495178"/>
          </a:xfrm>
        </p:grpSpPr>
        <p:sp>
          <p:nvSpPr>
            <p:cNvPr id="261" name="Google Shape;261;p5"/>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80" name="Google Shape;280;p5"/>
          <p:cNvSpPr txBox="1">
            <a:spLocks noGrp="1"/>
          </p:cNvSpPr>
          <p:nvPr>
            <p:ph type="subTitle" idx="1"/>
          </p:nvPr>
        </p:nvSpPr>
        <p:spPr>
          <a:xfrm>
            <a:off x="1868250" y="2708213"/>
            <a:ext cx="40203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281" name="Google Shape;281;p5"/>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1"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6"/>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306" name="Google Shape;306;p6"/>
          <p:cNvCxnSpPr/>
          <p:nvPr/>
        </p:nvCxnSpPr>
        <p:spPr>
          <a:xfrm>
            <a:off x="8634675" y="-1604650"/>
            <a:ext cx="0" cy="2664900"/>
          </a:xfrm>
          <a:prstGeom prst="straightConnector1">
            <a:avLst/>
          </a:prstGeom>
          <a:noFill/>
          <a:ln w="28575" cap="flat" cmpd="sng">
            <a:solidFill>
              <a:srgbClr val="F5340B"/>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DESIGN 2">
  <p:cSld name="CUSTOM_2_1">
    <p:spTree>
      <p:nvGrpSpPr>
        <p:cNvPr id="1" name="Shape 307"/>
        <p:cNvGrpSpPr/>
        <p:nvPr/>
      </p:nvGrpSpPr>
      <p:grpSpPr>
        <a:xfrm>
          <a:off x="0" y="0"/>
          <a:ext cx="0" cy="0"/>
          <a:chOff x="0" y="0"/>
          <a:chExt cx="0" cy="0"/>
        </a:xfrm>
      </p:grpSpPr>
      <p:sp>
        <p:nvSpPr>
          <p:cNvPr id="308" name="Google Shape;308;p7"/>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309" name="Google Shape;309;p7"/>
          <p:cNvCxnSpPr/>
          <p:nvPr/>
        </p:nvCxnSpPr>
        <p:spPr>
          <a:xfrm>
            <a:off x="498026" y="-1604650"/>
            <a:ext cx="0" cy="2664900"/>
          </a:xfrm>
          <a:prstGeom prst="straightConnector1">
            <a:avLst/>
          </a:prstGeom>
          <a:noFill/>
          <a:ln w="28575" cap="flat" cmpd="sng">
            <a:solidFill>
              <a:schemeClr val="lt2"/>
            </a:solidFill>
            <a:prstDash val="solid"/>
            <a:round/>
            <a:headEnd type="none" w="med" len="med"/>
            <a:tailEnd type="none" w="med" len="med"/>
          </a:ln>
        </p:spPr>
      </p:cxnSp>
      <p:grpSp>
        <p:nvGrpSpPr>
          <p:cNvPr id="310" name="Google Shape;310;p7"/>
          <p:cNvGrpSpPr/>
          <p:nvPr/>
        </p:nvGrpSpPr>
        <p:grpSpPr>
          <a:xfrm rot="10800000" flipH="1">
            <a:off x="6396261" y="4059387"/>
            <a:ext cx="2761414" cy="1094590"/>
            <a:chOff x="5543377" y="-26648"/>
            <a:chExt cx="3613943" cy="1432521"/>
          </a:xfrm>
        </p:grpSpPr>
        <p:sp>
          <p:nvSpPr>
            <p:cNvPr id="311" name="Google Shape;311;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6E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marL="914400" lvl="1"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marL="1371600" lvl="2"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marL="1828800" lvl="3"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marL="2286000" lvl="4"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marL="2743200" lvl="5"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marL="3200400" lvl="6"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marL="3657600" lvl="7"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marL="4114800" lvl="8" indent="-3175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6E1"/>
        </a:solidFill>
        <a:effectLst/>
      </p:bgPr>
    </p:bg>
    <p:spTree>
      <p:nvGrpSpPr>
        <p:cNvPr id="1" name="Shape 345"/>
        <p:cNvGrpSpPr/>
        <p:nvPr/>
      </p:nvGrpSpPr>
      <p:grpSpPr>
        <a:xfrm>
          <a:off x="0" y="0"/>
          <a:ext cx="0" cy="0"/>
          <a:chOff x="0" y="0"/>
          <a:chExt cx="0" cy="0"/>
        </a:xfrm>
      </p:grpSpPr>
      <p:sp>
        <p:nvSpPr>
          <p:cNvPr id="346" name="Google Shape;346;p13"/>
          <p:cNvSpPr txBox="1">
            <a:spLocks noGrp="1"/>
          </p:cNvSpPr>
          <p:nvPr>
            <p:ph type="ctrTitle"/>
          </p:nvPr>
        </p:nvSpPr>
        <p:spPr>
          <a:xfrm>
            <a:off x="845288" y="-1247225"/>
            <a:ext cx="9144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z-Latn-AZ" sz="3600" dirty="0">
                <a:solidFill>
                  <a:schemeClr val="tx2">
                    <a:lumMod val="50000"/>
                  </a:schemeClr>
                </a:solidFill>
                <a:latin typeface="The Hand Extrablack" panose="03070A02030502020204" pitchFamily="66" charset="0"/>
              </a:rPr>
              <a:t>AZƏRBAYCAN DÖVLƏT NEFT VƏ SƏNAYE UNİVERSİTETİ</a:t>
            </a:r>
            <a:endParaRPr sz="3600" dirty="0">
              <a:solidFill>
                <a:schemeClr val="tx2">
                  <a:lumMod val="50000"/>
                </a:schemeClr>
              </a:solidFill>
              <a:latin typeface="The Hand Extrablack" panose="03070A02030502020204" pitchFamily="66" charset="0"/>
            </a:endParaRPr>
          </a:p>
        </p:txBody>
      </p:sp>
      <p:sp>
        <p:nvSpPr>
          <p:cNvPr id="2" name="Metin kutusu 1">
            <a:extLst>
              <a:ext uri="{FF2B5EF4-FFF2-40B4-BE49-F238E27FC236}">
                <a16:creationId xmlns:a16="http://schemas.microsoft.com/office/drawing/2014/main" id="{2DE3F982-25FF-40B4-86EF-F78C912C7088}"/>
              </a:ext>
            </a:extLst>
          </p:cNvPr>
          <p:cNvSpPr txBox="1"/>
          <p:nvPr/>
        </p:nvSpPr>
        <p:spPr>
          <a:xfrm>
            <a:off x="2528354" y="805375"/>
            <a:ext cx="6615646" cy="461665"/>
          </a:xfrm>
          <a:prstGeom prst="rect">
            <a:avLst/>
          </a:prstGeom>
          <a:noFill/>
        </p:spPr>
        <p:txBody>
          <a:bodyPr wrap="square" rtlCol="0">
            <a:spAutoFit/>
          </a:bodyPr>
          <a:lstStyle/>
          <a:p>
            <a:pPr marL="342900" indent="-342900">
              <a:buFont typeface="Arial" panose="020B0604020202020204" pitchFamily="34" charset="0"/>
              <a:buChar char="•"/>
            </a:pPr>
            <a:r>
              <a:rPr lang="az-Latn-AZ" sz="2400" dirty="0">
                <a:solidFill>
                  <a:schemeClr val="accent4">
                    <a:lumMod val="50000"/>
                  </a:schemeClr>
                </a:solidFill>
                <a:latin typeface="Avenir Next LT Pro" panose="020B0504020202020204" pitchFamily="34" charset="0"/>
                <a:cs typeface="AngsanaUPC" panose="020B0502040204020203" pitchFamily="18" charset="-34"/>
              </a:rPr>
              <a:t>İşgüzar kommunikasiyanın tip və formaları</a:t>
            </a:r>
            <a:endParaRPr lang="tr-TR" sz="2400" dirty="0">
              <a:solidFill>
                <a:schemeClr val="accent4">
                  <a:lumMod val="50000"/>
                </a:schemeClr>
              </a:solidFill>
              <a:latin typeface="Avenir Next LT Pro" panose="020B0504020202020204" pitchFamily="34" charset="0"/>
              <a:cs typeface="AngsanaUPC" panose="020B0502040204020203" pitchFamily="18" charset="-34"/>
            </a:endParaRPr>
          </a:p>
        </p:txBody>
      </p:sp>
      <p:sp>
        <p:nvSpPr>
          <p:cNvPr id="3" name="Metin kutusu 2">
            <a:extLst>
              <a:ext uri="{FF2B5EF4-FFF2-40B4-BE49-F238E27FC236}">
                <a16:creationId xmlns:a16="http://schemas.microsoft.com/office/drawing/2014/main" id="{2DA40646-7A1E-49AB-8640-22D72637FA28}"/>
              </a:ext>
            </a:extLst>
          </p:cNvPr>
          <p:cNvSpPr txBox="1"/>
          <p:nvPr/>
        </p:nvSpPr>
        <p:spPr>
          <a:xfrm>
            <a:off x="2881423" y="1605516"/>
            <a:ext cx="3965944" cy="1200329"/>
          </a:xfrm>
          <a:prstGeom prst="rect">
            <a:avLst/>
          </a:prstGeom>
          <a:noFill/>
        </p:spPr>
        <p:txBody>
          <a:bodyPr wrap="square" rtlCol="0">
            <a:spAutoFit/>
          </a:bodyPr>
          <a:lstStyle/>
          <a:p>
            <a:r>
              <a:rPr lang="az-Latn-AZ" sz="1800" b="1" dirty="0">
                <a:solidFill>
                  <a:schemeClr val="tx2">
                    <a:lumMod val="75000"/>
                  </a:schemeClr>
                </a:solidFill>
                <a:latin typeface="Arial Narrow" panose="020B0606020202030204" pitchFamily="34" charset="0"/>
              </a:rPr>
              <a:t>Tələbə: Günel Hümbətova</a:t>
            </a:r>
          </a:p>
          <a:p>
            <a:r>
              <a:rPr lang="az-Latn-AZ" sz="1800" b="1" dirty="0">
                <a:solidFill>
                  <a:schemeClr val="tx2">
                    <a:lumMod val="75000"/>
                  </a:schemeClr>
                </a:solidFill>
                <a:latin typeface="Arial Narrow" panose="020B0606020202030204" pitchFamily="34" charset="0"/>
              </a:rPr>
              <a:t>Müəllim: Nəcibə Orucova</a:t>
            </a:r>
          </a:p>
          <a:p>
            <a:r>
              <a:rPr lang="az-Latn-AZ" sz="1800" b="1" dirty="0">
                <a:solidFill>
                  <a:schemeClr val="tx2">
                    <a:lumMod val="75000"/>
                  </a:schemeClr>
                </a:solidFill>
                <a:latin typeface="Arial Narrow" panose="020B0606020202030204" pitchFamily="34" charset="0"/>
              </a:rPr>
              <a:t>Fakültə: İTİF</a:t>
            </a:r>
          </a:p>
          <a:p>
            <a:r>
              <a:rPr lang="az-Latn-AZ" sz="1800" b="1" dirty="0">
                <a:solidFill>
                  <a:schemeClr val="tx2">
                    <a:lumMod val="75000"/>
                  </a:schemeClr>
                </a:solidFill>
                <a:latin typeface="Arial Narrow" panose="020B0606020202030204" pitchFamily="34" charset="0"/>
              </a:rPr>
              <a:t>Qrup:604.20E</a:t>
            </a:r>
          </a:p>
        </p:txBody>
      </p:sp>
      <p:pic>
        <p:nvPicPr>
          <p:cNvPr id="5" name="Resim 4">
            <a:extLst>
              <a:ext uri="{FF2B5EF4-FFF2-40B4-BE49-F238E27FC236}">
                <a16:creationId xmlns:a16="http://schemas.microsoft.com/office/drawing/2014/main" id="{49ACBC7A-7DC0-4290-8594-32C9A97B1DD3}"/>
              </a:ext>
            </a:extLst>
          </p:cNvPr>
          <p:cNvPicPr>
            <a:picLocks noChangeAspect="1"/>
          </p:cNvPicPr>
          <p:nvPr/>
        </p:nvPicPr>
        <p:blipFill>
          <a:blip r:embed="rId3"/>
          <a:stretch>
            <a:fillRect/>
          </a:stretch>
        </p:blipFill>
        <p:spPr>
          <a:xfrm>
            <a:off x="1036010" y="2922803"/>
            <a:ext cx="2143125" cy="2143125"/>
          </a:xfrm>
          <a:prstGeom prst="rect">
            <a:avLst/>
          </a:prstGeom>
          <a:ln>
            <a:noFill/>
          </a:ln>
          <a:effectLst>
            <a:outerShdw blurRad="190500" dist="228600" dir="2700000" algn="ctr">
              <a:srgbClr val="000000">
                <a:alpha val="30000"/>
              </a:srgbClr>
            </a:outerShdw>
            <a:softEdge rad="63500"/>
          </a:effectLst>
          <a:scene3d>
            <a:camera prst="perspectiveRight"/>
            <a:lightRig rig="glow" dir="t">
              <a:rot lat="0" lon="0" rev="4800000"/>
            </a:lightRig>
          </a:scene3d>
          <a:sp3d prstMaterial="matte">
            <a:bevelT w="127000" h="63500"/>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6" name="Google Shape;546;p22"/>
          <p:cNvGrpSpPr/>
          <p:nvPr/>
        </p:nvGrpSpPr>
        <p:grpSpPr>
          <a:xfrm>
            <a:off x="4885642" y="210018"/>
            <a:ext cx="952549" cy="954168"/>
            <a:chOff x="917250" y="2165250"/>
            <a:chExt cx="980695" cy="982361"/>
          </a:xfrm>
        </p:grpSpPr>
        <p:sp>
          <p:nvSpPr>
            <p:cNvPr id="547" name="Google Shape;547;p22"/>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22"/>
          <p:cNvGrpSpPr/>
          <p:nvPr/>
        </p:nvGrpSpPr>
        <p:grpSpPr>
          <a:xfrm>
            <a:off x="266501" y="181577"/>
            <a:ext cx="952549" cy="954168"/>
            <a:chOff x="917250" y="2165250"/>
            <a:chExt cx="980695" cy="982361"/>
          </a:xfrm>
        </p:grpSpPr>
        <p:sp>
          <p:nvSpPr>
            <p:cNvPr id="553" name="Google Shape;553;p22"/>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2"/>
          <p:cNvSpPr txBox="1">
            <a:spLocks noGrp="1"/>
          </p:cNvSpPr>
          <p:nvPr>
            <p:ph type="ctrTitle"/>
          </p:nvPr>
        </p:nvSpPr>
        <p:spPr>
          <a:xfrm>
            <a:off x="524250" y="362689"/>
            <a:ext cx="8095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az-Latn-AZ" sz="1800" b="1" i="1" dirty="0">
                <a:solidFill>
                  <a:schemeClr val="tx2">
                    <a:lumMod val="50000"/>
                  </a:schemeClr>
                </a:solidFill>
                <a:latin typeface="Avenir Next LT Pro" panose="020B0504020202020204" pitchFamily="34" charset="0"/>
              </a:rPr>
              <a:t>Şifahi olmayan ünsiyyət</a:t>
            </a:r>
            <a:endParaRPr sz="1800" b="1" i="1" dirty="0">
              <a:solidFill>
                <a:schemeClr val="tx2">
                  <a:lumMod val="50000"/>
                </a:schemeClr>
              </a:solidFill>
              <a:latin typeface="Avenir Next LT Pro" panose="020B0504020202020204" pitchFamily="34" charset="0"/>
            </a:endParaRPr>
          </a:p>
        </p:txBody>
      </p:sp>
      <p:sp>
        <p:nvSpPr>
          <p:cNvPr id="62" name="Metin kutusu 61">
            <a:extLst>
              <a:ext uri="{FF2B5EF4-FFF2-40B4-BE49-F238E27FC236}">
                <a16:creationId xmlns:a16="http://schemas.microsoft.com/office/drawing/2014/main" id="{49121637-F7E6-4E8D-A832-5E8FB71D19FD}"/>
              </a:ext>
            </a:extLst>
          </p:cNvPr>
          <p:cNvSpPr txBox="1"/>
          <p:nvPr/>
        </p:nvSpPr>
        <p:spPr>
          <a:xfrm>
            <a:off x="1313870" y="287004"/>
            <a:ext cx="2623053" cy="584775"/>
          </a:xfrm>
          <a:prstGeom prst="rect">
            <a:avLst/>
          </a:prstGeom>
          <a:noFill/>
        </p:spPr>
        <p:txBody>
          <a:bodyPr wrap="square" rtlCol="0">
            <a:spAutoFit/>
          </a:bodyPr>
          <a:lstStyle/>
          <a:p>
            <a:br>
              <a:rPr lang="tr-TR" dirty="0">
                <a:latin typeface="Avenir Next LT Pro" panose="020B0504020202020204" pitchFamily="34" charset="0"/>
              </a:rPr>
            </a:br>
            <a:r>
              <a:rPr lang="tr-TR" sz="1800" b="1" i="1" dirty="0">
                <a:solidFill>
                  <a:schemeClr val="bg2">
                    <a:lumMod val="90000"/>
                    <a:lumOff val="10000"/>
                  </a:schemeClr>
                </a:solidFill>
                <a:effectLst/>
                <a:latin typeface="Avenir Next LT Pro" panose="020B0504020202020204" pitchFamily="34" charset="0"/>
              </a:rPr>
              <a:t>Şifahi </a:t>
            </a:r>
            <a:r>
              <a:rPr lang="tr-TR" sz="1800" b="1" i="1" dirty="0" err="1">
                <a:solidFill>
                  <a:schemeClr val="bg2">
                    <a:lumMod val="90000"/>
                    <a:lumOff val="10000"/>
                  </a:schemeClr>
                </a:solidFill>
                <a:effectLst/>
                <a:latin typeface="Avenir Next LT Pro" panose="020B0504020202020204" pitchFamily="34" charset="0"/>
              </a:rPr>
              <a:t>ünsiyyət</a:t>
            </a:r>
            <a:endParaRPr lang="tr-TR" b="1" i="1" dirty="0">
              <a:solidFill>
                <a:schemeClr val="bg2">
                  <a:lumMod val="90000"/>
                  <a:lumOff val="10000"/>
                </a:schemeClr>
              </a:solidFill>
              <a:latin typeface="Avenir Next LT Pro" panose="020B0504020202020204" pitchFamily="34" charset="0"/>
            </a:endParaRPr>
          </a:p>
        </p:txBody>
      </p:sp>
      <p:sp>
        <p:nvSpPr>
          <p:cNvPr id="7" name="Metin kutusu 6">
            <a:extLst>
              <a:ext uri="{FF2B5EF4-FFF2-40B4-BE49-F238E27FC236}">
                <a16:creationId xmlns:a16="http://schemas.microsoft.com/office/drawing/2014/main" id="{A77775D1-4992-4500-BE28-D7269F39ABEC}"/>
              </a:ext>
            </a:extLst>
          </p:cNvPr>
          <p:cNvSpPr txBox="1"/>
          <p:nvPr/>
        </p:nvSpPr>
        <p:spPr>
          <a:xfrm>
            <a:off x="382829" y="1392632"/>
            <a:ext cx="767761" cy="16300533"/>
          </a:xfrm>
          <a:prstGeom prst="rect">
            <a:avLst/>
          </a:prstGeom>
          <a:noFill/>
        </p:spPr>
        <p:txBody>
          <a:bodyPr wrap="square" rtlCol="0">
            <a:spAutoFit/>
          </a:bodyPr>
          <a:lstStyle/>
          <a:p>
            <a:endParaRPr lang="tr-TR" dirty="0"/>
          </a:p>
        </p:txBody>
      </p:sp>
      <p:sp>
        <p:nvSpPr>
          <p:cNvPr id="8" name="Rectangle 4">
            <a:extLst>
              <a:ext uri="{FF2B5EF4-FFF2-40B4-BE49-F238E27FC236}">
                <a16:creationId xmlns:a16="http://schemas.microsoft.com/office/drawing/2014/main" id="{108D7657-F565-48A2-9B7E-2FA837BED353}"/>
              </a:ext>
            </a:extLst>
          </p:cNvPr>
          <p:cNvSpPr>
            <a:spLocks noChangeArrowheads="1"/>
          </p:cNvSpPr>
          <p:nvPr/>
        </p:nvSpPr>
        <p:spPr bwMode="auto">
          <a:xfrm>
            <a:off x="409876" y="1203944"/>
            <a:ext cx="2731846" cy="2251907"/>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tr-TR" altLang="tr-TR" sz="1600"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Yazılı </a:t>
            </a:r>
            <a:r>
              <a:rPr kumimoji="0" lang="tr-TR" altLang="tr-TR" sz="1600"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və</a:t>
            </a:r>
            <a:r>
              <a:rPr kumimoji="0" lang="tr-TR" altLang="tr-TR" sz="1600"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ya </a:t>
            </a:r>
            <a:r>
              <a:rPr kumimoji="0" lang="tr-TR" altLang="tr-TR" sz="1600"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söylənilən</a:t>
            </a:r>
            <a:r>
              <a:rPr kumimoji="0" lang="tr-TR" altLang="tr-TR" sz="1600"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a:t>
            </a:r>
            <a:r>
              <a:rPr kumimoji="0" lang="tr-TR" altLang="tr-TR" sz="1600"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sözlərə</a:t>
            </a:r>
            <a:r>
              <a:rPr kumimoji="0" lang="tr-TR" altLang="tr-TR" sz="1600"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a:t>
            </a:r>
            <a:r>
              <a:rPr kumimoji="0" lang="tr-TR" altLang="tr-TR" sz="1600"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əlavə</a:t>
            </a:r>
            <a:r>
              <a:rPr kumimoji="0" lang="tr-TR" altLang="tr-TR" sz="1600"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olunan </a:t>
            </a:r>
            <a:r>
              <a:rPr kumimoji="0" lang="tr-TR" altLang="tr-TR" sz="1600"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məlumatların</a:t>
            </a:r>
            <a:r>
              <a:rPr kumimoji="0" lang="tr-TR" altLang="tr-TR" sz="1600"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a:t>
            </a:r>
            <a:r>
              <a:rPr kumimoji="0" lang="tr-TR" altLang="tr-TR" sz="1600"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ötürülməsi</a:t>
            </a:r>
            <a:r>
              <a:rPr kumimoji="0" lang="tr-TR" altLang="tr-TR" sz="1600"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şifahi </a:t>
            </a:r>
            <a:r>
              <a:rPr kumimoji="0" lang="tr-TR" altLang="tr-TR" sz="1600"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ünsiyyət</a:t>
            </a:r>
            <a:r>
              <a:rPr kumimoji="0" lang="tr-TR" altLang="tr-TR" sz="1600"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kimi tanınır.</a:t>
            </a:r>
            <a:endParaRPr kumimoji="0" lang="az-Latn-AZ" altLang="tr-TR" sz="1600"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Alıcıyla </a:t>
            </a:r>
            <a:r>
              <a:rPr kumimoji="0" lang="tr-TR" altLang="tr-TR"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danışıqda</a:t>
            </a: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a:t>
            </a:r>
            <a:r>
              <a:rPr kumimoji="0" lang="tr-TR" altLang="tr-TR"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sözlərlə</a:t>
            </a: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a:t>
            </a:r>
            <a:r>
              <a:rPr kumimoji="0" lang="tr-TR" altLang="tr-TR"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çərçivələnmiş</a:t>
            </a: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bir mesaj şifahi </a:t>
            </a:r>
            <a:r>
              <a:rPr kumimoji="0" lang="tr-TR" altLang="tr-TR"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ünsiyyət</a:t>
            </a: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a:t>
            </a:r>
            <a:r>
              <a:rPr kumimoji="0" lang="tr-TR" altLang="tr-TR"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olaraq</a:t>
            </a: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adlandırılır. Üz-</a:t>
            </a:r>
            <a:r>
              <a:rPr kumimoji="0" lang="tr-TR" altLang="tr-TR"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üzə</a:t>
            </a: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a:t>
            </a:r>
            <a:r>
              <a:rPr kumimoji="0" lang="tr-TR" altLang="tr-TR"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qarşılıqlı</a:t>
            </a: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a:t>
            </a:r>
            <a:r>
              <a:rPr kumimoji="0" lang="tr-TR" altLang="tr-TR"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əlaqə</a:t>
            </a: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a:t>
            </a:r>
            <a:r>
              <a:rPr kumimoji="0" lang="tr-TR" altLang="tr-TR"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zənglər</a:t>
            </a: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a:t>
            </a:r>
            <a:r>
              <a:rPr kumimoji="0" lang="tr-TR" altLang="tr-TR"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səsli</a:t>
            </a: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a:t>
            </a:r>
            <a:r>
              <a:rPr kumimoji="0" lang="tr-TR" altLang="tr-TR"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zənglər</a:t>
            </a: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video </a:t>
            </a:r>
            <a:r>
              <a:rPr kumimoji="0" lang="tr-TR" altLang="tr-TR"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zənglər</a:t>
            </a: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yazılmış mesaj </a:t>
            </a:r>
            <a:r>
              <a:rPr kumimoji="0" lang="tr-TR" altLang="tr-TR" b="1" i="1" u="none" strike="noStrike" cap="none" normalizeH="0" baseline="0" dirty="0" err="1">
                <a:ln>
                  <a:noFill/>
                </a:ln>
                <a:solidFill>
                  <a:schemeClr val="tx2">
                    <a:lumMod val="50000"/>
                  </a:schemeClr>
                </a:solidFill>
                <a:effectLst/>
                <a:latin typeface="Arial Narrow" panose="020B0606020202030204" pitchFamily="34" charset="0"/>
                <a:cs typeface="Aldhabi" panose="020B0604020202020204" pitchFamily="2" charset="-78"/>
              </a:rPr>
              <a:t>və</a:t>
            </a:r>
            <a:r>
              <a:rPr kumimoji="0" lang="tr-TR" altLang="tr-TR"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rPr>
              <a:t> s. </a:t>
            </a:r>
            <a:endParaRPr kumimoji="0" lang="tr-TR" altLang="tr-TR" sz="4000" b="1" i="1" u="none" strike="noStrike" cap="none" normalizeH="0" baseline="0" dirty="0">
              <a:ln>
                <a:noFill/>
              </a:ln>
              <a:solidFill>
                <a:schemeClr val="tx2">
                  <a:lumMod val="50000"/>
                </a:schemeClr>
              </a:solidFill>
              <a:effectLst/>
              <a:latin typeface="Arial Narrow" panose="020B0606020202030204" pitchFamily="34" charset="0"/>
              <a:cs typeface="Aldhabi" panose="020B0604020202020204" pitchFamily="2" charset="-78"/>
            </a:endParaRPr>
          </a:p>
        </p:txBody>
      </p:sp>
      <p:sp>
        <p:nvSpPr>
          <p:cNvPr id="9" name="Metin kutusu 8">
            <a:extLst>
              <a:ext uri="{FF2B5EF4-FFF2-40B4-BE49-F238E27FC236}">
                <a16:creationId xmlns:a16="http://schemas.microsoft.com/office/drawing/2014/main" id="{ABAC49E8-681E-4960-B31D-E9CB2CA15045}"/>
              </a:ext>
            </a:extLst>
          </p:cNvPr>
          <p:cNvSpPr txBox="1"/>
          <p:nvPr/>
        </p:nvSpPr>
        <p:spPr>
          <a:xfrm>
            <a:off x="5530211" y="1314234"/>
            <a:ext cx="2781559" cy="2308324"/>
          </a:xfrm>
          <a:prstGeom prst="rect">
            <a:avLst/>
          </a:prstGeom>
          <a:noFill/>
        </p:spPr>
        <p:txBody>
          <a:bodyPr wrap="square" rtlCol="0">
            <a:spAutoFit/>
          </a:bodyPr>
          <a:lstStyle/>
          <a:p>
            <a:pPr marL="285750" indent="-285750">
              <a:buFont typeface="Arial" panose="020B0604020202020204" pitchFamily="34" charset="0"/>
              <a:buChar char="•"/>
            </a:pPr>
            <a:r>
              <a:rPr lang="tr-TR" sz="1600" b="1" i="1" dirty="0">
                <a:solidFill>
                  <a:schemeClr val="tx2">
                    <a:lumMod val="50000"/>
                  </a:schemeClr>
                </a:solidFill>
                <a:latin typeface="Arial Narrow" panose="020B0606020202030204" pitchFamily="34" charset="0"/>
              </a:rPr>
              <a:t>‘</a:t>
            </a:r>
            <a:r>
              <a:rPr lang="tr-TR" sz="1600" b="1" i="1" dirty="0" err="1">
                <a:solidFill>
                  <a:schemeClr val="tx2">
                    <a:lumMod val="50000"/>
                  </a:schemeClr>
                </a:solidFill>
                <a:latin typeface="Arial Narrow" panose="020B0606020202030204" pitchFamily="34" charset="0"/>
              </a:rPr>
              <a:t>Hərəkətlər</a:t>
            </a:r>
            <a:r>
              <a:rPr lang="tr-TR" sz="1600" b="1" i="1" dirty="0">
                <a:solidFill>
                  <a:schemeClr val="tx2">
                    <a:lumMod val="50000"/>
                  </a:schemeClr>
                </a:solidFill>
                <a:latin typeface="Arial Narrow" panose="020B0606020202030204" pitchFamily="34" charset="0"/>
              </a:rPr>
              <a:t> </a:t>
            </a:r>
            <a:r>
              <a:rPr lang="tr-TR" sz="1600" b="1" i="1" dirty="0" err="1">
                <a:solidFill>
                  <a:schemeClr val="tx2">
                    <a:lumMod val="50000"/>
                  </a:schemeClr>
                </a:solidFill>
                <a:latin typeface="Arial Narrow" panose="020B0606020202030204" pitchFamily="34" charset="0"/>
              </a:rPr>
              <a:t>sözlərdən</a:t>
            </a:r>
            <a:r>
              <a:rPr lang="tr-TR" sz="1600" b="1" i="1" dirty="0">
                <a:solidFill>
                  <a:schemeClr val="tx2">
                    <a:lumMod val="50000"/>
                  </a:schemeClr>
                </a:solidFill>
                <a:latin typeface="Arial Narrow" panose="020B0606020202030204" pitchFamily="34" charset="0"/>
              </a:rPr>
              <a:t> daha </a:t>
            </a:r>
            <a:r>
              <a:rPr lang="tr-TR" sz="1600" b="1" i="1" dirty="0" err="1">
                <a:solidFill>
                  <a:schemeClr val="tx2">
                    <a:lumMod val="50000"/>
                  </a:schemeClr>
                </a:solidFill>
                <a:latin typeface="Arial Narrow" panose="020B0606020202030204" pitchFamily="34" charset="0"/>
              </a:rPr>
              <a:t>yüksək</a:t>
            </a:r>
            <a:r>
              <a:rPr lang="tr-TR" sz="1600" b="1" i="1" dirty="0">
                <a:solidFill>
                  <a:schemeClr val="tx2">
                    <a:lumMod val="50000"/>
                  </a:schemeClr>
                </a:solidFill>
                <a:latin typeface="Arial Narrow" panose="020B0606020202030204" pitchFamily="34" charset="0"/>
              </a:rPr>
              <a:t> danışır’ </a:t>
            </a:r>
            <a:r>
              <a:rPr lang="tr-TR" sz="1600" b="1" i="1" dirty="0" err="1">
                <a:solidFill>
                  <a:schemeClr val="tx2">
                    <a:lumMod val="50000"/>
                  </a:schemeClr>
                </a:solidFill>
                <a:latin typeface="Arial Narrow" panose="020B0606020202030204" pitchFamily="34" charset="0"/>
              </a:rPr>
              <a:t>dediyimiz</a:t>
            </a:r>
            <a:r>
              <a:rPr lang="tr-TR" sz="1600" b="1" i="1" dirty="0">
                <a:solidFill>
                  <a:schemeClr val="tx2">
                    <a:lumMod val="50000"/>
                  </a:schemeClr>
                </a:solidFill>
                <a:latin typeface="Arial Narrow" panose="020B0606020202030204" pitchFamily="34" charset="0"/>
              </a:rPr>
              <a:t> kimi, </a:t>
            </a:r>
            <a:r>
              <a:rPr lang="tr-TR" sz="1600" b="1" i="1" dirty="0" err="1">
                <a:solidFill>
                  <a:schemeClr val="tx2">
                    <a:lumMod val="50000"/>
                  </a:schemeClr>
                </a:solidFill>
                <a:latin typeface="Arial Narrow" panose="020B0606020202030204" pitchFamily="34" charset="0"/>
              </a:rPr>
              <a:t>sözlərdən</a:t>
            </a:r>
            <a:r>
              <a:rPr lang="tr-TR" sz="1600" b="1" i="1" dirty="0">
                <a:solidFill>
                  <a:schemeClr val="tx2">
                    <a:lumMod val="50000"/>
                  </a:schemeClr>
                </a:solidFill>
                <a:latin typeface="Arial Narrow" panose="020B0606020202030204" pitchFamily="34" charset="0"/>
              </a:rPr>
              <a:t> </a:t>
            </a:r>
            <a:r>
              <a:rPr lang="tr-TR" sz="1600" b="1" i="1" dirty="0" err="1">
                <a:solidFill>
                  <a:schemeClr val="tx2">
                    <a:lumMod val="50000"/>
                  </a:schemeClr>
                </a:solidFill>
                <a:latin typeface="Arial Narrow" panose="020B0606020202030204" pitchFamily="34" charset="0"/>
              </a:rPr>
              <a:t>başqa</a:t>
            </a:r>
            <a:r>
              <a:rPr lang="tr-TR" sz="1600" b="1" i="1" dirty="0">
                <a:solidFill>
                  <a:schemeClr val="tx2">
                    <a:lumMod val="50000"/>
                  </a:schemeClr>
                </a:solidFill>
                <a:latin typeface="Arial Narrow" panose="020B0606020202030204" pitchFamily="34" charset="0"/>
              </a:rPr>
              <a:t> </a:t>
            </a:r>
            <a:r>
              <a:rPr lang="tr-TR" sz="1600" b="1" i="1" dirty="0" err="1">
                <a:solidFill>
                  <a:schemeClr val="tx2">
                    <a:lumMod val="50000"/>
                  </a:schemeClr>
                </a:solidFill>
                <a:latin typeface="Arial Narrow" panose="020B0606020202030204" pitchFamily="34" charset="0"/>
              </a:rPr>
              <a:t>məlumatları</a:t>
            </a:r>
            <a:r>
              <a:rPr lang="tr-TR" sz="1600" b="1" i="1" dirty="0">
                <a:solidFill>
                  <a:schemeClr val="tx2">
                    <a:lumMod val="50000"/>
                  </a:schemeClr>
                </a:solidFill>
                <a:latin typeface="Arial Narrow" panose="020B0606020202030204" pitchFamily="34" charset="0"/>
              </a:rPr>
              <a:t> </a:t>
            </a:r>
            <a:r>
              <a:rPr lang="tr-TR" sz="1600" b="1" i="1" dirty="0" err="1">
                <a:solidFill>
                  <a:schemeClr val="tx2">
                    <a:lumMod val="50000"/>
                  </a:schemeClr>
                </a:solidFill>
                <a:latin typeface="Arial Narrow" panose="020B0606020202030204" pitchFamily="34" charset="0"/>
              </a:rPr>
              <a:t>ifadə</a:t>
            </a:r>
            <a:r>
              <a:rPr lang="tr-TR" sz="1600" b="1" i="1" dirty="0">
                <a:solidFill>
                  <a:schemeClr val="tx2">
                    <a:lumMod val="50000"/>
                  </a:schemeClr>
                </a:solidFill>
                <a:latin typeface="Arial Narrow" panose="020B0606020202030204" pitchFamily="34" charset="0"/>
              </a:rPr>
              <a:t> </a:t>
            </a:r>
            <a:r>
              <a:rPr lang="tr-TR" sz="1600" b="1" i="1" dirty="0" err="1">
                <a:solidFill>
                  <a:schemeClr val="tx2">
                    <a:lumMod val="50000"/>
                  </a:schemeClr>
                </a:solidFill>
                <a:latin typeface="Arial Narrow" panose="020B0606020202030204" pitchFamily="34" charset="0"/>
              </a:rPr>
              <a:t>etmək</a:t>
            </a:r>
            <a:r>
              <a:rPr lang="tr-TR" sz="1600" b="1" i="1" dirty="0">
                <a:solidFill>
                  <a:schemeClr val="tx2">
                    <a:lumMod val="50000"/>
                  </a:schemeClr>
                </a:solidFill>
                <a:latin typeface="Arial Narrow" panose="020B0606020202030204" pitchFamily="34" charset="0"/>
              </a:rPr>
              <a:t> şifahi olmayan </a:t>
            </a:r>
            <a:r>
              <a:rPr lang="tr-TR" sz="1600" b="1" i="1" dirty="0" err="1">
                <a:solidFill>
                  <a:schemeClr val="tx2">
                    <a:lumMod val="50000"/>
                  </a:schemeClr>
                </a:solidFill>
                <a:latin typeface="Arial Narrow" panose="020B0606020202030204" pitchFamily="34" charset="0"/>
              </a:rPr>
              <a:t>ünsiyyət</a:t>
            </a:r>
            <a:r>
              <a:rPr lang="tr-TR" sz="1600" b="1" i="1" dirty="0">
                <a:solidFill>
                  <a:schemeClr val="tx2">
                    <a:lumMod val="50000"/>
                  </a:schemeClr>
                </a:solidFill>
                <a:latin typeface="Arial Narrow" panose="020B0606020202030204" pitchFamily="34" charset="0"/>
              </a:rPr>
              <a:t> </a:t>
            </a:r>
            <a:r>
              <a:rPr lang="tr-TR" sz="1600" b="1" i="1" dirty="0" err="1">
                <a:solidFill>
                  <a:schemeClr val="tx2">
                    <a:lumMod val="50000"/>
                  </a:schemeClr>
                </a:solidFill>
                <a:latin typeface="Arial Narrow" panose="020B0606020202030204" pitchFamily="34" charset="0"/>
              </a:rPr>
              <a:t>olaraq</a:t>
            </a:r>
            <a:r>
              <a:rPr lang="tr-TR" sz="1600" b="1" i="1" dirty="0">
                <a:solidFill>
                  <a:schemeClr val="tx2">
                    <a:lumMod val="50000"/>
                  </a:schemeClr>
                </a:solidFill>
                <a:latin typeface="Arial Narrow" panose="020B0606020202030204" pitchFamily="34" charset="0"/>
              </a:rPr>
              <a:t> bilinir. </a:t>
            </a:r>
            <a:r>
              <a:rPr lang="tr-TR" sz="1600" b="1" i="1" dirty="0" err="1">
                <a:solidFill>
                  <a:schemeClr val="tx2">
                    <a:lumMod val="50000"/>
                  </a:schemeClr>
                </a:solidFill>
                <a:latin typeface="Arial Narrow" panose="020B0606020202030204" pitchFamily="34" charset="0"/>
              </a:rPr>
              <a:t>Hər</a:t>
            </a:r>
            <a:r>
              <a:rPr lang="tr-TR" sz="1600" b="1" i="1" dirty="0">
                <a:solidFill>
                  <a:schemeClr val="tx2">
                    <a:lumMod val="50000"/>
                  </a:schemeClr>
                </a:solidFill>
                <a:latin typeface="Arial Narrow" panose="020B0606020202030204" pitchFamily="34" charset="0"/>
              </a:rPr>
              <a:t> hansı bir </a:t>
            </a:r>
            <a:r>
              <a:rPr lang="tr-TR" sz="1600" b="1" i="1" dirty="0" err="1">
                <a:solidFill>
                  <a:schemeClr val="tx2">
                    <a:lumMod val="50000"/>
                  </a:schemeClr>
                </a:solidFill>
                <a:latin typeface="Arial Narrow" panose="020B0606020202030204" pitchFamily="34" charset="0"/>
              </a:rPr>
              <a:t>əlaqə</a:t>
            </a:r>
            <a:r>
              <a:rPr lang="tr-TR" sz="1600" b="1" i="1" dirty="0">
                <a:solidFill>
                  <a:schemeClr val="tx2">
                    <a:lumMod val="50000"/>
                  </a:schemeClr>
                </a:solidFill>
                <a:latin typeface="Arial Narrow" panose="020B0606020202030204" pitchFamily="34" charset="0"/>
              </a:rPr>
              <a:t> şifahi olmayan </a:t>
            </a:r>
            <a:r>
              <a:rPr lang="tr-TR" sz="1600" b="1" i="1" dirty="0" err="1">
                <a:solidFill>
                  <a:schemeClr val="tx2">
                    <a:lumMod val="50000"/>
                  </a:schemeClr>
                </a:solidFill>
                <a:latin typeface="Arial Narrow" panose="020B0606020202030204" pitchFamily="34" charset="0"/>
              </a:rPr>
              <a:t>vasitələrdən</a:t>
            </a:r>
            <a:r>
              <a:rPr lang="tr-TR" sz="1600" b="1" i="1" dirty="0">
                <a:solidFill>
                  <a:schemeClr val="tx2">
                    <a:lumMod val="50000"/>
                  </a:schemeClr>
                </a:solidFill>
                <a:latin typeface="Arial Narrow" panose="020B0606020202030204" pitchFamily="34" charset="0"/>
              </a:rPr>
              <a:t> </a:t>
            </a:r>
            <a:r>
              <a:rPr lang="tr-TR" sz="1600" b="1" i="1" dirty="0" err="1">
                <a:solidFill>
                  <a:schemeClr val="tx2">
                    <a:lumMod val="50000"/>
                  </a:schemeClr>
                </a:solidFill>
                <a:latin typeface="Arial Narrow" panose="020B0606020202030204" pitchFamily="34" charset="0"/>
              </a:rPr>
              <a:t>istifadə</a:t>
            </a:r>
            <a:r>
              <a:rPr lang="tr-TR" sz="1600" b="1" i="1" dirty="0">
                <a:solidFill>
                  <a:schemeClr val="tx2">
                    <a:lumMod val="50000"/>
                  </a:schemeClr>
                </a:solidFill>
                <a:latin typeface="Arial Narrow" panose="020B0606020202030204" pitchFamily="34" charset="0"/>
              </a:rPr>
              <a:t> </a:t>
            </a:r>
            <a:r>
              <a:rPr lang="tr-TR" sz="1600" b="1" i="1" dirty="0" err="1">
                <a:solidFill>
                  <a:schemeClr val="tx2">
                    <a:lumMod val="50000"/>
                  </a:schemeClr>
                </a:solidFill>
                <a:latin typeface="Arial Narrow" panose="020B0606020202030204" pitchFamily="34" charset="0"/>
              </a:rPr>
              <a:t>edilmədən</a:t>
            </a:r>
            <a:r>
              <a:rPr lang="tr-TR" sz="1600" b="1" i="1" dirty="0">
                <a:solidFill>
                  <a:schemeClr val="tx2">
                    <a:lumMod val="50000"/>
                  </a:schemeClr>
                </a:solidFill>
                <a:latin typeface="Arial Narrow" panose="020B0606020202030204" pitchFamily="34" charset="0"/>
              </a:rPr>
              <a:t> natamam </a:t>
            </a:r>
            <a:r>
              <a:rPr lang="tr-TR" sz="1600" b="1" i="1" dirty="0" err="1">
                <a:solidFill>
                  <a:schemeClr val="tx2">
                    <a:lumMod val="50000"/>
                  </a:schemeClr>
                </a:solidFill>
                <a:latin typeface="Arial Narrow" panose="020B0606020202030204" pitchFamily="34" charset="0"/>
              </a:rPr>
              <a:t>qalır</a:t>
            </a:r>
            <a:r>
              <a:rPr lang="tr-TR" sz="1600" b="1" i="1" dirty="0">
                <a:solidFill>
                  <a:schemeClr val="tx2">
                    <a:lumMod val="50000"/>
                  </a:schemeClr>
                </a:solidFill>
                <a:latin typeface="Arial Narrow" panose="020B0606020202030204" pitchFamily="34" charset="0"/>
              </a:rPr>
              <a:t>.</a:t>
            </a:r>
          </a:p>
        </p:txBody>
      </p:sp>
      <p:pic>
        <p:nvPicPr>
          <p:cNvPr id="11" name="Resim 10" descr="silah, tekerlek, pencere içeren bir resim&#10;&#10;Açıklama otomatik olarak oluşturuldu">
            <a:extLst>
              <a:ext uri="{FF2B5EF4-FFF2-40B4-BE49-F238E27FC236}">
                <a16:creationId xmlns:a16="http://schemas.microsoft.com/office/drawing/2014/main" id="{3FFEAD3C-1852-4DC9-9BA4-933588F903B3}"/>
              </a:ext>
            </a:extLst>
          </p:cNvPr>
          <p:cNvPicPr>
            <a:picLocks noChangeAspect="1"/>
          </p:cNvPicPr>
          <p:nvPr/>
        </p:nvPicPr>
        <p:blipFill>
          <a:blip r:embed="rId3"/>
          <a:stretch>
            <a:fillRect/>
          </a:stretch>
        </p:blipFill>
        <p:spPr>
          <a:xfrm>
            <a:off x="571875" y="454537"/>
            <a:ext cx="353599" cy="359695"/>
          </a:xfrm>
          <a:prstGeom prst="rect">
            <a:avLst/>
          </a:prstGeom>
        </p:spPr>
      </p:pic>
      <p:pic>
        <p:nvPicPr>
          <p:cNvPr id="13" name="Resim 12" descr="silah, tekerlek, pencere içeren bir resim&#10;&#10;Açıklama otomatik olarak oluşturuldu">
            <a:extLst>
              <a:ext uri="{FF2B5EF4-FFF2-40B4-BE49-F238E27FC236}">
                <a16:creationId xmlns:a16="http://schemas.microsoft.com/office/drawing/2014/main" id="{C1BAA0A4-AFFD-4BB7-8BF7-E7B0458E74C6}"/>
              </a:ext>
            </a:extLst>
          </p:cNvPr>
          <p:cNvPicPr>
            <a:picLocks noChangeAspect="1"/>
          </p:cNvPicPr>
          <p:nvPr/>
        </p:nvPicPr>
        <p:blipFill>
          <a:blip r:embed="rId3"/>
          <a:stretch>
            <a:fillRect/>
          </a:stretch>
        </p:blipFill>
        <p:spPr>
          <a:xfrm>
            <a:off x="5185116" y="487942"/>
            <a:ext cx="353599" cy="3596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AB7599-8C68-437B-875E-44930C1D0EBF}"/>
              </a:ext>
            </a:extLst>
          </p:cNvPr>
          <p:cNvSpPr>
            <a:spLocks noGrp="1"/>
          </p:cNvSpPr>
          <p:nvPr>
            <p:ph type="ctrTitle"/>
          </p:nvPr>
        </p:nvSpPr>
        <p:spPr>
          <a:xfrm>
            <a:off x="0" y="0"/>
            <a:ext cx="8527101" cy="577800"/>
          </a:xfrm>
        </p:spPr>
        <p:txBody>
          <a:bodyPr/>
          <a:lstStyle/>
          <a:p>
            <a:r>
              <a:rPr lang="az-Latn-AZ" b="1" dirty="0">
                <a:ln w="9525">
                  <a:solidFill>
                    <a:schemeClr val="bg1"/>
                  </a:solidFill>
                  <a:prstDash val="solid"/>
                </a:ln>
                <a:solidFill>
                  <a:schemeClr val="tx1"/>
                </a:solidFill>
                <a:effectLst>
                  <a:outerShdw blurRad="12700" dist="38100" dir="2700000" algn="tl" rotWithShape="0">
                    <a:schemeClr val="bg1">
                      <a:lumMod val="50000"/>
                    </a:schemeClr>
                  </a:outerShdw>
                </a:effectLst>
              </a:rPr>
              <a:t>Qrup şəklində kommunikasiyanında müxtəlif formaları var.</a:t>
            </a:r>
            <a:endPar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Resim 3">
            <a:extLst>
              <a:ext uri="{FF2B5EF4-FFF2-40B4-BE49-F238E27FC236}">
                <a16:creationId xmlns:a16="http://schemas.microsoft.com/office/drawing/2014/main" id="{17DE5EEE-9C1E-4D92-902E-6E66AAF82B5F}"/>
              </a:ext>
            </a:extLst>
          </p:cNvPr>
          <p:cNvPicPr>
            <a:picLocks noChangeAspect="1"/>
          </p:cNvPicPr>
          <p:nvPr/>
        </p:nvPicPr>
        <p:blipFill>
          <a:blip r:embed="rId2"/>
          <a:stretch>
            <a:fillRect/>
          </a:stretch>
        </p:blipFill>
        <p:spPr>
          <a:xfrm>
            <a:off x="476250" y="761950"/>
            <a:ext cx="2095500" cy="685800"/>
          </a:xfrm>
          <a:prstGeom prst="rect">
            <a:avLst/>
          </a:prstGeom>
        </p:spPr>
      </p:pic>
      <p:pic>
        <p:nvPicPr>
          <p:cNvPr id="6" name="Resim 5">
            <a:extLst>
              <a:ext uri="{FF2B5EF4-FFF2-40B4-BE49-F238E27FC236}">
                <a16:creationId xmlns:a16="http://schemas.microsoft.com/office/drawing/2014/main" id="{2F75BA65-FD2D-4339-BA47-DC190CE6D527}"/>
              </a:ext>
            </a:extLst>
          </p:cNvPr>
          <p:cNvPicPr>
            <a:picLocks noChangeAspect="1"/>
          </p:cNvPicPr>
          <p:nvPr/>
        </p:nvPicPr>
        <p:blipFill>
          <a:blip r:embed="rId3"/>
          <a:stretch>
            <a:fillRect/>
          </a:stretch>
        </p:blipFill>
        <p:spPr>
          <a:xfrm>
            <a:off x="6098010" y="2917775"/>
            <a:ext cx="1799380" cy="2044750"/>
          </a:xfrm>
          <a:prstGeom prst="rect">
            <a:avLst/>
          </a:prstGeom>
        </p:spPr>
      </p:pic>
      <p:pic>
        <p:nvPicPr>
          <p:cNvPr id="8" name="Resim 7">
            <a:extLst>
              <a:ext uri="{FF2B5EF4-FFF2-40B4-BE49-F238E27FC236}">
                <a16:creationId xmlns:a16="http://schemas.microsoft.com/office/drawing/2014/main" id="{42D7685D-D602-4246-BC8E-FEFF78D7B261}"/>
              </a:ext>
            </a:extLst>
          </p:cNvPr>
          <p:cNvPicPr>
            <a:picLocks noChangeAspect="1"/>
          </p:cNvPicPr>
          <p:nvPr/>
        </p:nvPicPr>
        <p:blipFill>
          <a:blip r:embed="rId4"/>
          <a:stretch>
            <a:fillRect/>
          </a:stretch>
        </p:blipFill>
        <p:spPr>
          <a:xfrm>
            <a:off x="3111500" y="647750"/>
            <a:ext cx="2095500" cy="2362200"/>
          </a:xfrm>
          <a:prstGeom prst="rect">
            <a:avLst/>
          </a:prstGeom>
        </p:spPr>
      </p:pic>
      <p:pic>
        <p:nvPicPr>
          <p:cNvPr id="10" name="Resim 9">
            <a:extLst>
              <a:ext uri="{FF2B5EF4-FFF2-40B4-BE49-F238E27FC236}">
                <a16:creationId xmlns:a16="http://schemas.microsoft.com/office/drawing/2014/main" id="{2F29A8A7-675B-4C9E-84B5-DEDEA8660CAA}"/>
              </a:ext>
            </a:extLst>
          </p:cNvPr>
          <p:cNvPicPr>
            <a:picLocks noChangeAspect="1"/>
          </p:cNvPicPr>
          <p:nvPr/>
        </p:nvPicPr>
        <p:blipFill>
          <a:blip r:embed="rId5"/>
          <a:stretch>
            <a:fillRect/>
          </a:stretch>
        </p:blipFill>
        <p:spPr>
          <a:xfrm>
            <a:off x="476250" y="2054151"/>
            <a:ext cx="2095500" cy="2057400"/>
          </a:xfrm>
          <a:prstGeom prst="rect">
            <a:avLst/>
          </a:prstGeom>
        </p:spPr>
      </p:pic>
      <p:pic>
        <p:nvPicPr>
          <p:cNvPr id="12" name="Resim 11">
            <a:extLst>
              <a:ext uri="{FF2B5EF4-FFF2-40B4-BE49-F238E27FC236}">
                <a16:creationId xmlns:a16="http://schemas.microsoft.com/office/drawing/2014/main" id="{414841BD-988C-4C37-B72A-B11065A2C7F0}"/>
              </a:ext>
            </a:extLst>
          </p:cNvPr>
          <p:cNvPicPr>
            <a:picLocks noChangeAspect="1"/>
          </p:cNvPicPr>
          <p:nvPr/>
        </p:nvPicPr>
        <p:blipFill>
          <a:blip r:embed="rId6"/>
          <a:stretch>
            <a:fillRect/>
          </a:stretch>
        </p:blipFill>
        <p:spPr>
          <a:xfrm>
            <a:off x="5949950" y="647750"/>
            <a:ext cx="2095500" cy="1724025"/>
          </a:xfrm>
          <a:prstGeom prst="rect">
            <a:avLst/>
          </a:prstGeom>
        </p:spPr>
      </p:pic>
      <p:sp>
        <p:nvSpPr>
          <p:cNvPr id="13" name="Metin kutusu 12">
            <a:extLst>
              <a:ext uri="{FF2B5EF4-FFF2-40B4-BE49-F238E27FC236}">
                <a16:creationId xmlns:a16="http://schemas.microsoft.com/office/drawing/2014/main" id="{CCE759CA-1942-4B2C-96C1-586913D45A06}"/>
              </a:ext>
            </a:extLst>
          </p:cNvPr>
          <p:cNvSpPr txBox="1"/>
          <p:nvPr/>
        </p:nvSpPr>
        <p:spPr>
          <a:xfrm>
            <a:off x="1" y="761950"/>
            <a:ext cx="600074" cy="400110"/>
          </a:xfrm>
          <a:prstGeom prst="rect">
            <a:avLst/>
          </a:prstGeom>
          <a:noFill/>
        </p:spPr>
        <p:txBody>
          <a:bodyPr wrap="square" rtlCol="0">
            <a:spAutoFit/>
          </a:bodyPr>
          <a:lstStyle/>
          <a:p>
            <a:r>
              <a:rPr lang="az-Latn-AZ"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1</a:t>
            </a:r>
            <a:r>
              <a:rPr lang="az-Latn-AZ" sz="2000" dirty="0"/>
              <a:t>.</a:t>
            </a:r>
            <a:endParaRPr lang="tr-TR" sz="2000" dirty="0"/>
          </a:p>
        </p:txBody>
      </p:sp>
      <p:sp>
        <p:nvSpPr>
          <p:cNvPr id="14" name="Metin kutusu 13">
            <a:extLst>
              <a:ext uri="{FF2B5EF4-FFF2-40B4-BE49-F238E27FC236}">
                <a16:creationId xmlns:a16="http://schemas.microsoft.com/office/drawing/2014/main" id="{6B435BFB-B268-4569-AE12-C7C33BBC5391}"/>
              </a:ext>
            </a:extLst>
          </p:cNvPr>
          <p:cNvSpPr txBox="1"/>
          <p:nvPr/>
        </p:nvSpPr>
        <p:spPr>
          <a:xfrm>
            <a:off x="2733676" y="601583"/>
            <a:ext cx="476249" cy="400110"/>
          </a:xfrm>
          <a:prstGeom prst="rect">
            <a:avLst/>
          </a:prstGeom>
          <a:noFill/>
        </p:spPr>
        <p:txBody>
          <a:bodyPr wrap="square" rtlCol="0">
            <a:spAutoFit/>
          </a:bodyPr>
          <a:lstStyle/>
          <a:p>
            <a:r>
              <a:rPr lang="az-Latn-AZ"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2.</a:t>
            </a:r>
            <a:endParaRPr lang="tr-TR" sz="2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5" name="Metin kutusu 14">
            <a:extLst>
              <a:ext uri="{FF2B5EF4-FFF2-40B4-BE49-F238E27FC236}">
                <a16:creationId xmlns:a16="http://schemas.microsoft.com/office/drawing/2014/main" id="{E2E67E45-E72B-4C0A-9850-416DB28ADB47}"/>
              </a:ext>
            </a:extLst>
          </p:cNvPr>
          <p:cNvSpPr txBox="1"/>
          <p:nvPr/>
        </p:nvSpPr>
        <p:spPr>
          <a:xfrm>
            <a:off x="5486400" y="647750"/>
            <a:ext cx="463550" cy="400110"/>
          </a:xfrm>
          <a:prstGeom prst="rect">
            <a:avLst/>
          </a:prstGeom>
          <a:noFill/>
        </p:spPr>
        <p:txBody>
          <a:bodyPr wrap="square" rtlCol="0">
            <a:spAutoFit/>
          </a:bodyPr>
          <a:lstStyle/>
          <a:p>
            <a:r>
              <a:rPr lang="az-Latn-AZ"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3.</a:t>
            </a:r>
            <a:endParaRPr lang="tr-TR" sz="2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6" name="Metin kutusu 15">
            <a:extLst>
              <a:ext uri="{FF2B5EF4-FFF2-40B4-BE49-F238E27FC236}">
                <a16:creationId xmlns:a16="http://schemas.microsoft.com/office/drawing/2014/main" id="{C970F2AD-DE45-464F-B2AA-B0B6BA79FB16}"/>
              </a:ext>
            </a:extLst>
          </p:cNvPr>
          <p:cNvSpPr txBox="1"/>
          <p:nvPr/>
        </p:nvSpPr>
        <p:spPr>
          <a:xfrm>
            <a:off x="0" y="2105025"/>
            <a:ext cx="600074" cy="400110"/>
          </a:xfrm>
          <a:prstGeom prst="rect">
            <a:avLst/>
          </a:prstGeom>
          <a:noFill/>
        </p:spPr>
        <p:txBody>
          <a:bodyPr wrap="square" rtlCol="0">
            <a:spAutoFit/>
          </a:bodyPr>
          <a:lstStyle/>
          <a:p>
            <a:r>
              <a:rPr lang="az-Latn-AZ"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4.</a:t>
            </a:r>
            <a:endParaRPr lang="tr-TR" sz="2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Metin kutusu 16">
            <a:extLst>
              <a:ext uri="{FF2B5EF4-FFF2-40B4-BE49-F238E27FC236}">
                <a16:creationId xmlns:a16="http://schemas.microsoft.com/office/drawing/2014/main" id="{80EB6B9E-617B-4802-9BE9-6A9089B5CE8E}"/>
              </a:ext>
            </a:extLst>
          </p:cNvPr>
          <p:cNvSpPr txBox="1"/>
          <p:nvPr/>
        </p:nvSpPr>
        <p:spPr>
          <a:xfrm>
            <a:off x="5495925" y="3009950"/>
            <a:ext cx="463550" cy="400110"/>
          </a:xfrm>
          <a:prstGeom prst="rect">
            <a:avLst/>
          </a:prstGeom>
          <a:noFill/>
        </p:spPr>
        <p:txBody>
          <a:bodyPr wrap="square" rtlCol="0">
            <a:spAutoFit/>
          </a:bodyPr>
          <a:lstStyle/>
          <a:p>
            <a:r>
              <a:rPr lang="az-Latn-AZ" sz="2000" b="1" dirty="0">
                <a:ln w="9525">
                  <a:solidFill>
                    <a:schemeClr val="bg1"/>
                  </a:solidFill>
                  <a:prstDash val="solid"/>
                </a:ln>
                <a:solidFill>
                  <a:schemeClr val="tx1"/>
                </a:solidFill>
                <a:effectLst>
                  <a:outerShdw blurRad="12700" dist="38100" dir="2700000" algn="tl" rotWithShape="0">
                    <a:schemeClr val="bg1">
                      <a:lumMod val="50000"/>
                    </a:schemeClr>
                  </a:outerShdw>
                </a:effectLst>
              </a:rPr>
              <a:t>5</a:t>
            </a:r>
            <a:r>
              <a:rPr lang="az-Latn-AZ" dirty="0"/>
              <a:t>.</a:t>
            </a:r>
            <a:endParaRPr lang="tr-TR" dirty="0"/>
          </a:p>
        </p:txBody>
      </p:sp>
    </p:spTree>
    <p:extLst>
      <p:ext uri="{BB962C8B-B14F-4D97-AF65-F5344CB8AC3E}">
        <p14:creationId xmlns:p14="http://schemas.microsoft.com/office/powerpoint/2010/main" val="4068962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F54145-18E1-4616-98D2-AA99F2A16E9D}"/>
              </a:ext>
            </a:extLst>
          </p:cNvPr>
          <p:cNvSpPr>
            <a:spLocks noGrp="1"/>
          </p:cNvSpPr>
          <p:nvPr>
            <p:ph type="ctrTitle"/>
          </p:nvPr>
        </p:nvSpPr>
        <p:spPr>
          <a:xfrm>
            <a:off x="2524125" y="-390525"/>
            <a:ext cx="3753050" cy="1628775"/>
          </a:xfrm>
        </p:spPr>
        <p:txBody>
          <a:bodyPr/>
          <a:lstStyle/>
          <a:p>
            <a:br>
              <a:rPr lang="tr-TR" sz="2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br>
            <a:r>
              <a:rPr lang="tr-TR" sz="2000" b="1" i="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Bir </a:t>
            </a:r>
            <a:r>
              <a:rPr lang="tr-TR" sz="2000" b="1" i="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təşkilatdakı</a:t>
            </a:r>
            <a:r>
              <a:rPr lang="tr-TR" sz="2000" b="1" i="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 </a:t>
            </a:r>
            <a:r>
              <a:rPr lang="tr-TR" sz="2000" b="1" i="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ünsiyyət</a:t>
            </a:r>
            <a:r>
              <a:rPr lang="tr-TR" sz="2000" b="1" i="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 </a:t>
            </a:r>
            <a:r>
              <a:rPr lang="tr-TR" sz="2000" b="1" i="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cavab</a:t>
            </a:r>
            <a:r>
              <a:rPr lang="tr-TR" sz="2000" b="1" i="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 </a:t>
            </a:r>
            <a:r>
              <a:rPr lang="tr-TR" sz="2000" b="1" i="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və</a:t>
            </a:r>
            <a:r>
              <a:rPr lang="tr-TR" sz="2000" b="1" i="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 ya geribildirim </a:t>
            </a:r>
            <a:r>
              <a:rPr lang="tr-TR" sz="2000" b="1" i="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ehtiyacına</a:t>
            </a:r>
            <a:r>
              <a:rPr lang="tr-TR" sz="2000" b="1" i="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 </a:t>
            </a:r>
            <a:r>
              <a:rPr lang="tr-TR" sz="2000" b="1" i="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görə</a:t>
            </a:r>
            <a:r>
              <a:rPr lang="tr-TR" sz="2000" b="1" i="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 </a:t>
            </a:r>
            <a:r>
              <a:rPr lang="tr-TR" sz="2000" b="1" i="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fərqlənə</a:t>
            </a:r>
            <a:r>
              <a:rPr lang="tr-TR" sz="2000" b="1" i="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 </a:t>
            </a:r>
            <a:r>
              <a:rPr lang="tr-TR" sz="2000" b="1" i="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rPr>
              <a:t>bilər</a:t>
            </a:r>
            <a:endParaRPr lang="tr-TR" sz="2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endParaRPr>
          </a:p>
        </p:txBody>
      </p:sp>
      <p:sp>
        <p:nvSpPr>
          <p:cNvPr id="3" name="Metin kutusu 2">
            <a:extLst>
              <a:ext uri="{FF2B5EF4-FFF2-40B4-BE49-F238E27FC236}">
                <a16:creationId xmlns:a16="http://schemas.microsoft.com/office/drawing/2014/main" id="{D3DE11CD-B422-4A52-BB16-C666519CC315}"/>
              </a:ext>
            </a:extLst>
          </p:cNvPr>
          <p:cNvSpPr txBox="1"/>
          <p:nvPr/>
        </p:nvSpPr>
        <p:spPr>
          <a:xfrm>
            <a:off x="5924550" y="704850"/>
            <a:ext cx="2809875" cy="3200400"/>
          </a:xfrm>
          <a:prstGeom prst="rect">
            <a:avLst/>
          </a:prstGeom>
          <a:noFill/>
        </p:spPr>
        <p:txBody>
          <a:bodyPr wrap="square" rtlCol="0">
            <a:spAutoFit/>
          </a:bodyPr>
          <a:lstStyle/>
          <a:p>
            <a:endParaRPr lang="tr-TR" dirty="0"/>
          </a:p>
        </p:txBody>
      </p:sp>
      <p:sp>
        <p:nvSpPr>
          <p:cNvPr id="4" name="Rectangle 1">
            <a:extLst>
              <a:ext uri="{FF2B5EF4-FFF2-40B4-BE49-F238E27FC236}">
                <a16:creationId xmlns:a16="http://schemas.microsoft.com/office/drawing/2014/main" id="{F5B7CC79-C2C9-467A-9476-58395AE80036}"/>
              </a:ext>
            </a:extLst>
          </p:cNvPr>
          <p:cNvSpPr>
            <a:spLocks noChangeArrowheads="1"/>
          </p:cNvSpPr>
          <p:nvPr/>
        </p:nvSpPr>
        <p:spPr bwMode="auto">
          <a:xfrm flipH="1">
            <a:off x="295275" y="1234128"/>
            <a:ext cx="3543300" cy="1246495"/>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100" b="1" i="0" u="none" strike="noStrike" normalizeH="0" baseline="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Arial" panose="020B0604020202020204" pitchFamily="34" charset="0"/>
              </a:rPr>
              <a:t>Cavab</a:t>
            </a:r>
            <a:r>
              <a:rPr kumimoji="0" lang="tr-TR" altLang="tr-TR" sz="2100" b="1" i="0" u="none" strike="noStrike" normalizeH="0" baseline="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Arial" panose="020B0604020202020204" pitchFamily="34" charset="0"/>
              </a:rPr>
              <a:t> </a:t>
            </a:r>
            <a:r>
              <a:rPr kumimoji="0" lang="tr-TR" altLang="tr-TR" sz="2100" b="1" i="0" u="none" strike="noStrike" normalizeH="0" baseline="0"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Arial" panose="020B0604020202020204" pitchFamily="34" charset="0"/>
              </a:rPr>
              <a:t>əsasında</a:t>
            </a:r>
            <a:r>
              <a:rPr kumimoji="0" lang="tr-TR" altLang="tr-TR" sz="2100" b="1" i="0" u="none" strike="noStrike" normalizeH="0" baseline="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Arial" panose="020B0604020202020204" pitchFamily="34" charset="0"/>
              </a:rPr>
              <a:t> </a:t>
            </a:r>
            <a:r>
              <a:rPr kumimoji="0" lang="az-Latn-AZ" altLang="tr-TR" sz="2100" b="1" i="0" u="none" strike="noStrike" normalizeH="0" baseline="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Arial" panose="020B0604020202020204" pitchFamily="34" charset="0"/>
              </a:rPr>
              <a:t>işgüzar</a:t>
            </a:r>
            <a:r>
              <a:rPr kumimoji="0" lang="az-Latn-AZ" altLang="tr-TR" sz="2100" b="1" i="0" u="none" strike="noStrike" normalizeH="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mj-lt"/>
                <a:cs typeface="Arial" panose="020B0604020202020204" pitchFamily="34" charset="0"/>
              </a:rPr>
              <a:t> ünsiyyətin iki növü aşağdakılardır:</a:t>
            </a:r>
            <a:br>
              <a:rPr kumimoji="0" lang="tr-TR" altLang="tr-TR" sz="800" b="0" i="0" u="none" strike="noStrike" cap="none" normalizeH="0" baseline="0" dirty="0">
                <a:ln>
                  <a:noFill/>
                </a:ln>
                <a:solidFill>
                  <a:schemeClr val="tx1"/>
                </a:solidFill>
                <a:effectLst/>
                <a:latin typeface="+mj-lt"/>
              </a:rPr>
            </a:br>
            <a:endParaRPr kumimoji="0" lang="tr-TR" altLang="tr-TR" sz="1800" b="0" i="0" u="none" strike="noStrike" cap="none" normalizeH="0" baseline="0" dirty="0">
              <a:ln>
                <a:noFill/>
              </a:ln>
              <a:solidFill>
                <a:schemeClr val="tx1"/>
              </a:solidFill>
              <a:effectLst/>
              <a:latin typeface="+mj-lt"/>
            </a:endParaRPr>
          </a:p>
        </p:txBody>
      </p:sp>
      <p:pic>
        <p:nvPicPr>
          <p:cNvPr id="6" name="Resim 5" descr="sabit, çizim, kutu, tablo içeren bir resim&#10;&#10;Açıklama otomatik olarak oluşturuldu">
            <a:extLst>
              <a:ext uri="{FF2B5EF4-FFF2-40B4-BE49-F238E27FC236}">
                <a16:creationId xmlns:a16="http://schemas.microsoft.com/office/drawing/2014/main" id="{B2473ACB-D614-4275-9D77-B191A8EF4FE9}"/>
              </a:ext>
            </a:extLst>
          </p:cNvPr>
          <p:cNvPicPr>
            <a:picLocks noChangeAspect="1"/>
          </p:cNvPicPr>
          <p:nvPr/>
        </p:nvPicPr>
        <p:blipFill>
          <a:blip r:embed="rId2"/>
          <a:stretch>
            <a:fillRect/>
          </a:stretch>
        </p:blipFill>
        <p:spPr>
          <a:xfrm>
            <a:off x="2838725" y="1863818"/>
            <a:ext cx="5305225" cy="2241458"/>
          </a:xfrm>
          <a:prstGeom prst="rect">
            <a:avLst/>
          </a:prstGeom>
        </p:spPr>
      </p:pic>
      <p:sp>
        <p:nvSpPr>
          <p:cNvPr id="8" name="Dikdörtgen 7">
            <a:extLst>
              <a:ext uri="{FF2B5EF4-FFF2-40B4-BE49-F238E27FC236}">
                <a16:creationId xmlns:a16="http://schemas.microsoft.com/office/drawing/2014/main" id="{D08A5AA5-F755-4895-AE52-C62D216AF0D5}"/>
              </a:ext>
            </a:extLst>
          </p:cNvPr>
          <p:cNvSpPr/>
          <p:nvPr/>
        </p:nvSpPr>
        <p:spPr>
          <a:xfrm rot="20951873">
            <a:off x="2500313" y="2742640"/>
            <a:ext cx="3753050" cy="707886"/>
          </a:xfrm>
          <a:prstGeom prst="rect">
            <a:avLst/>
          </a:prstGeom>
          <a:noFill/>
        </p:spPr>
        <p:txBody>
          <a:bodyPr wrap="square" lIns="91440" tIns="45720" rIns="91440" bIns="45720">
            <a:spAutoFit/>
          </a:bodyPr>
          <a:lstStyle/>
          <a:p>
            <a:pPr algn="ctr"/>
            <a:r>
              <a:rPr lang="az-Latn-AZ" sz="2000" b="1" spc="50" dirty="0">
                <a:ln w="9525" cmpd="sng">
                  <a:solidFill>
                    <a:schemeClr val="accent1"/>
                  </a:solidFill>
                  <a:prstDash val="solid"/>
                </a:ln>
                <a:solidFill>
                  <a:schemeClr val="bg2">
                    <a:lumMod val="90000"/>
                    <a:lumOff val="10000"/>
                  </a:schemeClr>
                </a:solidFill>
                <a:effectLst>
                  <a:glow rad="38100">
                    <a:schemeClr val="accent1">
                      <a:alpha val="40000"/>
                    </a:schemeClr>
                  </a:glow>
                  <a:reflection blurRad="6350" stA="60000" endA="900" endPos="58000" dir="5400000" sy="-100000" algn="bl" rotWithShape="0"/>
                </a:effectLst>
              </a:rPr>
              <a:t>Bir tərəfli </a:t>
            </a:r>
          </a:p>
          <a:p>
            <a:pPr algn="ctr"/>
            <a:r>
              <a:rPr lang="az-Latn-AZ" sz="2000" b="1" spc="50" dirty="0">
                <a:ln w="9525" cmpd="sng">
                  <a:solidFill>
                    <a:schemeClr val="accent1"/>
                  </a:solidFill>
                  <a:prstDash val="solid"/>
                </a:ln>
                <a:solidFill>
                  <a:schemeClr val="bg2">
                    <a:lumMod val="90000"/>
                    <a:lumOff val="10000"/>
                  </a:schemeClr>
                </a:solidFill>
                <a:effectLst>
                  <a:glow rad="38100">
                    <a:schemeClr val="accent1">
                      <a:alpha val="40000"/>
                    </a:schemeClr>
                  </a:glow>
                  <a:reflection blurRad="6350" stA="60000" endA="900" endPos="58000" dir="5400000" sy="-100000" algn="bl" rotWithShape="0"/>
                </a:effectLst>
              </a:rPr>
              <a:t>ünsiyyət</a:t>
            </a:r>
            <a:endParaRPr lang="tr-TR" sz="2000" b="1" spc="50" dirty="0">
              <a:ln w="9525" cmpd="sng">
                <a:solidFill>
                  <a:schemeClr val="accent1"/>
                </a:solidFill>
                <a:prstDash val="solid"/>
              </a:ln>
              <a:solidFill>
                <a:schemeClr val="bg2">
                  <a:lumMod val="90000"/>
                  <a:lumOff val="10000"/>
                </a:schemeClr>
              </a:solidFill>
              <a:effectLst>
                <a:glow rad="38100">
                  <a:schemeClr val="accent1">
                    <a:alpha val="40000"/>
                  </a:schemeClr>
                </a:glow>
                <a:reflection blurRad="6350" stA="60000" endA="900" endPos="58000" dir="5400000" sy="-100000" algn="bl" rotWithShape="0"/>
              </a:effectLst>
            </a:endParaRPr>
          </a:p>
        </p:txBody>
      </p:sp>
      <p:sp>
        <p:nvSpPr>
          <p:cNvPr id="9" name="Dikdörtgen 8">
            <a:extLst>
              <a:ext uri="{FF2B5EF4-FFF2-40B4-BE49-F238E27FC236}">
                <a16:creationId xmlns:a16="http://schemas.microsoft.com/office/drawing/2014/main" id="{D2C1AD3A-ABA2-485C-ACF8-453AD78F1AF3}"/>
              </a:ext>
            </a:extLst>
          </p:cNvPr>
          <p:cNvSpPr/>
          <p:nvPr/>
        </p:nvSpPr>
        <p:spPr>
          <a:xfrm rot="21006921">
            <a:off x="5673670" y="2752665"/>
            <a:ext cx="1547977" cy="830997"/>
          </a:xfrm>
          <a:prstGeom prst="rect">
            <a:avLst/>
          </a:prstGeom>
          <a:noFill/>
        </p:spPr>
        <p:txBody>
          <a:bodyPr wrap="square" lIns="91440" tIns="45720" rIns="91440" bIns="45720">
            <a:spAutoFit/>
          </a:bodyPr>
          <a:lstStyle/>
          <a:p>
            <a:pPr algn="ctr"/>
            <a:r>
              <a:rPr lang="az-Latn-AZ" sz="2400" b="1" spc="50" dirty="0">
                <a:ln w="9525" cmpd="sng">
                  <a:solidFill>
                    <a:schemeClr val="accent1"/>
                  </a:solidFill>
                  <a:prstDash val="solid"/>
                </a:ln>
                <a:solidFill>
                  <a:schemeClr val="bg2">
                    <a:lumMod val="90000"/>
                    <a:lumOff val="10000"/>
                  </a:schemeClr>
                </a:solidFill>
                <a:effectLst>
                  <a:glow rad="38100">
                    <a:schemeClr val="accent1">
                      <a:alpha val="40000"/>
                    </a:schemeClr>
                  </a:glow>
                  <a:reflection blurRad="6350" stA="60000" endA="900" endPos="58000" dir="5400000" sy="-100000" algn="bl" rotWithShape="0"/>
                </a:effectLst>
              </a:rPr>
              <a:t>İki tərəfli </a:t>
            </a:r>
          </a:p>
          <a:p>
            <a:pPr algn="ctr"/>
            <a:r>
              <a:rPr lang="az-Latn-AZ" sz="2400" b="1" spc="50" dirty="0">
                <a:ln w="9525" cmpd="sng">
                  <a:solidFill>
                    <a:schemeClr val="accent1"/>
                  </a:solidFill>
                  <a:prstDash val="solid"/>
                </a:ln>
                <a:solidFill>
                  <a:schemeClr val="bg2">
                    <a:lumMod val="90000"/>
                    <a:lumOff val="10000"/>
                  </a:schemeClr>
                </a:solidFill>
                <a:effectLst>
                  <a:glow rad="38100">
                    <a:schemeClr val="accent1">
                      <a:alpha val="40000"/>
                    </a:schemeClr>
                  </a:glow>
                  <a:reflection blurRad="6350" stA="60000" endA="900" endPos="58000" dir="5400000" sy="-100000" algn="bl" rotWithShape="0"/>
                </a:effectLst>
              </a:rPr>
              <a:t>ünsiyyət</a:t>
            </a:r>
            <a:endParaRPr lang="tr-TR" sz="2400" b="1" spc="50" dirty="0">
              <a:ln w="9525" cmpd="sng">
                <a:solidFill>
                  <a:schemeClr val="accent1"/>
                </a:solidFill>
                <a:prstDash val="solid"/>
              </a:ln>
              <a:solidFill>
                <a:schemeClr val="bg2">
                  <a:lumMod val="90000"/>
                  <a:lumOff val="10000"/>
                </a:schemeClr>
              </a:solidFill>
              <a:effectLst>
                <a:glow rad="38100">
                  <a:schemeClr val="accent1">
                    <a:alpha val="40000"/>
                  </a:schemeClr>
                </a:glow>
                <a:reflection blurRad="6350" stA="60000" endA="900" endPos="58000" dir="5400000" sy="-100000" algn="bl" rotWithShape="0"/>
              </a:effectLst>
            </a:endParaRPr>
          </a:p>
        </p:txBody>
      </p:sp>
    </p:spTree>
    <p:extLst>
      <p:ext uri="{BB962C8B-B14F-4D97-AF65-F5344CB8AC3E}">
        <p14:creationId xmlns:p14="http://schemas.microsoft.com/office/powerpoint/2010/main" val="146627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5" name="Google Shape;655;p24"/>
          <p:cNvSpPr/>
          <p:nvPr/>
        </p:nvSpPr>
        <p:spPr>
          <a:xfrm>
            <a:off x="1103149" y="468450"/>
            <a:ext cx="1180302" cy="1179155"/>
          </a:xfrm>
          <a:custGeom>
            <a:avLst/>
            <a:gdLst/>
            <a:ahLst/>
            <a:cxnLst/>
            <a:rect l="l" t="t" r="r" b="b"/>
            <a:pathLst>
              <a:path w="26743" h="26717" extrusionOk="0">
                <a:moveTo>
                  <a:pt x="13384" y="0"/>
                </a:moveTo>
                <a:cubicBezTo>
                  <a:pt x="5965" y="0"/>
                  <a:pt x="0" y="5940"/>
                  <a:pt x="0" y="13359"/>
                </a:cubicBezTo>
                <a:cubicBezTo>
                  <a:pt x="0" y="20677"/>
                  <a:pt x="5965" y="26717"/>
                  <a:pt x="13384" y="26717"/>
                </a:cubicBezTo>
                <a:cubicBezTo>
                  <a:pt x="20803" y="26717"/>
                  <a:pt x="26742" y="20677"/>
                  <a:pt x="26742" y="13359"/>
                </a:cubicBezTo>
                <a:cubicBezTo>
                  <a:pt x="26742" y="5940"/>
                  <a:pt x="20803" y="0"/>
                  <a:pt x="13384"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1237006" y="596746"/>
            <a:ext cx="912579" cy="918140"/>
          </a:xfrm>
          <a:custGeom>
            <a:avLst/>
            <a:gdLst/>
            <a:ahLst/>
            <a:cxnLst/>
            <a:rect l="l" t="t" r="r" b="b"/>
            <a:pathLst>
              <a:path w="20677" h="20803" extrusionOk="0">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24"/>
          <p:cNvSpPr/>
          <p:nvPr/>
        </p:nvSpPr>
        <p:spPr>
          <a:xfrm>
            <a:off x="5681350" y="505735"/>
            <a:ext cx="1179199" cy="1179155"/>
          </a:xfrm>
          <a:custGeom>
            <a:avLst/>
            <a:gdLst/>
            <a:ahLst/>
            <a:cxnLst/>
            <a:rect l="l" t="t" r="r" b="b"/>
            <a:pathLst>
              <a:path w="26718" h="26717" extrusionOk="0">
                <a:moveTo>
                  <a:pt x="13359" y="0"/>
                </a:moveTo>
                <a:cubicBezTo>
                  <a:pt x="5940" y="0"/>
                  <a:pt x="0" y="5940"/>
                  <a:pt x="0" y="13359"/>
                </a:cubicBezTo>
                <a:cubicBezTo>
                  <a:pt x="0" y="20677"/>
                  <a:pt x="5940" y="26717"/>
                  <a:pt x="13359" y="26717"/>
                </a:cubicBezTo>
                <a:cubicBezTo>
                  <a:pt x="20777" y="26717"/>
                  <a:pt x="26717" y="20677"/>
                  <a:pt x="26717" y="13359"/>
                </a:cubicBezTo>
                <a:cubicBezTo>
                  <a:pt x="26717" y="5940"/>
                  <a:pt x="20777" y="0"/>
                  <a:pt x="13359" y="0"/>
                </a:cubicBez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24"/>
          <p:cNvSpPr/>
          <p:nvPr/>
        </p:nvSpPr>
        <p:spPr>
          <a:xfrm>
            <a:off x="5814634" y="634031"/>
            <a:ext cx="912579" cy="918140"/>
          </a:xfrm>
          <a:custGeom>
            <a:avLst/>
            <a:gdLst/>
            <a:ahLst/>
            <a:cxnLst/>
            <a:rect l="l" t="t" r="r" b="b"/>
            <a:pathLst>
              <a:path w="20677" h="20803" extrusionOk="0">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txBox="1">
            <a:spLocks noGrp="1"/>
          </p:cNvSpPr>
          <p:nvPr>
            <p:ph type="subTitle" idx="4294967295"/>
          </p:nvPr>
        </p:nvSpPr>
        <p:spPr>
          <a:xfrm>
            <a:off x="532392" y="1883389"/>
            <a:ext cx="2144133" cy="1988326"/>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az-Latn-AZ" sz="1600" b="1" i="1" dirty="0">
                <a:solidFill>
                  <a:schemeClr val="accent2"/>
                </a:solidFill>
              </a:rPr>
              <a:t>Bir tərəfli ünsiyyət</a:t>
            </a:r>
            <a:br>
              <a:rPr lang="es" sz="1000" dirty="0"/>
            </a:br>
            <a:r>
              <a:rPr lang="tr-TR" sz="1200" dirty="0" err="1"/>
              <a:t>Birtərəfli</a:t>
            </a:r>
            <a:r>
              <a:rPr lang="tr-TR" sz="1200" dirty="0"/>
              <a:t> </a:t>
            </a:r>
            <a:r>
              <a:rPr lang="tr-TR" sz="1200" dirty="0" err="1"/>
              <a:t>ünsiyyətdə</a:t>
            </a:r>
            <a:r>
              <a:rPr lang="tr-TR" sz="1200" dirty="0"/>
              <a:t> </a:t>
            </a:r>
            <a:r>
              <a:rPr lang="tr-TR" sz="1200" dirty="0" err="1"/>
              <a:t>göndərən</a:t>
            </a:r>
            <a:r>
              <a:rPr lang="tr-TR" sz="1200" dirty="0"/>
              <a:t> </a:t>
            </a:r>
            <a:r>
              <a:rPr lang="tr-TR" sz="1200" dirty="0" err="1"/>
              <a:t>heç</a:t>
            </a:r>
            <a:r>
              <a:rPr lang="tr-TR" sz="1200" dirty="0"/>
              <a:t> bir </a:t>
            </a:r>
            <a:r>
              <a:rPr lang="tr-TR" sz="1200" dirty="0" err="1"/>
              <a:t>rəy</a:t>
            </a:r>
            <a:r>
              <a:rPr lang="tr-TR" sz="1200" dirty="0"/>
              <a:t> </a:t>
            </a:r>
            <a:r>
              <a:rPr lang="tr-TR" sz="1200" dirty="0" err="1"/>
              <a:t>və</a:t>
            </a:r>
            <a:r>
              <a:rPr lang="tr-TR" sz="1200" dirty="0"/>
              <a:t> </a:t>
            </a:r>
            <a:r>
              <a:rPr lang="tr-TR" sz="1200" dirty="0" err="1"/>
              <a:t>cavab</a:t>
            </a:r>
            <a:r>
              <a:rPr lang="tr-TR" sz="1200" dirty="0"/>
              <a:t> </a:t>
            </a:r>
            <a:r>
              <a:rPr lang="tr-TR" sz="1200" dirty="0" err="1"/>
              <a:t>istəmədən</a:t>
            </a:r>
            <a:r>
              <a:rPr lang="tr-TR" sz="1200" dirty="0"/>
              <a:t> </a:t>
            </a:r>
            <a:r>
              <a:rPr lang="tr-TR" sz="1200" dirty="0" err="1"/>
              <a:t>məlumatı</a:t>
            </a:r>
            <a:r>
              <a:rPr lang="tr-TR" sz="1200" dirty="0"/>
              <a:t> alıcıya ötürür. Misal üçün; </a:t>
            </a:r>
            <a:r>
              <a:rPr lang="tr-TR" sz="1200" dirty="0" err="1"/>
              <a:t>televiziyada</a:t>
            </a:r>
            <a:r>
              <a:rPr lang="tr-TR" sz="1200" dirty="0"/>
              <a:t> </a:t>
            </a:r>
            <a:r>
              <a:rPr lang="tr-TR" sz="1200" dirty="0" err="1"/>
              <a:t>müəyyən</a:t>
            </a:r>
            <a:r>
              <a:rPr lang="tr-TR" sz="1200" dirty="0"/>
              <a:t> bir </a:t>
            </a:r>
            <a:r>
              <a:rPr lang="tr-TR" sz="1200" dirty="0" err="1"/>
              <a:t>məhsulun</a:t>
            </a:r>
            <a:r>
              <a:rPr lang="tr-TR" sz="1200" dirty="0"/>
              <a:t> reklamı.</a:t>
            </a:r>
            <a:endParaRPr sz="1000" dirty="0"/>
          </a:p>
        </p:txBody>
      </p:sp>
      <p:sp>
        <p:nvSpPr>
          <p:cNvPr id="672" name="Google Shape;672;p24"/>
          <p:cNvSpPr txBox="1">
            <a:spLocks noGrp="1"/>
          </p:cNvSpPr>
          <p:nvPr>
            <p:ph type="subTitle" idx="4294967295"/>
          </p:nvPr>
        </p:nvSpPr>
        <p:spPr>
          <a:xfrm>
            <a:off x="5234432" y="1850805"/>
            <a:ext cx="2251383" cy="262608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az-Latn-AZ" sz="1600" b="1" i="1" dirty="0">
                <a:solidFill>
                  <a:srgbClr val="018790"/>
                </a:solidFill>
              </a:rPr>
              <a:t>İki tərəfli ünsiyyət</a:t>
            </a:r>
            <a:br>
              <a:rPr lang="es" sz="1000" dirty="0"/>
            </a:br>
            <a:r>
              <a:rPr lang="tr-TR" sz="1200" dirty="0" err="1"/>
              <a:t>Göndərən</a:t>
            </a:r>
            <a:r>
              <a:rPr lang="tr-TR" sz="1200" dirty="0"/>
              <a:t> alıcı </a:t>
            </a:r>
            <a:r>
              <a:rPr lang="tr-TR" sz="1200" dirty="0" err="1"/>
              <a:t>ilə</a:t>
            </a:r>
            <a:r>
              <a:rPr lang="tr-TR" sz="1200" dirty="0"/>
              <a:t> </a:t>
            </a:r>
            <a:r>
              <a:rPr lang="tr-TR" sz="1200" dirty="0" err="1"/>
              <a:t>bəzi</a:t>
            </a:r>
            <a:r>
              <a:rPr lang="tr-TR" sz="1200" dirty="0"/>
              <a:t> </a:t>
            </a:r>
            <a:r>
              <a:rPr lang="tr-TR" sz="1200" dirty="0" err="1"/>
              <a:t>məlumatları</a:t>
            </a:r>
            <a:r>
              <a:rPr lang="tr-TR" sz="1200" dirty="0"/>
              <a:t> </a:t>
            </a:r>
            <a:r>
              <a:rPr lang="tr-TR" sz="1200" dirty="0" err="1"/>
              <a:t>bölüşdükdə</a:t>
            </a:r>
            <a:r>
              <a:rPr lang="tr-TR" sz="1200" dirty="0"/>
              <a:t> </a:t>
            </a:r>
            <a:r>
              <a:rPr lang="tr-TR" sz="1200" dirty="0" err="1"/>
              <a:t>və</a:t>
            </a:r>
            <a:r>
              <a:rPr lang="tr-TR" sz="1200" dirty="0"/>
              <a:t> bunun </a:t>
            </a:r>
            <a:r>
              <a:rPr lang="tr-TR" sz="1200" dirty="0" err="1"/>
              <a:t>müqabilində</a:t>
            </a:r>
            <a:r>
              <a:rPr lang="tr-TR" sz="1200" dirty="0"/>
              <a:t> alıcı bu </a:t>
            </a:r>
            <a:r>
              <a:rPr lang="tr-TR" sz="1200" dirty="0" err="1"/>
              <a:t>cür</a:t>
            </a:r>
            <a:r>
              <a:rPr lang="tr-TR" sz="1200" dirty="0"/>
              <a:t> </a:t>
            </a:r>
            <a:r>
              <a:rPr lang="tr-TR" sz="1200" dirty="0" err="1"/>
              <a:t>məlumatlara</a:t>
            </a:r>
            <a:r>
              <a:rPr lang="tr-TR" sz="1200" dirty="0"/>
              <a:t> </a:t>
            </a:r>
            <a:r>
              <a:rPr lang="tr-TR" sz="1200" dirty="0" err="1"/>
              <a:t>cavab</a:t>
            </a:r>
            <a:r>
              <a:rPr lang="tr-TR" sz="1200" dirty="0"/>
              <a:t> </a:t>
            </a:r>
            <a:r>
              <a:rPr lang="tr-TR" sz="1200" dirty="0" err="1"/>
              <a:t>verdikdə</a:t>
            </a:r>
            <a:r>
              <a:rPr lang="tr-TR" sz="1200" dirty="0"/>
              <a:t>, </a:t>
            </a:r>
            <a:r>
              <a:rPr lang="tr-TR" sz="1200" dirty="0" err="1"/>
              <a:t>ikitərəfli</a:t>
            </a:r>
            <a:r>
              <a:rPr lang="tr-TR" sz="1200" dirty="0"/>
              <a:t> </a:t>
            </a:r>
            <a:r>
              <a:rPr lang="tr-TR" sz="1200" dirty="0" err="1"/>
              <a:t>əlaqə</a:t>
            </a:r>
            <a:r>
              <a:rPr lang="tr-TR" sz="1200" dirty="0"/>
              <a:t> kimi tanınır. Misal üçün; </a:t>
            </a:r>
            <a:r>
              <a:rPr lang="tr-TR" sz="1200" dirty="0" err="1"/>
              <a:t>menecer</a:t>
            </a:r>
            <a:r>
              <a:rPr lang="tr-TR" sz="1200" dirty="0"/>
              <a:t> </a:t>
            </a:r>
            <a:r>
              <a:rPr lang="tr-TR" sz="1200" dirty="0" err="1"/>
              <a:t>komandada</a:t>
            </a:r>
            <a:r>
              <a:rPr lang="tr-TR" sz="1200" dirty="0"/>
              <a:t> aşağı </a:t>
            </a:r>
            <a:r>
              <a:rPr lang="tr-TR" sz="1200" dirty="0" err="1"/>
              <a:t>məhsuldarlıq</a:t>
            </a:r>
            <a:r>
              <a:rPr lang="tr-TR" sz="1200" dirty="0"/>
              <a:t> problemini </a:t>
            </a:r>
            <a:r>
              <a:rPr lang="tr-TR" sz="1200" dirty="0" err="1"/>
              <a:t>müzakirə</a:t>
            </a:r>
            <a:r>
              <a:rPr lang="tr-TR" sz="1200" dirty="0"/>
              <a:t> </a:t>
            </a:r>
            <a:r>
              <a:rPr lang="tr-TR" sz="1200" dirty="0" err="1"/>
              <a:t>edir</a:t>
            </a:r>
            <a:r>
              <a:rPr lang="tr-TR" sz="1200" dirty="0"/>
              <a:t> </a:t>
            </a:r>
            <a:r>
              <a:rPr lang="tr-TR" sz="1200" dirty="0" err="1"/>
              <a:t>və</a:t>
            </a:r>
            <a:r>
              <a:rPr lang="tr-TR" sz="1200" dirty="0"/>
              <a:t> </a:t>
            </a:r>
            <a:r>
              <a:rPr lang="tr-TR" sz="1200" dirty="0" err="1"/>
              <a:t>eyni</a:t>
            </a:r>
            <a:r>
              <a:rPr lang="tr-TR" sz="1200" dirty="0"/>
              <a:t> </a:t>
            </a:r>
            <a:r>
              <a:rPr lang="tr-TR" sz="1200" dirty="0" err="1"/>
              <a:t>səbəbləri</a:t>
            </a:r>
            <a:r>
              <a:rPr lang="tr-TR" sz="1200" dirty="0"/>
              <a:t> </a:t>
            </a:r>
            <a:r>
              <a:rPr lang="tr-TR" sz="1200" dirty="0" err="1"/>
              <a:t>göstərirlər</a:t>
            </a:r>
            <a:r>
              <a:rPr lang="tr-TR" sz="1200" dirty="0"/>
              <a:t>.</a:t>
            </a:r>
            <a:endParaRPr sz="1000" dirty="0"/>
          </a:p>
        </p:txBody>
      </p:sp>
      <p:pic>
        <p:nvPicPr>
          <p:cNvPr id="4" name="Resim 3">
            <a:extLst>
              <a:ext uri="{FF2B5EF4-FFF2-40B4-BE49-F238E27FC236}">
                <a16:creationId xmlns:a16="http://schemas.microsoft.com/office/drawing/2014/main" id="{972DB07C-9E96-4899-B3B0-46DD49696A70}"/>
              </a:ext>
            </a:extLst>
          </p:cNvPr>
          <p:cNvPicPr>
            <a:picLocks noChangeAspect="1"/>
          </p:cNvPicPr>
          <p:nvPr/>
        </p:nvPicPr>
        <p:blipFill>
          <a:blip r:embed="rId3"/>
          <a:stretch>
            <a:fillRect/>
          </a:stretch>
        </p:blipFill>
        <p:spPr>
          <a:xfrm>
            <a:off x="1510399" y="872920"/>
            <a:ext cx="365792" cy="365792"/>
          </a:xfrm>
          <a:prstGeom prst="rect">
            <a:avLst/>
          </a:prstGeom>
        </p:spPr>
      </p:pic>
      <p:pic>
        <p:nvPicPr>
          <p:cNvPr id="6" name="Resim 5">
            <a:extLst>
              <a:ext uri="{FF2B5EF4-FFF2-40B4-BE49-F238E27FC236}">
                <a16:creationId xmlns:a16="http://schemas.microsoft.com/office/drawing/2014/main" id="{70EA98B3-E4A9-4DBB-A28E-5B2AB1D27A37}"/>
              </a:ext>
            </a:extLst>
          </p:cNvPr>
          <p:cNvPicPr>
            <a:picLocks noChangeAspect="1"/>
          </p:cNvPicPr>
          <p:nvPr/>
        </p:nvPicPr>
        <p:blipFill>
          <a:blip r:embed="rId3"/>
          <a:stretch>
            <a:fillRect/>
          </a:stretch>
        </p:blipFill>
        <p:spPr>
          <a:xfrm>
            <a:off x="6088027" y="895329"/>
            <a:ext cx="365792" cy="3657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25"/>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z-Latn-AZ" dirty="0"/>
              <a:t>MƏNBƏLƏR</a:t>
            </a:r>
            <a:endParaRPr dirty="0"/>
          </a:p>
        </p:txBody>
      </p:sp>
      <p:grpSp>
        <p:nvGrpSpPr>
          <p:cNvPr id="679" name="Google Shape;679;p25"/>
          <p:cNvGrpSpPr/>
          <p:nvPr/>
        </p:nvGrpSpPr>
        <p:grpSpPr>
          <a:xfrm>
            <a:off x="917250" y="2080575"/>
            <a:ext cx="980695" cy="982361"/>
            <a:chOff x="917250" y="2165250"/>
            <a:chExt cx="980695" cy="982361"/>
          </a:xfrm>
        </p:grpSpPr>
        <p:sp>
          <p:nvSpPr>
            <p:cNvPr id="680" name="Google Shape;680;p25"/>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82" name="Google Shape;682;p25"/>
          <p:cNvCxnSpPr/>
          <p:nvPr/>
        </p:nvCxnSpPr>
        <p:spPr>
          <a:xfrm>
            <a:off x="2674075" y="2091850"/>
            <a:ext cx="4339200" cy="0"/>
          </a:xfrm>
          <a:prstGeom prst="straightConnector1">
            <a:avLst/>
          </a:prstGeom>
          <a:noFill/>
          <a:ln w="19050" cap="flat" cmpd="sng">
            <a:solidFill>
              <a:schemeClr val="dk2"/>
            </a:solidFill>
            <a:prstDash val="solid"/>
            <a:round/>
            <a:headEnd type="none" w="med" len="med"/>
            <a:tailEnd type="none" w="med" len="med"/>
          </a:ln>
        </p:spPr>
      </p:cxnSp>
      <p:sp>
        <p:nvSpPr>
          <p:cNvPr id="683" name="Google Shape;683;p25"/>
          <p:cNvSpPr txBox="1">
            <a:spLocks noGrp="1"/>
          </p:cNvSpPr>
          <p:nvPr>
            <p:ph type="ctrTitle"/>
          </p:nvPr>
        </p:nvSpPr>
        <p:spPr>
          <a:xfrm>
            <a:off x="4237875" y="1692122"/>
            <a:ext cx="1962900" cy="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1400" dirty="0"/>
              <a:t>MÜHAZİRƏ</a:t>
            </a:r>
            <a:endParaRPr sz="1400" dirty="0"/>
          </a:p>
        </p:txBody>
      </p:sp>
      <p:cxnSp>
        <p:nvCxnSpPr>
          <p:cNvPr id="690" name="Google Shape;690;p25"/>
          <p:cNvCxnSpPr/>
          <p:nvPr/>
        </p:nvCxnSpPr>
        <p:spPr>
          <a:xfrm>
            <a:off x="2674075" y="2545050"/>
            <a:ext cx="4339200" cy="0"/>
          </a:xfrm>
          <a:prstGeom prst="straightConnector1">
            <a:avLst/>
          </a:prstGeom>
          <a:noFill/>
          <a:ln w="19050" cap="flat" cmpd="sng">
            <a:solidFill>
              <a:schemeClr val="dk2"/>
            </a:solidFill>
            <a:prstDash val="solid"/>
            <a:round/>
            <a:headEnd type="none" w="med" len="med"/>
            <a:tailEnd type="none" w="med" len="med"/>
          </a:ln>
        </p:spPr>
      </p:cxnSp>
      <p:sp>
        <p:nvSpPr>
          <p:cNvPr id="691" name="Google Shape;691;p25"/>
          <p:cNvSpPr txBox="1">
            <a:spLocks noGrp="1"/>
          </p:cNvSpPr>
          <p:nvPr>
            <p:ph type="ctrTitle"/>
          </p:nvPr>
        </p:nvSpPr>
        <p:spPr>
          <a:xfrm>
            <a:off x="2674074" y="2155350"/>
            <a:ext cx="4564925" cy="36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sz="1400" dirty="0"/>
              <a:t>https://theinvestorsbook.com/types-of-business-communication.html</a:t>
            </a:r>
            <a:endParaRPr sz="1400" dirty="0"/>
          </a:p>
        </p:txBody>
      </p:sp>
      <p:cxnSp>
        <p:nvCxnSpPr>
          <p:cNvPr id="693" name="Google Shape;693;p25"/>
          <p:cNvCxnSpPr/>
          <p:nvPr/>
        </p:nvCxnSpPr>
        <p:spPr>
          <a:xfrm>
            <a:off x="2674075" y="2998250"/>
            <a:ext cx="4339200" cy="0"/>
          </a:xfrm>
          <a:prstGeom prst="straightConnector1">
            <a:avLst/>
          </a:prstGeom>
          <a:noFill/>
          <a:ln w="19050" cap="flat" cmpd="sng">
            <a:solidFill>
              <a:schemeClr val="dk2"/>
            </a:solidFill>
            <a:prstDash val="solid"/>
            <a:round/>
            <a:headEnd type="none" w="med" len="med"/>
            <a:tailEnd type="none" w="med" len="med"/>
          </a:ln>
        </p:spPr>
      </p:cxnSp>
      <p:cxnSp>
        <p:nvCxnSpPr>
          <p:cNvPr id="696" name="Google Shape;696;p25"/>
          <p:cNvCxnSpPr/>
          <p:nvPr/>
        </p:nvCxnSpPr>
        <p:spPr>
          <a:xfrm>
            <a:off x="2674075" y="3451450"/>
            <a:ext cx="4339200" cy="0"/>
          </a:xfrm>
          <a:prstGeom prst="straightConnector1">
            <a:avLst/>
          </a:prstGeom>
          <a:noFill/>
          <a:ln w="19050" cap="flat" cmpd="sng">
            <a:solidFill>
              <a:schemeClr val="dk2"/>
            </a:solidFill>
            <a:prstDash val="solid"/>
            <a:round/>
            <a:headEnd type="none" w="med" len="med"/>
            <a:tailEnd type="none" w="med" len="med"/>
          </a:ln>
        </p:spPr>
      </p:cxnSp>
      <p:sp>
        <p:nvSpPr>
          <p:cNvPr id="699" name="Google Shape;699;p25"/>
          <p:cNvSpPr/>
          <p:nvPr/>
        </p:nvSpPr>
        <p:spPr>
          <a:xfrm>
            <a:off x="6392250" y="3581250"/>
            <a:ext cx="606900" cy="606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6520121" y="3717357"/>
            <a:ext cx="351165" cy="334690"/>
          </a:xfrm>
          <a:custGeom>
            <a:avLst/>
            <a:gdLst/>
            <a:ahLst/>
            <a:cxnLst/>
            <a:rect l="l" t="t" r="r" b="b"/>
            <a:pathLst>
              <a:path w="12256" h="11681" extrusionOk="0">
                <a:moveTo>
                  <a:pt x="8853" y="2072"/>
                </a:moveTo>
                <a:cubicBezTo>
                  <a:pt x="9121" y="2072"/>
                  <a:pt x="9389" y="2174"/>
                  <a:pt x="9578" y="2379"/>
                </a:cubicBezTo>
                <a:cubicBezTo>
                  <a:pt x="9987" y="2757"/>
                  <a:pt x="9987" y="3418"/>
                  <a:pt x="9578" y="3828"/>
                </a:cubicBezTo>
                <a:lnTo>
                  <a:pt x="8601" y="4805"/>
                </a:lnTo>
                <a:cubicBezTo>
                  <a:pt x="8444" y="4490"/>
                  <a:pt x="8254" y="4206"/>
                  <a:pt x="8002" y="3954"/>
                </a:cubicBezTo>
                <a:cubicBezTo>
                  <a:pt x="7782" y="3702"/>
                  <a:pt x="7467" y="3481"/>
                  <a:pt x="7152" y="3355"/>
                </a:cubicBezTo>
                <a:lnTo>
                  <a:pt x="8128" y="2379"/>
                </a:lnTo>
                <a:cubicBezTo>
                  <a:pt x="8317" y="2174"/>
                  <a:pt x="8585" y="2072"/>
                  <a:pt x="8853" y="2072"/>
                </a:cubicBezTo>
                <a:close/>
                <a:moveTo>
                  <a:pt x="5794" y="5110"/>
                </a:moveTo>
                <a:cubicBezTo>
                  <a:pt x="6066" y="5110"/>
                  <a:pt x="6350" y="5200"/>
                  <a:pt x="6553" y="5403"/>
                </a:cubicBezTo>
                <a:cubicBezTo>
                  <a:pt x="6837" y="5687"/>
                  <a:pt x="6900" y="6096"/>
                  <a:pt x="6774" y="6474"/>
                </a:cubicBezTo>
                <a:cubicBezTo>
                  <a:pt x="6675" y="6501"/>
                  <a:pt x="6569" y="6515"/>
                  <a:pt x="6462" y="6515"/>
                </a:cubicBezTo>
                <a:cubicBezTo>
                  <a:pt x="6192" y="6515"/>
                  <a:pt x="5915" y="6425"/>
                  <a:pt x="5734" y="6222"/>
                </a:cubicBezTo>
                <a:cubicBezTo>
                  <a:pt x="5451" y="5939"/>
                  <a:pt x="5356" y="5529"/>
                  <a:pt x="5482" y="5151"/>
                </a:cubicBezTo>
                <a:cubicBezTo>
                  <a:pt x="5580" y="5124"/>
                  <a:pt x="5686" y="5110"/>
                  <a:pt x="5794" y="5110"/>
                </a:cubicBezTo>
                <a:close/>
                <a:moveTo>
                  <a:pt x="8869" y="662"/>
                </a:moveTo>
                <a:cubicBezTo>
                  <a:pt x="9475" y="662"/>
                  <a:pt x="10082" y="898"/>
                  <a:pt x="10554" y="1371"/>
                </a:cubicBezTo>
                <a:cubicBezTo>
                  <a:pt x="11499" y="2316"/>
                  <a:pt x="11499" y="3828"/>
                  <a:pt x="10554" y="4773"/>
                </a:cubicBezTo>
                <a:lnTo>
                  <a:pt x="8160" y="7167"/>
                </a:lnTo>
                <a:cubicBezTo>
                  <a:pt x="7687" y="7640"/>
                  <a:pt x="7081" y="7876"/>
                  <a:pt x="6474" y="7876"/>
                </a:cubicBezTo>
                <a:cubicBezTo>
                  <a:pt x="5868" y="7876"/>
                  <a:pt x="5262" y="7640"/>
                  <a:pt x="4789" y="7167"/>
                </a:cubicBezTo>
                <a:cubicBezTo>
                  <a:pt x="4537" y="6947"/>
                  <a:pt x="4348" y="6632"/>
                  <a:pt x="4222" y="6254"/>
                </a:cubicBezTo>
                <a:lnTo>
                  <a:pt x="4789" y="5718"/>
                </a:lnTo>
                <a:cubicBezTo>
                  <a:pt x="4820" y="6065"/>
                  <a:pt x="4978" y="6411"/>
                  <a:pt x="5262" y="6695"/>
                </a:cubicBezTo>
                <a:cubicBezTo>
                  <a:pt x="5592" y="7026"/>
                  <a:pt x="6026" y="7191"/>
                  <a:pt x="6459" y="7191"/>
                </a:cubicBezTo>
                <a:cubicBezTo>
                  <a:pt x="6892" y="7191"/>
                  <a:pt x="7325" y="7026"/>
                  <a:pt x="7656" y="6695"/>
                </a:cubicBezTo>
                <a:lnTo>
                  <a:pt x="10050" y="4301"/>
                </a:lnTo>
                <a:cubicBezTo>
                  <a:pt x="10712" y="3639"/>
                  <a:pt x="10712" y="2568"/>
                  <a:pt x="10050" y="1906"/>
                </a:cubicBezTo>
                <a:cubicBezTo>
                  <a:pt x="9719" y="1560"/>
                  <a:pt x="9286" y="1386"/>
                  <a:pt x="8853" y="1386"/>
                </a:cubicBezTo>
                <a:cubicBezTo>
                  <a:pt x="8420" y="1386"/>
                  <a:pt x="7987" y="1560"/>
                  <a:pt x="7656" y="1906"/>
                </a:cubicBezTo>
                <a:lnTo>
                  <a:pt x="6427" y="3103"/>
                </a:lnTo>
                <a:cubicBezTo>
                  <a:pt x="6243" y="3066"/>
                  <a:pt x="6058" y="3051"/>
                  <a:pt x="5874" y="3051"/>
                </a:cubicBezTo>
                <a:cubicBezTo>
                  <a:pt x="5743" y="3051"/>
                  <a:pt x="5613" y="3059"/>
                  <a:pt x="5482" y="3072"/>
                </a:cubicBezTo>
                <a:lnTo>
                  <a:pt x="7183" y="1371"/>
                </a:lnTo>
                <a:cubicBezTo>
                  <a:pt x="7656" y="898"/>
                  <a:pt x="8262" y="662"/>
                  <a:pt x="8869" y="662"/>
                </a:cubicBezTo>
                <a:close/>
                <a:moveTo>
                  <a:pt x="3686" y="6821"/>
                </a:moveTo>
                <a:cubicBezTo>
                  <a:pt x="3844" y="7136"/>
                  <a:pt x="4033" y="7420"/>
                  <a:pt x="4253" y="7672"/>
                </a:cubicBezTo>
                <a:cubicBezTo>
                  <a:pt x="4505" y="7924"/>
                  <a:pt x="4820" y="8144"/>
                  <a:pt x="5135" y="8270"/>
                </a:cubicBezTo>
                <a:lnTo>
                  <a:pt x="4096" y="9278"/>
                </a:lnTo>
                <a:cubicBezTo>
                  <a:pt x="3907" y="9483"/>
                  <a:pt x="3647" y="9585"/>
                  <a:pt x="3383" y="9585"/>
                </a:cubicBezTo>
                <a:cubicBezTo>
                  <a:pt x="3119" y="9585"/>
                  <a:pt x="2851" y="9483"/>
                  <a:pt x="2647" y="9278"/>
                </a:cubicBezTo>
                <a:cubicBezTo>
                  <a:pt x="2269" y="8900"/>
                  <a:pt x="2269" y="8239"/>
                  <a:pt x="2647" y="7829"/>
                </a:cubicBezTo>
                <a:lnTo>
                  <a:pt x="3686" y="6821"/>
                </a:lnTo>
                <a:close/>
                <a:moveTo>
                  <a:pt x="5844" y="3718"/>
                </a:moveTo>
                <a:cubicBezTo>
                  <a:pt x="6451" y="3718"/>
                  <a:pt x="7057" y="3954"/>
                  <a:pt x="7530" y="4427"/>
                </a:cubicBezTo>
                <a:cubicBezTo>
                  <a:pt x="7782" y="4647"/>
                  <a:pt x="7971" y="4962"/>
                  <a:pt x="8097" y="5309"/>
                </a:cubicBezTo>
                <a:lnTo>
                  <a:pt x="7530" y="5876"/>
                </a:lnTo>
                <a:cubicBezTo>
                  <a:pt x="7498" y="5529"/>
                  <a:pt x="7341" y="5151"/>
                  <a:pt x="7057" y="4899"/>
                </a:cubicBezTo>
                <a:cubicBezTo>
                  <a:pt x="6726" y="4553"/>
                  <a:pt x="6293" y="4379"/>
                  <a:pt x="5860" y="4379"/>
                </a:cubicBezTo>
                <a:cubicBezTo>
                  <a:pt x="5427" y="4379"/>
                  <a:pt x="4994" y="4553"/>
                  <a:pt x="4663" y="4899"/>
                </a:cubicBezTo>
                <a:lnTo>
                  <a:pt x="2174" y="7357"/>
                </a:lnTo>
                <a:cubicBezTo>
                  <a:pt x="1512" y="8050"/>
                  <a:pt x="1512" y="9089"/>
                  <a:pt x="2174" y="9782"/>
                </a:cubicBezTo>
                <a:cubicBezTo>
                  <a:pt x="2505" y="10113"/>
                  <a:pt x="2938" y="10279"/>
                  <a:pt x="3371" y="10279"/>
                </a:cubicBezTo>
                <a:cubicBezTo>
                  <a:pt x="3804" y="10279"/>
                  <a:pt x="4238" y="10113"/>
                  <a:pt x="4568" y="9782"/>
                </a:cubicBezTo>
                <a:lnTo>
                  <a:pt x="5892" y="8459"/>
                </a:lnTo>
                <a:cubicBezTo>
                  <a:pt x="6122" y="8505"/>
                  <a:pt x="6336" y="8535"/>
                  <a:pt x="6570" y="8535"/>
                </a:cubicBezTo>
                <a:cubicBezTo>
                  <a:pt x="6656" y="8535"/>
                  <a:pt x="6744" y="8531"/>
                  <a:pt x="6837" y="8522"/>
                </a:cubicBezTo>
                <a:lnTo>
                  <a:pt x="6837" y="8522"/>
                </a:lnTo>
                <a:lnTo>
                  <a:pt x="5041" y="10286"/>
                </a:lnTo>
                <a:cubicBezTo>
                  <a:pt x="4568" y="10759"/>
                  <a:pt x="3962" y="10995"/>
                  <a:pt x="3355" y="10995"/>
                </a:cubicBezTo>
                <a:cubicBezTo>
                  <a:pt x="2749" y="10995"/>
                  <a:pt x="2143" y="10759"/>
                  <a:pt x="1670" y="10286"/>
                </a:cubicBezTo>
                <a:cubicBezTo>
                  <a:pt x="725" y="9341"/>
                  <a:pt x="725" y="7829"/>
                  <a:pt x="1670" y="6884"/>
                </a:cubicBezTo>
                <a:lnTo>
                  <a:pt x="4159" y="4427"/>
                </a:lnTo>
                <a:cubicBezTo>
                  <a:pt x="4631" y="3954"/>
                  <a:pt x="5238" y="3718"/>
                  <a:pt x="5844" y="3718"/>
                </a:cubicBezTo>
                <a:close/>
                <a:moveTo>
                  <a:pt x="8869" y="0"/>
                </a:moveTo>
                <a:cubicBezTo>
                  <a:pt x="8081" y="0"/>
                  <a:pt x="7294" y="299"/>
                  <a:pt x="6711" y="898"/>
                </a:cubicBezTo>
                <a:lnTo>
                  <a:pt x="1197" y="6411"/>
                </a:lnTo>
                <a:cubicBezTo>
                  <a:pt x="0" y="7609"/>
                  <a:pt x="0" y="9562"/>
                  <a:pt x="1197" y="10759"/>
                </a:cubicBezTo>
                <a:cubicBezTo>
                  <a:pt x="1812" y="11373"/>
                  <a:pt x="2599" y="11681"/>
                  <a:pt x="3379" y="11681"/>
                </a:cubicBezTo>
                <a:cubicBezTo>
                  <a:pt x="4159" y="11681"/>
                  <a:pt x="4931" y="11373"/>
                  <a:pt x="5514" y="10759"/>
                </a:cubicBezTo>
                <a:lnTo>
                  <a:pt x="11027" y="5246"/>
                </a:lnTo>
                <a:cubicBezTo>
                  <a:pt x="12256" y="4017"/>
                  <a:pt x="12256" y="2095"/>
                  <a:pt x="11027" y="898"/>
                </a:cubicBezTo>
                <a:cubicBezTo>
                  <a:pt x="10444" y="299"/>
                  <a:pt x="9656" y="0"/>
                  <a:pt x="88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Başlık 2">
            <a:extLst>
              <a:ext uri="{FF2B5EF4-FFF2-40B4-BE49-F238E27FC236}">
                <a16:creationId xmlns:a16="http://schemas.microsoft.com/office/drawing/2014/main" id="{21CC1A02-3558-462D-933B-D1A8158D59B1}"/>
              </a:ext>
            </a:extLst>
          </p:cNvPr>
          <p:cNvSpPr>
            <a:spLocks noGrp="1"/>
          </p:cNvSpPr>
          <p:nvPr>
            <p:ph type="ctrTitle"/>
          </p:nvPr>
        </p:nvSpPr>
        <p:spPr/>
        <p:txBody>
          <a:bodyPr/>
          <a:lstStyle/>
          <a:p>
            <a:endParaRPr lang="tr-TR" dirty="0"/>
          </a:p>
        </p:txBody>
      </p:sp>
      <p:sp>
        <p:nvSpPr>
          <p:cNvPr id="5" name="Başlık 4">
            <a:extLst>
              <a:ext uri="{FF2B5EF4-FFF2-40B4-BE49-F238E27FC236}">
                <a16:creationId xmlns:a16="http://schemas.microsoft.com/office/drawing/2014/main" id="{FB464A6B-E24E-4593-A38F-D7DBD1E0F1D3}"/>
              </a:ext>
            </a:extLst>
          </p:cNvPr>
          <p:cNvSpPr>
            <a:spLocks noGrp="1"/>
          </p:cNvSpPr>
          <p:nvPr>
            <p:ph type="ctrTitle"/>
          </p:nvPr>
        </p:nvSpPr>
        <p:spPr>
          <a:xfrm flipH="1">
            <a:off x="770700" y="807315"/>
            <a:ext cx="8095500" cy="577800"/>
          </a:xfrm>
        </p:spPr>
        <p:txBody>
          <a:bodyPr/>
          <a:lstStyle/>
          <a:p>
            <a:endParaRPr lang="tr-TR" dirty="0"/>
          </a:p>
        </p:txBody>
      </p:sp>
      <p:pic>
        <p:nvPicPr>
          <p:cNvPr id="15" name="Resim 14">
            <a:extLst>
              <a:ext uri="{FF2B5EF4-FFF2-40B4-BE49-F238E27FC236}">
                <a16:creationId xmlns:a16="http://schemas.microsoft.com/office/drawing/2014/main" id="{D41404E2-F1BD-4193-B979-0AAD8DE88397}"/>
              </a:ext>
            </a:extLst>
          </p:cNvPr>
          <p:cNvPicPr>
            <a:picLocks noChangeAspect="1"/>
          </p:cNvPicPr>
          <p:nvPr/>
        </p:nvPicPr>
        <p:blipFill>
          <a:blip r:embed="rId3"/>
          <a:stretch>
            <a:fillRect/>
          </a:stretch>
        </p:blipFill>
        <p:spPr>
          <a:xfrm>
            <a:off x="1235963" y="2358371"/>
            <a:ext cx="420660" cy="42675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26"/>
          <p:cNvSpPr txBox="1">
            <a:spLocks noGrp="1"/>
          </p:cNvSpPr>
          <p:nvPr>
            <p:ph type="ctrTitle"/>
          </p:nvPr>
        </p:nvSpPr>
        <p:spPr>
          <a:xfrm>
            <a:off x="1614537" y="1612127"/>
            <a:ext cx="55530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t>DİQQƏTİNİZ ÜÇÜN TƏŞƏKKÜRLƏR!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5"/>
          <p:cNvSpPr txBox="1">
            <a:spLocks noGrp="1"/>
          </p:cNvSpPr>
          <p:nvPr>
            <p:ph type="ctrTitle"/>
          </p:nvPr>
        </p:nvSpPr>
        <p:spPr>
          <a:xfrm>
            <a:off x="4167963" y="1659572"/>
            <a:ext cx="4827181" cy="91217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az-Latn-AZ" sz="3200" b="1" i="1" dirty="0">
                <a:solidFill>
                  <a:schemeClr val="accent4">
                    <a:lumMod val="50000"/>
                  </a:schemeClr>
                </a:solidFill>
                <a:effectLst/>
                <a:latin typeface="Times New Roman" panose="02020603050405020304" pitchFamily="18" charset="0"/>
                <a:ea typeface="Calibri" panose="020F0502020204030204" pitchFamily="34" charset="0"/>
              </a:rPr>
              <a:t>İşgüzar kommunikasiya</a:t>
            </a:r>
            <a:endParaRPr sz="3200" dirty="0">
              <a:solidFill>
                <a:schemeClr val="accent4">
                  <a:lumMod val="50000"/>
                </a:schemeClr>
              </a:solidFill>
            </a:endParaRPr>
          </a:p>
        </p:txBody>
      </p:sp>
      <p:sp>
        <p:nvSpPr>
          <p:cNvPr id="365" name="Google Shape;365;p15"/>
          <p:cNvSpPr txBox="1">
            <a:spLocks noGrp="1"/>
          </p:cNvSpPr>
          <p:nvPr>
            <p:ph type="subTitle" idx="1"/>
          </p:nvPr>
        </p:nvSpPr>
        <p:spPr>
          <a:xfrm>
            <a:off x="914400" y="2708266"/>
            <a:ext cx="5061098" cy="1757408"/>
          </a:xfrm>
          <a:prstGeom prst="rect">
            <a:avLst/>
          </a:prstGeom>
        </p:spPr>
        <p:txBody>
          <a:bodyPr spcFirstLastPara="1" wrap="square" lIns="91425" tIns="91425" rIns="91425" bIns="91425" anchor="t" anchorCtr="0">
            <a:noAutofit/>
          </a:bodyPr>
          <a:lstStyle/>
          <a:p>
            <a:pPr marL="0" indent="0">
              <a:buNone/>
            </a:pPr>
            <a:r>
              <a:rPr lang="tr-TR" sz="1800" b="1" i="1" dirty="0">
                <a:solidFill>
                  <a:schemeClr val="bg2">
                    <a:lumMod val="90000"/>
                    <a:lumOff val="10000"/>
                  </a:schemeClr>
                </a:solidFill>
                <a:latin typeface="Yu Gothic" panose="020B0400000000000000" pitchFamily="34" charset="-128"/>
                <a:ea typeface="Yu Gothic" panose="020B0400000000000000" pitchFamily="34" charset="-128"/>
              </a:rPr>
              <a:t>İşgüzar </a:t>
            </a:r>
            <a:r>
              <a:rPr lang="tr-TR" sz="1800" b="1" i="1" dirty="0" err="1">
                <a:solidFill>
                  <a:schemeClr val="bg2">
                    <a:lumMod val="90000"/>
                    <a:lumOff val="10000"/>
                  </a:schemeClr>
                </a:solidFill>
                <a:latin typeface="Yu Gothic" panose="020B0400000000000000" pitchFamily="34" charset="-128"/>
                <a:ea typeface="Yu Gothic" panose="020B0400000000000000" pitchFamily="34" charset="-128"/>
              </a:rPr>
              <a:t>kommunikasiya</a:t>
            </a:r>
            <a:r>
              <a:rPr lang="tr-TR" sz="1800" b="1" i="1" dirty="0">
                <a:solidFill>
                  <a:schemeClr val="bg2">
                    <a:lumMod val="90000"/>
                    <a:lumOff val="10000"/>
                  </a:schemeClr>
                </a:solidFill>
                <a:latin typeface="Yu Gothic" panose="020B0400000000000000" pitchFamily="34" charset="-128"/>
                <a:ea typeface="Yu Gothic" panose="020B0400000000000000" pitchFamily="34" charset="-128"/>
              </a:rPr>
              <a:t> </a:t>
            </a:r>
            <a:r>
              <a:rPr lang="tr-TR" sz="1800" b="1" i="1" dirty="0" err="1">
                <a:solidFill>
                  <a:schemeClr val="bg2">
                    <a:lumMod val="90000"/>
                    <a:lumOff val="10000"/>
                  </a:schemeClr>
                </a:solidFill>
                <a:latin typeface="Yu Gothic" panose="020B0400000000000000" pitchFamily="34" charset="-128"/>
                <a:ea typeface="Yu Gothic" panose="020B0400000000000000" pitchFamily="34" charset="-128"/>
              </a:rPr>
              <a:t>düşüncələrin,ideyaların,görüşlərin</a:t>
            </a:r>
            <a:r>
              <a:rPr lang="tr-TR" sz="1800" b="1" i="1" dirty="0">
                <a:solidFill>
                  <a:schemeClr val="bg2">
                    <a:lumMod val="90000"/>
                    <a:lumOff val="10000"/>
                  </a:schemeClr>
                </a:solidFill>
                <a:latin typeface="Yu Gothic" panose="020B0400000000000000" pitchFamily="34" charset="-128"/>
                <a:ea typeface="Yu Gothic" panose="020B0400000000000000" pitchFamily="34" charset="-128"/>
              </a:rPr>
              <a:t> </a:t>
            </a:r>
            <a:r>
              <a:rPr lang="tr-TR" sz="1800" b="1" i="1" dirty="0" err="1">
                <a:solidFill>
                  <a:schemeClr val="bg2">
                    <a:lumMod val="90000"/>
                    <a:lumOff val="10000"/>
                  </a:schemeClr>
                </a:solidFill>
                <a:latin typeface="Yu Gothic" panose="020B0400000000000000" pitchFamily="34" charset="-128"/>
                <a:ea typeface="Yu Gothic" panose="020B0400000000000000" pitchFamily="34" charset="-128"/>
              </a:rPr>
              <a:t>və</a:t>
            </a:r>
            <a:r>
              <a:rPr lang="tr-TR" sz="1800" b="1" i="1" dirty="0">
                <a:solidFill>
                  <a:schemeClr val="bg2">
                    <a:lumMod val="90000"/>
                    <a:lumOff val="10000"/>
                  </a:schemeClr>
                </a:solidFill>
                <a:latin typeface="Yu Gothic" panose="020B0400000000000000" pitchFamily="34" charset="-128"/>
                <a:ea typeface="Yu Gothic" panose="020B0400000000000000" pitchFamily="34" charset="-128"/>
              </a:rPr>
              <a:t> </a:t>
            </a:r>
            <a:r>
              <a:rPr lang="tr-TR" sz="1800" b="1" i="1" dirty="0" err="1">
                <a:solidFill>
                  <a:schemeClr val="bg2">
                    <a:lumMod val="90000"/>
                    <a:lumOff val="10000"/>
                  </a:schemeClr>
                </a:solidFill>
                <a:latin typeface="Yu Gothic" panose="020B0400000000000000" pitchFamily="34" charset="-128"/>
                <a:ea typeface="Yu Gothic" panose="020B0400000000000000" pitchFamily="34" charset="-128"/>
              </a:rPr>
              <a:t>informasiyanın</a:t>
            </a:r>
            <a:r>
              <a:rPr lang="tr-TR" sz="1800" b="1" i="1" dirty="0">
                <a:solidFill>
                  <a:schemeClr val="bg2">
                    <a:lumMod val="90000"/>
                    <a:lumOff val="10000"/>
                  </a:schemeClr>
                </a:solidFill>
                <a:latin typeface="Yu Gothic" panose="020B0400000000000000" pitchFamily="34" charset="-128"/>
                <a:ea typeface="Yu Gothic" panose="020B0400000000000000" pitchFamily="34" charset="-128"/>
              </a:rPr>
              <a:t> </a:t>
            </a:r>
            <a:r>
              <a:rPr lang="tr-TR" sz="1800" b="1" i="1" dirty="0" err="1">
                <a:solidFill>
                  <a:schemeClr val="bg2">
                    <a:lumMod val="90000"/>
                    <a:lumOff val="10000"/>
                  </a:schemeClr>
                </a:solidFill>
                <a:latin typeface="Yu Gothic" panose="020B0400000000000000" pitchFamily="34" charset="-128"/>
                <a:ea typeface="Yu Gothic" panose="020B0400000000000000" pitchFamily="34" charset="-128"/>
              </a:rPr>
              <a:t>kadrlar</a:t>
            </a:r>
            <a:r>
              <a:rPr lang="tr-TR" sz="1800" b="1" i="1" dirty="0">
                <a:solidFill>
                  <a:schemeClr val="bg2">
                    <a:lumMod val="90000"/>
                    <a:lumOff val="10000"/>
                  </a:schemeClr>
                </a:solidFill>
                <a:latin typeface="Yu Gothic" panose="020B0400000000000000" pitchFamily="34" charset="-128"/>
                <a:ea typeface="Yu Gothic" panose="020B0400000000000000" pitchFamily="34" charset="-128"/>
              </a:rPr>
              <a:t> arasında </a:t>
            </a:r>
            <a:r>
              <a:rPr lang="tr-TR" sz="1800" b="1" i="1" dirty="0" err="1">
                <a:solidFill>
                  <a:schemeClr val="bg2">
                    <a:lumMod val="90000"/>
                    <a:lumOff val="10000"/>
                  </a:schemeClr>
                </a:solidFill>
                <a:latin typeface="Yu Gothic" panose="020B0400000000000000" pitchFamily="34" charset="-128"/>
                <a:ea typeface="Yu Gothic" panose="020B0400000000000000" pitchFamily="34" charset="-128"/>
              </a:rPr>
              <a:t>mübadiləsidir.Kommunikasiya</a:t>
            </a:r>
            <a:r>
              <a:rPr lang="tr-TR" sz="1800" b="1" i="1" dirty="0">
                <a:solidFill>
                  <a:schemeClr val="bg2">
                    <a:lumMod val="90000"/>
                    <a:lumOff val="10000"/>
                  </a:schemeClr>
                </a:solidFill>
                <a:latin typeface="Yu Gothic" panose="020B0400000000000000" pitchFamily="34" charset="-128"/>
                <a:ea typeface="Yu Gothic" panose="020B0400000000000000" pitchFamily="34" charset="-128"/>
              </a:rPr>
              <a:t> insanların </a:t>
            </a:r>
            <a:r>
              <a:rPr lang="tr-TR" sz="1800" b="1" i="1" dirty="0" err="1">
                <a:solidFill>
                  <a:schemeClr val="bg2">
                    <a:lumMod val="90000"/>
                    <a:lumOff val="10000"/>
                  </a:schemeClr>
                </a:solidFill>
                <a:latin typeface="Yu Gothic" panose="020B0400000000000000" pitchFamily="34" charset="-128"/>
                <a:ea typeface="Yu Gothic" panose="020B0400000000000000" pitchFamily="34" charset="-128"/>
              </a:rPr>
              <a:t>sosial</a:t>
            </a:r>
            <a:r>
              <a:rPr lang="tr-TR" sz="1800" b="1" i="1" dirty="0">
                <a:solidFill>
                  <a:schemeClr val="bg2">
                    <a:lumMod val="90000"/>
                    <a:lumOff val="10000"/>
                  </a:schemeClr>
                </a:solidFill>
                <a:latin typeface="Yu Gothic" panose="020B0400000000000000" pitchFamily="34" charset="-128"/>
                <a:ea typeface="Yu Gothic" panose="020B0400000000000000" pitchFamily="34" charset="-128"/>
              </a:rPr>
              <a:t> </a:t>
            </a:r>
            <a:r>
              <a:rPr lang="tr-TR" sz="1800" b="1" i="1" dirty="0" err="1">
                <a:solidFill>
                  <a:schemeClr val="bg2">
                    <a:lumMod val="90000"/>
                    <a:lumOff val="10000"/>
                  </a:schemeClr>
                </a:solidFill>
                <a:latin typeface="Yu Gothic" panose="020B0400000000000000" pitchFamily="34" charset="-128"/>
                <a:ea typeface="Yu Gothic" panose="020B0400000000000000" pitchFamily="34" charset="-128"/>
              </a:rPr>
              <a:t>mühitdə</a:t>
            </a:r>
            <a:r>
              <a:rPr lang="tr-TR" sz="1800" b="1" i="1" dirty="0">
                <a:solidFill>
                  <a:schemeClr val="bg2">
                    <a:lumMod val="90000"/>
                    <a:lumOff val="10000"/>
                  </a:schemeClr>
                </a:solidFill>
                <a:latin typeface="Yu Gothic" panose="020B0400000000000000" pitchFamily="34" charset="-128"/>
                <a:ea typeface="Yu Gothic" panose="020B0400000000000000" pitchFamily="34" charset="-128"/>
              </a:rPr>
              <a:t> </a:t>
            </a:r>
            <a:r>
              <a:rPr lang="tr-TR" sz="1800" b="1" i="1" dirty="0" err="1">
                <a:solidFill>
                  <a:schemeClr val="bg2">
                    <a:lumMod val="90000"/>
                    <a:lumOff val="10000"/>
                  </a:schemeClr>
                </a:solidFill>
                <a:latin typeface="Yu Gothic" panose="020B0400000000000000" pitchFamily="34" charset="-128"/>
                <a:ea typeface="Yu Gothic" panose="020B0400000000000000" pitchFamily="34" charset="-128"/>
              </a:rPr>
              <a:t>varolması</a:t>
            </a:r>
            <a:r>
              <a:rPr lang="tr-TR" sz="1800" b="1" i="1" dirty="0">
                <a:solidFill>
                  <a:schemeClr val="bg2">
                    <a:lumMod val="90000"/>
                    <a:lumOff val="10000"/>
                  </a:schemeClr>
                </a:solidFill>
                <a:latin typeface="Yu Gothic" panose="020B0400000000000000" pitchFamily="34" charset="-128"/>
                <a:ea typeface="Yu Gothic" panose="020B0400000000000000" pitchFamily="34" charset="-128"/>
              </a:rPr>
              <a:t> üçün </a:t>
            </a:r>
            <a:r>
              <a:rPr lang="tr-TR" sz="1800" b="1" i="1" dirty="0" err="1">
                <a:solidFill>
                  <a:schemeClr val="bg2">
                    <a:lumMod val="90000"/>
                    <a:lumOff val="10000"/>
                  </a:schemeClr>
                </a:solidFill>
                <a:latin typeface="Yu Gothic" panose="020B0400000000000000" pitchFamily="34" charset="-128"/>
                <a:ea typeface="Yu Gothic" panose="020B0400000000000000" pitchFamily="34" charset="-128"/>
              </a:rPr>
              <a:t>vacib</a:t>
            </a:r>
            <a:r>
              <a:rPr lang="tr-TR" sz="1800" b="1" i="1" dirty="0">
                <a:solidFill>
                  <a:schemeClr val="bg2">
                    <a:lumMod val="90000"/>
                    <a:lumOff val="10000"/>
                  </a:schemeClr>
                </a:solidFill>
                <a:latin typeface="Yu Gothic" panose="020B0400000000000000" pitchFamily="34" charset="-128"/>
                <a:ea typeface="Yu Gothic" panose="020B0400000000000000" pitchFamily="34" charset="-128"/>
              </a:rPr>
              <a:t> olan </a:t>
            </a:r>
            <a:r>
              <a:rPr lang="tr-TR" sz="1800" b="1" i="1" dirty="0" err="1">
                <a:solidFill>
                  <a:schemeClr val="bg2">
                    <a:lumMod val="90000"/>
                    <a:lumOff val="10000"/>
                  </a:schemeClr>
                </a:solidFill>
                <a:latin typeface="Yu Gothic" panose="020B0400000000000000" pitchFamily="34" charset="-128"/>
                <a:ea typeface="Yu Gothic" panose="020B0400000000000000" pitchFamily="34" charset="-128"/>
              </a:rPr>
              <a:t>hərəkətlərdən</a:t>
            </a:r>
            <a:r>
              <a:rPr lang="tr-TR" sz="1800" b="1" i="1" dirty="0">
                <a:solidFill>
                  <a:schemeClr val="bg2">
                    <a:lumMod val="90000"/>
                    <a:lumOff val="10000"/>
                  </a:schemeClr>
                </a:solidFill>
                <a:latin typeface="Yu Gothic" panose="020B0400000000000000" pitchFamily="34" charset="-128"/>
                <a:ea typeface="Yu Gothic" panose="020B0400000000000000" pitchFamily="34" charset="-128"/>
              </a:rPr>
              <a:t> biridir.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D67FC7-D500-415D-8AA4-47470831CF2D}"/>
              </a:ext>
            </a:extLst>
          </p:cNvPr>
          <p:cNvSpPr>
            <a:spLocks noGrp="1"/>
          </p:cNvSpPr>
          <p:nvPr>
            <p:ph type="ctrTitle"/>
          </p:nvPr>
        </p:nvSpPr>
        <p:spPr>
          <a:xfrm flipH="1">
            <a:off x="584200" y="4708550"/>
            <a:ext cx="3552450" cy="536550"/>
          </a:xfrm>
        </p:spPr>
        <p:txBody>
          <a:bodyPr/>
          <a:lstStyle/>
          <a:p>
            <a:r>
              <a:rPr lang="tr-TR" sz="1800" b="1" i="1" dirty="0" err="1">
                <a:solidFill>
                  <a:schemeClr val="accent1">
                    <a:lumMod val="50000"/>
                  </a:schemeClr>
                </a:solidFill>
                <a:latin typeface="Yu Gothic" panose="020B0400000000000000" pitchFamily="34" charset="-128"/>
                <a:ea typeface="Yu Gothic" panose="020B0400000000000000" pitchFamily="34" charset="-128"/>
              </a:rPr>
              <a:t>Kommunikasiya</a:t>
            </a:r>
            <a:r>
              <a:rPr lang="tr-TR" sz="1800" b="1" i="1" dirty="0">
                <a:solidFill>
                  <a:schemeClr val="accent1">
                    <a:lumMod val="50000"/>
                  </a:schemeClr>
                </a:solidFill>
                <a:latin typeface="Yu Gothic" panose="020B0400000000000000" pitchFamily="34" charset="-128"/>
                <a:ea typeface="Yu Gothic" panose="020B0400000000000000" pitchFamily="34" charset="-128"/>
              </a:rPr>
              <a:t> bugünün işgüzar dünyasında </a:t>
            </a:r>
            <a:r>
              <a:rPr lang="tr-TR" sz="1800" b="1" i="1" dirty="0" err="1">
                <a:solidFill>
                  <a:schemeClr val="accent1">
                    <a:lumMod val="50000"/>
                  </a:schemeClr>
                </a:solidFill>
                <a:latin typeface="Yu Gothic" panose="020B0400000000000000" pitchFamily="34" charset="-128"/>
                <a:ea typeface="Yu Gothic" panose="020B0400000000000000" pitchFamily="34" charset="-128"/>
              </a:rPr>
              <a:t>ehtiyac</a:t>
            </a:r>
            <a:r>
              <a:rPr lang="tr-TR" sz="1800" b="1" i="1" dirty="0">
                <a:solidFill>
                  <a:schemeClr val="accent1">
                    <a:lumMod val="50000"/>
                  </a:schemeClr>
                </a:solidFill>
                <a:latin typeface="Yu Gothic" panose="020B0400000000000000" pitchFamily="34" charset="-128"/>
                <a:ea typeface="Yu Gothic" panose="020B0400000000000000" pitchFamily="34" charset="-128"/>
              </a:rPr>
              <a:t> duyulur. </a:t>
            </a:r>
            <a:br>
              <a:rPr lang="az-Latn-AZ" sz="1800" b="1" i="1" dirty="0">
                <a:solidFill>
                  <a:schemeClr val="accent1">
                    <a:lumMod val="50000"/>
                  </a:schemeClr>
                </a:solidFill>
                <a:latin typeface="Yu Gothic" panose="020B0400000000000000" pitchFamily="34" charset="-128"/>
                <a:ea typeface="Yu Gothic" panose="020B0400000000000000" pitchFamily="34" charset="-128"/>
              </a:rPr>
            </a:br>
            <a:r>
              <a:rPr lang="az-Latn-AZ" sz="1800" b="1" i="1" dirty="0">
                <a:solidFill>
                  <a:schemeClr val="accent1">
                    <a:lumMod val="50000"/>
                  </a:schemeClr>
                </a:solidFill>
                <a:latin typeface="Yu Gothic" panose="020B0400000000000000" pitchFamily="34" charset="-128"/>
                <a:ea typeface="Yu Gothic" panose="020B0400000000000000" pitchFamily="34" charset="-128"/>
              </a:rPr>
              <a:t>İşçilər,</a:t>
            </a:r>
            <a:r>
              <a:rPr lang="tr-TR" sz="1800" b="1" i="1" dirty="0" err="1">
                <a:solidFill>
                  <a:schemeClr val="accent1">
                    <a:lumMod val="50000"/>
                  </a:schemeClr>
                </a:solidFill>
                <a:latin typeface="Yu Gothic" panose="020B0400000000000000" pitchFamily="34" charset="-128"/>
                <a:ea typeface="Yu Gothic" panose="020B0400000000000000" pitchFamily="34" charset="-128"/>
              </a:rPr>
              <a:t>banklar,müştərilər</a:t>
            </a:r>
            <a:r>
              <a:rPr lang="tr-TR" sz="1800" b="1" i="1" dirty="0">
                <a:solidFill>
                  <a:schemeClr val="accent1">
                    <a:lumMod val="50000"/>
                  </a:schemeClr>
                </a:solidFill>
                <a:latin typeface="Yu Gothic" panose="020B0400000000000000" pitchFamily="34" charset="-128"/>
                <a:ea typeface="Yu Gothic" panose="020B0400000000000000" pitchFamily="34" charset="-128"/>
              </a:rPr>
              <a:t>,</a:t>
            </a:r>
            <a:br>
              <a:rPr lang="en-US" sz="1800" b="1" i="1" dirty="0">
                <a:solidFill>
                  <a:schemeClr val="accent1">
                    <a:lumMod val="50000"/>
                  </a:schemeClr>
                </a:solidFill>
                <a:latin typeface="Yu Gothic" panose="020B0400000000000000" pitchFamily="34" charset="-128"/>
                <a:ea typeface="Yu Gothic" panose="020B0400000000000000" pitchFamily="34" charset="-128"/>
              </a:rPr>
            </a:br>
            <a:r>
              <a:rPr lang="tr-TR" sz="1800" b="1" i="1" dirty="0" err="1">
                <a:solidFill>
                  <a:schemeClr val="accent1">
                    <a:lumMod val="50000"/>
                  </a:schemeClr>
                </a:solidFill>
                <a:latin typeface="Yu Gothic" panose="020B0400000000000000" pitchFamily="34" charset="-128"/>
                <a:ea typeface="Yu Gothic" panose="020B0400000000000000" pitchFamily="34" charset="-128"/>
              </a:rPr>
              <a:t>reklamçılar</a:t>
            </a:r>
            <a:r>
              <a:rPr lang="tr-TR" sz="1800" b="1" i="1" dirty="0">
                <a:solidFill>
                  <a:schemeClr val="accent1">
                    <a:lumMod val="50000"/>
                  </a:schemeClr>
                </a:solidFill>
                <a:latin typeface="Yu Gothic" panose="020B0400000000000000" pitchFamily="34" charset="-128"/>
                <a:ea typeface="Yu Gothic" panose="020B0400000000000000" pitchFamily="34" charset="-128"/>
              </a:rPr>
              <a:t> </a:t>
            </a:r>
            <a:r>
              <a:rPr lang="tr-TR" sz="1800" b="1" i="1" dirty="0" err="1">
                <a:solidFill>
                  <a:schemeClr val="accent1">
                    <a:lumMod val="50000"/>
                  </a:schemeClr>
                </a:solidFill>
                <a:latin typeface="Yu Gothic" panose="020B0400000000000000" pitchFamily="34" charset="-128"/>
                <a:ea typeface="Yu Gothic" panose="020B0400000000000000" pitchFamily="34" charset="-128"/>
              </a:rPr>
              <a:t>və</a:t>
            </a:r>
            <a:r>
              <a:rPr lang="tr-TR" sz="1800" b="1" i="1" dirty="0">
                <a:solidFill>
                  <a:schemeClr val="accent1">
                    <a:lumMod val="50000"/>
                  </a:schemeClr>
                </a:solidFill>
                <a:latin typeface="Yu Gothic" panose="020B0400000000000000" pitchFamily="34" charset="-128"/>
                <a:ea typeface="Yu Gothic" panose="020B0400000000000000" pitchFamily="34" charset="-128"/>
              </a:rPr>
              <a:t> s. insanlar öz </a:t>
            </a:r>
            <a:r>
              <a:rPr lang="tr-TR" sz="1800" b="1" i="1" dirty="0" err="1">
                <a:solidFill>
                  <a:schemeClr val="accent1">
                    <a:lumMod val="50000"/>
                  </a:schemeClr>
                </a:solidFill>
                <a:latin typeface="Yu Gothic" panose="020B0400000000000000" pitchFamily="34" charset="-128"/>
                <a:ea typeface="Yu Gothic" panose="020B0400000000000000" pitchFamily="34" charset="-128"/>
              </a:rPr>
              <a:t>işlərində</a:t>
            </a:r>
            <a:r>
              <a:rPr lang="tr-TR" sz="1800" b="1" i="1" dirty="0">
                <a:solidFill>
                  <a:schemeClr val="accent1">
                    <a:lumMod val="50000"/>
                  </a:schemeClr>
                </a:solidFill>
                <a:latin typeface="Yu Gothic" panose="020B0400000000000000" pitchFamily="34" charset="-128"/>
                <a:ea typeface="Yu Gothic" panose="020B0400000000000000" pitchFamily="34" charset="-128"/>
              </a:rPr>
              <a:t> uğur </a:t>
            </a:r>
            <a:r>
              <a:rPr lang="tr-TR" sz="1800" b="1" i="1" dirty="0" err="1">
                <a:solidFill>
                  <a:schemeClr val="accent1">
                    <a:lumMod val="50000"/>
                  </a:schemeClr>
                </a:solidFill>
                <a:latin typeface="Yu Gothic" panose="020B0400000000000000" pitchFamily="34" charset="-128"/>
                <a:ea typeface="Yu Gothic" panose="020B0400000000000000" pitchFamily="34" charset="-128"/>
              </a:rPr>
              <a:t>qazanmaq</a:t>
            </a:r>
            <a:r>
              <a:rPr lang="tr-TR" sz="1800" b="1" i="1" dirty="0">
                <a:solidFill>
                  <a:schemeClr val="accent1">
                    <a:lumMod val="50000"/>
                  </a:schemeClr>
                </a:solidFill>
                <a:latin typeface="Yu Gothic" panose="020B0400000000000000" pitchFamily="34" charset="-128"/>
                <a:ea typeface="Yu Gothic" panose="020B0400000000000000" pitchFamily="34" charset="-128"/>
              </a:rPr>
              <a:t> üçün</a:t>
            </a:r>
            <a:r>
              <a:rPr lang="az-Latn-AZ" sz="1800" b="1" i="1" dirty="0">
                <a:solidFill>
                  <a:schemeClr val="accent1">
                    <a:lumMod val="50000"/>
                  </a:schemeClr>
                </a:solidFill>
                <a:latin typeface="Yu Gothic" panose="020B0400000000000000" pitchFamily="34" charset="-128"/>
                <a:ea typeface="Yu Gothic" panose="020B0400000000000000" pitchFamily="34" charset="-128"/>
              </a:rPr>
              <a:t> işgüzar kommunikasiyadan istifadə edirlər.</a:t>
            </a:r>
            <a:br>
              <a:rPr lang="tr-TR" sz="1800" b="1" i="1" dirty="0">
                <a:solidFill>
                  <a:schemeClr val="accent1">
                    <a:lumMod val="50000"/>
                  </a:schemeClr>
                </a:solidFill>
                <a:latin typeface="Yu Gothic" panose="020B0400000000000000" pitchFamily="34" charset="-128"/>
                <a:ea typeface="Yu Gothic" panose="020B0400000000000000" pitchFamily="34" charset="-128"/>
              </a:rPr>
            </a:br>
            <a:r>
              <a:rPr lang="tr-TR" sz="1800" b="1" i="1" dirty="0">
                <a:solidFill>
                  <a:schemeClr val="accent1">
                    <a:lumMod val="50000"/>
                  </a:schemeClr>
                </a:solidFill>
                <a:latin typeface="Yu Gothic" panose="020B0400000000000000" pitchFamily="34" charset="-128"/>
                <a:ea typeface="Yu Gothic" panose="020B0400000000000000" pitchFamily="34" charset="-128"/>
              </a:rPr>
              <a:t>Bir </a:t>
            </a:r>
            <a:r>
              <a:rPr lang="tr-TR" sz="1800" b="1" i="1" dirty="0" err="1">
                <a:solidFill>
                  <a:schemeClr val="accent1">
                    <a:lumMod val="50000"/>
                  </a:schemeClr>
                </a:solidFill>
                <a:latin typeface="Yu Gothic" panose="020B0400000000000000" pitchFamily="34" charset="-128"/>
                <a:ea typeface="Yu Gothic" panose="020B0400000000000000" pitchFamily="34" charset="-128"/>
              </a:rPr>
              <a:t>təşkilatda</a:t>
            </a:r>
            <a:r>
              <a:rPr lang="tr-TR" sz="1800" b="1" i="1" dirty="0">
                <a:solidFill>
                  <a:schemeClr val="accent1">
                    <a:lumMod val="50000"/>
                  </a:schemeClr>
                </a:solidFill>
                <a:latin typeface="Yu Gothic" panose="020B0400000000000000" pitchFamily="34" charset="-128"/>
                <a:ea typeface="Yu Gothic" panose="020B0400000000000000" pitchFamily="34" charset="-128"/>
              </a:rPr>
              <a:t> </a:t>
            </a:r>
            <a:r>
              <a:rPr lang="tr-TR" sz="1800" b="1" i="1" dirty="0" err="1">
                <a:solidFill>
                  <a:schemeClr val="accent1">
                    <a:lumMod val="50000"/>
                  </a:schemeClr>
                </a:solidFill>
                <a:latin typeface="Yu Gothic" panose="020B0400000000000000" pitchFamily="34" charset="-128"/>
                <a:ea typeface="Yu Gothic" panose="020B0400000000000000" pitchFamily="34" charset="-128"/>
              </a:rPr>
              <a:t>qarşılıqlı</a:t>
            </a:r>
            <a:r>
              <a:rPr lang="tr-TR" sz="1800" b="1" i="1" dirty="0">
                <a:solidFill>
                  <a:schemeClr val="accent1">
                    <a:lumMod val="50000"/>
                  </a:schemeClr>
                </a:solidFill>
                <a:latin typeface="Yu Gothic" panose="020B0400000000000000" pitchFamily="34" charset="-128"/>
                <a:ea typeface="Yu Gothic" panose="020B0400000000000000" pitchFamily="34" charset="-128"/>
              </a:rPr>
              <a:t> </a:t>
            </a:r>
            <a:r>
              <a:rPr lang="tr-TR" sz="1800" b="1" i="1" dirty="0" err="1">
                <a:solidFill>
                  <a:schemeClr val="accent1">
                    <a:lumMod val="50000"/>
                  </a:schemeClr>
                </a:solidFill>
                <a:latin typeface="Yu Gothic" panose="020B0400000000000000" pitchFamily="34" charset="-128"/>
                <a:ea typeface="Yu Gothic" panose="020B0400000000000000" pitchFamily="34" charset="-128"/>
              </a:rPr>
              <a:t>əlaqələrin</a:t>
            </a:r>
            <a:r>
              <a:rPr lang="tr-TR" sz="1800" b="1" i="1" dirty="0">
                <a:solidFill>
                  <a:schemeClr val="accent1">
                    <a:lumMod val="50000"/>
                  </a:schemeClr>
                </a:solidFill>
                <a:latin typeface="Yu Gothic" panose="020B0400000000000000" pitchFamily="34" charset="-128"/>
                <a:ea typeface="Yu Gothic" panose="020B0400000000000000" pitchFamily="34" charset="-128"/>
              </a:rPr>
              <a:t> </a:t>
            </a:r>
            <a:r>
              <a:rPr lang="tr-TR" sz="1800" b="1" i="1" dirty="0" err="1">
                <a:solidFill>
                  <a:schemeClr val="accent1">
                    <a:lumMod val="50000"/>
                  </a:schemeClr>
                </a:solidFill>
                <a:latin typeface="Yu Gothic" panose="020B0400000000000000" pitchFamily="34" charset="-128"/>
                <a:ea typeface="Yu Gothic" panose="020B0400000000000000" pitchFamily="34" charset="-128"/>
              </a:rPr>
              <a:t>müxtəlif</a:t>
            </a:r>
            <a:r>
              <a:rPr lang="tr-TR" sz="1800" b="1" i="1" dirty="0">
                <a:solidFill>
                  <a:schemeClr val="accent1">
                    <a:lumMod val="50000"/>
                  </a:schemeClr>
                </a:solidFill>
                <a:latin typeface="Yu Gothic" panose="020B0400000000000000" pitchFamily="34" charset="-128"/>
                <a:ea typeface="Yu Gothic" panose="020B0400000000000000" pitchFamily="34" charset="-128"/>
              </a:rPr>
              <a:t> yollarına </a:t>
            </a:r>
            <a:r>
              <a:rPr lang="tr-TR" sz="1800" b="1" i="1" dirty="0" err="1">
                <a:solidFill>
                  <a:schemeClr val="accent1">
                    <a:lumMod val="50000"/>
                  </a:schemeClr>
                </a:solidFill>
                <a:latin typeface="Yu Gothic" panose="020B0400000000000000" pitchFamily="34" charset="-128"/>
                <a:ea typeface="Yu Gothic" panose="020B0400000000000000" pitchFamily="34" charset="-128"/>
              </a:rPr>
              <a:t>baxaq</a:t>
            </a:r>
            <a:r>
              <a:rPr lang="tr-TR" sz="1800" b="1" i="1" dirty="0">
                <a:solidFill>
                  <a:schemeClr val="accent1">
                    <a:lumMod val="50000"/>
                  </a:schemeClr>
                </a:solidFill>
                <a:latin typeface="Yu Gothic" panose="020B0400000000000000" pitchFamily="34" charset="-128"/>
                <a:ea typeface="Yu Gothic" panose="020B0400000000000000" pitchFamily="34" charset="-128"/>
              </a:rPr>
              <a:t>.</a:t>
            </a:r>
            <a:br>
              <a:rPr lang="tr-TR" sz="1800" b="1" i="1" dirty="0">
                <a:solidFill>
                  <a:schemeClr val="accent1">
                    <a:lumMod val="50000"/>
                  </a:schemeClr>
                </a:solidFill>
                <a:latin typeface="Yu Gothic" panose="020B0400000000000000" pitchFamily="34" charset="-128"/>
                <a:ea typeface="Yu Gothic" panose="020B0400000000000000" pitchFamily="34" charset="-128"/>
              </a:rPr>
            </a:br>
            <a:r>
              <a:rPr lang="tr-TR" sz="1800" b="1" i="1" dirty="0">
                <a:solidFill>
                  <a:schemeClr val="accent1">
                    <a:lumMod val="50000"/>
                  </a:schemeClr>
                </a:solidFill>
                <a:latin typeface="Yu Gothic" panose="020B0400000000000000" pitchFamily="34" charset="-128"/>
                <a:ea typeface="Yu Gothic" panose="020B0400000000000000" pitchFamily="34" charset="-128"/>
              </a:rPr>
              <a:t>İşgüzar </a:t>
            </a:r>
            <a:r>
              <a:rPr lang="tr-TR" sz="1800" b="1" i="1" dirty="0" err="1">
                <a:solidFill>
                  <a:schemeClr val="accent1">
                    <a:lumMod val="50000"/>
                  </a:schemeClr>
                </a:solidFill>
                <a:latin typeface="Yu Gothic" panose="020B0400000000000000" pitchFamily="34" charset="-128"/>
                <a:ea typeface="Yu Gothic" panose="020B0400000000000000" pitchFamily="34" charset="-128"/>
              </a:rPr>
              <a:t>kommunikasiya</a:t>
            </a:r>
            <a:r>
              <a:rPr lang="tr-TR" sz="1800" b="1" i="1" dirty="0">
                <a:solidFill>
                  <a:schemeClr val="accent1">
                    <a:lumMod val="50000"/>
                  </a:schemeClr>
                </a:solidFill>
                <a:latin typeface="Yu Gothic" panose="020B0400000000000000" pitchFamily="34" charset="-128"/>
                <a:ea typeface="Yu Gothic" panose="020B0400000000000000" pitchFamily="34" charset="-128"/>
              </a:rPr>
              <a:t> </a:t>
            </a:r>
            <a:r>
              <a:rPr lang="tr-TR" sz="1800" b="1" i="1" dirty="0" err="1">
                <a:solidFill>
                  <a:schemeClr val="accent1">
                    <a:lumMod val="50000"/>
                  </a:schemeClr>
                </a:solidFill>
                <a:latin typeface="Yu Gothic" panose="020B0400000000000000" pitchFamily="34" charset="-128"/>
                <a:ea typeface="Yu Gothic" panose="020B0400000000000000" pitchFamily="34" charset="-128"/>
              </a:rPr>
              <a:t>quruluşuna,məlumat</a:t>
            </a:r>
            <a:r>
              <a:rPr lang="tr-TR" sz="1800" b="1" i="1" dirty="0">
                <a:solidFill>
                  <a:schemeClr val="accent1">
                    <a:lumMod val="50000"/>
                  </a:schemeClr>
                </a:solidFill>
                <a:latin typeface="Yu Gothic" panose="020B0400000000000000" pitchFamily="34" charset="-128"/>
                <a:ea typeface="Yu Gothic" panose="020B0400000000000000" pitchFamily="34" charset="-128"/>
              </a:rPr>
              <a:t> </a:t>
            </a:r>
            <a:r>
              <a:rPr lang="tr-TR" sz="1800" b="1" i="1" dirty="0" err="1">
                <a:solidFill>
                  <a:schemeClr val="accent1">
                    <a:lumMod val="50000"/>
                  </a:schemeClr>
                </a:solidFill>
                <a:latin typeface="Yu Gothic" panose="020B0400000000000000" pitchFamily="34" charset="-128"/>
                <a:ea typeface="Yu Gothic" panose="020B0400000000000000" pitchFamily="34" charset="-128"/>
              </a:rPr>
              <a:t>axınının</a:t>
            </a:r>
            <a:r>
              <a:rPr lang="tr-TR" sz="1800" b="1" i="1" dirty="0">
                <a:solidFill>
                  <a:schemeClr val="accent1">
                    <a:lumMod val="50000"/>
                  </a:schemeClr>
                </a:solidFill>
                <a:latin typeface="Yu Gothic" panose="020B0400000000000000" pitchFamily="34" charset="-128"/>
                <a:ea typeface="Yu Gothic" panose="020B0400000000000000" pitchFamily="34" charset="-128"/>
              </a:rPr>
              <a:t> </a:t>
            </a:r>
            <a:r>
              <a:rPr lang="tr-TR" sz="1800" b="1" i="1" dirty="0" err="1">
                <a:solidFill>
                  <a:schemeClr val="accent1">
                    <a:lumMod val="50000"/>
                  </a:schemeClr>
                </a:solidFill>
                <a:latin typeface="Yu Gothic" panose="020B0400000000000000" pitchFamily="34" charset="-128"/>
                <a:ea typeface="Yu Gothic" panose="020B0400000000000000" pitchFamily="34" charset="-128"/>
              </a:rPr>
              <a:t>istiqamətinə,kommunikasiya</a:t>
            </a:r>
            <a:r>
              <a:rPr lang="tr-TR" sz="1800" b="1" i="1" dirty="0">
                <a:solidFill>
                  <a:schemeClr val="accent1">
                    <a:lumMod val="50000"/>
                  </a:schemeClr>
                </a:solidFill>
                <a:latin typeface="Yu Gothic" panose="020B0400000000000000" pitchFamily="34" charset="-128"/>
                <a:ea typeface="Yu Gothic" panose="020B0400000000000000" pitchFamily="34" charset="-128"/>
              </a:rPr>
              <a:t> </a:t>
            </a:r>
            <a:r>
              <a:rPr lang="tr-TR" sz="1800" b="1" i="1" dirty="0" err="1">
                <a:solidFill>
                  <a:schemeClr val="accent1">
                    <a:lumMod val="50000"/>
                  </a:schemeClr>
                </a:solidFill>
                <a:latin typeface="Yu Gothic" panose="020B0400000000000000" pitchFamily="34" charset="-128"/>
                <a:ea typeface="Yu Gothic" panose="020B0400000000000000" pitchFamily="34" charset="-128"/>
              </a:rPr>
              <a:t>və</a:t>
            </a:r>
            <a:r>
              <a:rPr lang="az-Latn-AZ" sz="1800" b="1" i="1" dirty="0">
                <a:solidFill>
                  <a:schemeClr val="accent1">
                    <a:lumMod val="50000"/>
                  </a:schemeClr>
                </a:solidFill>
                <a:latin typeface="Yu Gothic" panose="020B0400000000000000" pitchFamily="34" charset="-128"/>
                <a:ea typeface="Yu Gothic" panose="020B0400000000000000" pitchFamily="34" charset="-128"/>
              </a:rPr>
              <a:t> cavab rejimlərinə görə təsnif edilə bilər.</a:t>
            </a:r>
            <a:br>
              <a:rPr lang="tr-TR" sz="3200" b="1" i="1" dirty="0">
                <a:solidFill>
                  <a:schemeClr val="accent1">
                    <a:lumMod val="50000"/>
                  </a:schemeClr>
                </a:solidFill>
                <a:latin typeface="Yu Gothic" panose="020B0400000000000000" pitchFamily="34" charset="-128"/>
                <a:ea typeface="Yu Gothic" panose="020B0400000000000000" pitchFamily="34" charset="-128"/>
              </a:rPr>
            </a:br>
            <a:endParaRPr lang="tr-TR" dirty="0"/>
          </a:p>
        </p:txBody>
      </p:sp>
      <p:pic>
        <p:nvPicPr>
          <p:cNvPr id="4" name="Resim 3" descr="grup içeren bir resim&#10;&#10;Açıklama otomatik olarak oluşturuldu">
            <a:extLst>
              <a:ext uri="{FF2B5EF4-FFF2-40B4-BE49-F238E27FC236}">
                <a16:creationId xmlns:a16="http://schemas.microsoft.com/office/drawing/2014/main" id="{FBD36B37-FB9A-4A2F-88AA-25D3DB3CECA1}"/>
              </a:ext>
            </a:extLst>
          </p:cNvPr>
          <p:cNvPicPr>
            <a:picLocks noChangeAspect="1"/>
          </p:cNvPicPr>
          <p:nvPr/>
        </p:nvPicPr>
        <p:blipFill>
          <a:blip r:embed="rId2"/>
          <a:stretch>
            <a:fillRect/>
          </a:stretch>
        </p:blipFill>
        <p:spPr>
          <a:xfrm>
            <a:off x="4706937" y="279400"/>
            <a:ext cx="4081463" cy="3539526"/>
          </a:xfrm>
          <a:prstGeom prst="round2DiagRect">
            <a:avLst>
              <a:gd name="adj1" fmla="val 16667"/>
              <a:gd name="adj2" fmla="val 0"/>
            </a:avLst>
          </a:prstGeom>
          <a:ln w="88900" cap="sq">
            <a:solidFill>
              <a:srgbClr val="FFFFFF"/>
            </a:solidFill>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783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4"/>
          <p:cNvSpPr txBox="1">
            <a:spLocks noGrp="1"/>
          </p:cNvSpPr>
          <p:nvPr>
            <p:ph type="ctrTitle" idx="9"/>
          </p:nvPr>
        </p:nvSpPr>
        <p:spPr>
          <a:xfrm>
            <a:off x="4053824" y="878838"/>
            <a:ext cx="5369576" cy="1088050"/>
          </a:xfrm>
          <a:prstGeom prst="rect">
            <a:avLst/>
          </a:prstGeom>
        </p:spPr>
        <p:txBody>
          <a:bodyPr spcFirstLastPara="1" wrap="square" lIns="91425" tIns="91425" rIns="91425" bIns="91425" anchor="b" anchorCtr="0">
            <a:noAutofit/>
          </a:bodyPr>
          <a:lstStyle/>
          <a:p>
            <a:pPr>
              <a:lnSpc>
                <a:spcPct val="107000"/>
              </a:lnSpc>
              <a:spcAft>
                <a:spcPts val="800"/>
              </a:spcAft>
            </a:pPr>
            <a:r>
              <a:rPr lang="az-Latn-AZ" sz="2400" b="1" dirty="0">
                <a:effectLst/>
                <a:latin typeface="Times New Roman" panose="02020603050405020304" pitchFamily="18" charset="0"/>
                <a:ea typeface="Calibri" panose="020F0502020204030204" pitchFamily="34" charset="0"/>
                <a:cs typeface="Times New Roman" panose="02020603050405020304" pitchFamily="18" charset="0"/>
              </a:rPr>
              <a:t>Fərdlərarası kommunikasiyanın əsas </a:t>
            </a:r>
            <a:br>
              <a:rPr lang="tr-TR" sz="2400" b="1" dirty="0">
                <a:effectLst/>
                <a:latin typeface="Calibri" panose="020F0502020204030204" pitchFamily="34" charset="0"/>
                <a:ea typeface="Calibri" panose="020F0502020204030204" pitchFamily="34" charset="0"/>
                <a:cs typeface="Times New Roman" panose="02020603050405020304" pitchFamily="18" charset="0"/>
              </a:rPr>
            </a:br>
            <a:r>
              <a:rPr lang="az-Latn-AZ" sz="2400" b="1" dirty="0">
                <a:effectLst/>
                <a:latin typeface="Times New Roman" panose="02020603050405020304" pitchFamily="18" charset="0"/>
                <a:ea typeface="Calibri" panose="020F0502020204030204" pitchFamily="34" charset="0"/>
                <a:cs typeface="Times New Roman" panose="02020603050405020304" pitchFamily="18" charset="0"/>
              </a:rPr>
              <a:t>tipləri bunlardır:</a:t>
            </a:r>
            <a:endParaRPr lang="tr-TR"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2" name="Google Shape;352;p14"/>
          <p:cNvSpPr txBox="1">
            <a:spLocks noGrp="1"/>
          </p:cNvSpPr>
          <p:nvPr>
            <p:ph type="ctrTitle"/>
          </p:nvPr>
        </p:nvSpPr>
        <p:spPr>
          <a:xfrm>
            <a:off x="4155425" y="205433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Imperativ</a:t>
            </a:r>
            <a:endParaRPr lang="tr-TR" dirty="0"/>
          </a:p>
        </p:txBody>
      </p:sp>
      <p:sp>
        <p:nvSpPr>
          <p:cNvPr id="353" name="Google Shape;353;p14"/>
          <p:cNvSpPr txBox="1">
            <a:spLocks noGrp="1"/>
          </p:cNvSpPr>
          <p:nvPr>
            <p:ph type="title" idx="2"/>
          </p:nvPr>
        </p:nvSpPr>
        <p:spPr>
          <a:xfrm>
            <a:off x="2319727" y="1966888"/>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dirty="0">
                <a:latin typeface="Barlow Condensed"/>
                <a:ea typeface="Barlow Condensed"/>
                <a:cs typeface="Barlow Condensed"/>
                <a:sym typeface="Barlow Condensed"/>
              </a:rPr>
              <a:t>01</a:t>
            </a:r>
          </a:p>
        </p:txBody>
      </p:sp>
      <p:sp>
        <p:nvSpPr>
          <p:cNvPr id="354" name="Google Shape;354;p14"/>
          <p:cNvSpPr txBox="1">
            <a:spLocks noGrp="1"/>
          </p:cNvSpPr>
          <p:nvPr>
            <p:ph type="ctrTitle" idx="3"/>
          </p:nvPr>
        </p:nvSpPr>
        <p:spPr>
          <a:xfrm>
            <a:off x="4155425" y="271958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Manipulyasiya</a:t>
            </a:r>
            <a:endParaRPr lang="tr-TR" dirty="0"/>
          </a:p>
        </p:txBody>
      </p:sp>
      <p:sp>
        <p:nvSpPr>
          <p:cNvPr id="355" name="Google Shape;355;p14"/>
          <p:cNvSpPr txBox="1">
            <a:spLocks noGrp="1"/>
          </p:cNvSpPr>
          <p:nvPr>
            <p:ph type="ctrTitle" idx="5"/>
          </p:nvPr>
        </p:nvSpPr>
        <p:spPr>
          <a:xfrm>
            <a:off x="4155425" y="338483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Dialoq</a:t>
            </a:r>
            <a:endParaRPr dirty="0"/>
          </a:p>
        </p:txBody>
      </p:sp>
      <p:sp>
        <p:nvSpPr>
          <p:cNvPr id="356" name="Google Shape;356;p14"/>
          <p:cNvSpPr txBox="1">
            <a:spLocks noGrp="1"/>
          </p:cNvSpPr>
          <p:nvPr>
            <p:ph type="title" idx="4"/>
          </p:nvPr>
        </p:nvSpPr>
        <p:spPr>
          <a:xfrm>
            <a:off x="2319727" y="2632138"/>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latin typeface="Barlow Condensed"/>
                <a:ea typeface="Barlow Condensed"/>
                <a:cs typeface="Barlow Condensed"/>
                <a:sym typeface="Barlow Condensed"/>
              </a:rPr>
              <a:t>02</a:t>
            </a:r>
            <a:endParaRPr>
              <a:latin typeface="Barlow Condensed"/>
              <a:ea typeface="Barlow Condensed"/>
              <a:cs typeface="Barlow Condensed"/>
              <a:sym typeface="Barlow Condensed"/>
            </a:endParaRPr>
          </a:p>
        </p:txBody>
      </p:sp>
      <p:sp>
        <p:nvSpPr>
          <p:cNvPr id="357" name="Google Shape;357;p14"/>
          <p:cNvSpPr txBox="1">
            <a:spLocks noGrp="1"/>
          </p:cNvSpPr>
          <p:nvPr>
            <p:ph type="title" idx="6"/>
          </p:nvPr>
        </p:nvSpPr>
        <p:spPr>
          <a:xfrm>
            <a:off x="2319727" y="3297388"/>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
                <a:latin typeface="Barlow Condensed"/>
                <a:ea typeface="Barlow Condensed"/>
                <a:cs typeface="Barlow Condensed"/>
                <a:sym typeface="Barlow Condensed"/>
              </a:rPr>
              <a:t>03</a:t>
            </a:r>
            <a:endParaRPr>
              <a:latin typeface="Barlow Condensed"/>
              <a:ea typeface="Barlow Condensed"/>
              <a:cs typeface="Barlow Condensed"/>
              <a:sym typeface="Barlow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cxnSp>
        <p:nvCxnSpPr>
          <p:cNvPr id="453" name="Google Shape;453;p19"/>
          <p:cNvCxnSpPr/>
          <p:nvPr/>
        </p:nvCxnSpPr>
        <p:spPr>
          <a:xfrm>
            <a:off x="4669349" y="2230938"/>
            <a:ext cx="4339200" cy="0"/>
          </a:xfrm>
          <a:prstGeom prst="straightConnector1">
            <a:avLst/>
          </a:prstGeom>
          <a:noFill/>
          <a:ln w="19050" cap="flat" cmpd="sng">
            <a:solidFill>
              <a:schemeClr val="dk2"/>
            </a:solidFill>
            <a:prstDash val="solid"/>
            <a:round/>
            <a:headEnd type="none" w="med" len="med"/>
            <a:tailEnd type="none" w="med" len="med"/>
          </a:ln>
        </p:spPr>
      </p:cxnSp>
      <p:sp>
        <p:nvSpPr>
          <p:cNvPr id="454" name="Google Shape;454;p19"/>
          <p:cNvSpPr txBox="1">
            <a:spLocks noGrp="1"/>
          </p:cNvSpPr>
          <p:nvPr>
            <p:ph type="ctrTitle"/>
          </p:nvPr>
        </p:nvSpPr>
        <p:spPr>
          <a:xfrm>
            <a:off x="5970207" y="1653138"/>
            <a:ext cx="3555275"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z-Latn-AZ" sz="2400" dirty="0"/>
              <a:t>İmperativ Kommunikasiya </a:t>
            </a:r>
            <a:endParaRPr sz="2400" dirty="0"/>
          </a:p>
        </p:txBody>
      </p:sp>
      <p:sp>
        <p:nvSpPr>
          <p:cNvPr id="456" name="Google Shape;456;p19"/>
          <p:cNvSpPr txBox="1">
            <a:spLocks noGrp="1"/>
          </p:cNvSpPr>
          <p:nvPr>
            <p:ph type="ctrTitle"/>
          </p:nvPr>
        </p:nvSpPr>
        <p:spPr>
          <a:xfrm>
            <a:off x="4169500" y="2502661"/>
            <a:ext cx="4974500" cy="1463273"/>
          </a:xfrm>
          <a:prstGeom prst="rect">
            <a:avLst/>
          </a:prstGeom>
        </p:spPr>
        <p:txBody>
          <a:bodyPr spcFirstLastPara="1" wrap="square" lIns="91425" tIns="91425" rIns="91425" bIns="91425" anchor="t" anchorCtr="0">
            <a:noAutofit/>
          </a:bodyPr>
          <a:lstStyle/>
          <a:p>
            <a:pPr algn="just">
              <a:lnSpc>
                <a:spcPct val="150000"/>
              </a:lnSpc>
              <a:spcAft>
                <a:spcPts val="800"/>
              </a:spcAft>
            </a:pPr>
            <a:r>
              <a:rPr lang="az-Latn-AZ" sz="1600" i="1" dirty="0">
                <a:effectLst/>
                <a:latin typeface="Times New Roman" panose="02020603050405020304" pitchFamily="18" charset="0"/>
                <a:ea typeface="Calibri" panose="020F0502020204030204" pitchFamily="34" charset="0"/>
                <a:cs typeface="Times New Roman" panose="02020603050405020304" pitchFamily="18" charset="0"/>
              </a:rPr>
              <a:t>İmperativ kommunikasiya tərəfdaşın davranış və hərəkətlərinə nəzarət edərək onu müəyyən qərarlar qəbul etməyə məcbur buraxacaq avtoritar ünsiyyət formasıdır. Burada partnyor passiv roldadır. Təsir vasitəsi kimi tələb, sifariş, təlimatdan istifadə edilir.</a:t>
            </a:r>
            <a:endParaRPr lang="tr-TR" sz="16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Resim 6">
            <a:extLst>
              <a:ext uri="{FF2B5EF4-FFF2-40B4-BE49-F238E27FC236}">
                <a16:creationId xmlns:a16="http://schemas.microsoft.com/office/drawing/2014/main" id="{FAA135EA-31FD-4B17-A8CA-A4FA4D4F68DC}"/>
              </a:ext>
            </a:extLst>
          </p:cNvPr>
          <p:cNvPicPr>
            <a:picLocks noChangeAspect="1"/>
          </p:cNvPicPr>
          <p:nvPr/>
        </p:nvPicPr>
        <p:blipFill>
          <a:blip r:embed="rId3"/>
          <a:stretch>
            <a:fillRect/>
          </a:stretch>
        </p:blipFill>
        <p:spPr>
          <a:xfrm>
            <a:off x="516932" y="92268"/>
            <a:ext cx="4152417" cy="25879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cxnSp>
        <p:nvCxnSpPr>
          <p:cNvPr id="477" name="Google Shape;477;p20"/>
          <p:cNvCxnSpPr/>
          <p:nvPr/>
        </p:nvCxnSpPr>
        <p:spPr>
          <a:xfrm>
            <a:off x="3883750" y="2453088"/>
            <a:ext cx="4131600" cy="0"/>
          </a:xfrm>
          <a:prstGeom prst="straightConnector1">
            <a:avLst/>
          </a:prstGeom>
          <a:noFill/>
          <a:ln w="19050" cap="flat" cmpd="sng">
            <a:solidFill>
              <a:schemeClr val="dk2"/>
            </a:solidFill>
            <a:prstDash val="solid"/>
            <a:round/>
            <a:headEnd type="none" w="med" len="med"/>
            <a:tailEnd type="none" w="med" len="med"/>
          </a:ln>
        </p:spPr>
      </p:cxnSp>
      <p:sp>
        <p:nvSpPr>
          <p:cNvPr id="478" name="Google Shape;478;p20"/>
          <p:cNvSpPr txBox="1">
            <a:spLocks noGrp="1"/>
          </p:cNvSpPr>
          <p:nvPr>
            <p:ph type="ctrTitle"/>
          </p:nvPr>
        </p:nvSpPr>
        <p:spPr>
          <a:xfrm>
            <a:off x="6598375" y="1875288"/>
            <a:ext cx="21519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z-Latn-AZ" sz="1800" dirty="0"/>
              <a:t>Manipulyasiya</a:t>
            </a:r>
            <a:endParaRPr sz="1800" dirty="0"/>
          </a:p>
        </p:txBody>
      </p:sp>
      <p:sp>
        <p:nvSpPr>
          <p:cNvPr id="14" name="Metin kutusu 13">
            <a:extLst>
              <a:ext uri="{FF2B5EF4-FFF2-40B4-BE49-F238E27FC236}">
                <a16:creationId xmlns:a16="http://schemas.microsoft.com/office/drawing/2014/main" id="{8EE67D2E-A91A-438D-9C98-F1DEA9DB26F3}"/>
              </a:ext>
            </a:extLst>
          </p:cNvPr>
          <p:cNvSpPr txBox="1"/>
          <p:nvPr/>
        </p:nvSpPr>
        <p:spPr>
          <a:xfrm>
            <a:off x="3794527" y="2571750"/>
            <a:ext cx="4131600" cy="2246769"/>
          </a:xfrm>
          <a:prstGeom prst="rect">
            <a:avLst/>
          </a:prstGeom>
          <a:noFill/>
        </p:spPr>
        <p:txBody>
          <a:bodyPr wrap="square" rtlCol="0">
            <a:spAutoFit/>
          </a:bodyPr>
          <a:lstStyle/>
          <a:p>
            <a:r>
              <a:rPr lang="az-Latn-AZ" sz="1800" b="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Manipulyasiya isə müəyyən bir gizli niyyəti həyata keçirmək naminə tərəfdaşa təsir etmək üsuludur. Bu nominasiya tipində də tərəfdaşın rolu passivdir. İmperativ tipdən fərqi isə burada həqiqi ünsiyyət hədəfləri barədə tərəfdaşın məlumatlandırılmamasıdır.</a:t>
            </a:r>
            <a:endParaRPr lang="tr-TR" sz="1800" b="1" dirty="0">
              <a:solidFill>
                <a:schemeClr val="bg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18" name="Resim 17" descr="çizim içeren bir resim&#10;&#10;Açıklama otomatik olarak oluşturuldu">
            <a:extLst>
              <a:ext uri="{FF2B5EF4-FFF2-40B4-BE49-F238E27FC236}">
                <a16:creationId xmlns:a16="http://schemas.microsoft.com/office/drawing/2014/main" id="{5DB5E805-85CB-4168-8FE5-71FCF4EBC329}"/>
              </a:ext>
            </a:extLst>
          </p:cNvPr>
          <p:cNvPicPr>
            <a:picLocks noChangeAspect="1"/>
          </p:cNvPicPr>
          <p:nvPr/>
        </p:nvPicPr>
        <p:blipFill>
          <a:blip r:embed="rId3"/>
          <a:stretch>
            <a:fillRect/>
          </a:stretch>
        </p:blipFill>
        <p:spPr>
          <a:xfrm>
            <a:off x="142756" y="1211043"/>
            <a:ext cx="3502937" cy="277040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B43D58-DF57-405A-BD6B-D52455125E82}"/>
              </a:ext>
            </a:extLst>
          </p:cNvPr>
          <p:cNvSpPr>
            <a:spLocks noGrp="1"/>
          </p:cNvSpPr>
          <p:nvPr>
            <p:ph type="ctrTitle"/>
          </p:nvPr>
        </p:nvSpPr>
        <p:spPr/>
        <p:txBody>
          <a:bodyPr/>
          <a:lstStyle/>
          <a:p>
            <a:endParaRPr lang="tr-TR" dirty="0"/>
          </a:p>
        </p:txBody>
      </p:sp>
      <p:sp>
        <p:nvSpPr>
          <p:cNvPr id="3" name="Alt Başlık 2">
            <a:extLst>
              <a:ext uri="{FF2B5EF4-FFF2-40B4-BE49-F238E27FC236}">
                <a16:creationId xmlns:a16="http://schemas.microsoft.com/office/drawing/2014/main" id="{B16574C5-F6A8-4C42-8540-F303DB25166A}"/>
              </a:ext>
            </a:extLst>
          </p:cNvPr>
          <p:cNvSpPr>
            <a:spLocks noGrp="1"/>
          </p:cNvSpPr>
          <p:nvPr>
            <p:ph type="subTitle" idx="1"/>
          </p:nvPr>
        </p:nvSpPr>
        <p:spPr>
          <a:xfrm>
            <a:off x="620463" y="3169686"/>
            <a:ext cx="4993528" cy="1923064"/>
          </a:xfrm>
        </p:spPr>
        <p:txBody>
          <a:bodyPr/>
          <a:lstStyle/>
          <a:p>
            <a:pPr>
              <a:buFont typeface="Arial" panose="020B0604020202020204" pitchFamily="34" charset="0"/>
              <a:buChar char="•"/>
            </a:pP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Həm</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imperativ</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həm</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də</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manipulyasiya</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monoloji</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ünsiyyət</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tipidir</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Burada</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fərd</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tərəfdaşını</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təsir</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obyekti</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kimi</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seçərək</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onun</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mənafeyini</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heçə</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sayır</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yalnız</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öz</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xeyirini</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güdür</a:t>
            </a:r>
            <a:r>
              <a:rPr lang="en-US" sz="2000"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tr-TR" sz="2000" i="1" dirty="0">
              <a:solidFill>
                <a:schemeClr val="bg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5" name="Resim 4">
            <a:extLst>
              <a:ext uri="{FF2B5EF4-FFF2-40B4-BE49-F238E27FC236}">
                <a16:creationId xmlns:a16="http://schemas.microsoft.com/office/drawing/2014/main" id="{CD47DA7D-C03C-416E-BFF6-B5C53F4CF8E6}"/>
              </a:ext>
            </a:extLst>
          </p:cNvPr>
          <p:cNvPicPr>
            <a:picLocks noChangeAspect="1"/>
          </p:cNvPicPr>
          <p:nvPr/>
        </p:nvPicPr>
        <p:blipFill>
          <a:blip r:embed="rId2"/>
          <a:stretch>
            <a:fillRect/>
          </a:stretch>
        </p:blipFill>
        <p:spPr>
          <a:xfrm>
            <a:off x="3530009" y="0"/>
            <a:ext cx="5613991" cy="3248944"/>
          </a:xfrm>
          <a:prstGeom prst="rect">
            <a:avLst/>
          </a:prstGeom>
        </p:spPr>
      </p:pic>
    </p:spTree>
    <p:extLst>
      <p:ext uri="{BB962C8B-B14F-4D97-AF65-F5344CB8AC3E}">
        <p14:creationId xmlns:p14="http://schemas.microsoft.com/office/powerpoint/2010/main" val="24496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pSp>
        <p:nvGrpSpPr>
          <p:cNvPr id="371" name="Google Shape;371;p16"/>
          <p:cNvGrpSpPr/>
          <p:nvPr/>
        </p:nvGrpSpPr>
        <p:grpSpPr>
          <a:xfrm>
            <a:off x="3104037" y="468450"/>
            <a:ext cx="3051030" cy="4206676"/>
            <a:chOff x="2772462" y="468450"/>
            <a:chExt cx="3051030" cy="4206676"/>
          </a:xfrm>
        </p:grpSpPr>
        <p:cxnSp>
          <p:nvCxnSpPr>
            <p:cNvPr id="372" name="Google Shape;372;p16"/>
            <p:cNvCxnSpPr/>
            <p:nvPr/>
          </p:nvCxnSpPr>
          <p:spPr>
            <a:xfrm>
              <a:off x="4492801" y="4117775"/>
              <a:ext cx="449700" cy="0"/>
            </a:xfrm>
            <a:prstGeom prst="straightConnector1">
              <a:avLst/>
            </a:prstGeom>
            <a:noFill/>
            <a:ln w="19050" cap="flat" cmpd="sng">
              <a:solidFill>
                <a:srgbClr val="1DCDC3"/>
              </a:solidFill>
              <a:prstDash val="solid"/>
              <a:round/>
              <a:headEnd type="oval" w="med" len="med"/>
              <a:tailEnd type="none" w="med" len="med"/>
            </a:ln>
            <a:effectLst>
              <a:outerShdw blurRad="57150" dist="19050" dir="5400000" algn="bl" rotWithShape="0">
                <a:srgbClr val="000000">
                  <a:alpha val="50000"/>
                </a:srgbClr>
              </a:outerShdw>
            </a:effectLst>
          </p:spPr>
        </p:cxnSp>
        <p:cxnSp>
          <p:nvCxnSpPr>
            <p:cNvPr id="373" name="Google Shape;373;p16"/>
            <p:cNvCxnSpPr/>
            <p:nvPr/>
          </p:nvCxnSpPr>
          <p:spPr>
            <a:xfrm>
              <a:off x="3642651" y="3087200"/>
              <a:ext cx="449700" cy="0"/>
            </a:xfrm>
            <a:prstGeom prst="straightConnector1">
              <a:avLst/>
            </a:prstGeom>
            <a:noFill/>
            <a:ln w="19050" cap="flat" cmpd="sng">
              <a:solidFill>
                <a:srgbClr val="1DCDC3"/>
              </a:solidFill>
              <a:prstDash val="solid"/>
              <a:round/>
              <a:headEnd type="none" w="med" len="med"/>
              <a:tailEnd type="oval" w="med" len="med"/>
            </a:ln>
            <a:effectLst>
              <a:outerShdw blurRad="57150" dist="19050" dir="5400000" algn="bl" rotWithShape="0">
                <a:srgbClr val="000000">
                  <a:alpha val="50000"/>
                </a:srgbClr>
              </a:outerShdw>
            </a:effectLst>
          </p:spPr>
        </p:cxnSp>
        <p:cxnSp>
          <p:nvCxnSpPr>
            <p:cNvPr id="374" name="Google Shape;374;p16"/>
            <p:cNvCxnSpPr/>
            <p:nvPr/>
          </p:nvCxnSpPr>
          <p:spPr>
            <a:xfrm>
              <a:off x="4492801" y="2066725"/>
              <a:ext cx="449700" cy="0"/>
            </a:xfrm>
            <a:prstGeom prst="straightConnector1">
              <a:avLst/>
            </a:prstGeom>
            <a:noFill/>
            <a:ln w="19050" cap="flat" cmpd="sng">
              <a:solidFill>
                <a:srgbClr val="1DCDC3"/>
              </a:solidFill>
              <a:prstDash val="solid"/>
              <a:round/>
              <a:headEnd type="oval" w="med" len="med"/>
              <a:tailEnd type="none" w="med" len="med"/>
            </a:ln>
            <a:effectLst>
              <a:outerShdw blurRad="57150" dist="19050" dir="5400000" algn="bl" rotWithShape="0">
                <a:srgbClr val="000000">
                  <a:alpha val="50000"/>
                </a:srgbClr>
              </a:outerShdw>
            </a:effectLst>
          </p:spPr>
        </p:cxnSp>
        <p:cxnSp>
          <p:nvCxnSpPr>
            <p:cNvPr id="375" name="Google Shape;375;p16"/>
            <p:cNvCxnSpPr>
              <a:stCxn id="376" idx="3"/>
            </p:cNvCxnSpPr>
            <p:nvPr/>
          </p:nvCxnSpPr>
          <p:spPr>
            <a:xfrm>
              <a:off x="3642651" y="1036150"/>
              <a:ext cx="449700" cy="0"/>
            </a:xfrm>
            <a:prstGeom prst="straightConnector1">
              <a:avLst/>
            </a:prstGeom>
            <a:noFill/>
            <a:ln w="19050" cap="flat" cmpd="sng">
              <a:solidFill>
                <a:srgbClr val="1DCDC3"/>
              </a:solidFill>
              <a:prstDash val="solid"/>
              <a:round/>
              <a:headEnd type="none" w="med" len="med"/>
              <a:tailEnd type="oval" w="med" len="med"/>
            </a:ln>
            <a:effectLst>
              <a:outerShdw blurRad="57150" dist="19050" dir="5400000" algn="bl" rotWithShape="0">
                <a:srgbClr val="000000">
                  <a:alpha val="50000"/>
                </a:srgbClr>
              </a:outerShdw>
            </a:effectLst>
          </p:spPr>
        </p:cxnSp>
        <p:sp>
          <p:nvSpPr>
            <p:cNvPr id="377" name="Google Shape;377;p16"/>
            <p:cNvSpPr/>
            <p:nvPr/>
          </p:nvSpPr>
          <p:spPr>
            <a:xfrm>
              <a:off x="2772462" y="468450"/>
              <a:ext cx="3051030" cy="4206676"/>
            </a:xfrm>
            <a:custGeom>
              <a:avLst/>
              <a:gdLst/>
              <a:ahLst/>
              <a:cxnLst/>
              <a:rect l="l" t="t" r="r" b="b"/>
              <a:pathLst>
                <a:path w="123536" h="170328" extrusionOk="0">
                  <a:moveTo>
                    <a:pt x="23585" y="1"/>
                  </a:moveTo>
                  <a:cubicBezTo>
                    <a:pt x="10527" y="1"/>
                    <a:pt x="1" y="10552"/>
                    <a:pt x="1" y="23610"/>
                  </a:cubicBezTo>
                  <a:cubicBezTo>
                    <a:pt x="1" y="36642"/>
                    <a:pt x="10527" y="47294"/>
                    <a:pt x="23585" y="47294"/>
                  </a:cubicBezTo>
                  <a:lnTo>
                    <a:pt x="99826" y="47294"/>
                  </a:lnTo>
                  <a:cubicBezTo>
                    <a:pt x="109425" y="47294"/>
                    <a:pt x="117269" y="55038"/>
                    <a:pt x="117269" y="64637"/>
                  </a:cubicBezTo>
                  <a:cubicBezTo>
                    <a:pt x="117269" y="74237"/>
                    <a:pt x="109425" y="81981"/>
                    <a:pt x="99926" y="81981"/>
                  </a:cubicBezTo>
                  <a:lnTo>
                    <a:pt x="23585" y="81981"/>
                  </a:lnTo>
                  <a:cubicBezTo>
                    <a:pt x="10527" y="81981"/>
                    <a:pt x="1" y="92633"/>
                    <a:pt x="1" y="105690"/>
                  </a:cubicBezTo>
                  <a:cubicBezTo>
                    <a:pt x="1" y="118723"/>
                    <a:pt x="10527" y="129274"/>
                    <a:pt x="23585" y="129274"/>
                  </a:cubicBezTo>
                  <a:lnTo>
                    <a:pt x="99826" y="129274"/>
                  </a:lnTo>
                  <a:cubicBezTo>
                    <a:pt x="109425" y="129274"/>
                    <a:pt x="117269" y="137119"/>
                    <a:pt x="117269" y="146718"/>
                  </a:cubicBezTo>
                  <a:cubicBezTo>
                    <a:pt x="117269" y="156317"/>
                    <a:pt x="109425" y="164062"/>
                    <a:pt x="99926" y="164062"/>
                  </a:cubicBezTo>
                  <a:cubicBezTo>
                    <a:pt x="98146" y="164062"/>
                    <a:pt x="96793" y="165515"/>
                    <a:pt x="96793" y="167194"/>
                  </a:cubicBezTo>
                  <a:cubicBezTo>
                    <a:pt x="96793" y="168974"/>
                    <a:pt x="98146" y="170327"/>
                    <a:pt x="99926" y="170327"/>
                  </a:cubicBezTo>
                  <a:cubicBezTo>
                    <a:pt x="112883" y="170327"/>
                    <a:pt x="123535" y="159776"/>
                    <a:pt x="123535" y="146718"/>
                  </a:cubicBezTo>
                  <a:cubicBezTo>
                    <a:pt x="123535" y="133660"/>
                    <a:pt x="112883" y="123009"/>
                    <a:pt x="99826" y="123009"/>
                  </a:cubicBezTo>
                  <a:lnTo>
                    <a:pt x="23585" y="123009"/>
                  </a:lnTo>
                  <a:cubicBezTo>
                    <a:pt x="13986" y="123009"/>
                    <a:pt x="6266" y="115289"/>
                    <a:pt x="6266" y="105690"/>
                  </a:cubicBezTo>
                  <a:cubicBezTo>
                    <a:pt x="6266" y="96066"/>
                    <a:pt x="13986" y="88247"/>
                    <a:pt x="23585" y="88247"/>
                  </a:cubicBezTo>
                  <a:lnTo>
                    <a:pt x="99926" y="88247"/>
                  </a:lnTo>
                  <a:cubicBezTo>
                    <a:pt x="112883" y="88247"/>
                    <a:pt x="123535" y="77695"/>
                    <a:pt x="123535" y="64637"/>
                  </a:cubicBezTo>
                  <a:cubicBezTo>
                    <a:pt x="123535" y="51580"/>
                    <a:pt x="112883" y="41028"/>
                    <a:pt x="99826" y="41028"/>
                  </a:cubicBezTo>
                  <a:lnTo>
                    <a:pt x="23585" y="41028"/>
                  </a:lnTo>
                  <a:cubicBezTo>
                    <a:pt x="13986" y="41028"/>
                    <a:pt x="6266" y="33209"/>
                    <a:pt x="6266" y="23610"/>
                  </a:cubicBezTo>
                  <a:cubicBezTo>
                    <a:pt x="6266" y="13986"/>
                    <a:pt x="13986" y="6266"/>
                    <a:pt x="23585" y="6266"/>
                  </a:cubicBezTo>
                  <a:lnTo>
                    <a:pt x="42181" y="6266"/>
                  </a:lnTo>
                  <a:cubicBezTo>
                    <a:pt x="43961" y="6266"/>
                    <a:pt x="45314" y="4813"/>
                    <a:pt x="45314" y="3133"/>
                  </a:cubicBezTo>
                  <a:cubicBezTo>
                    <a:pt x="45314" y="1354"/>
                    <a:pt x="43961" y="1"/>
                    <a:pt x="42181" y="1"/>
                  </a:cubicBezTo>
                  <a:close/>
                </a:path>
              </a:pathLst>
            </a:custGeom>
            <a:solidFill>
              <a:srgbClr val="018790"/>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2887250" y="580000"/>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4785602" y="1610567"/>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2887250" y="2628386"/>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4785602" y="3639878"/>
              <a:ext cx="912300" cy="912300"/>
            </a:xfrm>
            <a:prstGeom prst="ellipse">
              <a:avLst/>
            </a:prstGeom>
            <a:solidFill>
              <a:srgbClr val="1DCDC3"/>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a:off x="3003800" y="696550"/>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4902150" y="3756437"/>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4902162" y="1727113"/>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3003800" y="2744925"/>
              <a:ext cx="679200" cy="679200"/>
            </a:xfrm>
            <a:prstGeom prst="ellipse">
              <a:avLst/>
            </a:prstGeom>
            <a:solidFill>
              <a:srgbClr val="FF823B"/>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16"/>
          <p:cNvSpPr txBox="1">
            <a:spLocks noGrp="1"/>
          </p:cNvSpPr>
          <p:nvPr>
            <p:ph type="ctrTitle"/>
          </p:nvPr>
        </p:nvSpPr>
        <p:spPr>
          <a:xfrm>
            <a:off x="3375726" y="747250"/>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rPr>
              <a:t>01</a:t>
            </a:r>
            <a:endParaRPr>
              <a:solidFill>
                <a:srgbClr val="FFFFFF"/>
              </a:solidFill>
            </a:endParaRPr>
          </a:p>
        </p:txBody>
      </p:sp>
      <p:sp>
        <p:nvSpPr>
          <p:cNvPr id="386" name="Google Shape;386;p16"/>
          <p:cNvSpPr txBox="1">
            <a:spLocks noGrp="1"/>
          </p:cNvSpPr>
          <p:nvPr>
            <p:ph type="ctrTitle"/>
          </p:nvPr>
        </p:nvSpPr>
        <p:spPr>
          <a:xfrm>
            <a:off x="5274076" y="1777825"/>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rPr>
              <a:t>02</a:t>
            </a:r>
            <a:endParaRPr>
              <a:solidFill>
                <a:srgbClr val="FFFFFF"/>
              </a:solidFill>
            </a:endParaRPr>
          </a:p>
        </p:txBody>
      </p:sp>
      <p:sp>
        <p:nvSpPr>
          <p:cNvPr id="387" name="Google Shape;387;p16"/>
          <p:cNvSpPr txBox="1">
            <a:spLocks noGrp="1"/>
          </p:cNvSpPr>
          <p:nvPr>
            <p:ph type="ctrTitle"/>
          </p:nvPr>
        </p:nvSpPr>
        <p:spPr>
          <a:xfrm>
            <a:off x="3375726" y="2795625"/>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rPr>
              <a:t>03</a:t>
            </a:r>
            <a:endParaRPr>
              <a:solidFill>
                <a:srgbClr val="FFFFFF"/>
              </a:solidFill>
            </a:endParaRPr>
          </a:p>
        </p:txBody>
      </p:sp>
      <p:sp>
        <p:nvSpPr>
          <p:cNvPr id="388" name="Google Shape;388;p16"/>
          <p:cNvSpPr txBox="1">
            <a:spLocks noGrp="1"/>
          </p:cNvSpPr>
          <p:nvPr>
            <p:ph type="ctrTitle"/>
          </p:nvPr>
        </p:nvSpPr>
        <p:spPr>
          <a:xfrm>
            <a:off x="5274076" y="3807125"/>
            <a:ext cx="598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FFFFF"/>
                </a:solidFill>
              </a:rPr>
              <a:t>04</a:t>
            </a:r>
            <a:endParaRPr>
              <a:solidFill>
                <a:srgbClr val="FFFFFF"/>
              </a:solidFill>
            </a:endParaRPr>
          </a:p>
        </p:txBody>
      </p:sp>
      <p:sp>
        <p:nvSpPr>
          <p:cNvPr id="389" name="Google Shape;389;p16"/>
          <p:cNvSpPr txBox="1">
            <a:spLocks noGrp="1"/>
          </p:cNvSpPr>
          <p:nvPr>
            <p:ph type="subTitle" idx="4294967295"/>
          </p:nvPr>
        </p:nvSpPr>
        <p:spPr>
          <a:xfrm>
            <a:off x="4054926" y="577070"/>
            <a:ext cx="4599225" cy="1214606"/>
          </a:xfrm>
          <a:prstGeom prst="rect">
            <a:avLst/>
          </a:prstGeom>
        </p:spPr>
        <p:txBody>
          <a:bodyPr spcFirstLastPara="1" wrap="square" lIns="91425" tIns="91425" rIns="91425" bIns="91425" anchor="t" anchorCtr="0">
            <a:noAutofit/>
          </a:bodyPr>
          <a:lstStyle/>
          <a:p>
            <a:pPr marL="342900" lvl="0" indent="-342900" algn="just" fontAlgn="base">
              <a:lnSpc>
                <a:spcPct val="150000"/>
              </a:lnSpc>
              <a:spcAft>
                <a:spcPts val="800"/>
              </a:spcAft>
              <a:buClr>
                <a:srgbClr val="000000"/>
              </a:buClr>
              <a:buSzPts val="1300"/>
              <a:buFont typeface="Arial" panose="020B0604020202020204" pitchFamily="34" charset="0"/>
              <a:buChar char="•"/>
            </a:pP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Həmin</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andakı</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hiss,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motiv</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və</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davranışları</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nəzərə</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alan</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burada</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və</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indi</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prinsipinə</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uyğun</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ünsiyyət</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formasıdır</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endParaRPr lang="tr-TR"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sz="900" dirty="0"/>
          </a:p>
        </p:txBody>
      </p:sp>
      <p:sp>
        <p:nvSpPr>
          <p:cNvPr id="390" name="Google Shape;390;p16"/>
          <p:cNvSpPr txBox="1">
            <a:spLocks noGrp="1"/>
          </p:cNvSpPr>
          <p:nvPr>
            <p:ph type="subTitle" idx="4294967295"/>
          </p:nvPr>
        </p:nvSpPr>
        <p:spPr>
          <a:xfrm>
            <a:off x="168139" y="1649618"/>
            <a:ext cx="4597957" cy="1038239"/>
          </a:xfrm>
          <a:prstGeom prst="rect">
            <a:avLst/>
          </a:prstGeom>
        </p:spPr>
        <p:txBody>
          <a:bodyPr spcFirstLastPara="1" wrap="square" lIns="91425" tIns="91425" rIns="91425" bIns="91425" anchor="t" anchorCtr="0">
            <a:noAutofit/>
          </a:bodyPr>
          <a:lstStyle/>
          <a:p>
            <a:pPr marL="342900" lvl="0" indent="-342900" algn="just" fontAlgn="base">
              <a:lnSpc>
                <a:spcPct val="150000"/>
              </a:lnSpc>
              <a:spcAft>
                <a:spcPts val="800"/>
              </a:spcAft>
              <a:buClr>
                <a:srgbClr val="000000"/>
              </a:buClr>
              <a:buSzPts val="1300"/>
              <a:buFont typeface="Arial" panose="020B0604020202020204" pitchFamily="34" charset="0"/>
              <a:buChar char="•"/>
            </a:pP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Bu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ünsiyyət</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formasında</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tərəfdaşlarınızı</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şəxsi</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fikrə</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sahib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bərabərhüquqlu</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fərd</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kimi</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qəbul</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etməyi</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nəzərdə</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tutur</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endParaRPr lang="tr-TR"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r" rtl="0">
              <a:spcBef>
                <a:spcPts val="1600"/>
              </a:spcBef>
              <a:spcAft>
                <a:spcPts val="1600"/>
              </a:spcAft>
              <a:buNone/>
            </a:pPr>
            <a:endParaRPr sz="800" i="1" dirty="0">
              <a:solidFill>
                <a:schemeClr val="bg2">
                  <a:lumMod val="90000"/>
                  <a:lumOff val="10000"/>
                </a:schemeClr>
              </a:solidFill>
            </a:endParaRPr>
          </a:p>
        </p:txBody>
      </p:sp>
      <p:sp>
        <p:nvSpPr>
          <p:cNvPr id="391" name="Google Shape;391;p16"/>
          <p:cNvSpPr txBox="1">
            <a:spLocks noGrp="1"/>
          </p:cNvSpPr>
          <p:nvPr>
            <p:ph type="subTitle" idx="4294967295"/>
          </p:nvPr>
        </p:nvSpPr>
        <p:spPr>
          <a:xfrm>
            <a:off x="4240223" y="2687857"/>
            <a:ext cx="4546190" cy="1322141"/>
          </a:xfrm>
          <a:prstGeom prst="rect">
            <a:avLst/>
          </a:prstGeom>
        </p:spPr>
        <p:txBody>
          <a:bodyPr spcFirstLastPara="1" wrap="square" lIns="91425" tIns="91425" rIns="91425" bIns="91425" anchor="t" anchorCtr="0">
            <a:noAutofit/>
          </a:bodyPr>
          <a:lstStyle/>
          <a:p>
            <a:pPr marL="342900" lvl="0" indent="-342900" algn="just" fontAlgn="base">
              <a:lnSpc>
                <a:spcPct val="150000"/>
              </a:lnSpc>
              <a:spcAft>
                <a:spcPts val="800"/>
              </a:spcAft>
              <a:buClr>
                <a:srgbClr val="000000"/>
              </a:buClr>
              <a:buSzPts val="1300"/>
              <a:buFont typeface="Arial" panose="020B0604020202020204" pitchFamily="34" charset="0"/>
              <a:buChar char="•"/>
            </a:pP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Dialoq</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zamanı</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ünsiyyəti</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fərdiləşdirərək</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öz</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fikir</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və</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düşüncələrinizi</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təqdim</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edə</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də</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bilərsiniz</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endParaRPr lang="tr-TR"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l" rtl="0">
              <a:spcBef>
                <a:spcPts val="1600"/>
              </a:spcBef>
              <a:spcAft>
                <a:spcPts val="1600"/>
              </a:spcAft>
              <a:buNone/>
            </a:pPr>
            <a:endParaRPr sz="1000" i="1" dirty="0">
              <a:solidFill>
                <a:schemeClr val="bg2">
                  <a:lumMod val="90000"/>
                  <a:lumOff val="10000"/>
                </a:schemeClr>
              </a:solidFill>
            </a:endParaRPr>
          </a:p>
        </p:txBody>
      </p:sp>
      <p:sp>
        <p:nvSpPr>
          <p:cNvPr id="392" name="Google Shape;392;p16"/>
          <p:cNvSpPr txBox="1">
            <a:spLocks noGrp="1"/>
          </p:cNvSpPr>
          <p:nvPr>
            <p:ph type="subTitle" idx="4294967295"/>
          </p:nvPr>
        </p:nvSpPr>
        <p:spPr>
          <a:xfrm>
            <a:off x="39105" y="3702973"/>
            <a:ext cx="4766096" cy="664751"/>
          </a:xfrm>
          <a:prstGeom prst="rect">
            <a:avLst/>
          </a:prstGeom>
        </p:spPr>
        <p:txBody>
          <a:bodyPr spcFirstLastPara="1" wrap="square" lIns="91425" tIns="91425" rIns="91425" bIns="91425" anchor="t" anchorCtr="0">
            <a:noAutofit/>
          </a:bodyPr>
          <a:lstStyle/>
          <a:p>
            <a:pPr marL="342900" lvl="0" indent="-342900" algn="just" fontAlgn="base">
              <a:lnSpc>
                <a:spcPct val="150000"/>
              </a:lnSpc>
              <a:spcAft>
                <a:spcPts val="800"/>
              </a:spcAft>
              <a:buClr>
                <a:srgbClr val="000000"/>
              </a:buClr>
              <a:buSzPts val="1300"/>
              <a:buFont typeface="Arial" panose="020B0604020202020204" pitchFamily="34" charset="0"/>
              <a:buChar char="•"/>
            </a:pP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Dialoq</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zamanı</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sualları</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düzgün</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qoymaq</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və</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sual</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vermək</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taktikasından</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səmərəli</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istifadə</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etmək</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də</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çox</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4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vacibdir</a:t>
            </a:r>
            <a:r>
              <a:rPr lang="en-US"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tr-TR" sz="14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r" rtl="0">
              <a:spcBef>
                <a:spcPts val="1600"/>
              </a:spcBef>
              <a:spcAft>
                <a:spcPts val="1600"/>
              </a:spcAft>
              <a:buNone/>
            </a:pPr>
            <a:endParaRPr sz="900" dirty="0"/>
          </a:p>
        </p:txBody>
      </p:sp>
      <p:sp>
        <p:nvSpPr>
          <p:cNvPr id="370" name="Google Shape;370;p16"/>
          <p:cNvSpPr txBox="1">
            <a:spLocks noGrp="1"/>
          </p:cNvSpPr>
          <p:nvPr>
            <p:ph type="ctrTitle"/>
          </p:nvPr>
        </p:nvSpPr>
        <p:spPr>
          <a:xfrm>
            <a:off x="-472586" y="-73256"/>
            <a:ext cx="4028762" cy="1206300"/>
          </a:xfrm>
          <a:prstGeom prst="rect">
            <a:avLst/>
          </a:prstGeom>
        </p:spPr>
        <p:txBody>
          <a:bodyPr spcFirstLastPara="1" wrap="square" lIns="91425" tIns="91425" rIns="91425" bIns="91425" anchor="b" anchorCtr="0">
            <a:noAutofit/>
          </a:bodyPr>
          <a:lstStyle/>
          <a:p>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Dialoq</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ikitərəfli</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ünsiyyətdir</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Dialoji</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ünsiyyətin</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şərtləri</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aşağıdakılardır</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a:t>
            </a:r>
            <a:br>
              <a:rPr lang="tr-TR" sz="1800" b="1" i="1" dirty="0">
                <a:effectLst/>
                <a:latin typeface="Calibri" panose="020F0502020204030204" pitchFamily="34" charset="0"/>
                <a:ea typeface="Calibri" panose="020F0502020204030204" pitchFamily="34" charset="0"/>
                <a:cs typeface="Times New Roman" panose="02020603050405020304" pitchFamily="18" charset="0"/>
              </a:rPr>
            </a:br>
            <a:endParaRPr b="1"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1"/>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algn="just">
              <a:lnSpc>
                <a:spcPct val="150000"/>
              </a:lnSpc>
              <a:spcAft>
                <a:spcPts val="800"/>
              </a:spcAft>
            </a:pPr>
            <a:r>
              <a:rPr lang="en-US" sz="1800" b="1"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İşgüzar</a:t>
            </a:r>
            <a:r>
              <a:rPr lang="en-US" sz="1800" b="1"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kommunikasiya</a:t>
            </a:r>
            <a:r>
              <a:rPr lang="en-US" sz="1800" b="1"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forma </a:t>
            </a:r>
            <a:r>
              <a:rPr lang="en-US" sz="1800" b="1"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baxımından</a:t>
            </a:r>
            <a:r>
              <a:rPr lang="en-US" sz="1800" b="1"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da </a:t>
            </a:r>
            <a:r>
              <a:rPr lang="en-US" sz="1800" b="1"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rəngarəngdir</a:t>
            </a:r>
            <a:r>
              <a:rPr lang="en-US" sz="1800" b="1"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Məsələn</a:t>
            </a:r>
            <a:r>
              <a:rPr lang="en-US" sz="1800" b="1" i="1" dirty="0">
                <a:solidFill>
                  <a:schemeClr val="bg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tr-TR" sz="1800" b="1" i="1" dirty="0">
              <a:solidFill>
                <a:schemeClr val="bg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8" name="Google Shape;508;p21"/>
          <p:cNvSpPr/>
          <p:nvPr/>
        </p:nvSpPr>
        <p:spPr>
          <a:xfrm>
            <a:off x="5817304" y="1926821"/>
            <a:ext cx="1529065" cy="463776"/>
          </a:xfrm>
          <a:custGeom>
            <a:avLst/>
            <a:gdLst/>
            <a:ahLst/>
            <a:cxnLst/>
            <a:rect l="l" t="t" r="r" b="b"/>
            <a:pathLst>
              <a:path w="29550" h="12332" extrusionOk="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6129839" y="1450018"/>
            <a:ext cx="742253" cy="736251"/>
          </a:xfrm>
          <a:custGeom>
            <a:avLst/>
            <a:gdLst/>
            <a:ahLst/>
            <a:cxnLst/>
            <a:rect l="l" t="t" r="r" b="b"/>
            <a:pathLst>
              <a:path w="12432" h="12332" extrusionOk="0">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3629475" y="1925124"/>
            <a:ext cx="1529065" cy="463776"/>
          </a:xfrm>
          <a:custGeom>
            <a:avLst/>
            <a:gdLst/>
            <a:ahLst/>
            <a:cxnLst/>
            <a:rect l="l" t="t" r="r" b="b"/>
            <a:pathLst>
              <a:path w="29550" h="12332" extrusionOk="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3956486" y="1448321"/>
            <a:ext cx="742253" cy="736251"/>
          </a:xfrm>
          <a:custGeom>
            <a:avLst/>
            <a:gdLst/>
            <a:ahLst/>
            <a:cxnLst/>
            <a:rect l="l" t="t" r="r" b="b"/>
            <a:pathLst>
              <a:path w="12432" h="12332" extrusionOk="0">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1498829" y="1925124"/>
            <a:ext cx="1529065" cy="463776"/>
          </a:xfrm>
          <a:custGeom>
            <a:avLst/>
            <a:gdLst/>
            <a:ahLst/>
            <a:cxnLst/>
            <a:rect l="l" t="t" r="r" b="b"/>
            <a:pathLst>
              <a:path w="29550" h="12332" extrusionOk="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a:off x="1811364" y="1448321"/>
            <a:ext cx="742253" cy="736251"/>
          </a:xfrm>
          <a:custGeom>
            <a:avLst/>
            <a:gdLst/>
            <a:ahLst/>
            <a:cxnLst/>
            <a:rect l="l" t="t" r="r" b="b"/>
            <a:pathLst>
              <a:path w="12432" h="12332" extrusionOk="0">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21"/>
          <p:cNvGrpSpPr/>
          <p:nvPr/>
        </p:nvGrpSpPr>
        <p:grpSpPr>
          <a:xfrm>
            <a:off x="2015715" y="1650954"/>
            <a:ext cx="333562" cy="330991"/>
            <a:chOff x="-50524250" y="2686150"/>
            <a:chExt cx="301675" cy="299350"/>
          </a:xfrm>
        </p:grpSpPr>
        <p:sp>
          <p:nvSpPr>
            <p:cNvPr id="518" name="Google Shape;518;p21"/>
            <p:cNvSpPr/>
            <p:nvPr/>
          </p:nvSpPr>
          <p:spPr>
            <a:xfrm>
              <a:off x="-50488025" y="2792500"/>
              <a:ext cx="18150" cy="52800"/>
            </a:xfrm>
            <a:custGeom>
              <a:avLst/>
              <a:gdLst/>
              <a:ahLst/>
              <a:cxnLst/>
              <a:rect l="l" t="t" r="r" b="b"/>
              <a:pathLst>
                <a:path w="726" h="2112" extrusionOk="0">
                  <a:moveTo>
                    <a:pt x="379" y="1"/>
                  </a:moveTo>
                  <a:cubicBezTo>
                    <a:pt x="158" y="1"/>
                    <a:pt x="1" y="158"/>
                    <a:pt x="1" y="347"/>
                  </a:cubicBezTo>
                  <a:lnTo>
                    <a:pt x="1" y="1765"/>
                  </a:lnTo>
                  <a:cubicBezTo>
                    <a:pt x="1" y="1954"/>
                    <a:pt x="158" y="2112"/>
                    <a:pt x="379" y="2112"/>
                  </a:cubicBezTo>
                  <a:cubicBezTo>
                    <a:pt x="568" y="2112"/>
                    <a:pt x="725" y="1954"/>
                    <a:pt x="725" y="1765"/>
                  </a:cubicBezTo>
                  <a:lnTo>
                    <a:pt x="725" y="347"/>
                  </a:lnTo>
                  <a:cubicBezTo>
                    <a:pt x="725" y="158"/>
                    <a:pt x="568" y="1"/>
                    <a:pt x="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50488025" y="2897250"/>
              <a:ext cx="18150" cy="53600"/>
            </a:xfrm>
            <a:custGeom>
              <a:avLst/>
              <a:gdLst/>
              <a:ahLst/>
              <a:cxnLst/>
              <a:rect l="l" t="t" r="r" b="b"/>
              <a:pathLst>
                <a:path w="726" h="2144" extrusionOk="0">
                  <a:moveTo>
                    <a:pt x="379" y="1"/>
                  </a:moveTo>
                  <a:cubicBezTo>
                    <a:pt x="158" y="1"/>
                    <a:pt x="1" y="159"/>
                    <a:pt x="1" y="379"/>
                  </a:cubicBezTo>
                  <a:lnTo>
                    <a:pt x="1" y="1797"/>
                  </a:lnTo>
                  <a:cubicBezTo>
                    <a:pt x="1" y="1986"/>
                    <a:pt x="158" y="2143"/>
                    <a:pt x="379" y="2143"/>
                  </a:cubicBezTo>
                  <a:cubicBezTo>
                    <a:pt x="568" y="2143"/>
                    <a:pt x="725" y="1986"/>
                    <a:pt x="725" y="1797"/>
                  </a:cubicBezTo>
                  <a:lnTo>
                    <a:pt x="725" y="379"/>
                  </a:lnTo>
                  <a:cubicBezTo>
                    <a:pt x="725" y="159"/>
                    <a:pt x="568" y="1"/>
                    <a:pt x="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50488025" y="2861825"/>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50524250" y="2686150"/>
              <a:ext cx="301675" cy="52825"/>
            </a:xfrm>
            <a:custGeom>
              <a:avLst/>
              <a:gdLst/>
              <a:ahLst/>
              <a:cxnLst/>
              <a:rect l="l" t="t" r="r" b="b"/>
              <a:pathLst>
                <a:path w="12067" h="2113" extrusionOk="0">
                  <a:moveTo>
                    <a:pt x="2143" y="695"/>
                  </a:moveTo>
                  <a:lnTo>
                    <a:pt x="2143" y="1419"/>
                  </a:lnTo>
                  <a:lnTo>
                    <a:pt x="1891" y="1419"/>
                  </a:lnTo>
                  <a:lnTo>
                    <a:pt x="1166" y="1041"/>
                  </a:lnTo>
                  <a:lnTo>
                    <a:pt x="1891" y="695"/>
                  </a:lnTo>
                  <a:close/>
                  <a:moveTo>
                    <a:pt x="9924" y="695"/>
                  </a:moveTo>
                  <a:lnTo>
                    <a:pt x="9924" y="1419"/>
                  </a:lnTo>
                  <a:lnTo>
                    <a:pt x="2836" y="1419"/>
                  </a:lnTo>
                  <a:lnTo>
                    <a:pt x="2836" y="695"/>
                  </a:lnTo>
                  <a:close/>
                  <a:moveTo>
                    <a:pt x="10996" y="695"/>
                  </a:moveTo>
                  <a:cubicBezTo>
                    <a:pt x="11185" y="695"/>
                    <a:pt x="11342" y="852"/>
                    <a:pt x="11342" y="1041"/>
                  </a:cubicBezTo>
                  <a:cubicBezTo>
                    <a:pt x="11342" y="1262"/>
                    <a:pt x="11185" y="1419"/>
                    <a:pt x="10996" y="1419"/>
                  </a:cubicBezTo>
                  <a:lnTo>
                    <a:pt x="10649" y="1419"/>
                  </a:lnTo>
                  <a:lnTo>
                    <a:pt x="10649" y="695"/>
                  </a:lnTo>
                  <a:close/>
                  <a:moveTo>
                    <a:pt x="1782" y="1"/>
                  </a:moveTo>
                  <a:cubicBezTo>
                    <a:pt x="1689" y="1"/>
                    <a:pt x="1556" y="47"/>
                    <a:pt x="252" y="726"/>
                  </a:cubicBezTo>
                  <a:cubicBezTo>
                    <a:pt x="0" y="852"/>
                    <a:pt x="0" y="1199"/>
                    <a:pt x="252" y="1356"/>
                  </a:cubicBezTo>
                  <a:cubicBezTo>
                    <a:pt x="1765" y="2113"/>
                    <a:pt x="1702" y="2113"/>
                    <a:pt x="1828" y="2113"/>
                  </a:cubicBezTo>
                  <a:lnTo>
                    <a:pt x="10996" y="2113"/>
                  </a:lnTo>
                  <a:cubicBezTo>
                    <a:pt x="11594" y="2113"/>
                    <a:pt x="12067" y="1640"/>
                    <a:pt x="12067" y="1041"/>
                  </a:cubicBezTo>
                  <a:cubicBezTo>
                    <a:pt x="12067" y="474"/>
                    <a:pt x="11594" y="2"/>
                    <a:pt x="10996" y="2"/>
                  </a:cubicBezTo>
                  <a:lnTo>
                    <a:pt x="1828" y="2"/>
                  </a:lnTo>
                  <a:cubicBezTo>
                    <a:pt x="1810" y="2"/>
                    <a:pt x="1796" y="1"/>
                    <a:pt x="17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a:off x="-50523475" y="2757075"/>
              <a:ext cx="300900" cy="228425"/>
            </a:xfrm>
            <a:custGeom>
              <a:avLst/>
              <a:gdLst/>
              <a:ahLst/>
              <a:cxnLst/>
              <a:rect l="l" t="t" r="r" b="b"/>
              <a:pathLst>
                <a:path w="12036" h="9137" extrusionOk="0">
                  <a:moveTo>
                    <a:pt x="10965" y="725"/>
                  </a:moveTo>
                  <a:cubicBezTo>
                    <a:pt x="11154" y="725"/>
                    <a:pt x="11311" y="882"/>
                    <a:pt x="11311" y="1103"/>
                  </a:cubicBezTo>
                  <a:lnTo>
                    <a:pt x="11311" y="8097"/>
                  </a:lnTo>
                  <a:cubicBezTo>
                    <a:pt x="11311" y="8286"/>
                    <a:pt x="11154" y="8443"/>
                    <a:pt x="10965" y="8443"/>
                  </a:cubicBezTo>
                  <a:lnTo>
                    <a:pt x="1072" y="8443"/>
                  </a:lnTo>
                  <a:cubicBezTo>
                    <a:pt x="883" y="8443"/>
                    <a:pt x="725" y="8286"/>
                    <a:pt x="725" y="8097"/>
                  </a:cubicBezTo>
                  <a:lnTo>
                    <a:pt x="725" y="1103"/>
                  </a:lnTo>
                  <a:cubicBezTo>
                    <a:pt x="725" y="882"/>
                    <a:pt x="883" y="725"/>
                    <a:pt x="1072" y="725"/>
                  </a:cubicBezTo>
                  <a:close/>
                  <a:moveTo>
                    <a:pt x="1072" y="0"/>
                  </a:moveTo>
                  <a:cubicBezTo>
                    <a:pt x="473" y="0"/>
                    <a:pt x="1" y="473"/>
                    <a:pt x="1" y="1040"/>
                  </a:cubicBezTo>
                  <a:lnTo>
                    <a:pt x="1" y="8065"/>
                  </a:lnTo>
                  <a:cubicBezTo>
                    <a:pt x="1" y="8664"/>
                    <a:pt x="473" y="9137"/>
                    <a:pt x="1072" y="9137"/>
                  </a:cubicBezTo>
                  <a:lnTo>
                    <a:pt x="10965" y="9137"/>
                  </a:lnTo>
                  <a:cubicBezTo>
                    <a:pt x="11532" y="9137"/>
                    <a:pt x="12004" y="8664"/>
                    <a:pt x="12004" y="8065"/>
                  </a:cubicBezTo>
                  <a:lnTo>
                    <a:pt x="12004" y="1040"/>
                  </a:lnTo>
                  <a:cubicBezTo>
                    <a:pt x="12036" y="473"/>
                    <a:pt x="11532" y="0"/>
                    <a:pt x="109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a:off x="-50453375" y="2792500"/>
              <a:ext cx="194575" cy="158350"/>
            </a:xfrm>
            <a:custGeom>
              <a:avLst/>
              <a:gdLst/>
              <a:ahLst/>
              <a:cxnLst/>
              <a:rect l="l" t="t" r="r" b="b"/>
              <a:pathLst>
                <a:path w="7783" h="6334" extrusionOk="0">
                  <a:moveTo>
                    <a:pt x="7089" y="694"/>
                  </a:moveTo>
                  <a:lnTo>
                    <a:pt x="7089" y="5609"/>
                  </a:lnTo>
                  <a:lnTo>
                    <a:pt x="694" y="5609"/>
                  </a:lnTo>
                  <a:lnTo>
                    <a:pt x="694" y="694"/>
                  </a:lnTo>
                  <a:close/>
                  <a:moveTo>
                    <a:pt x="347" y="1"/>
                  </a:moveTo>
                  <a:cubicBezTo>
                    <a:pt x="158" y="1"/>
                    <a:pt x="1" y="158"/>
                    <a:pt x="1" y="347"/>
                  </a:cubicBezTo>
                  <a:lnTo>
                    <a:pt x="1" y="5987"/>
                  </a:lnTo>
                  <a:cubicBezTo>
                    <a:pt x="1" y="6176"/>
                    <a:pt x="158" y="6333"/>
                    <a:pt x="347" y="6333"/>
                  </a:cubicBezTo>
                  <a:lnTo>
                    <a:pt x="7436" y="6333"/>
                  </a:lnTo>
                  <a:cubicBezTo>
                    <a:pt x="7656" y="6333"/>
                    <a:pt x="7782" y="6176"/>
                    <a:pt x="7782" y="5987"/>
                  </a:cubicBezTo>
                  <a:lnTo>
                    <a:pt x="7782" y="347"/>
                  </a:lnTo>
                  <a:cubicBezTo>
                    <a:pt x="7782" y="158"/>
                    <a:pt x="7656" y="1"/>
                    <a:pt x="7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1"/>
          <p:cNvGrpSpPr/>
          <p:nvPr/>
        </p:nvGrpSpPr>
        <p:grpSpPr>
          <a:xfrm>
            <a:off x="4175710" y="1669681"/>
            <a:ext cx="332705" cy="291794"/>
            <a:chOff x="-46033225" y="1982825"/>
            <a:chExt cx="300900" cy="263900"/>
          </a:xfrm>
        </p:grpSpPr>
        <p:sp>
          <p:nvSpPr>
            <p:cNvPr id="525" name="Google Shape;525;p21"/>
            <p:cNvSpPr/>
            <p:nvPr/>
          </p:nvSpPr>
          <p:spPr>
            <a:xfrm>
              <a:off x="-45962325" y="2053725"/>
              <a:ext cx="157525" cy="157550"/>
            </a:xfrm>
            <a:custGeom>
              <a:avLst/>
              <a:gdLst/>
              <a:ahLst/>
              <a:cxnLst/>
              <a:rect l="l" t="t" r="r" b="b"/>
              <a:pathLst>
                <a:path w="6301" h="6302" extrusionOk="0">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45927675" y="2088375"/>
              <a:ext cx="89025" cy="88250"/>
            </a:xfrm>
            <a:custGeom>
              <a:avLst/>
              <a:gdLst/>
              <a:ahLst/>
              <a:cxnLst/>
              <a:rect l="l" t="t" r="r" b="b"/>
              <a:pathLst>
                <a:path w="3561" h="3530" extrusionOk="0">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46033225" y="1982825"/>
              <a:ext cx="300900" cy="263900"/>
            </a:xfrm>
            <a:custGeom>
              <a:avLst/>
              <a:gdLst/>
              <a:ahLst/>
              <a:cxnLst/>
              <a:rect l="l" t="t" r="r" b="b"/>
              <a:pathLst>
                <a:path w="12036" h="10556" extrusionOk="0">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1"/>
          <p:cNvGrpSpPr/>
          <p:nvPr/>
        </p:nvGrpSpPr>
        <p:grpSpPr>
          <a:xfrm>
            <a:off x="6335046" y="1691861"/>
            <a:ext cx="331821" cy="252570"/>
            <a:chOff x="-47527350" y="2747625"/>
            <a:chExt cx="300100" cy="228425"/>
          </a:xfrm>
        </p:grpSpPr>
        <p:sp>
          <p:nvSpPr>
            <p:cNvPr id="529" name="Google Shape;529;p21"/>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21"/>
          <p:cNvSpPr txBox="1">
            <a:spLocks noGrp="1"/>
          </p:cNvSpPr>
          <p:nvPr>
            <p:ph type="subTitle" idx="4294967295"/>
          </p:nvPr>
        </p:nvSpPr>
        <p:spPr>
          <a:xfrm>
            <a:off x="3295191" y="2802047"/>
            <a:ext cx="2019300" cy="2231700"/>
          </a:xfrm>
          <a:prstGeom prst="rect">
            <a:avLst/>
          </a:prstGeom>
        </p:spPr>
        <p:txBody>
          <a:bodyPr spcFirstLastPara="1" wrap="square" lIns="91425" tIns="91425" rIns="91425" bIns="91425" anchor="t" anchorCtr="0">
            <a:noAutofit/>
          </a:bodyPr>
          <a:lstStyle/>
          <a:p>
            <a:pPr marL="342900" lvl="0" indent="-342900" algn="just" fontAlgn="base">
              <a:lnSpc>
                <a:spcPct val="150000"/>
              </a:lnSpc>
              <a:spcAft>
                <a:spcPts val="800"/>
              </a:spcAft>
              <a:buClr>
                <a:srgbClr val="000000"/>
              </a:buClr>
              <a:buSzPts val="1300"/>
              <a:buFont typeface="Arial" panose="020B0604020202020204" pitchFamily="34" charset="0"/>
              <a:buChar char="•"/>
            </a:pPr>
            <a:r>
              <a:rPr lang="az-Latn-AZ" sz="20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Vasitəsiz</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və</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vasitəli</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Vasitəsiz</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ünsiyyətdə</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insanın</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səsi</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əlləri</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başı</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bir</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sözlə</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orqanları</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iştirak</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edir</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Vasitəli</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ünsiyyət</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isə</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texniki</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vasitələrin</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(radio, TV)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köməyi</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ilə</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reallaşır</a:t>
            </a:r>
            <a:r>
              <a:rPr lang="en-US"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endParaRPr lang="tr-TR" sz="11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36" name="Google Shape;536;p21"/>
          <p:cNvSpPr txBox="1">
            <a:spLocks noGrp="1"/>
          </p:cNvSpPr>
          <p:nvPr>
            <p:ph type="subTitle" idx="4294967295"/>
          </p:nvPr>
        </p:nvSpPr>
        <p:spPr>
          <a:xfrm>
            <a:off x="770700" y="2754600"/>
            <a:ext cx="2494779" cy="2388900"/>
          </a:xfrm>
          <a:prstGeom prst="rect">
            <a:avLst/>
          </a:prstGeom>
        </p:spPr>
        <p:txBody>
          <a:bodyPr spcFirstLastPara="1" wrap="square" lIns="91425" tIns="91425" rIns="91425" bIns="91425" anchor="t" anchorCtr="0">
            <a:noAutofit/>
          </a:bodyPr>
          <a:lstStyle/>
          <a:p>
            <a:pPr marL="342900" lvl="0" indent="-342900" algn="just" fontAlgn="base">
              <a:lnSpc>
                <a:spcPct val="150000"/>
              </a:lnSpc>
              <a:spcAft>
                <a:spcPts val="800"/>
              </a:spcAft>
              <a:buClr>
                <a:srgbClr val="000000"/>
              </a:buClr>
              <a:buSzPts val="1300"/>
              <a:buFont typeface="Arial" panose="020B0604020202020204" pitchFamily="34" charset="0"/>
              <a:buChar char="•"/>
            </a:pPr>
            <a:r>
              <a:rPr lang="az-Latn-AZ" sz="20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Birbaşa</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və</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dolayı</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ünsiyyət</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Birbaşa</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ünsiyyət</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şifahi</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və</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şifahi</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olmayan</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vasitələrdən</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istifadə</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edərək</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qurulur</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Dolayı</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yolla</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ünsiyyətdə</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isə</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araya</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vasitəçilər</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daxil</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olur</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endParaRPr lang="tr-TR"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38" name="Google Shape;538;p21"/>
          <p:cNvSpPr txBox="1">
            <a:spLocks noGrp="1"/>
          </p:cNvSpPr>
          <p:nvPr>
            <p:ph type="subTitle" idx="4294967295"/>
          </p:nvPr>
        </p:nvSpPr>
        <p:spPr>
          <a:xfrm>
            <a:off x="5624764" y="2770732"/>
            <a:ext cx="2019300" cy="1806150"/>
          </a:xfrm>
          <a:prstGeom prst="rect">
            <a:avLst/>
          </a:prstGeom>
        </p:spPr>
        <p:txBody>
          <a:bodyPr spcFirstLastPara="1" wrap="square" lIns="91425" tIns="91425" rIns="91425" bIns="91425" anchor="t" anchorCtr="0">
            <a:noAutofit/>
          </a:bodyPr>
          <a:lstStyle/>
          <a:p>
            <a:pPr marL="342900" lvl="0" indent="-342900" algn="just" fontAlgn="base">
              <a:lnSpc>
                <a:spcPct val="150000"/>
              </a:lnSpc>
              <a:spcAft>
                <a:spcPts val="800"/>
              </a:spcAft>
              <a:buClr>
                <a:srgbClr val="000000"/>
              </a:buClr>
              <a:buSzPts val="1300"/>
              <a:buFont typeface="Arial" panose="020B0604020202020204" pitchFamily="34" charset="0"/>
              <a:buChar char="•"/>
            </a:pPr>
            <a:r>
              <a:rPr lang="az-Latn-AZ" sz="20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Fərdlərarası</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və</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kütləvi</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Fərdlərarası</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ünsiyyət</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ya</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qrup</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şəklində</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ya</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da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iki</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nəfər</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arasında</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baş</a:t>
            </a:r>
            <a:r>
              <a:rPr lang="en-US" sz="1200" b="1" i="1" u="none" strike="noStrike" dirty="0">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1" u="none" strike="noStrike" dirty="0" err="1">
                <a:solidFill>
                  <a:schemeClr val="bg2">
                    <a:lumMod val="90000"/>
                    <a:lumOff val="10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tutur</a:t>
            </a:r>
            <a:r>
              <a:rPr lang="en-US" sz="7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endParaRPr lang="tr-TR" sz="7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598</Words>
  <Application>Microsoft Office PowerPoint</Application>
  <PresentationFormat>Ekran Gösterisi (16:9)</PresentationFormat>
  <Paragraphs>58</Paragraphs>
  <Slides>15</Slides>
  <Notes>11</Notes>
  <HiddenSlides>0</HiddenSlides>
  <MMClips>0</MMClips>
  <ScaleCrop>false</ScaleCrop>
  <HeadingPairs>
    <vt:vector size="6" baseType="variant">
      <vt:variant>
        <vt:lpstr>Kullanılan Yazı Tipleri</vt:lpstr>
      </vt:variant>
      <vt:variant>
        <vt:i4>12</vt:i4>
      </vt:variant>
      <vt:variant>
        <vt:lpstr>Tema</vt:lpstr>
      </vt:variant>
      <vt:variant>
        <vt:i4>1</vt:i4>
      </vt:variant>
      <vt:variant>
        <vt:lpstr>Slayt Başlıkları</vt:lpstr>
      </vt:variant>
      <vt:variant>
        <vt:i4>15</vt:i4>
      </vt:variant>
    </vt:vector>
  </HeadingPairs>
  <TitlesOfParts>
    <vt:vector size="28" baseType="lpstr">
      <vt:lpstr>Barlow Condensed</vt:lpstr>
      <vt:lpstr>Arial Narrow</vt:lpstr>
      <vt:lpstr>Fira Sans Extra Condensed Medium</vt:lpstr>
      <vt:lpstr>Calibri</vt:lpstr>
      <vt:lpstr>Barlow Condensed SemiBold</vt:lpstr>
      <vt:lpstr>The Hand Extrablack</vt:lpstr>
      <vt:lpstr>Arvo</vt:lpstr>
      <vt:lpstr>Barlow Condensed Medium</vt:lpstr>
      <vt:lpstr>Yu Gothic</vt:lpstr>
      <vt:lpstr>Arial</vt:lpstr>
      <vt:lpstr>Avenir Next LT Pro</vt:lpstr>
      <vt:lpstr>Times New Roman</vt:lpstr>
      <vt:lpstr>My Creative CV by slidesgo</vt:lpstr>
      <vt:lpstr>AZƏRBAYCAN DÖVLƏT NEFT VƏ SƏNAYE UNİVERSİTETİ</vt:lpstr>
      <vt:lpstr>İşgüzar kommunikasiya</vt:lpstr>
      <vt:lpstr>Kommunikasiya bugünün işgüzar dünyasında ehtiyac duyulur.  İşçilər,banklar,müştərilər, reklamçılar və s. insanlar öz işlərində uğur qazanmaq üçün işgüzar kommunikasiyadan istifadə edirlər. Bir təşkilatda qarşılıqlı əlaqələrin müxtəlif yollarına baxaq. İşgüzar kommunikasiya quruluşuna,məlumat axınının istiqamətinə,kommunikasiya və cavab rejimlərinə görə təsnif edilə bilər. </vt:lpstr>
      <vt:lpstr>Fərdlərarası kommunikasiyanın əsas  tipləri bunlardır:</vt:lpstr>
      <vt:lpstr>İmperativ Kommunikasiya </vt:lpstr>
      <vt:lpstr>Manipulyasiya</vt:lpstr>
      <vt:lpstr>PowerPoint Sunusu</vt:lpstr>
      <vt:lpstr>01</vt:lpstr>
      <vt:lpstr>İşgüzar kommunikasiya forma baxımından da rəngarəngdir. Məsələn:</vt:lpstr>
      <vt:lpstr>Şifahi olmayan ünsiyyət</vt:lpstr>
      <vt:lpstr>Qrup şəklində kommunikasiyanında müxtəlif formaları var.</vt:lpstr>
      <vt:lpstr> Bir təşkilatdakı ünsiyyət cavab və ya geribildirim ehtiyacına görə fərqlənə bilər</vt:lpstr>
      <vt:lpstr>PowerPoint Sunusu</vt:lpstr>
      <vt:lpstr>MƏNBƏLƏR</vt:lpstr>
      <vt:lpstr>DİQQƏTİNİZ ÜÇÜN TƏŞƏKKÜRLƏR!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AZƏRBAYCAN DÖVLƏT NEFT VƏ SƏNAYE UNİVERSİTETİ</dc:title>
  <dc:creator>USER</dc:creator>
  <cp:lastModifiedBy>Gnl Hmbtv</cp:lastModifiedBy>
  <cp:revision>19</cp:revision>
  <dcterms:modified xsi:type="dcterms:W3CDTF">2020-12-08T08:57:48Z</dcterms:modified>
</cp:coreProperties>
</file>