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6.wdp" /><Relationship Id="rId4" Type="http://schemas.openxmlformats.org/officeDocument/2006/relationships/image" Target="../media/image2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7.wdp" /><Relationship Id="rId4" Type="http://schemas.openxmlformats.org/officeDocument/2006/relationships/image" Target="../media/image28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8.wdp" /><Relationship Id="rId4" Type="http://schemas.openxmlformats.org/officeDocument/2006/relationships/image" Target="../media/image31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0.wdp" /><Relationship Id="rId5" Type="http://schemas.openxmlformats.org/officeDocument/2006/relationships/image" Target="../media/image36.png" /><Relationship Id="rId4" Type="http://schemas.microsoft.com/office/2007/relationships/hdphoto" Target="../media/hdphoto9.wdp" 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1.wdp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12.wdp" /><Relationship Id="rId4" Type="http://schemas.openxmlformats.org/officeDocument/2006/relationships/image" Target="../media/image38.png" 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5.wdp" /><Relationship Id="rId3" Type="http://schemas.openxmlformats.org/officeDocument/2006/relationships/image" Target="../media/image40.png" /><Relationship Id="rId7" Type="http://schemas.openxmlformats.org/officeDocument/2006/relationships/image" Target="../media/image42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4.wdp" /><Relationship Id="rId5" Type="http://schemas.openxmlformats.org/officeDocument/2006/relationships/image" Target="../media/image41.png" /><Relationship Id="rId4" Type="http://schemas.microsoft.com/office/2007/relationships/hdphoto" Target="../media/hdphoto13.wdp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16.wdp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17.wdp" /><Relationship Id="rId4" Type="http://schemas.openxmlformats.org/officeDocument/2006/relationships/image" Target="../media/image48.png" 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8.wdp" /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19.wdp" /><Relationship Id="rId4" Type="http://schemas.openxmlformats.org/officeDocument/2006/relationships/image" Target="../media/image50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22.wdp" /><Relationship Id="rId3" Type="http://schemas.openxmlformats.org/officeDocument/2006/relationships/image" Target="../media/image54.png" /><Relationship Id="rId7" Type="http://schemas.openxmlformats.org/officeDocument/2006/relationships/image" Target="../media/image56.png" /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21.wdp" /><Relationship Id="rId5" Type="http://schemas.openxmlformats.org/officeDocument/2006/relationships/image" Target="../media/image55.png" /><Relationship Id="rId4" Type="http://schemas.microsoft.com/office/2007/relationships/hdphoto" Target="../media/hdphoto20.wdp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 /><Relationship Id="rId7" Type="http://schemas.microsoft.com/office/2007/relationships/hdphoto" Target="../media/hdphoto24.wdp" /><Relationship Id="rId2" Type="http://schemas.openxmlformats.org/officeDocument/2006/relationships/image" Target="../media/image5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0.png" /><Relationship Id="rId5" Type="http://schemas.microsoft.com/office/2007/relationships/hdphoto" Target="../media/hdphoto23.wdp" /><Relationship Id="rId4" Type="http://schemas.openxmlformats.org/officeDocument/2006/relationships/image" Target="../media/image59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 /><Relationship Id="rId2" Type="http://schemas.openxmlformats.org/officeDocument/2006/relationships/image" Target="../media/image61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 /><Relationship Id="rId2" Type="http://schemas.openxmlformats.org/officeDocument/2006/relationships/image" Target="../media/image63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25.wdp" /><Relationship Id="rId4" Type="http://schemas.openxmlformats.org/officeDocument/2006/relationships/image" Target="../media/image65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 /><Relationship Id="rId2" Type="http://schemas.openxmlformats.org/officeDocument/2006/relationships/image" Target="../media/image66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26.wdp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 /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27.wdp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1.wdp" /><Relationship Id="rId4" Type="http://schemas.openxmlformats.org/officeDocument/2006/relationships/image" Target="../media/image7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 /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 /><Relationship Id="rId2" Type="http://schemas.openxmlformats.org/officeDocument/2006/relationships/image" Target="../media/image7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4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 /><Relationship Id="rId2" Type="http://schemas.openxmlformats.org/officeDocument/2006/relationships/image" Target="../media/image75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 /><Relationship Id="rId2" Type="http://schemas.openxmlformats.org/officeDocument/2006/relationships/image" Target="../media/image77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28.wdp" /><Relationship Id="rId4" Type="http://schemas.openxmlformats.org/officeDocument/2006/relationships/image" Target="../media/image79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 /><Relationship Id="rId2" Type="http://schemas.openxmlformats.org/officeDocument/2006/relationships/image" Target="../media/image80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29.wdp" /><Relationship Id="rId4" Type="http://schemas.openxmlformats.org/officeDocument/2006/relationships/image" Target="../media/image82.png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 /><Relationship Id="rId2" Type="http://schemas.openxmlformats.org/officeDocument/2006/relationships/image" Target="../media/image8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6.png" /><Relationship Id="rId5" Type="http://schemas.microsoft.com/office/2007/relationships/hdphoto" Target="../media/hdphoto30.wdp" /><Relationship Id="rId4" Type="http://schemas.openxmlformats.org/officeDocument/2006/relationships/image" Target="../media/image85.png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7" Type="http://schemas.microsoft.com/office/2007/relationships/hdphoto" Target="../media/hdphoto2.wdp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3.wdp" /><Relationship Id="rId4" Type="http://schemas.openxmlformats.org/officeDocument/2006/relationships/image" Target="../media/image17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4.wd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Linear Algebra</a:t>
            </a: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3528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Elementary matrices are useful because they enable you to use matrix multiplication to perform elementary row operations, as demonstrated in Example 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(Elementary Matrices and Nonelementary Matrices)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00213"/>
            <a:ext cx="9144001" cy="120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7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675356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(a) In the matrix product below,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dirty="0"/>
                  <a:t> is the elementary matrix in which the first two rows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/>
                  <a:t> have been interchanged.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5356"/>
                <a:ext cx="914400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405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 (Elementary Matrices and Elementary Row Operations)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06221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Note that the first two rows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have been interchanged by multiplying on the left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2210"/>
                <a:ext cx="91440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33" t="-6369" r="-133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084066"/>
            <a:ext cx="6477000" cy="17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8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600200"/>
                <a:ext cx="9144000" cy="157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(b) In the next matrix product,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dirty="0"/>
                  <a:t> is the elementary matrix in which the second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/>
                  <a:t> has been multiplied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157440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876" r="-1333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 (Elementary Matrices and Elementary Row Operations)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029200"/>
                <a:ext cx="9144000" cy="15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Here the size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𝟒</m:t>
                    </m:r>
                  </m:oMath>
                </a14:m>
                <a:r>
                  <a:rPr lang="en-US" sz="2800" b="1" dirty="0"/>
                  <a:t>. However,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could be any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matrix and multiplication on the left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dirty="0"/>
                  <a:t> would still result in multiplying the second row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9144000" cy="1562479"/>
              </a:xfrm>
              <a:prstGeom prst="rect">
                <a:avLst/>
              </a:prstGeom>
              <a:blipFill rotWithShape="1">
                <a:blip r:embed="rId3"/>
                <a:stretch>
                  <a:fillRect l="-1333" t="-3906" r="-1333" b="-5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188460"/>
            <a:ext cx="7696200" cy="166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3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610617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(c) In the product shown below,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dirty="0"/>
                  <a:t> is the elementary matrix in which 2 times the first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/>
                  <a:t> has been added to the second row.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0617"/>
                <a:ext cx="914400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405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 (Elementary Matrices and Elementary Row Operations)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87680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Note that in the 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𝑬𝑨</m:t>
                    </m:r>
                  </m:oMath>
                </a14:m>
                <a:r>
                  <a:rPr lang="en-US" sz="2800" b="1" dirty="0"/>
                  <a:t>, 2 times the first row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has been added to the second row.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6800"/>
                <a:ext cx="91440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33" t="-6369" b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95612"/>
            <a:ext cx="6553200" cy="16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4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79730"/>
                <a:ext cx="9144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dirty="0"/>
                  <a:t> be the elementary matrix obtained by performing an elementary row operation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800" b="1" dirty="0"/>
                  <a:t>.</a:t>
                </a:r>
              </a:p>
              <a:p>
                <a:pPr algn="just"/>
                <a:r>
                  <a:rPr lang="en-US" sz="2800" b="1" dirty="0"/>
                  <a:t>If that same elementary row operation is performed on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, then the resulting matrix is given by the 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𝑬𝑨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9730"/>
                <a:ext cx="9144000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333" t="-2717" r="-1333" b="-6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(Representing Elementary Row Operations)</a:t>
            </a:r>
          </a:p>
        </p:txBody>
      </p:sp>
    </p:spTree>
    <p:extLst>
      <p:ext uri="{BB962C8B-B14F-4D97-AF65-F5344CB8AC3E}">
        <p14:creationId xmlns:p14="http://schemas.microsoft.com/office/powerpoint/2010/main" val="21941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762000"/>
                <a:ext cx="9144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Most applications of elementary row operations require a sequence of operations. </a:t>
                </a:r>
              </a:p>
              <a:p>
                <a:pPr algn="just"/>
                <a:r>
                  <a:rPr lang="en-US" sz="2800" b="1" dirty="0"/>
                  <a:t>For instance, Gaussian elimination usually requires several elementary row operations to row reduce a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333" t="-2981" r="-1333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242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For elementary matrices, this sequence translates into multiplication (on the left) by several elementary matrices. </a:t>
            </a:r>
          </a:p>
          <a:p>
            <a:pPr algn="just"/>
            <a:r>
              <a:rPr lang="en-US" sz="2800" b="1" dirty="0"/>
              <a:t>The order of multiplication is important.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This process is demonstrated in Example 4.</a:t>
            </a:r>
          </a:p>
        </p:txBody>
      </p:sp>
    </p:spTree>
    <p:extLst>
      <p:ext uri="{BB962C8B-B14F-4D97-AF65-F5344CB8AC3E}">
        <p14:creationId xmlns:p14="http://schemas.microsoft.com/office/powerpoint/2010/main" val="10355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Find a sequence of elementary matrices that can be used to write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in row-echelon form.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7051" r="-133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 (Using Elementary Matrices)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33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206955"/>
            <a:ext cx="3733800" cy="144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0550"/>
            <a:ext cx="9153526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8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79730"/>
            <a:ext cx="9144001" cy="21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14800"/>
            <a:ext cx="9144000" cy="219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The three elementary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/>
                  <a:t> can be used to perform the same elimination.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6410" r="-1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09800"/>
            <a:ext cx="9144001" cy="121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7162800" cy="133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105400"/>
            <a:ext cx="7620000" cy="124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8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7959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procedure demonstrated in Example 4 is primarily of theoretical interest. </a:t>
            </a:r>
          </a:p>
          <a:p>
            <a:pPr algn="just"/>
            <a:r>
              <a:rPr lang="en-US" sz="2800" b="1" dirty="0"/>
              <a:t>In other words, this procedure is not suggested as a practical method for performing Gaussian elimination.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112097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The two matrices above are row-equivalent because you can obtain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by performing a sequence of row operations 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 That is,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𝑩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12097"/>
                <a:ext cx="914400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846" r="-1333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5" y="3733800"/>
            <a:ext cx="868127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762000"/>
                <a:ext cx="91440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/>
                  <a:t>Solving systems of linear equations is the most important application of linear algebra. </a:t>
                </a:r>
              </a:p>
              <a:p>
                <a:pPr algn="just"/>
                <a:endParaRPr lang="en-US" sz="3200" b="1" dirty="0"/>
              </a:p>
              <a:p>
                <a:pPr algn="just"/>
                <a:r>
                  <a:rPr lang="en-US" sz="3200" b="1" dirty="0"/>
                  <a:t>At the heart of the most efficient and modern algorithms for solving linear systems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𝑨𝒙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3200" b="1" dirty="0"/>
                  <a:t>, is the so-called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𝑳𝑼</m:t>
                    </m:r>
                  </m:oMath>
                </a14:m>
                <a:r>
                  <a:rPr lang="en-US" sz="3200" b="1" dirty="0"/>
                  <a:t>-factorization, in which the square matrix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is expressed as a product,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𝑨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𝑳𝑼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667" t="-1967" r="-1667" b="-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-682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be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matrices. </a:t>
                </a:r>
              </a:p>
              <a:p>
                <a:pPr algn="just"/>
                <a:r>
                  <a:rPr lang="en-US" sz="2800" b="1" dirty="0"/>
                  <a:t>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row-equivalent</a:t>
                </a:r>
                <a:r>
                  <a:rPr lang="en-US" sz="2800" b="1" dirty="0"/>
                  <a:t>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if there exists a finite number of elementary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b="1" dirty="0"/>
                  <a:t> such 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𝑩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3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(Row Equivalence)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62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Every elementary matrix, however, is invertible. 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Moreover, the inverse of an elementary matrix is itself an elementary matrix.</a:t>
            </a:r>
          </a:p>
        </p:txBody>
      </p:sp>
    </p:spTree>
    <p:extLst>
      <p:ext uri="{BB962C8B-B14F-4D97-AF65-F5344CB8AC3E}">
        <p14:creationId xmlns:p14="http://schemas.microsoft.com/office/powerpoint/2010/main" val="330063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b="1" dirty="0"/>
                  <a:t>is an elementary matrix,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/>
                  <a:t> exists and is an elementary matrix.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99097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2454" r="-1333" b="-15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(Elementary Matrices Are Invertible)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12420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To find the inverse of an elementary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dirty="0"/>
                  <a:t>, simply reverse the elementary row operation used to obtain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33" t="-6410" r="-1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" y="4191000"/>
            <a:ext cx="9135094" cy="151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06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1"/>
            <a:ext cx="9144000" cy="153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152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0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A square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invertible if and only if it can be written as the product of elementary matrices.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6410" r="-1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(A Property of Invertible Matrices)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979" y="4247958"/>
                <a:ext cx="9144000" cy="170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Find a sequence of elementary matrices whose product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4247958"/>
                <a:ext cx="9144000" cy="1706942"/>
              </a:xfrm>
              <a:prstGeom prst="rect">
                <a:avLst/>
              </a:prstGeom>
              <a:blipFill rotWithShape="1">
                <a:blip r:embed="rId3"/>
                <a:stretch>
                  <a:fillRect l="-1400" t="-392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29286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 (Writing a Matrix as the Product of Elementary Matrices)</a:t>
            </a:r>
          </a:p>
        </p:txBody>
      </p:sp>
    </p:spTree>
    <p:extLst>
      <p:ext uri="{BB962C8B-B14F-4D97-AF65-F5344CB8AC3E}">
        <p14:creationId xmlns:p14="http://schemas.microsoft.com/office/powerpoint/2010/main" val="31533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Begin by finding a sequence of elementary row-operations that can be used to rewrite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in reduced row-echelon form.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846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132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9144000" cy="121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145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743200"/>
                <a:ext cx="9144000" cy="1902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Now, from the matrix product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:r>
                  <a:rPr lang="en-US" sz="2800" b="1" dirty="0"/>
                  <a:t>solve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to obtain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9144000" cy="1902509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87680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This implies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a product of elementary matrices: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6800"/>
                <a:ext cx="91440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333" t="-11628" r="-1267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199"/>
            <a:ext cx="9144000" cy="122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1" y="5486400"/>
            <a:ext cx="880207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04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66705"/>
                <a:ext cx="9144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matrix, then the following statements are equivalent:</a:t>
                </a:r>
              </a:p>
              <a:p>
                <a:pPr algn="just"/>
                <a:r>
                  <a:rPr lang="en-US" sz="2800" b="1" dirty="0"/>
                  <a:t>1.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invertible.</a:t>
                </a:r>
              </a:p>
              <a:p>
                <a:pPr algn="just"/>
                <a:r>
                  <a:rPr lang="en-US" sz="2800" b="1" dirty="0"/>
                  <a:t>2.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𝑨𝒙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/>
                  <a:t> has a unique solution for every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 column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algn="just"/>
                <a:r>
                  <a:rPr lang="en-US" sz="2800" b="1" dirty="0"/>
                  <a:t>3.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𝑨𝒙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𝑶</m:t>
                    </m:r>
                  </m:oMath>
                </a14:m>
                <a:r>
                  <a:rPr lang="en-US" sz="2800" b="1" dirty="0"/>
                  <a:t> has only the trivial solution.</a:t>
                </a:r>
              </a:p>
              <a:p>
                <a:pPr algn="just"/>
                <a:r>
                  <a:rPr lang="en-US" sz="2800" b="1" dirty="0"/>
                  <a:t>4.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row-equivalent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/>
                  <a:t>.</a:t>
                </a:r>
              </a:p>
              <a:p>
                <a:pPr algn="just"/>
                <a:r>
                  <a:rPr lang="en-US" sz="2800" b="1" dirty="0"/>
                  <a:t>5.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can be written as the product of elementary matrices.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705"/>
                <a:ext cx="91440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333" t="-1536" r="-133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652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(</a:t>
            </a:r>
            <a:r>
              <a:rPr lang="en-US" sz="2800" b="1" dirty="0"/>
              <a:t>Equivalent Conditions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990" y="675313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The next theorem ties together some important relationships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matrices and systems of linear equations.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" y="675313"/>
                <a:ext cx="914400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400" t="-4846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08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169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Find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𝑳𝑼</m:t>
                    </m:r>
                  </m:oMath>
                </a14:m>
                <a:r>
                  <a:rPr lang="en-US" sz="2800" b="1" i="1" dirty="0"/>
                  <a:t>-</a:t>
                </a:r>
                <a:r>
                  <a:rPr lang="en-US" sz="2800" b="1" dirty="0"/>
                  <a:t>factorization of the matrix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1697003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 (Finding the LU-Factorizations of a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5814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Begin by row reducing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/>
                  <a:t> to upper triangular form while keeping track of the elementary matrices used for each row operation.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914400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333" t="-4405" r="-1333" b="-10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971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" y="5181600"/>
            <a:ext cx="9140042" cy="162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52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505200"/>
                <a:ext cx="9144000" cy="147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The matrix on the left (which we will denote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800" b="1" dirty="0"/>
                  <a:t>) is upper triangular, and 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800" b="1" dirty="0"/>
                  <a:t>, 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44000" cy="1471621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149" r="-1333" b="-8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730"/>
            <a:ext cx="9144000" cy="161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15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034695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is again a lower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800" b="1" dirty="0"/>
                  <a:t>, the factorization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𝑳𝑼</m:t>
                    </m:r>
                  </m:oMath>
                </a14:m>
                <a:r>
                  <a:rPr lang="en-US" sz="2800" b="1" dirty="0"/>
                  <a:t> is complete.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4695"/>
                <a:ext cx="91440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6410" r="-133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7973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Because the product of the lower triangular matrices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687710"/>
            <a:ext cx="7534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58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7620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In this product, the square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sz="2800" b="1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lower triangular</a:t>
                </a:r>
                <a:r>
                  <a:rPr lang="en-US" sz="2800" b="1" dirty="0"/>
                  <a:t>, which means all the entries above the main diagonal are zero.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405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28600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The square matrix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800" b="1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upper triangular</a:t>
                </a:r>
                <a:r>
                  <a:rPr lang="en-US" sz="2800" b="1" dirty="0"/>
                  <a:t>, which means all the entries below the main diagonal are zero.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33" t="-6369" r="-1333" b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733800"/>
            <a:ext cx="8915400" cy="192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1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362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In general,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can be row reduced to an upper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800" b="1" dirty="0"/>
                  <a:t> using only the row operation of adding a multiple of one row to another row,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has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𝑳𝑼</m:t>
                    </m:r>
                  </m:oMath>
                </a14:m>
                <a:r>
                  <a:rPr lang="en-US" sz="2800" b="1" i="1" dirty="0"/>
                  <a:t>-</a:t>
                </a:r>
                <a:r>
                  <a:rPr lang="en-US" sz="2800" b="1" dirty="0"/>
                  <a:t>factorization</a:t>
                </a:r>
              </a:p>
              <a:p>
                <a:pPr algn="just"/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800" b="1" i="1" smtClean="0">
                          <a:latin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800" b="1" i="1"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𝑳𝑼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3628109"/>
              </a:xfrm>
              <a:prstGeom prst="rect">
                <a:avLst/>
              </a:prstGeom>
              <a:blipFill rotWithShape="1">
                <a:blip r:embed="rId2"/>
                <a:stretch>
                  <a:fillRect l="-1333" t="-16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049053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800" b="1" dirty="0"/>
                  <a:t> is the product of the inverses of the elementary matrices used in the row reduction.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49053"/>
                <a:ext cx="91440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33" t="-6369" r="-1333" b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75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800" b="1" dirty="0"/>
                  <a:t> can be obtained from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using only the row operation of adding a multiple of one row to another row below, then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800" b="1" dirty="0"/>
                  <a:t> is lower triangular with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800" b="1" dirty="0"/>
                  <a:t>’s along the diagonal.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356" r="-1333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12420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Once you have obtained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𝑳𝑼</m:t>
                    </m:r>
                  </m:oMath>
                </a14:m>
                <a:r>
                  <a:rPr lang="en-US" sz="2800" b="1" dirty="0"/>
                  <a:t>–factorization of a matrix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𝐀</m:t>
                    </m:r>
                  </m:oMath>
                </a14:m>
                <a:r>
                  <a:rPr lang="en-US" sz="2800" b="1" dirty="0"/>
                  <a:t>, you can then solve the system of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𝐧</m:t>
                    </m:r>
                  </m:oMath>
                </a14:m>
                <a:r>
                  <a:rPr lang="en-US" sz="2800" b="1" dirty="0"/>
                  <a:t> linear equations in </a:t>
                </a:r>
                <a14:m>
                  <m:oMath xmlns:m="http://schemas.openxmlformats.org/officeDocument/2006/math">
                    <m:r>
                      <a:rPr lang="en-US" sz="2800" b="1" i="0">
                        <a:latin typeface="Cambria Math"/>
                      </a:rPr>
                      <m:t>𝐧</m:t>
                    </m:r>
                  </m:oMath>
                </a14:m>
                <a:r>
                  <a:rPr lang="en-US" sz="2800" b="1" dirty="0"/>
                  <a:t> variables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𝑨𝒙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b="1" dirty="0"/>
                  <a:t>very efficiently in two steps.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1815882"/>
              </a:xfrm>
              <a:prstGeom prst="rect">
                <a:avLst/>
              </a:prstGeom>
              <a:blipFill rotWithShape="1">
                <a:blip r:embed="rId3"/>
                <a:stretch>
                  <a:fillRect l="-1333" t="-3367" r="-1333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02920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sz="2800" b="1" dirty="0"/>
                  <a:t>Write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𝑼𝒙</m:t>
                    </m:r>
                  </m:oMath>
                </a14:m>
                <a:r>
                  <a:rPr lang="en-US" sz="2800" b="1" dirty="0"/>
                  <a:t> and solve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𝑳𝒚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en-US" sz="2800" b="1" dirty="0"/>
                  <a:t>Solve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𝑼𝒙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/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91440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600" t="-11465" b="-20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666137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The second step in this algorithm is just back-substitution, because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800" b="1" dirty="0"/>
                  <a:t> is upper triangular.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6137"/>
                <a:ext cx="91440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7006" r="-133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68402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The first step is similar, except that it starts at the top of the matrix, because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sz="2800" b="1" dirty="0"/>
                  <a:t> is lower triangular. </a:t>
                </a:r>
              </a:p>
              <a:p>
                <a:pPr algn="just"/>
                <a:r>
                  <a:rPr lang="en-US" sz="2800" b="1" dirty="0"/>
                  <a:t>For this reason, the first step is often called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forward substitution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4020"/>
                <a:ext cx="9144000" cy="1815882"/>
              </a:xfrm>
              <a:prstGeom prst="rect">
                <a:avLst/>
              </a:prstGeom>
              <a:blipFill rotWithShape="1">
                <a:blip r:embed="rId3"/>
                <a:stretch>
                  <a:fillRect l="-1333" t="-3691" r="-1333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8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60020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Solve the linear system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 =−</m:t>
                      </m:r>
                      <m:r>
                        <a:rPr lang="en-US" sz="28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𝟏𝟎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 (Solving a Linear System Using LU-Factorization)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939302"/>
                <a:ext cx="9144000" cy="965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We have already obtained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𝑳𝑼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1"/>
                      <m:t>factorization</m:t>
                    </m:r>
                    <m:r>
                      <m:rPr>
                        <m:nor/>
                      </m:rPr>
                      <a:rPr lang="en-US" sz="2800" b="1"/>
                      <m:t> </m:t>
                    </m:r>
                    <m:r>
                      <m:rPr>
                        <m:nor/>
                      </m:rPr>
                      <a:rPr lang="en-US" sz="2800" b="1"/>
                      <m:t>of</m:t>
                    </m:r>
                    <m:r>
                      <m:rPr>
                        <m:nor/>
                      </m:rPr>
                      <a:rPr lang="en-US" sz="2800" b="1"/>
                      <m:t> </m:t>
                    </m:r>
                    <m:r>
                      <m:rPr>
                        <m:nor/>
                      </m:rPr>
                      <a:rPr lang="en-US" sz="2800" b="1"/>
                      <m:t>the</m:t>
                    </m:r>
                    <m:r>
                      <m:rPr>
                        <m:nor/>
                      </m:rPr>
                      <a:rPr lang="en-US" sz="2800" b="1"/>
                      <m:t> </m:t>
                    </m:r>
                    <m:r>
                      <m:rPr>
                        <m:nor/>
                      </m:rPr>
                      <a:rPr lang="en-US" sz="2800" b="1"/>
                      <m:t>coefficient</m:t>
                    </m:r>
                    <m:r>
                      <m:rPr>
                        <m:nor/>
                      </m:rPr>
                      <a:rPr lang="en-US" sz="2800" b="1"/>
                      <m:t> </m:t>
                    </m:r>
                    <m:r>
                      <m:rPr>
                        <m:nor/>
                      </m:rPr>
                      <a:rPr lang="en-US" sz="2800" b="1"/>
                      <m:t>matrix</m:t>
                    </m:r>
                    <m:r>
                      <m:rPr>
                        <m:nor/>
                      </m:rPr>
                      <a:rPr lang="en-US" sz="2800" b="1" i="0" smtClean="0"/>
                      <m:t> </m:t>
                    </m:r>
                  </m:oMath>
                </a14:m>
                <a:r>
                  <a:rPr lang="en-US" sz="2800" b="1" dirty="0"/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/>
                      <m:t> </m:t>
                    </m:r>
                    <m:r>
                      <m:rPr>
                        <m:nor/>
                      </m:rPr>
                      <a:rPr lang="en-US" sz="2800" b="1"/>
                      <m:t>in</m:t>
                    </m:r>
                    <m:r>
                      <m:rPr>
                        <m:nor/>
                      </m:rPr>
                      <a:rPr lang="en-US" sz="2800" b="1"/>
                      <m:t> </m:t>
                    </m:r>
                    <m:r>
                      <m:rPr>
                        <m:nor/>
                      </m:rPr>
                      <a:rPr lang="en-US" sz="2800" b="1"/>
                      <m:t>Example</m:t>
                    </m:r>
                    <m:r>
                      <m:rPr>
                        <m:nor/>
                      </m:rPr>
                      <a:rPr lang="en-US" sz="2800" b="1"/>
                      <m:t> 6.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9302"/>
                <a:ext cx="9144000" cy="965392"/>
              </a:xfrm>
              <a:prstGeom prst="rect">
                <a:avLst/>
              </a:prstGeom>
              <a:blipFill rotWithShape="1">
                <a:blip r:embed="rId3"/>
                <a:stretch>
                  <a:fillRect l="-1333" t="-628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41608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00" y="4985385"/>
            <a:ext cx="812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9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7973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First, 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𝑼𝒙</m:t>
                    </m:r>
                  </m:oMath>
                </a14:m>
                <a:r>
                  <a:rPr lang="en-US" sz="2800" b="1" dirty="0"/>
                  <a:t> and solve the system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𝑳𝒚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/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9730"/>
                <a:ext cx="91440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333"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276600"/>
                <a:ext cx="9144000" cy="2377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This system is easy to solve using forward substitution. </a:t>
                </a:r>
              </a:p>
              <a:p>
                <a:pPr algn="just"/>
                <a:r>
                  <a:rPr lang="en-US" sz="2800" b="1" dirty="0"/>
                  <a:t>Starting with the first equation, you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algn="just"/>
                <a:r>
                  <a:rPr lang="en-US" sz="2800" b="1" dirty="0"/>
                  <a:t>The second equation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algn="just"/>
                <a:r>
                  <a:rPr lang="en-US" sz="2800" b="1" dirty="0"/>
                  <a:t>Finally, from the third equation, you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6600"/>
                <a:ext cx="9144000" cy="2377895"/>
              </a:xfrm>
              <a:prstGeom prst="rect">
                <a:avLst/>
              </a:prstGeom>
              <a:blipFill rotWithShape="1">
                <a:blip r:embed="rId3"/>
                <a:stretch>
                  <a:fillRect l="-1333" t="-2821" r="-1333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13545"/>
            <a:ext cx="4419600" cy="14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63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7973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Thus, the solution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𝑳𝒚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/>
                  <a:t>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𝟏𝟒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9730"/>
                <a:ext cx="91440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36220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Now solve the system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𝑼𝒙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/>
                  <a:t>for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using back-substitution: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33" t="-6410" r="-1333" b="-16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8207"/>
            <a:ext cx="426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8006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From the bottom equation,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/>
                  <a:t>. </a:t>
                </a:r>
              </a:p>
              <a:p>
                <a:pPr algn="just"/>
                <a:r>
                  <a:rPr lang="en-US" sz="2800" b="1" dirty="0"/>
                  <a:t>Then, the second equation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algn="just"/>
                <a:r>
                  <a:rPr lang="en-US" sz="2800" b="1" dirty="0"/>
                  <a:t>Finally, the first equation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600"/>
                <a:ext cx="9144000" cy="1384995"/>
              </a:xfrm>
              <a:prstGeom prst="rect">
                <a:avLst/>
              </a:prstGeom>
              <a:blipFill rotWithShape="1">
                <a:blip r:embed="rId6"/>
                <a:stretch>
                  <a:fillRect l="-1333" t="-4405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52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79730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So, the solution of the original system of equations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9730"/>
                <a:ext cx="91440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– Factorization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2455829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9394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347110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679386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By writing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𝑳𝑼𝒙</m:t>
                    </m:r>
                  </m:oMath>
                </a14:m>
                <a:r>
                  <a:rPr lang="en-US" sz="2800" b="1" dirty="0"/>
                  <a:t> and letting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𝑼𝒙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/>
                  <a:t>, you can solve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 in two stages: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9386"/>
                <a:ext cx="914400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6369" r="-133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621971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First solve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𝑳𝒚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/>
                  <a:t>.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Then solve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𝑼𝒙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1971"/>
                <a:ext cx="914400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133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-3958" y="29718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Each system is easy to solve because the coefficient matrices are triangular. </a:t>
            </a:r>
          </a:p>
          <a:p>
            <a:pPr algn="just"/>
            <a:r>
              <a:rPr lang="en-US" sz="2800" b="1" dirty="0"/>
              <a:t>In particular, neither system requires any row operations.</a:t>
            </a:r>
          </a:p>
        </p:txBody>
      </p:sp>
    </p:spTree>
    <p:extLst>
      <p:ext uri="{BB962C8B-B14F-4D97-AF65-F5344CB8AC3E}">
        <p14:creationId xmlns:p14="http://schemas.microsoft.com/office/powerpoint/2010/main" val="4915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If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can be written as the product of a lower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800" b="1" dirty="0"/>
                  <a:t> and an upper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800" b="1" dirty="0"/>
                  <a:t>,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𝑳𝑼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b="1" dirty="0"/>
                  <a:t>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𝑳𝑼</m:t>
                    </m:r>
                  </m:oMath>
                </a14:m>
                <a:r>
                  <a:rPr lang="en-US" sz="2800" b="1" dirty="0"/>
                  <a:t>-factorization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405" r="-1333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65651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𝑳𝑼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-Factorization)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6510"/>
                <a:ext cx="91440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400" t="-12791" b="-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191000"/>
                <a:ext cx="9144000" cy="227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is an </a:t>
                </a:r>
                <a:r>
                  <a:rPr lang="en-US" sz="2800" b="1" i="1" dirty="0"/>
                  <a:t>LU</a:t>
                </a:r>
                <a:r>
                  <a:rPr lang="en-US" sz="2800" b="1" dirty="0"/>
                  <a:t>-factorization of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/>
                  <a:t> as the product of the lower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𝑳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/>
                  <a:t> and the upper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𝑼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000"/>
                <a:ext cx="9144000" cy="2279278"/>
              </a:xfrm>
              <a:prstGeom prst="rect">
                <a:avLst/>
              </a:prstGeom>
              <a:blipFill rotWithShape="1">
                <a:blip r:embed="rId4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63399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1 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𝑳𝑼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-Factorizations)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3990"/>
                <a:ext cx="914400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400" t="-12791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43590"/>
            <a:ext cx="6324600" cy="92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3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5938" y="2743200"/>
                <a:ext cx="9144000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is an </a:t>
                </a:r>
                <a:r>
                  <a:rPr lang="en-US" sz="2800" b="1" i="1" dirty="0"/>
                  <a:t>LU</a:t>
                </a:r>
                <a:r>
                  <a:rPr lang="en-US" sz="2800" b="1" dirty="0"/>
                  <a:t>-factorization of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8" y="2743200"/>
                <a:ext cx="9144000" cy="1266116"/>
              </a:xfrm>
              <a:prstGeom prst="rect">
                <a:avLst/>
              </a:prstGeo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65651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1 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𝑳𝑼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-Factorizations) (continued)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6510"/>
                <a:ext cx="91440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400" t="-12791" b="-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85668"/>
            <a:ext cx="8663812" cy="132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2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673449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If a square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can be row reduced to an upper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800" b="1" dirty="0"/>
                  <a:t> using only the row operation of adding a multiple of one row to another row below it, then it is easy to find an </a:t>
                </a:r>
                <a:r>
                  <a:rPr lang="en-US" sz="2800" b="1" i="1" dirty="0"/>
                  <a:t>LU</a:t>
                </a:r>
                <a:r>
                  <a:rPr lang="en-US" sz="2800" b="1" dirty="0"/>
                  <a:t>-factorization of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 </a:t>
                </a:r>
              </a:p>
              <a:p>
                <a:pPr algn="just"/>
                <a:endParaRPr lang="en-US" sz="2800" b="1" dirty="0"/>
              </a:p>
              <a:p>
                <a:pPr algn="just"/>
                <a:r>
                  <a:rPr lang="en-US" sz="2800" b="1" dirty="0"/>
                  <a:t>All you need to do is keep track of the individual row operations.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3449"/>
                <a:ext cx="9144000" cy="3539430"/>
              </a:xfrm>
              <a:prstGeom prst="rect">
                <a:avLst/>
              </a:prstGeom>
              <a:blipFill rotWithShape="1">
                <a:blip r:embed="rId2"/>
                <a:stretch>
                  <a:fillRect l="-1333" t="-1721" r="-1333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19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LU</a:t>
            </a:r>
            <a:r>
              <a:rPr lang="en-US" sz="2800" b="1" dirty="0"/>
              <a:t>-factorization of a matrix is accomplished using Elementary Matrices.</a:t>
            </a:r>
          </a:p>
        </p:txBody>
      </p:sp>
    </p:spTree>
    <p:extLst>
      <p:ext uri="{BB962C8B-B14F-4D97-AF65-F5344CB8AC3E}">
        <p14:creationId xmlns:p14="http://schemas.microsoft.com/office/powerpoint/2010/main" val="8943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We have already introduced three elementary row operations for matrices, which are listed below:</a:t>
            </a:r>
          </a:p>
          <a:p>
            <a:pPr algn="just"/>
            <a:r>
              <a:rPr lang="en-US" sz="2800" b="1" dirty="0"/>
              <a:t>1. Interchange two rows.</a:t>
            </a:r>
          </a:p>
          <a:p>
            <a:pPr algn="just"/>
            <a:r>
              <a:rPr lang="en-US" sz="2800" b="1" dirty="0"/>
              <a:t>2. Multiply a row by a nonzero constant.</a:t>
            </a:r>
          </a:p>
          <a:p>
            <a:pPr algn="just"/>
            <a:r>
              <a:rPr lang="en-US" sz="2800" b="1" dirty="0"/>
              <a:t>3. Add a multiple of a row to another row.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35859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(Elementary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895672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matrix is called an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elementary matrix</a:t>
                </a:r>
                <a:r>
                  <a:rPr lang="en-US" sz="2800" b="1" dirty="0"/>
                  <a:t> if it can be obtained from the identity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i="1" dirty="0"/>
                  <a:t> </a:t>
                </a:r>
                <a:r>
                  <a:rPr lang="en-US" sz="2800" b="1" dirty="0"/>
                  <a:t>by a single elementary row operation.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95672"/>
                <a:ext cx="914400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405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048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Now you will see how matrix multiplication can be used to perform these operations.</a:t>
            </a:r>
          </a:p>
        </p:txBody>
      </p:sp>
    </p:spTree>
    <p:extLst>
      <p:ext uri="{BB962C8B-B14F-4D97-AF65-F5344CB8AC3E}">
        <p14:creationId xmlns:p14="http://schemas.microsoft.com/office/powerpoint/2010/main" val="18791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57959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The identity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/>
                  <a:t> is elementary by this definition because it can be obtained from itself by multiplying any one of its rows by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959"/>
                <a:ext cx="914400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4405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Matrices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65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92359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Which of the following matrices are elementary? For those that are, describe the corresponding elementary row operation.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43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(Elementary Matrices and Nonelementary Matrices)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05400"/>
            <a:ext cx="9144001" cy="121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687</TotalTime>
  <Words>2181</Words>
  <Application>Microsoft Office PowerPoint</Application>
  <PresentationFormat>Ekranda Göstər (4:3)</PresentationFormat>
  <Paragraphs>179</Paragraphs>
  <Slides>37</Slides>
  <Notes>0</Notes>
  <HiddenSlides>0</HiddenSlides>
  <MMClips>0</MMClips>
  <ScaleCrop>false</ScaleCrop>
  <HeadingPairs>
    <vt:vector size="4" baseType="variant">
      <vt:variant>
        <vt:lpstr>Mövzu</vt:lpstr>
      </vt:variant>
      <vt:variant>
        <vt:i4>1</vt:i4>
      </vt:variant>
      <vt:variant>
        <vt:lpstr>Slayd Başlıqları</vt:lpstr>
      </vt:variant>
      <vt:variant>
        <vt:i4>37</vt:i4>
      </vt:variant>
    </vt:vector>
  </HeadingPairs>
  <TitlesOfParts>
    <vt:vector size="38" baseType="lpstr">
      <vt:lpstr>Executive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Kamran İsmayılov</cp:lastModifiedBy>
  <cp:revision>112</cp:revision>
  <dcterms:created xsi:type="dcterms:W3CDTF">2006-08-16T00:00:00Z</dcterms:created>
  <dcterms:modified xsi:type="dcterms:W3CDTF">2020-12-10T20:48:57Z</dcterms:modified>
</cp:coreProperties>
</file>