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59" r:id="rId3"/>
    <p:sldId id="284" r:id="rId4"/>
    <p:sldId id="260" r:id="rId5"/>
    <p:sldId id="262" r:id="rId6"/>
    <p:sldId id="261" r:id="rId7"/>
    <p:sldId id="263" r:id="rId8"/>
    <p:sldId id="285" r:id="rId9"/>
    <p:sldId id="264" r:id="rId10"/>
    <p:sldId id="286" r:id="rId11"/>
    <p:sldId id="287" r:id="rId12"/>
    <p:sldId id="265" r:id="rId13"/>
    <p:sldId id="266" r:id="rId14"/>
    <p:sldId id="267" r:id="rId15"/>
    <p:sldId id="288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9" r:id="rId24"/>
    <p:sldId id="275" r:id="rId25"/>
    <p:sldId id="290" r:id="rId26"/>
    <p:sldId id="276" r:id="rId27"/>
    <p:sldId id="277" r:id="rId28"/>
    <p:sldId id="278" r:id="rId29"/>
    <p:sldId id="294" r:id="rId30"/>
    <p:sldId id="279" r:id="rId31"/>
    <p:sldId id="291" r:id="rId32"/>
    <p:sldId id="280" r:id="rId33"/>
    <p:sldId id="281" r:id="rId34"/>
    <p:sldId id="292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60" d="100"/>
          <a:sy n="160" d="100"/>
        </p:scale>
        <p:origin x="182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" y="2286000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Linear Algebra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7" name="Picture 2" descr="Image result for linear algeb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4191000" cy="304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2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example,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is a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𝟑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matrix, then the </a:t>
                </a:r>
                <a:r>
                  <a:rPr lang="en-US" sz="2800" b="1" dirty="0" smtClean="0"/>
                  <a:t>minor </a:t>
                </a:r>
                <a:r>
                  <a:rPr lang="en-US" sz="2800" b="1" dirty="0"/>
                  <a:t>and cofactors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/>
                  <a:t> are as shown </a:t>
                </a:r>
                <a:r>
                  <a:rPr lang="en-US" sz="2800" b="1" dirty="0"/>
                  <a:t>in the diagram </a:t>
                </a:r>
                <a:r>
                  <a:rPr lang="en-US" sz="2800" b="1" dirty="0" smtClean="0"/>
                  <a:t>below:</a:t>
                </a:r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84363"/>
            <a:ext cx="5638800" cy="47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</p:spTree>
    <p:extLst>
      <p:ext uri="{BB962C8B-B14F-4D97-AF65-F5344CB8AC3E}">
        <p14:creationId xmlns:p14="http://schemas.microsoft.com/office/powerpoint/2010/main" val="7022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As you can see, the minors and cofactors of a matrix can differ only in sign</a:t>
            </a:r>
            <a:r>
              <a:rPr lang="en-US" sz="2800" b="1" dirty="0" smtClean="0"/>
              <a:t>.</a:t>
            </a:r>
            <a:endParaRPr lang="en-US" sz="28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9145949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1371600"/>
                <a:ext cx="914400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To </a:t>
                </a:r>
                <a:r>
                  <a:rPr lang="en-US" sz="2800" b="1" dirty="0"/>
                  <a:t>obtain </a:t>
                </a:r>
                <a:r>
                  <a:rPr lang="en-US" sz="2800" b="1" dirty="0"/>
                  <a:t>the cofactors </a:t>
                </a:r>
                <a:r>
                  <a:rPr lang="en-US" sz="2800" b="1" dirty="0"/>
                  <a:t>of a matrix, first find the minors and then apply the checkerboard pattern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800" b="1" dirty="0"/>
                  <a:t>’s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sz="2800" b="1" dirty="0"/>
                  <a:t>’s </a:t>
                </a:r>
                <a:r>
                  <a:rPr lang="en-US" sz="2800" b="1" dirty="0"/>
                  <a:t>shown below.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1333" r="-1333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7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016" y="0"/>
            <a:ext cx="9150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 (Find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Minors and Cofactors of a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407922"/>
                <a:ext cx="9144000" cy="1878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Find all the minors and cofactors of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922"/>
                <a:ext cx="9144000" cy="1878078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2667000"/>
                <a:ext cx="915001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To find the minor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𝑴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delete the first row and first column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and evaluate the </a:t>
                </a:r>
                <a:r>
                  <a:rPr lang="en-US" sz="2800" b="1" dirty="0" smtClean="0"/>
                  <a:t>determinant of </a:t>
                </a:r>
                <a:r>
                  <a:rPr lang="en-US" sz="2800" b="1" dirty="0"/>
                  <a:t>the resulting </a:t>
                </a:r>
                <a:r>
                  <a:rPr lang="en-US" sz="2800" b="1" dirty="0" smtClean="0"/>
                  <a:t>matrix:</a:t>
                </a:r>
                <a:endParaRPr lang="en-US" sz="28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7000"/>
                <a:ext cx="915001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2" r="-133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0" y="2286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50016" cy="157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</p:spTree>
    <p:extLst>
      <p:ext uri="{BB962C8B-B14F-4D97-AF65-F5344CB8AC3E}">
        <p14:creationId xmlns:p14="http://schemas.microsoft.com/office/powerpoint/2010/main" val="10144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6927" y="341293"/>
                <a:ext cx="91430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Similarly,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𝑴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delete the first row and second </a:t>
                </a:r>
                <a:r>
                  <a:rPr lang="en-US" sz="2800" b="1" dirty="0" smtClean="0"/>
                  <a:t>column:</a:t>
                </a:r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27" y="341293"/>
                <a:ext cx="9143009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400" r="-1333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327660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Continuing this pattern, you </a:t>
                </a:r>
                <a:r>
                  <a:rPr lang="en-US" sz="2800" b="1" dirty="0" smtClean="0"/>
                  <a:t>obtain the following minors</a:t>
                </a:r>
                <a:r>
                  <a:rPr lang="en-US" sz="2800" b="1" dirty="0" smtClean="0"/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  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 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76600"/>
                <a:ext cx="9144000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-7917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36083" cy="163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</p:spTree>
    <p:extLst>
      <p:ext uri="{BB962C8B-B14F-4D97-AF65-F5344CB8AC3E}">
        <p14:creationId xmlns:p14="http://schemas.microsoft.com/office/powerpoint/2010/main" val="268112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7918" y="381000"/>
                <a:ext cx="9151917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Now, to find the cofactors, combine the checkerboard pattern of signs with these minors </a:t>
                </a:r>
                <a:r>
                  <a:rPr lang="en-US" sz="2800" b="1" dirty="0" smtClean="0"/>
                  <a:t>to </a:t>
                </a:r>
                <a:r>
                  <a:rPr lang="en-US" sz="2800" b="1" dirty="0" smtClean="0"/>
                  <a:t>obtain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     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      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         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        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18" y="381000"/>
                <a:ext cx="9151917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1399" r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-7917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</p:spTree>
    <p:extLst>
      <p:ext uri="{BB962C8B-B14F-4D97-AF65-F5344CB8AC3E}">
        <p14:creationId xmlns:p14="http://schemas.microsoft.com/office/powerpoint/2010/main" val="16879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4145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(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 of a Matrix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</a:t>
                </a:r>
                <a:r>
                  <a:rPr lang="en-US" sz="2800" b="1" dirty="0"/>
                  <a:t>next definition is called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inductive </a:t>
                </a:r>
                <a:r>
                  <a:rPr lang="en-US" sz="2800" b="1" dirty="0" smtClean="0"/>
                  <a:t>because </a:t>
                </a:r>
                <a:r>
                  <a:rPr lang="en-US" sz="2800" b="1" dirty="0"/>
                  <a:t>it uses determinants of matrices of </a:t>
                </a:r>
                <a:r>
                  <a:rPr lang="en-US" sz="2800" b="1" dirty="0" smtClean="0"/>
                  <a:t>order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−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to define the determinant of </a:t>
                </a:r>
                <a:r>
                  <a:rPr lang="en-US" sz="2800" b="1" dirty="0" smtClean="0"/>
                  <a:t>a matrix </a:t>
                </a:r>
                <a:r>
                  <a:rPr lang="en-US" sz="2800" b="1" dirty="0"/>
                  <a:t>of </a:t>
                </a:r>
                <a:r>
                  <a:rPr lang="en-US" sz="2800" b="1" dirty="0" smtClean="0"/>
                  <a:t>order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90" y="2861548"/>
                <a:ext cx="9147958" cy="3845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a square matrix (of order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2</a:t>
                </a:r>
                <a:r>
                  <a:rPr lang="en-US" sz="2800" b="1" dirty="0"/>
                  <a:t> or greater), then the determinant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the sum of </a:t>
                </a:r>
                <a:r>
                  <a:rPr lang="en-US" sz="2800" b="1" dirty="0" smtClean="0"/>
                  <a:t>the entries </a:t>
                </a:r>
                <a:r>
                  <a:rPr lang="en-US" sz="2800" b="1" dirty="0"/>
                  <a:t>in the first row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multiplied by their </a:t>
                </a:r>
                <a:r>
                  <a:rPr lang="en-US" sz="2800" b="1" dirty="0" smtClean="0"/>
                  <a:t>cofactors: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latin typeface="Cambria Math"/>
                            </a:rPr>
                            <m:t>𝐝𝐞𝐭</m:t>
                          </m:r>
                        </m:fName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</m:func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b="1" i="1" dirty="0" smtClean="0">
                  <a:latin typeface="Cambria Math" panose="020405030504060302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" y="2861548"/>
                <a:ext cx="9147958" cy="3845540"/>
              </a:xfrm>
              <a:prstGeom prst="rect">
                <a:avLst/>
              </a:prstGeom>
              <a:blipFill rotWithShape="0">
                <a:blip r:embed="rId3"/>
                <a:stretch>
                  <a:fillRect l="-1332" r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9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67605"/>
            <a:ext cx="913718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When you use this definition to evaluate a determinant, you are </a:t>
            </a:r>
            <a:r>
              <a:rPr lang="en-US" sz="2800" b="1" dirty="0">
                <a:solidFill>
                  <a:srgbClr val="FF0000"/>
                </a:solidFill>
              </a:rPr>
              <a:t>expanding by </a:t>
            </a:r>
            <a:r>
              <a:rPr lang="en-US" sz="2800" b="1" dirty="0" smtClean="0">
                <a:solidFill>
                  <a:srgbClr val="FF0000"/>
                </a:solidFill>
              </a:rPr>
              <a:t>cofactors in </a:t>
            </a:r>
            <a:r>
              <a:rPr lang="en-US" sz="2800" b="1" dirty="0">
                <a:solidFill>
                  <a:srgbClr val="FF0000"/>
                </a:solidFill>
              </a:rPr>
              <a:t>the first row</a:t>
            </a:r>
            <a:r>
              <a:rPr lang="en-US" sz="2800" b="1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9137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72259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 (The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 of a Matrix of Order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0" y="3255997"/>
                <a:ext cx="9137180" cy="1697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Find the determinant of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55997"/>
                <a:ext cx="9137180" cy="1697003"/>
              </a:xfrm>
              <a:prstGeom prst="rect">
                <a:avLst/>
              </a:prstGeom>
              <a:blipFill rotWithShape="0">
                <a:blip r:embed="rId2"/>
                <a:stretch>
                  <a:fillRect l="-1334" t="-3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0" y="5486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This matrix is the same as the one in Example 2.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6820" y="49631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</p:spTree>
    <p:extLst>
      <p:ext uri="{BB962C8B-B14F-4D97-AF65-F5344CB8AC3E}">
        <p14:creationId xmlns:p14="http://schemas.microsoft.com/office/powerpoint/2010/main" val="10937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6016" y="2667000"/>
                <a:ext cx="915001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Therefore, by </a:t>
                </a:r>
                <a:r>
                  <a:rPr lang="en-US" sz="2800" b="1" dirty="0"/>
                  <a:t>the definition of a determinant, you </a:t>
                </a:r>
                <a:r>
                  <a:rPr lang="en-US" sz="2800" b="1" dirty="0" smtClean="0"/>
                  <a:t>have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𝐅𝐢𝐫𝐬𝐭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𝐫𝐨𝐰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𝐞𝐱𝐩𝐚𝐧𝐬𝐢𝐨𝐧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16" y="2667000"/>
                <a:ext cx="9150015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2" r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3810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There </a:t>
                </a:r>
                <a:r>
                  <a:rPr lang="en-US" sz="2800" b="1" dirty="0" smtClean="0"/>
                  <a:t>we </a:t>
                </a:r>
                <a:r>
                  <a:rPr lang="en-US" sz="2800" b="1" dirty="0" smtClean="0"/>
                  <a:t>found the cofactors of the entries in </a:t>
                </a:r>
                <a:r>
                  <a:rPr lang="en-US" sz="2800" b="1" dirty="0"/>
                  <a:t>the first row to </a:t>
                </a:r>
                <a:r>
                  <a:rPr lang="en-US" sz="2800" b="1" dirty="0" smtClean="0"/>
                  <a:t>be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=−</m:t>
                      </m:r>
                      <m:r>
                        <a:rPr lang="en-US" sz="2800" b="1" i="1" smtClean="0">
                          <a:latin typeface="Cambria Math"/>
                        </a:rPr>
                        <m:t>𝟏</m:t>
                      </m:r>
                      <m:r>
                        <a:rPr lang="en-US" sz="2800" b="1" i="1" smtClean="0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𝟏𝟐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𝟓</m:t>
                      </m:r>
                      <m:r>
                        <a:rPr lang="en-US" sz="2800" b="1" i="1" smtClean="0">
                          <a:latin typeface="Cambria Math"/>
                        </a:rPr>
                        <m:t>, 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𝟏𝟑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-6015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</p:spTree>
    <p:extLst>
      <p:ext uri="{BB962C8B-B14F-4D97-AF65-F5344CB8AC3E}">
        <p14:creationId xmlns:p14="http://schemas.microsoft.com/office/powerpoint/2010/main" val="258763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10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It can </a:t>
            </a:r>
            <a:r>
              <a:rPr lang="en-US" sz="2800" b="1" dirty="0"/>
              <a:t>be shown that the determinant can be evaluated by expanding by </a:t>
            </a:r>
            <a:r>
              <a:rPr lang="en-US" sz="2800" b="1" dirty="0">
                <a:solidFill>
                  <a:srgbClr val="FF0000"/>
                </a:solidFill>
              </a:rPr>
              <a:t>any row </a:t>
            </a:r>
            <a:r>
              <a:rPr lang="en-US" sz="2800" b="1" dirty="0"/>
              <a:t>or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any column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37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-6820" y="1676400"/>
                <a:ext cx="91440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instance, you could expand the matrix in Example 3 by the second row to obtain</a:t>
                </a: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𝐒𝐞𝐜𝐨𝐧𝐝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𝐫𝐨𝐰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𝐞𝐱𝐩𝐚𝐧𝐬𝐢𝐨𝐧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20" y="1676400"/>
                <a:ext cx="914400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140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4826675"/>
                <a:ext cx="914400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𝐅𝐢𝐫𝐬𝐭</m:t>
                      </m:r>
                      <m:r>
                        <a:rPr lang="en-US" sz="28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𝐜𝐨𝐥𝐮𝐦𝐧</m:t>
                      </m:r>
                      <m:r>
                        <a:rPr lang="en-US" sz="28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𝐞𝐱𝐩𝐚𝐧𝐬𝐢𝐨𝐧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26675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19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457200"/>
                <a:ext cx="9144000" cy="2614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be a square matrix of </a:t>
                </a:r>
                <a:r>
                  <a:rPr lang="en-US" sz="2800" b="1" dirty="0" smtClean="0"/>
                  <a:t>order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. </a:t>
                </a:r>
                <a:r>
                  <a:rPr lang="en-US" sz="2800" b="1" dirty="0"/>
                  <a:t>Then the determinant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given </a:t>
                </a:r>
                <a:r>
                  <a:rPr lang="en-US" sz="2800" b="1" dirty="0" smtClean="0"/>
                  <a:t>by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det</m:t>
                          </m:r>
                        </m:fName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1" i="1">
                              <a:latin typeface="Cambria Math"/>
                            </a:rPr>
                            <m:t>𝒋</m:t>
                          </m:r>
                          <m:r>
                            <a:rPr lang="en-US" sz="2800" b="1" i="1">
                              <a:latin typeface="Cambria Math"/>
                            </a:rPr>
                            <m:t>=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2800" b="1" i="1">
                          <a:latin typeface="Cambria Math"/>
                        </a:rPr>
                        <m:t>==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2614434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979" y="3505200"/>
                <a:ext cx="9142021" cy="1752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or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det</m:t>
                          </m:r>
                        </m:fName>
                        <m:e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>
                              <a:latin typeface="Cambria Math"/>
                            </a:rPr>
                            <m:t>=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>
                              <a:latin typeface="Cambria Math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2800" b="1" i="1">
                          <a:latin typeface="Cambria Math"/>
                        </a:rPr>
                        <m:t>==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" y="3505200"/>
                <a:ext cx="9142021" cy="1752659"/>
              </a:xfrm>
              <a:prstGeom prst="rect">
                <a:avLst/>
              </a:prstGeom>
              <a:blipFill rotWithShape="0">
                <a:blip r:embed="rId3"/>
                <a:stretch>
                  <a:fillRect l="-1333" t="-3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65218" y="3048000"/>
                <a:ext cx="3886200" cy="475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𝐢</m:t>
                          </m:r>
                        </m:e>
                        <m:sup>
                          <m:r>
                            <a:rPr lang="en-US" sz="24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𝐭𝐡</m:t>
                          </m:r>
                        </m:sup>
                      </m:sSup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𝐫𝐨𝐰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𝐞𝐱𝐩𝐚𝐧𝐬𝐢𝐨𝐧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218" y="3048000"/>
                <a:ext cx="3886200" cy="475579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438400" y="5257859"/>
                <a:ext cx="3886200" cy="475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𝐣</m:t>
                          </m:r>
                        </m:e>
                        <m:sup>
                          <m:r>
                            <a:rPr lang="en-US" sz="2400" b="1" i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𝐭𝐡</m:t>
                          </m:r>
                        </m:sup>
                      </m:sSup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𝐜𝐨𝐥𝐮𝐦𝐧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𝐞𝐱𝐩𝐚𝐧𝐬𝐢𝐨𝐧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257859"/>
                <a:ext cx="3886200" cy="475579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1 (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Expansion by Cofactors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</p:spTree>
    <p:extLst>
      <p:ext uri="{BB962C8B-B14F-4D97-AF65-F5344CB8AC3E}">
        <p14:creationId xmlns:p14="http://schemas.microsoft.com/office/powerpoint/2010/main" val="380565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The Determinant </a:t>
            </a:r>
            <a:r>
              <a:rPr lang="en-US" sz="3600" b="1" dirty="0" smtClean="0"/>
              <a:t>of a Matrix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Evaluation of </a:t>
            </a:r>
            <a:r>
              <a:rPr lang="en-US" sz="3600" b="1" dirty="0" smtClean="0"/>
              <a:t>a Determinant Using Elementary Operations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Properties </a:t>
            </a:r>
            <a:r>
              <a:rPr lang="en-US" sz="3600" b="1" dirty="0" smtClean="0"/>
              <a:t>of Determinants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Applications </a:t>
            </a:r>
            <a:r>
              <a:rPr lang="en-US" sz="3600" b="1" dirty="0" smtClean="0"/>
              <a:t>of Determinants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28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53138"/>
                <a:ext cx="9144000" cy="2738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When expanding by cofactors, you do not need to evaluate the cofactors of zero entries, because </a:t>
                </a:r>
                <a:r>
                  <a:rPr lang="en-US" sz="2800" b="1" dirty="0"/>
                  <a:t>a zero entry times its cofactor is </a:t>
                </a:r>
                <a:r>
                  <a:rPr lang="en-US" sz="2800" b="1" dirty="0" smtClean="0"/>
                  <a:t>zero: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3138"/>
                <a:ext cx="9144000" cy="273882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-1979" y="3276600"/>
            <a:ext cx="913718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Which column (row) should you choose when expanding by cofactors?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37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776985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row (or column) containing the most zeros is usually the best choice for expansion by cofactors</a:t>
            </a:r>
            <a:r>
              <a:rPr lang="en-US" sz="2800" b="1" dirty="0" smtClean="0"/>
              <a:t>.</a:t>
            </a:r>
            <a:endParaRPr lang="en-US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</p:spTree>
    <p:extLst>
      <p:ext uri="{BB962C8B-B14F-4D97-AF65-F5344CB8AC3E}">
        <p14:creationId xmlns:p14="http://schemas.microsoft.com/office/powerpoint/2010/main" val="256797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 (The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 of a Matrix of Order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533400"/>
                <a:ext cx="9144000" cy="2110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Find the determinant of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2110642"/>
              </a:xfrm>
              <a:prstGeom prst="rect">
                <a:avLst/>
              </a:prstGeom>
              <a:blipFill rotWithShape="0">
                <a:blip r:embed="rId2"/>
                <a:stretch>
                  <a:fillRect l="-1333" t="-3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32766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By inspecting this matrix, you can see that three of the entries in the third column are zeros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2819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</p:spTree>
    <p:extLst>
      <p:ext uri="{BB962C8B-B14F-4D97-AF65-F5344CB8AC3E}">
        <p14:creationId xmlns:p14="http://schemas.microsoft.com/office/powerpoint/2010/main" val="15090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-6820" y="3810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You can eliminate some of the work in the expansion by using the third column: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𝟑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𝟏𝟑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/>
                                </a:rPr>
                                <m:t>𝟑𝟑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  <m:r>
                        <a:rPr lang="en-US" sz="28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𝟒𝟑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20" y="38100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40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0" y="2645531"/>
                <a:ext cx="9144000" cy="3145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𝟐𝟑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𝟑𝟑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𝟒𝟑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have zero coefficients, you need only find the </a:t>
                </a:r>
                <a:r>
                  <a:rPr lang="en-US" sz="2800" b="1" dirty="0" smtClean="0"/>
                  <a:t>cofactor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𝟏𝟑</m:t>
                        </m:r>
                      </m:sub>
                    </m:sSub>
                  </m:oMath>
                </a14:m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45531"/>
                <a:ext cx="9144000" cy="3145669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</p:spTree>
    <p:extLst>
      <p:ext uri="{BB962C8B-B14F-4D97-AF65-F5344CB8AC3E}">
        <p14:creationId xmlns:p14="http://schemas.microsoft.com/office/powerpoint/2010/main" val="252018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2666" y="457200"/>
                <a:ext cx="9144000" cy="2894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Expanding by cofactors in the second row </a:t>
                </a:r>
                <a:r>
                  <a:rPr lang="en-US" sz="2800" b="1" dirty="0" smtClean="0"/>
                  <a:t>yields</a:t>
                </a:r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66" y="457200"/>
                <a:ext cx="9144000" cy="2894126"/>
              </a:xfrm>
              <a:prstGeom prst="rect">
                <a:avLst/>
              </a:prstGeom>
              <a:blipFill rotWithShape="0"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-5937" y="3429000"/>
                <a:ext cx="91499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𝟏𝟑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7" y="3429000"/>
                <a:ext cx="914993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4114800"/>
                <a:ext cx="9149937" cy="196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Thus, you obtain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r>
                        <a:rPr lang="en-US" sz="2800" b="1" i="1">
                          <a:latin typeface="Cambria Math"/>
                        </a:rPr>
                        <m:t>𝟑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𝟏𝟑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+</m:t>
                      </m:r>
                      <m:r>
                        <a:rPr lang="en-US" sz="2800" b="1" i="1">
                          <a:latin typeface="Cambria Math"/>
                        </a:rPr>
                        <m:t>𝟎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+</m:t>
                      </m:r>
                      <m:r>
                        <a:rPr lang="en-US" sz="2800" b="1" i="1">
                          <a:latin typeface="Cambria Math"/>
                        </a:rPr>
                        <m:t>𝟎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𝟑𝟑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+</m:t>
                      </m:r>
                      <m:r>
                        <a:rPr lang="en-US" sz="2800" b="1" i="1">
                          <a:latin typeface="Cambria Math"/>
                        </a:rPr>
                        <m:t>𝟎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𝟒𝟑</m:t>
                              </m:r>
                            </m:sub>
                          </m:sSub>
                        </m:e>
                      </m:d>
                      <m:r>
                        <a:rPr lang="en-US" sz="2800" b="1" i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b="1" i="1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𝟑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𝟏𝟑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𝟑𝟗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4800"/>
                <a:ext cx="9149937" cy="1964064"/>
              </a:xfrm>
              <a:prstGeom prst="rect">
                <a:avLst/>
              </a:prstGeom>
              <a:blipFill rotWithShape="0">
                <a:blip r:embed="rId4"/>
                <a:stretch>
                  <a:fillRect l="-1332" b="-7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95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There is an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alternative method</a:t>
                </a:r>
                <a:r>
                  <a:rPr lang="en-US" sz="2800" b="1" dirty="0" smtClean="0"/>
                  <a:t> commonly used for evaluating the determinant of a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𝟑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r>
                  <a:rPr lang="en-US" sz="2800" b="1" dirty="0" smtClean="0"/>
                  <a:t> matrix</a:t>
                </a:r>
                <a:r>
                  <a:rPr lang="en-US" sz="2800" b="1" dirty="0" smtClean="0"/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3962400"/>
            <a:ext cx="9144000" cy="1965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determinant of the matrix is then obtained by adding (or subtracting) the products of the six diagonals, as shown in the following diagram.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0" y="1600200"/>
            <a:ext cx="9144000" cy="1965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To apply this method, copy the first and second columns of the matrix to form fourth and fifth columns.</a:t>
            </a:r>
          </a:p>
        </p:txBody>
      </p:sp>
    </p:spTree>
    <p:extLst>
      <p:ext uri="{BB962C8B-B14F-4D97-AF65-F5344CB8AC3E}">
        <p14:creationId xmlns:p14="http://schemas.microsoft.com/office/powerpoint/2010/main" val="47650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34290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Try confirming that the determinant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𝟐𝟐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𝟑𝟑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𝟐𝟐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𝟑𝟐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𝟑𝟑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76200"/>
            <a:ext cx="5210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</p:spTree>
    <p:extLst>
      <p:ext uri="{BB962C8B-B14F-4D97-AF65-F5344CB8AC3E}">
        <p14:creationId xmlns:p14="http://schemas.microsoft.com/office/powerpoint/2010/main" val="20827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 (The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 of a Matrix of Order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457200"/>
                <a:ext cx="9144990" cy="1697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Find the determinant of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990" cy="1697003"/>
              </a:xfrm>
              <a:prstGeom prst="rect">
                <a:avLst/>
              </a:prstGeom>
              <a:blipFill rotWithShape="0">
                <a:blip r:embed="rId2"/>
                <a:stretch>
                  <a:fillRect l="-1333" t="-3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90" y="2057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906" y="24384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Begin by recopying the first two columns and then computing the six diagonal products </a:t>
            </a:r>
            <a:r>
              <a:rPr lang="en-US" sz="2800" b="1" dirty="0" smtClean="0"/>
              <a:t>as follows</a:t>
            </a:r>
            <a:r>
              <a:rPr lang="en-US" sz="2800" b="1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3733800"/>
            <a:ext cx="88963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</p:spTree>
    <p:extLst>
      <p:ext uri="{BB962C8B-B14F-4D97-AF65-F5344CB8AC3E}">
        <p14:creationId xmlns:p14="http://schemas.microsoft.com/office/powerpoint/2010/main" val="351494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1979" y="457200"/>
                <a:ext cx="914598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Now, by adding the lower three products and subtracting the upper three products, you can find </a:t>
                </a:r>
                <a:r>
                  <a:rPr lang="en-US" sz="2800" b="1" dirty="0"/>
                  <a:t>the determinant </a:t>
                </a:r>
                <a:r>
                  <a:rPr lang="en-US" sz="28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to </a:t>
                </a:r>
                <a:r>
                  <a:rPr lang="en-US" sz="2800" b="1" dirty="0" smtClean="0"/>
                  <a:t>be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𝟏𝟔</m:t>
                      </m:r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𝟏𝟐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𝟒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</a:rPr>
                        <m:t>𝟎</m:t>
                      </m:r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</a:rPr>
                        <m:t>𝟔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79" y="457200"/>
                <a:ext cx="9145980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140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</p:spTree>
    <p:extLst>
      <p:ext uri="{BB962C8B-B14F-4D97-AF65-F5344CB8AC3E}">
        <p14:creationId xmlns:p14="http://schemas.microsoft.com/office/powerpoint/2010/main" val="1148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Evaluating determinants of matrices of order </a:t>
            </a:r>
            <a:r>
              <a:rPr lang="en-US" sz="2800" b="1" dirty="0">
                <a:solidFill>
                  <a:srgbClr val="00B0F0"/>
                </a:solidFill>
              </a:rPr>
              <a:t>4</a:t>
            </a:r>
            <a:r>
              <a:rPr lang="en-US" sz="2800" b="1" dirty="0"/>
              <a:t> or higher can be tedious. </a:t>
            </a:r>
            <a:endParaRPr lang="en-US" sz="2800" b="1" dirty="0" smtClean="0"/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There </a:t>
            </a:r>
            <a:r>
              <a:rPr lang="en-US" sz="2800" b="1" dirty="0"/>
              <a:t>is, however, an important exception: the determinant of a </a:t>
            </a:r>
            <a:r>
              <a:rPr lang="en-US" sz="2800" b="1" dirty="0">
                <a:solidFill>
                  <a:srgbClr val="FF0000"/>
                </a:solidFill>
              </a:rPr>
              <a:t>triangular matrix</a:t>
            </a:r>
            <a:r>
              <a:rPr lang="en-US" sz="2800" b="1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882205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A square matrix is called </a:t>
            </a:r>
            <a:r>
              <a:rPr lang="en-US" sz="2800" b="1" dirty="0">
                <a:solidFill>
                  <a:srgbClr val="FF0000"/>
                </a:solidFill>
              </a:rPr>
              <a:t>upper triangular</a:t>
            </a:r>
            <a:r>
              <a:rPr lang="en-US" sz="2800" b="1" dirty="0"/>
              <a:t> if it has all zero entries below its main </a:t>
            </a:r>
            <a:r>
              <a:rPr lang="en-US" sz="2800" b="1" dirty="0" smtClean="0"/>
              <a:t>diagonal</a:t>
            </a:r>
            <a:r>
              <a:rPr lang="en-US" sz="2800" b="1" dirty="0" smtClean="0"/>
              <a:t>.</a:t>
            </a:r>
            <a:endParaRPr lang="en-US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Triangular Matrices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472185"/>
            <a:ext cx="9144000" cy="1319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A square matrix is called </a:t>
            </a:r>
            <a:r>
              <a:rPr lang="en-US" sz="2800" b="1" dirty="0">
                <a:solidFill>
                  <a:srgbClr val="FF0000"/>
                </a:solidFill>
              </a:rPr>
              <a:t>lower triangular </a:t>
            </a:r>
            <a:r>
              <a:rPr lang="en-US" sz="2800" b="1" dirty="0"/>
              <a:t>if it has all zero entries above its main diagonal.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342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Triangular Matrices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A </a:t>
            </a:r>
            <a:r>
              <a:rPr lang="en-US" sz="2800" b="1" dirty="0"/>
              <a:t>matrix that is </a:t>
            </a:r>
            <a:r>
              <a:rPr lang="en-US" sz="2800" b="1" dirty="0" smtClean="0"/>
              <a:t>both upper </a:t>
            </a:r>
            <a:r>
              <a:rPr lang="en-US" sz="2800" b="1" dirty="0"/>
              <a:t>and lower triangular is called </a:t>
            </a:r>
            <a:r>
              <a:rPr lang="en-US" sz="2800" b="1" dirty="0">
                <a:solidFill>
                  <a:srgbClr val="FF0000"/>
                </a:solidFill>
              </a:rPr>
              <a:t>diagonal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pPr algn="just">
              <a:lnSpc>
                <a:spcPct val="150000"/>
              </a:lnSpc>
            </a:pPr>
            <a:endParaRPr lang="en-US" sz="2800" b="1" dirty="0" smtClean="0"/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That </a:t>
            </a:r>
            <a:r>
              <a:rPr lang="en-US" sz="2800" b="1" dirty="0"/>
              <a:t>is, a diagonal matrix is one in which </a:t>
            </a:r>
            <a:r>
              <a:rPr lang="en-US" sz="2800" b="1" dirty="0" smtClean="0"/>
              <a:t>all entries </a:t>
            </a:r>
            <a:r>
              <a:rPr lang="en-US" sz="2800" b="1" dirty="0"/>
              <a:t>above and below the main diagonal are zero.</a:t>
            </a:r>
          </a:p>
        </p:txBody>
      </p:sp>
    </p:spTree>
    <p:extLst>
      <p:ext uri="{BB962C8B-B14F-4D97-AF65-F5344CB8AC3E}">
        <p14:creationId xmlns:p14="http://schemas.microsoft.com/office/powerpoint/2010/main" val="32818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2611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Every square</a:t>
            </a:r>
            <a:r>
              <a:rPr lang="en-US" sz="2800" b="1" i="1" dirty="0"/>
              <a:t> </a:t>
            </a:r>
            <a:r>
              <a:rPr lang="en-US" sz="2800" b="1" dirty="0"/>
              <a:t>matrix can be associated with a real number called its </a:t>
            </a:r>
            <a:r>
              <a:rPr lang="en-US" sz="2800" b="1" dirty="0" smtClean="0">
                <a:solidFill>
                  <a:srgbClr val="FF0000"/>
                </a:solidFill>
              </a:rPr>
              <a:t>determinant</a:t>
            </a:r>
            <a:r>
              <a:rPr lang="en-US" sz="2800" b="1" i="1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Determinants </a:t>
            </a:r>
            <a:r>
              <a:rPr lang="en-US" sz="2800" b="1" dirty="0"/>
              <a:t>have many uses, several of which will be explored </a:t>
            </a:r>
            <a:r>
              <a:rPr lang="en-US" sz="2800" b="1" dirty="0" smtClean="0"/>
              <a:t>later on.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2971800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Definition (</a:t>
                </a:r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Determinant of a 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𝟐</m:t>
                    </m:r>
                    <m:r>
                      <a:rPr lang="en-US" sz="2800" b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×</m:t>
                    </m:r>
                    <m:r>
                      <a:rPr lang="en-US" sz="2800" b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𝟐</m:t>
                    </m:r>
                  </m:oMath>
                </a14:m>
                <a:r>
                  <a: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Matrix)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71800"/>
                <a:ext cx="9144000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00" t="-14118" b="-3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3352800"/>
                <a:ext cx="9144000" cy="2403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</a:t>
                </a:r>
                <a:r>
                  <a:rPr lang="en-US" sz="2800" b="1" dirty="0"/>
                  <a:t>determinant of the </a:t>
                </a:r>
                <a:r>
                  <a:rPr lang="en-US" sz="2800" b="1" dirty="0" smtClean="0"/>
                  <a:t>matrix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is given </a:t>
                </a:r>
                <a:r>
                  <a:rPr lang="en-US" sz="2800" b="1" dirty="0" smtClean="0"/>
                  <a:t>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1" i="0" smtClean="0">
                            <a:latin typeface="Cambria Math"/>
                          </a:rPr>
                          <m:t>𝐝𝐞𝐭</m:t>
                        </m:r>
                      </m:fName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𝟏𝟏</m:t>
                        </m:r>
                      </m:sub>
                    </m:sSub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𝟐𝟐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𝟐𝟏</m:t>
                        </m:r>
                      </m:sub>
                    </m:sSub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𝟏𝟐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2800"/>
                <a:ext cx="9144000" cy="2403030"/>
              </a:xfrm>
              <a:prstGeom prst="rect">
                <a:avLst/>
              </a:prstGeom>
              <a:blipFill rotWithShape="0">
                <a:blip r:embed="rId3"/>
                <a:stretch>
                  <a:fillRect l="-1333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69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267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Triangular Matrices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895600"/>
            <a:ext cx="9143998" cy="1319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To find the determinant of a triangular matrix, simply form the product of the entries on the main diagonal.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548385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It </a:t>
            </a:r>
            <a:r>
              <a:rPr lang="en-US" sz="2800" b="1" dirty="0"/>
              <a:t>is easy to see that this procedure is valid for triangular matrices of order </a:t>
            </a:r>
            <a:r>
              <a:rPr lang="en-US" sz="2800" b="1" dirty="0">
                <a:solidFill>
                  <a:srgbClr val="00B0F0"/>
                </a:solidFill>
              </a:rPr>
              <a:t>2</a:t>
            </a:r>
            <a:r>
              <a:rPr lang="en-US" sz="2800" b="1" dirty="0"/>
              <a:t> or </a:t>
            </a:r>
            <a:r>
              <a:rPr lang="en-US" sz="2800" b="1" dirty="0">
                <a:solidFill>
                  <a:srgbClr val="00B0F0"/>
                </a:solidFill>
              </a:rPr>
              <a:t>3</a:t>
            </a:r>
            <a:r>
              <a:rPr lang="en-US" sz="28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783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4948" y="0"/>
                <a:ext cx="9144000" cy="4731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</a:t>
                </a:r>
                <a:r>
                  <a:rPr lang="en-US" sz="2800" b="1" dirty="0"/>
                  <a:t>instance, the determinant </a:t>
                </a:r>
                <a:r>
                  <a:rPr lang="en-US" sz="2800" b="1" dirty="0" smtClean="0"/>
                  <a:t>of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can </a:t>
                </a:r>
                <a:r>
                  <a:rPr lang="en-US" sz="2800" b="1" dirty="0"/>
                  <a:t>be found by expanding by the third row to </a:t>
                </a:r>
                <a:r>
                  <a:rPr lang="en-US" sz="2800" b="1" dirty="0" smtClean="0"/>
                  <a:t>obtain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48" y="0"/>
                <a:ext cx="9144000" cy="4731423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4765357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dirty="0"/>
              <a:t>which is the product of the entries on the main diagonal.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Triangular Matrices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992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6928" y="381000"/>
                <a:ext cx="915092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a triangular matrix of </a:t>
                </a:r>
                <a:r>
                  <a:rPr lang="en-US" sz="2800" b="1" dirty="0" smtClean="0"/>
                  <a:t>order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then its determinant is the product of the entries </a:t>
                </a:r>
                <a:r>
                  <a:rPr lang="en-US" sz="2800" b="1" dirty="0" smtClean="0"/>
                  <a:t>on the </a:t>
                </a:r>
                <a:r>
                  <a:rPr lang="en-US" sz="2800" b="1" dirty="0"/>
                  <a:t>main </a:t>
                </a:r>
                <a:r>
                  <a:rPr lang="en-US" sz="2800" b="1" dirty="0" smtClean="0"/>
                  <a:t>diagonal: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/>
                        </a:rPr>
                        <m:t>𝐝𝐞𝐭</m:t>
                      </m:r>
                      <m:r>
                        <a:rPr lang="en-US" sz="2800" b="1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𝟐𝟐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𝟑𝟑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𝒏𝒏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28" y="381000"/>
                <a:ext cx="9150927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99" r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2 (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 of a Triangular Matrix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-6928" y="297180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Proof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You can use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mathematical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induction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to prove this theorem for the case in </a:t>
                </a:r>
                <a:r>
                  <a:rPr lang="en-US" sz="2800" b="1" dirty="0" smtClean="0"/>
                  <a:t>which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</a:t>
                </a:r>
                <a:r>
                  <a:rPr lang="en-US" sz="2800" b="1" dirty="0" smtClean="0"/>
                  <a:t>an upper </a:t>
                </a:r>
                <a:r>
                  <a:rPr lang="en-US" sz="2800" b="1" dirty="0"/>
                  <a:t>triangular matrix</a:t>
                </a:r>
                <a:r>
                  <a:rPr lang="en-US" sz="2800" b="1" dirty="0" smtClean="0"/>
                  <a:t>.</a:t>
                </a:r>
                <a:endParaRPr lang="en-US" sz="2800" b="1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28" y="2971800"/>
                <a:ext cx="9144000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400" r="-1333" b="-2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5473005"/>
                <a:ext cx="913707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</a:t>
                </a:r>
                <a:r>
                  <a:rPr lang="en-US" sz="2800" b="1" dirty="0"/>
                  <a:t>case </a:t>
                </a:r>
                <a:r>
                  <a:rPr lang="en-US" sz="2800" b="1" dirty="0" smtClean="0"/>
                  <a:t>of a </a:t>
                </a:r>
                <a:r>
                  <a:rPr lang="en-US" sz="2800" b="1" dirty="0"/>
                  <a:t>lower </a:t>
                </a:r>
                <a:r>
                  <a:rPr lang="en-US" sz="2800" b="1" dirty="0" smtClean="0"/>
                  <a:t>triangular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smtClean="0"/>
                  <a:t>is </a:t>
                </a:r>
                <a:r>
                  <a:rPr lang="en-US" sz="2800" b="1" dirty="0"/>
                  <a:t>proven similarly.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73005"/>
                <a:ext cx="9137072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334" r="-1334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13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7006" y="0"/>
            <a:ext cx="9151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6 (The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 of a Triangular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7007" y="543580"/>
                <a:ext cx="9151005" cy="4676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Find the determinant of each </a:t>
                </a:r>
                <a:r>
                  <a:rPr lang="en-US" sz="2800" b="1" dirty="0" smtClean="0"/>
                  <a:t>matrix</a:t>
                </a:r>
                <a:r>
                  <a:rPr lang="en-US" sz="2800" b="1" dirty="0" smtClean="0"/>
                  <a:t>:</a:t>
                </a:r>
              </a:p>
              <a:p>
                <a:pPr algn="just"/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b="1" dirty="0" smtClean="0"/>
              </a:p>
              <a:p>
                <a:pPr algn="just"/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b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07" y="543580"/>
                <a:ext cx="9151005" cy="4676729"/>
              </a:xfrm>
              <a:prstGeom prst="rect">
                <a:avLst/>
              </a:prstGeom>
              <a:blipFill rotWithShape="0">
                <a:blip r:embed="rId2"/>
                <a:stretch>
                  <a:fillRect l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Triangular Matrices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93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457200"/>
                <a:ext cx="91440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sz="2800" b="1" dirty="0" smtClean="0"/>
                  <a:t>) The </a:t>
                </a:r>
                <a:r>
                  <a:rPr lang="en-US" sz="2800" b="1" dirty="0"/>
                  <a:t>determinant of </a:t>
                </a:r>
                <a:r>
                  <a:rPr lang="en-US" sz="2800" b="1" dirty="0" smtClean="0"/>
                  <a:t>the </a:t>
                </a:r>
                <a:r>
                  <a:rPr lang="en-US" sz="2800" b="1" dirty="0"/>
                  <a:t>lower triangular </a:t>
                </a:r>
                <a:r>
                  <a:rPr lang="en-US" sz="2800" b="1" dirty="0" smtClean="0"/>
                  <a:t>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given by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r>
                        <a:rPr lang="en-US" sz="2800" b="1" i="1">
                          <a:latin typeface="Cambria Math"/>
                        </a:rPr>
                        <m:t>𝟐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800" b="1" i="1">
                          <a:latin typeface="Cambria Math"/>
                        </a:rPr>
                        <m:t>𝟏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800" b="1" i="1">
                          <a:latin typeface="Cambria Math"/>
                        </a:rPr>
                        <m:t>𝟑</m:t>
                      </m:r>
                      <m:r>
                        <a:rPr lang="en-US" sz="2800" b="1" i="1">
                          <a:latin typeface="Cambria Math"/>
                        </a:rPr>
                        <m:t>=−</m:t>
                      </m:r>
                      <m:r>
                        <a:rPr lang="en-US" sz="2800" b="1" i="1"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US" sz="2800" b="1" dirty="0" smtClean="0"/>
              </a:p>
              <a:p>
                <a:pPr algn="ctr">
                  <a:lnSpc>
                    <a:spcPct val="150000"/>
                  </a:lnSpc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product of the main diagonal entries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2585323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3200400"/>
                <a:ext cx="9144000" cy="2528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800" b="1" dirty="0"/>
                  <a:t>) The determinant of </a:t>
                </a:r>
                <a:r>
                  <a:rPr lang="en-US" sz="2800" b="1" dirty="0" smtClean="0"/>
                  <a:t>the </a:t>
                </a:r>
                <a:r>
                  <a:rPr lang="en-US" sz="2800" b="1" dirty="0"/>
                  <a:t>diagonal </a:t>
                </a:r>
                <a:r>
                  <a:rPr lang="en-US" sz="2800" b="1" dirty="0" smtClean="0"/>
                  <a:t>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given </a:t>
                </a:r>
                <a:r>
                  <a:rPr lang="en-US" sz="2800" b="1" dirty="0" smtClean="0"/>
                  <a:t>by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800" b="1" i="1">
                          <a:latin typeface="Cambria Math"/>
                        </a:rPr>
                        <m:t>𝟑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𝟒𝟖</m:t>
                      </m:r>
                    </m:oMath>
                  </m:oMathPara>
                </a14:m>
                <a:endParaRPr lang="en-US" sz="2800" b="1" dirty="0" smtClean="0"/>
              </a:p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product of the main diagonal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entries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0400"/>
                <a:ext cx="9144000" cy="2528769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4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Triangular Matrices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223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7432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84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2970" y="367605"/>
                <a:ext cx="914014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B0F0"/>
                        </a:solidFill>
                        <a:latin typeface="Cambria Math"/>
                      </a:rPr>
                      <m:t>𝐝𝐞𝐭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800" b="1" dirty="0" smtClean="0"/>
                  <a:t> are used </a:t>
                </a:r>
                <a:r>
                  <a:rPr lang="en-US" sz="2800" b="1" dirty="0"/>
                  <a:t>interchangeably to represent the </a:t>
                </a:r>
                <a:r>
                  <a:rPr lang="en-US" sz="2800" b="1" dirty="0" smtClean="0"/>
                  <a:t>determinant of </a:t>
                </a:r>
                <a:r>
                  <a:rPr lang="en-US" sz="2800" b="1" dirty="0"/>
                  <a:t>a matrix.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0" y="367605"/>
                <a:ext cx="9140149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401" r="-1334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0"/>
            <a:ext cx="9137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0" y="1981200"/>
                <a:ext cx="9144000" cy="420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Furthermore, it is common practice to delete the </a:t>
                </a:r>
                <a:r>
                  <a:rPr lang="en-US" sz="2800" b="1" dirty="0"/>
                  <a:t>matrix brackets and </a:t>
                </a:r>
                <a:r>
                  <a:rPr lang="en-US" sz="2800" b="1" dirty="0" smtClean="0"/>
                  <a:t>write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instead of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𝟏𝟐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9144000" cy="4201920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</p:spTree>
    <p:extLst>
      <p:ext uri="{BB962C8B-B14F-4D97-AF65-F5344CB8AC3E}">
        <p14:creationId xmlns:p14="http://schemas.microsoft.com/office/powerpoint/2010/main" val="332114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1965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 convenient method for remembering the formula for the determinant of a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𝟐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en-US" sz="2800" b="1" dirty="0" smtClean="0"/>
                  <a:t> matrix is </a:t>
                </a:r>
                <a:r>
                  <a:rPr lang="en-US" sz="2800" b="1" dirty="0"/>
                  <a:t>shown in the diagram </a:t>
                </a:r>
                <a:r>
                  <a:rPr lang="en-US" sz="2800" b="1" dirty="0" smtClean="0"/>
                  <a:t>below:</a:t>
                </a:r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96534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7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34290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determinant is the difference of the products of the two diagonals of the matrix</a:t>
            </a:r>
            <a:r>
              <a:rPr lang="en-US" sz="2800" b="1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46995"/>
            <a:ext cx="4800600" cy="1037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</p:spTree>
    <p:extLst>
      <p:ext uri="{BB962C8B-B14F-4D97-AF65-F5344CB8AC3E}">
        <p14:creationId xmlns:p14="http://schemas.microsoft.com/office/powerpoint/2010/main" val="339215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 (The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Determinant of a Matrix of Order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457200"/>
                <a:ext cx="9144000" cy="1812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Find the determinant of each matrix: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/>
                      </a:rPr>
                      <m:t>𝐀</m:t>
                    </m:r>
                    <m:r>
                      <a:rPr lang="en-US" sz="2800" b="1" i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 smtClean="0"/>
                  <a:t>           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b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/>
                      </a:rPr>
                      <m:t>𝐁</m:t>
                    </m:r>
                    <m:r>
                      <a:rPr lang="en-US" sz="2800" b="1" i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 smtClean="0"/>
                  <a:t>          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c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𝑪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1812163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2209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-6016" y="2697222"/>
                <a:ext cx="9150015" cy="80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16" y="2697222"/>
                <a:ext cx="9150015" cy="807978"/>
              </a:xfrm>
              <a:prstGeom prst="rect">
                <a:avLst/>
              </a:prstGeom>
              <a:blipFill rotWithShape="0">
                <a:blip r:embed="rId3"/>
                <a:stretch>
                  <a:fillRect l="-1332"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3962400"/>
                <a:ext cx="9150015" cy="80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b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2400"/>
                <a:ext cx="9150015" cy="807978"/>
              </a:xfrm>
              <a:prstGeom prst="rect">
                <a:avLst/>
              </a:prstGeom>
              <a:blipFill rotWithShape="0">
                <a:blip r:embed="rId4"/>
                <a:stretch>
                  <a:fillRect l="-1332"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0" y="5211822"/>
                <a:ext cx="9150015" cy="80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c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11822"/>
                <a:ext cx="9150015" cy="807978"/>
              </a:xfrm>
              <a:prstGeom prst="rect">
                <a:avLst/>
              </a:prstGeom>
              <a:blipFill rotWithShape="0">
                <a:blip r:embed="rId5"/>
                <a:stretch>
                  <a:fillRect l="-1332"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96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015" y="685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143000"/>
                <a:ext cx="915092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The determinant of a matrix of order 1 is defined simply as the entry of the matrix. </a:t>
                </a:r>
              </a:p>
              <a:p>
                <a:pPr algn="just"/>
                <a:r>
                  <a:rPr lang="en-US" sz="2800" b="1" dirty="0" smtClean="0"/>
                  <a:t>For instance</a:t>
                </a:r>
                <a:r>
                  <a:rPr lang="en-US" sz="2800" b="1" dirty="0"/>
                  <a:t>, </a:t>
                </a: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800" b="1" dirty="0" smtClean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1" i="0" smtClean="0">
                            <a:latin typeface="Cambria Math"/>
                          </a:rPr>
                          <m:t>𝐝𝐞𝐭</m:t>
                        </m:r>
                      </m:fName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US" sz="2800" b="1" i="1" smtClean="0">
                        <a:latin typeface="Cambria Math"/>
                      </a:rPr>
                      <m:t>=−</m:t>
                    </m:r>
                    <m:r>
                      <a:rPr lang="en-US" sz="2800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sz="2800" b="1" dirty="0" smtClean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50927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1332" t="-4846" r="-1332" b="-1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-6016" y="3200400"/>
            <a:ext cx="9150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To define the determinant of a matrix of order higher than 2, it is convenient to use </a:t>
            </a:r>
            <a:r>
              <a:rPr lang="en-US" sz="2800" b="1" dirty="0" smtClean="0"/>
              <a:t>the notions </a:t>
            </a:r>
            <a:r>
              <a:rPr lang="en-US" sz="2800" b="1" dirty="0"/>
              <a:t>of </a:t>
            </a:r>
            <a:r>
              <a:rPr lang="en-US" sz="2800" b="1" dirty="0">
                <a:solidFill>
                  <a:srgbClr val="FF0000"/>
                </a:solidFill>
              </a:rPr>
              <a:t>minors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and </a:t>
            </a:r>
            <a:r>
              <a:rPr lang="en-US" sz="2800" b="1" dirty="0">
                <a:solidFill>
                  <a:srgbClr val="FF0000"/>
                </a:solidFill>
              </a:rPr>
              <a:t>cofactors</a:t>
            </a:r>
            <a:r>
              <a:rPr lang="en-US" sz="2800" b="1" i="1" dirty="0"/>
              <a:t>.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10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780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(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Minors and Cofactors of a Matrix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0" y="533400"/>
                <a:ext cx="9144000" cy="2178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a square matrix, then the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minor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𝑴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2800" b="1" dirty="0" smtClean="0"/>
                  <a:t> of the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</a:t>
                </a:r>
                <a:r>
                  <a:rPr lang="en-US" sz="2800" b="1" dirty="0" smtClean="0"/>
                  <a:t>the </a:t>
                </a:r>
                <a:r>
                  <a:rPr lang="en-US" sz="2800" b="1" dirty="0"/>
                  <a:t>determinant of the matrix obtained by deleting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𝒊</m:t>
                        </m:r>
                      </m:e>
                      <m:sup>
                        <m:r>
                          <a:rPr lang="en-US" sz="2800" b="1" i="0">
                            <a:latin typeface="Cambria Math"/>
                          </a:rPr>
                          <m:t>𝐭𝐡</m:t>
                        </m:r>
                      </m:sup>
                    </m:sSup>
                  </m:oMath>
                </a14:m>
                <a:r>
                  <a:rPr lang="en-US" sz="2800" b="1" dirty="0"/>
                  <a:t> row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𝒋</m:t>
                        </m:r>
                      </m:e>
                      <m:sup>
                        <m:r>
                          <a:rPr lang="en-US" sz="2800" b="1" i="0">
                            <a:latin typeface="Cambria Math"/>
                          </a:rPr>
                          <m:t>𝐭𝐡</m:t>
                        </m:r>
                      </m:sup>
                    </m:sSup>
                  </m:oMath>
                </a14:m>
                <a:r>
                  <a:rPr lang="en-US" sz="2800" b="1" dirty="0"/>
                  <a:t> column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2178032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3048000"/>
                <a:ext cx="9144000" cy="1538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cofactor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2800" b="1" dirty="0"/>
                  <a:t> is given </a:t>
                </a:r>
                <a:r>
                  <a:rPr lang="en-US" sz="2800" b="1" dirty="0"/>
                  <a:t>by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sz="2800" b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/>
                            </a:rPr>
                            <m:t>(−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2800" b="1" i="1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𝒋</m:t>
                          </m:r>
                        </m:sup>
                      </m:sSup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𝑴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0"/>
                <a:ext cx="9144000" cy="1538819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For example,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is a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𝟑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matrix, then the </a:t>
                </a:r>
                <a:r>
                  <a:rPr lang="en-US" sz="2800" b="1" dirty="0" smtClean="0"/>
                  <a:t>minor </a:t>
                </a:r>
                <a:r>
                  <a:rPr lang="en-US" sz="2800" b="1" dirty="0"/>
                  <a:t>and </a:t>
                </a:r>
                <a:r>
                  <a:rPr lang="en-US" sz="2800" b="1" dirty="0" smtClean="0"/>
                  <a:t>cofactor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𝟐𝟏</m:t>
                        </m:r>
                      </m:sub>
                    </m:sSub>
                  </m:oMath>
                </a14:m>
                <a:r>
                  <a:rPr lang="en-US" sz="2800" b="1" dirty="0" smtClean="0"/>
                  <a:t> are as shown </a:t>
                </a:r>
                <a:r>
                  <a:rPr lang="en-US" sz="2800" b="1" dirty="0"/>
                  <a:t>in the diagram </a:t>
                </a:r>
                <a:r>
                  <a:rPr lang="en-US" sz="2800" b="1" dirty="0" smtClean="0"/>
                  <a:t>below:</a:t>
                </a:r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407" y="1371600"/>
            <a:ext cx="5584093" cy="471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Determinant of a Matrix</a:t>
            </a:r>
          </a:p>
        </p:txBody>
      </p:sp>
    </p:spTree>
    <p:extLst>
      <p:ext uri="{BB962C8B-B14F-4D97-AF65-F5344CB8AC3E}">
        <p14:creationId xmlns:p14="http://schemas.microsoft.com/office/powerpoint/2010/main" val="14113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34876DBD50AC41ADD0504448BBE949" ma:contentTypeVersion="6" ma:contentTypeDescription="Create a new document." ma:contentTypeScope="" ma:versionID="2f6d23ffb1a99d798fe5ffc28249fcb8">
  <xsd:schema xmlns:xsd="http://www.w3.org/2001/XMLSchema" xmlns:xs="http://www.w3.org/2001/XMLSchema" xmlns:p="http://schemas.microsoft.com/office/2006/metadata/properties" xmlns:ns2="fcfa62be-be03-42ab-b539-a31a62d9e1fd" targetNamespace="http://schemas.microsoft.com/office/2006/metadata/properties" ma:root="true" ma:fieldsID="5ceb63881177f7264e1f4eb3667349fb" ns2:_="">
    <xsd:import namespace="fcfa62be-be03-42ab-b539-a31a62d9e1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a62be-be03-42ab-b539-a31a62d9e1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686DE8-6BE7-44A5-BEB9-9D51C4A4676B}"/>
</file>

<file path=customXml/itemProps2.xml><?xml version="1.0" encoding="utf-8"?>
<ds:datastoreItem xmlns:ds="http://schemas.openxmlformats.org/officeDocument/2006/customXml" ds:itemID="{3A76D72E-CF1E-4565-8520-360B266527CF}"/>
</file>

<file path=customXml/itemProps3.xml><?xml version="1.0" encoding="utf-8"?>
<ds:datastoreItem xmlns:ds="http://schemas.openxmlformats.org/officeDocument/2006/customXml" ds:itemID="{3DB509B6-23D9-49BD-AD5C-D0DE0D4D7650}"/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409</TotalTime>
  <Words>1293</Words>
  <Application>Microsoft Office PowerPoint</Application>
  <PresentationFormat>On-screen Show (4:3)</PresentationFormat>
  <Paragraphs>194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Cambria Math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samir.quliyev</cp:lastModifiedBy>
  <cp:revision>193</cp:revision>
  <dcterms:created xsi:type="dcterms:W3CDTF">2006-08-16T00:00:00Z</dcterms:created>
  <dcterms:modified xsi:type="dcterms:W3CDTF">2017-10-07T08:10:55Z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0x010100B134876DBD50AC41ADD0504448BBE949</vt:lpwstr>
  </property>
</Properties>
</file>