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80" r:id="rId5"/>
    <p:sldId id="258" r:id="rId6"/>
    <p:sldId id="290" r:id="rId7"/>
    <p:sldId id="281" r:id="rId8"/>
    <p:sldId id="282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83" r:id="rId17"/>
    <p:sldId id="267" r:id="rId18"/>
    <p:sldId id="284" r:id="rId19"/>
    <p:sldId id="268" r:id="rId20"/>
    <p:sldId id="269" r:id="rId21"/>
    <p:sldId id="285" r:id="rId22"/>
    <p:sldId id="270" r:id="rId23"/>
    <p:sldId id="286" r:id="rId24"/>
    <p:sldId id="271" r:id="rId25"/>
    <p:sldId id="272" r:id="rId26"/>
    <p:sldId id="273" r:id="rId27"/>
    <p:sldId id="274" r:id="rId28"/>
    <p:sldId id="291" r:id="rId29"/>
    <p:sldId id="275" r:id="rId30"/>
    <p:sldId id="276" r:id="rId31"/>
    <p:sldId id="287" r:id="rId32"/>
    <p:sldId id="277" r:id="rId33"/>
    <p:sldId id="288" r:id="rId34"/>
    <p:sldId id="278" r:id="rId35"/>
    <p:sldId id="289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221E3-C78B-4AB1-BB77-BB9C23CF1DE4}" v="127" dt="2020-12-12T09:39:34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276221E3-C78B-4AB1-BB77-BB9C23CF1DE4}"/>
    <pc:docChg chg="undo redo custSel addSld delSld modSld">
      <pc:chgData name="Gnl Hmbtv" userId="246024e8652d4806" providerId="LiveId" clId="{276221E3-C78B-4AB1-BB77-BB9C23CF1DE4}" dt="2020-12-12T09:39:40.591" v="132" actId="2696"/>
      <pc:docMkLst>
        <pc:docMk/>
      </pc:docMkLst>
      <pc:sldChg chg="modSp mod">
        <pc:chgData name="Gnl Hmbtv" userId="246024e8652d4806" providerId="LiveId" clId="{276221E3-C78B-4AB1-BB77-BB9C23CF1DE4}" dt="2020-12-12T09:15:14.365" v="1" actId="1076"/>
        <pc:sldMkLst>
          <pc:docMk/>
          <pc:sldMk cId="2573013061" sldId="260"/>
        </pc:sldMkLst>
        <pc:spChg chg="mod">
          <ac:chgData name="Gnl Hmbtv" userId="246024e8652d4806" providerId="LiveId" clId="{276221E3-C78B-4AB1-BB77-BB9C23CF1DE4}" dt="2020-12-12T09:15:14.365" v="1" actId="1076"/>
          <ac:spMkLst>
            <pc:docMk/>
            <pc:sldMk cId="2573013061" sldId="260"/>
            <ac:spMk id="3" creationId="{00000000-0000-0000-0000-000000000000}"/>
          </ac:spMkLst>
        </pc:spChg>
      </pc:sldChg>
      <pc:sldChg chg="addSp delSp modSp new add del mod">
        <pc:chgData name="Gnl Hmbtv" userId="246024e8652d4806" providerId="LiveId" clId="{276221E3-C78B-4AB1-BB77-BB9C23CF1DE4}" dt="2020-12-12T09:39:40.591" v="132" actId="2696"/>
        <pc:sldMkLst>
          <pc:docMk/>
          <pc:sldMk cId="2094104593" sldId="292"/>
        </pc:sldMkLst>
        <pc:spChg chg="del mod">
          <ac:chgData name="Gnl Hmbtv" userId="246024e8652d4806" providerId="LiveId" clId="{276221E3-C78B-4AB1-BB77-BB9C23CF1DE4}" dt="2020-12-12T09:28:06.925" v="14" actId="21"/>
          <ac:spMkLst>
            <pc:docMk/>
            <pc:sldMk cId="2094104593" sldId="292"/>
            <ac:spMk id="2" creationId="{11F19505-DFE6-41F6-B613-698A592EDC4F}"/>
          </ac:spMkLst>
        </pc:spChg>
        <pc:spChg chg="del">
          <ac:chgData name="Gnl Hmbtv" userId="246024e8652d4806" providerId="LiveId" clId="{276221E3-C78B-4AB1-BB77-BB9C23CF1DE4}" dt="2020-12-12T09:28:11.105" v="16"/>
          <ac:spMkLst>
            <pc:docMk/>
            <pc:sldMk cId="2094104593" sldId="292"/>
            <ac:spMk id="3" creationId="{71CFE9E5-3C53-455F-8AC0-53953DDB997D}"/>
          </ac:spMkLst>
        </pc:spChg>
        <pc:spChg chg="add del mod">
          <ac:chgData name="Gnl Hmbtv" userId="246024e8652d4806" providerId="LiveId" clId="{276221E3-C78B-4AB1-BB77-BB9C23CF1DE4}" dt="2020-12-12T09:28:09.442" v="15" actId="21"/>
          <ac:spMkLst>
            <pc:docMk/>
            <pc:sldMk cId="2094104593" sldId="292"/>
            <ac:spMk id="5" creationId="{EFF9F12D-C623-495F-90FA-DC196E4C3937}"/>
          </ac:spMkLst>
        </pc:spChg>
        <pc:spChg chg="add del mod">
          <ac:chgData name="Gnl Hmbtv" userId="246024e8652d4806" providerId="LiveId" clId="{276221E3-C78B-4AB1-BB77-BB9C23CF1DE4}" dt="2020-12-12T09:28:13.106" v="17"/>
          <ac:spMkLst>
            <pc:docMk/>
            <pc:sldMk cId="2094104593" sldId="292"/>
            <ac:spMk id="6" creationId="{1287F01F-0121-462C-A8D8-F516F207C1EB}"/>
          </ac:spMkLst>
        </pc:spChg>
        <pc:spChg chg="add mod">
          <ac:chgData name="Gnl Hmbtv" userId="246024e8652d4806" providerId="LiveId" clId="{276221E3-C78B-4AB1-BB77-BB9C23CF1DE4}" dt="2020-12-12T09:39:38.263" v="131" actId="21"/>
          <ac:spMkLst>
            <pc:docMk/>
            <pc:sldMk cId="2094104593" sldId="292"/>
            <ac:spMk id="7" creationId="{4C9C413F-9F5D-42BC-8A08-ABE22BA341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14A06-E73D-4642-BA53-0D99629A47A5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1C6A-2B21-4BC8-84DB-F27A23EA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61C6A-2B21-4BC8-84DB-F27A23EA52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Linear Algebra</a:t>
            </a: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1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each step in the elimination process, use Theorem 1 to determine the effect of the elementary row operation on the determinant.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2209800"/>
                <a:ext cx="9144000" cy="1319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Finally, find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by multiplying the entries on its main diagonal.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131901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</p:spTree>
    <p:extLst>
      <p:ext uri="{BB962C8B-B14F-4D97-AF65-F5344CB8AC3E}">
        <p14:creationId xmlns:p14="http://schemas.microsoft.com/office/powerpoint/2010/main" val="12794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Evaluating a Determinant Using Elementary Row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219200"/>
                <a:ext cx="914400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Find the determinant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697003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8906" y="3110805"/>
            <a:ext cx="9152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5052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Using elementary row operations, rewrite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in triangular form.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u="sng" dirty="0"/>
                  <a:t>Task</a:t>
                </a:r>
                <a:r>
                  <a:rPr lang="en-US" sz="2800" b="1" dirty="0"/>
                  <a:t>: Solve the problem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2677656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</p:spTree>
    <p:extLst>
      <p:ext uri="{BB962C8B-B14F-4D97-AF65-F5344CB8AC3E}">
        <p14:creationId xmlns:p14="http://schemas.microsoft.com/office/powerpoint/2010/main" val="7951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Although Theorem 1 is stated in terms of elementary row operations, the theorem remains valid if the word “column” replaces the word “row.”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77605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Two matrices are called </a:t>
            </a:r>
            <a:r>
              <a:rPr lang="en-US" sz="2800" b="1" dirty="0">
                <a:solidFill>
                  <a:srgbClr val="FF0000"/>
                </a:solidFill>
              </a:rPr>
              <a:t>column-equivalent </a:t>
            </a:r>
            <a:r>
              <a:rPr lang="en-US" sz="2800" b="1" dirty="0"/>
              <a:t>if one can be obtained from the other by elementary column operations.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1336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Operations performed on the columns (rather than the rows) of a matrix are called </a:t>
            </a:r>
            <a:r>
              <a:rPr lang="en-US" sz="2800" b="1" dirty="0">
                <a:solidFill>
                  <a:srgbClr val="FF0000"/>
                </a:solidFill>
              </a:rPr>
              <a:t>elementary column operations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4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33400"/>
                <a:ext cx="9144000" cy="3847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column version of Theorem 1 is illustrated as follows: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𝐈𝐧𝐭𝐞𝐫𝐜𝐡𝐚𝐧𝐠𝐞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𝐟𝐢𝐫𝐬𝐭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𝐭𝐰𝐨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𝐜𝐨𝐥𝐮𝐦𝐧𝐬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84784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2" name="Up Arrow 1"/>
          <p:cNvSpPr/>
          <p:nvPr/>
        </p:nvSpPr>
        <p:spPr>
          <a:xfrm>
            <a:off x="5105400" y="3124200"/>
            <a:ext cx="228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5715000" y="3124200"/>
            <a:ext cx="228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(continued)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88997"/>
                <a:ext cx="9144000" cy="253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𝐅𝐚𝐜𝐭𝐨𝐫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𝐨𝐮𝐭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𝐟𝐢𝐫𝐬𝐭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𝐜𝐨𝐥𝐮𝐦𝐧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8997"/>
                <a:ext cx="9144000" cy="25331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Up Arrow 1"/>
          <p:cNvSpPr/>
          <p:nvPr/>
        </p:nvSpPr>
        <p:spPr>
          <a:xfrm>
            <a:off x="5257800" y="1867169"/>
            <a:ext cx="2286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Evaluating a Determinant Using Elementary Column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350997"/>
                <a:ext cx="914400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0997"/>
                <a:ext cx="9144000" cy="169700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3505200"/>
                <a:ext cx="9144000" cy="261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Because the first two columns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are multiples of each other, you can obtain a column of zeros by adding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800" b="1" dirty="0"/>
                  <a:t> times the first column to the second column, as follows.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5200"/>
                <a:ext cx="9144000" cy="261167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34060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908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At this point you do not need to continue to rewrite the matrix in triangular form: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/>
              <a:t>Because there is an entire column of zeros, simply conclude that the determinant is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0"/>
                <a:ext cx="9144000" cy="223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2342"/>
              </a:xfrm>
              <a:prstGeom prst="rect">
                <a:avLst/>
              </a:prstGeom>
              <a:blipFill rotWithShape="0">
                <a:blip r:embed="rId2"/>
                <a:stretch>
                  <a:fillRect l="-1400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34199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90" y="457200"/>
            <a:ext cx="9144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Example 3 shows that if one column of a matrix is a scalar multiple of another column, you can immediately conclude that the determinant of the matrix is zero.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810000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is one of three conditions, listed next, that yield a determinant of zero.</a:t>
            </a:r>
          </a:p>
        </p:txBody>
      </p:sp>
    </p:spTree>
    <p:extLst>
      <p:ext uri="{BB962C8B-B14F-4D97-AF65-F5344CB8AC3E}">
        <p14:creationId xmlns:p14="http://schemas.microsoft.com/office/powerpoint/2010/main" val="20289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96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2. Conditions That Yield a Zero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7920" y="381000"/>
                <a:ext cx="9147959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is a square matrix and any one of the following conditions is true,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𝐝𝐞𝐭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800" b="1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(1)</a:t>
                </a:r>
                <a:r>
                  <a:rPr lang="en-US" sz="2800" b="1" dirty="0"/>
                  <a:t> An entire row (or an entire column) consists of zeros.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(2)</a:t>
                </a:r>
                <a:r>
                  <a:rPr lang="en-US" sz="2800" b="1" dirty="0"/>
                  <a:t> Two rows (or columns) are equal.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(3) </a:t>
                </a:r>
                <a:r>
                  <a:rPr lang="en-US" sz="2800" b="1" dirty="0"/>
                  <a:t>One row (or column) is a multiple of another row (or column).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0" y="381000"/>
                <a:ext cx="9147959" cy="4616648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400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20509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" y="838200"/>
            <a:ext cx="9144990" cy="261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439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343400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Do not conclude, however, that Theorem 2 gives the only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conditions that produce a determinant of zero. </a:t>
            </a:r>
          </a:p>
        </p:txBody>
      </p:sp>
    </p:spTree>
    <p:extLst>
      <p:ext uri="{BB962C8B-B14F-4D97-AF65-F5344CB8AC3E}">
        <p14:creationId xmlns:p14="http://schemas.microsoft.com/office/powerpoint/2010/main" val="287000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2972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Which of the two determinants shown below is easier to evaluate?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254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0" y="5268685"/>
            <a:ext cx="9144000" cy="1589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 Using Elementary Operations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124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is clear that the second determinant is much easier to evaluate: its determinant is simply the product of the entries on the main diagonal.</a:t>
            </a:r>
          </a:p>
        </p:txBody>
      </p:sp>
    </p:spTree>
    <p:extLst>
      <p:ext uri="{BB962C8B-B14F-4D97-AF65-F5344CB8AC3E}">
        <p14:creationId xmlns:p14="http://schemas.microsoft.com/office/powerpoint/2010/main" val="30874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9144000" cy="325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theorem is often used indirectly – that is, you can begin with a matrix that does not satisfy any of the conditions of Theorem 2 and, through elementary row or column operations, obtain a matrix that does satisfy one of the conditions.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064169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Only then you can conclude that the original matrix has a determinant of zero.</a:t>
            </a:r>
          </a:p>
        </p:txBody>
      </p:sp>
    </p:spTree>
    <p:extLst>
      <p:ext uri="{BB962C8B-B14F-4D97-AF65-F5344CB8AC3E}">
        <p14:creationId xmlns:p14="http://schemas.microsoft.com/office/powerpoint/2010/main" val="34265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</a:t>
            </a:r>
            <a:r>
              <a:rPr lang="pt-BR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Matrix with a Zero Determinant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990" y="588997"/>
                <a:ext cx="9144989" cy="187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Find the determinant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𝟏𝟖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588997"/>
                <a:ext cx="9144989" cy="1878271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991" y="2514600"/>
            <a:ext cx="914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992" y="2977510"/>
                <a:ext cx="9144991" cy="252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Adding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 times the first row to the second row produces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𝟏𝟖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𝟏𝟖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2" y="2977510"/>
                <a:ext cx="9144991" cy="2524602"/>
              </a:xfrm>
              <a:prstGeom prst="rect">
                <a:avLst/>
              </a:prstGeom>
              <a:blipFill rotWithShape="0">
                <a:blip r:embed="rId3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-992" y="5538985"/>
            <a:ext cx="914499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Because the second and third rows are multiples of each other, we conclude that the determinant is zero.</a:t>
            </a:r>
          </a:p>
        </p:txBody>
      </p:sp>
    </p:spTree>
    <p:extLst>
      <p:ext uri="{BB962C8B-B14F-4D97-AF65-F5344CB8AC3E}">
        <p14:creationId xmlns:p14="http://schemas.microsoft.com/office/powerpoint/2010/main" val="21820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5708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 have now surveyed two general methods for evaluating determinants.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Of these, the method of using elementary row operations to reduce the matrix to triangular form is usually faster than cofactor expansion along a row or column.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267200"/>
            <a:ext cx="914400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If the matrix is large, then the number of arithmetic operations needed for cofactor expansion can become extremely large.</a:t>
            </a:r>
          </a:p>
        </p:txBody>
      </p:sp>
    </p:spTree>
    <p:extLst>
      <p:ext uri="{BB962C8B-B14F-4D97-AF65-F5344CB8AC3E}">
        <p14:creationId xmlns:p14="http://schemas.microsoft.com/office/powerpoint/2010/main" val="369187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581400"/>
                <a:ext cx="9144000" cy="270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In fact, the number of operations for the cofactor expansion of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 grows like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Because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𝟑𝟎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!≈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𝟔𝟓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en-US" sz="2800" b="1" dirty="0"/>
                  <a:t>, even a relatively small matrix would require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𝟑𝟐</m:t>
                        </m:r>
                      </m:sup>
                    </m:sSup>
                  </m:oMath>
                </a14:m>
                <a:r>
                  <a:rPr lang="en-US" sz="2800" b="1" dirty="0"/>
                  <a:t> operations.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27068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30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6046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When evaluating a determinant by hand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you can sometimes save steps by using elementary row (or column) operations to create a row (or column) having zeros in all but one position and then using cofactor expansion to reduce the order of the matrix by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214809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Evaluating a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609600"/>
                <a:ext cx="914400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/>
                  <a:t>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169700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6670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189744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Notice that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already has one zero in the third row.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89744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574739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You can create another zero in the third row by adding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 times the first column to the third column as follows.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4739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2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562684"/>
                <a:ext cx="9144000" cy="1266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2684"/>
                <a:ext cx="9144000" cy="126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1991380"/>
                <a:ext cx="9144000" cy="2625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Expanding by cofactors along the third row produces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91380"/>
                <a:ext cx="9144000" cy="2625527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362200" y="2819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3657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Evaluating a Determinant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9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Evaluate the determinant of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19200"/>
            <a:ext cx="6324600" cy="277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3772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84693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Because the second column of this matrix already has two zeros, choose it for cofactor expansion.</a:t>
            </a:r>
          </a:p>
        </p:txBody>
      </p:sp>
    </p:spTree>
    <p:extLst>
      <p:ext uri="{BB962C8B-B14F-4D97-AF65-F5344CB8AC3E}">
        <p14:creationId xmlns:p14="http://schemas.microsoft.com/office/powerpoint/2010/main" val="22872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470118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Two additional zeros can be created in the second column by adding the second row to the fourth row, and then adding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 times the second row to the fifth row.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118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14844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990" y="0"/>
            <a:ext cx="914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5" y="838200"/>
            <a:ext cx="6781800" cy="501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8016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Using expansion by cofactors (the only technique discussed so far) to evaluate the first determinant is messy.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580620"/>
                <a:ext cx="9144000" cy="364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instance, if you expand by cofactors across the first row, you have</a:t>
                </a: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620"/>
                <a:ext cx="9144000" cy="364599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2766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Because we already have two zeros in the fourth row, it is chosen for the next cofactor expansion.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3" y="705340"/>
            <a:ext cx="887265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787205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Add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/>
                  <a:t> times the fourth column to the first column to produce the following: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87205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2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81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Add the second row to the first row and then expand by cofactors along the first row.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7" y="656944"/>
            <a:ext cx="8305800" cy="216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8305800" cy="215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22799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572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Add the second row to the first row and then expand by cofactors along the first row.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8818"/>
            <a:ext cx="7374443" cy="168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5" y="4173219"/>
            <a:ext cx="867548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088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Column Operations</a:t>
            </a:r>
          </a:p>
        </p:txBody>
      </p:sp>
    </p:spTree>
    <p:extLst>
      <p:ext uri="{BB962C8B-B14F-4D97-AF65-F5344CB8AC3E}">
        <p14:creationId xmlns:p14="http://schemas.microsoft.com/office/powerpoint/2010/main" val="7557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64863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4936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322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Evaluating the determinants of these four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/>
                  <a:t> matrices produces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𝟔𝟎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𝟑𝟗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𝟏𝟎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𝟏𝟖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22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28956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On the other hand,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is simply the product of the entries on the main diagonal: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56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4876800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is not coincidental that these two determinants have the same value. </a:t>
            </a:r>
          </a:p>
        </p:txBody>
      </p:sp>
    </p:spTree>
    <p:extLst>
      <p:ext uri="{BB962C8B-B14F-4D97-AF65-F5344CB8AC3E}">
        <p14:creationId xmlns:p14="http://schemas.microsoft.com/office/powerpoint/2010/main" val="13303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3958" y="0"/>
                <a:ext cx="9144000" cy="1317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In fact, you can obtain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by performing elementary row operations on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8" y="0"/>
                <a:ext cx="9144000" cy="1317733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40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17041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The Effects of Elementary Row Operations on a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7706" y="3353122"/>
                <a:ext cx="9151706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/>
                  <a:t>)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was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by interchanging the rows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06" y="3353122"/>
                <a:ext cx="9151706" cy="2514278"/>
              </a:xfrm>
              <a:prstGeom prst="rect">
                <a:avLst/>
              </a:prstGeom>
              <a:blipFill rotWithShape="0">
                <a:blip r:embed="rId3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1196867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)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was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by adding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times the first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to the second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6867"/>
                <a:ext cx="9144000" cy="251427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The Effects of Elementary Row Operations on a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3581400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) The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was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by multiplying the first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9144000" cy="2514278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7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1. Elementary Row Operations and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2192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be square matrices.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(1)</a:t>
                </a:r>
                <a:r>
                  <a:rPr lang="en-US" sz="2800" b="1" dirty="0"/>
                  <a:t>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is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by interchanging two rows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3962400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(2)</a:t>
                </a:r>
                <a:r>
                  <a:rPr lang="en-US" sz="2800" b="1" dirty="0"/>
                  <a:t>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is obtained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by adding a multiple of a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to another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𝐁</m:t>
                              </m:r>
                            </m:e>
                          </m:d>
                        </m:e>
                      </m:func>
                      <m:r>
                        <a:rPr lang="en-US" sz="2800" b="1" i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44000" cy="2031325"/>
              </a:xfrm>
              <a:prstGeom prst="rect">
                <a:avLst/>
              </a:prstGeom>
              <a:blipFill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0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1. Elementary Row Operations and Determinants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2954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(3)</a:t>
                </a:r>
                <a:r>
                  <a:rPr lang="en-US" sz="2800" b="1" dirty="0"/>
                  <a:t>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is obtained from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by multiplying a row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by a nonzero constant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b="1" dirty="0"/>
                  <a:t>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𝐁</m:t>
                              </m:r>
                            </m:e>
                          </m:d>
                        </m:e>
                      </m:func>
                      <m:r>
                        <a:rPr lang="en-US" sz="2800" b="1" i="0">
                          <a:latin typeface="Cambria Math"/>
                        </a:rPr>
                        <m:t>=</m:t>
                      </m:r>
                      <m:r>
                        <a:rPr lang="en-US" sz="2800" b="1" i="0" smtClean="0">
                          <a:latin typeface="Cambria Math"/>
                        </a:rPr>
                        <m:t>𝐜</m:t>
                      </m:r>
                      <m:r>
                        <a:rPr lang="en-US" sz="2800" b="1" i="0" smtClean="0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</p:spTree>
    <p:extLst>
      <p:ext uri="{BB962C8B-B14F-4D97-AF65-F5344CB8AC3E}">
        <p14:creationId xmlns:p14="http://schemas.microsoft.com/office/powerpoint/2010/main" val="25690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609922"/>
                <a:ext cx="9144000" cy="2103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Note that the third property of Theorem 1 enables you to divide a row by the common factor. For instance,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𝐅𝐚𝐜𝐭𝐨𝐫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𝐨𝐮𝐭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𝐟𝐢𝐫𝐬𝐭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𝐫𝐨𝐰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922"/>
                <a:ext cx="9144000" cy="2103461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0" y="6106886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a Determinant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819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Theorem 1 provides a practical way to evaluate determinants: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find the determinant of a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use elementary row operations to obtain a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/>
                  <a:t> that is row-equivalent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400"/>
                <a:ext cx="9144000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6" ma:contentTypeDescription="Create a new document." ma:contentTypeScope="" ma:versionID="2f6d23ffb1a99d798fe5ffc28249fcb8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5ceb63881177f7264e1f4eb3667349fb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9C23FE-0D70-4515-BDE9-9137AEC6F9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1EE40-7682-4001-BACA-54AD5333C3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fa62be-be03-42ab-b539-a31a62d9e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1B293-CC17-4C3E-A9FC-7432848856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374</TotalTime>
  <Words>1518</Words>
  <Application>Microsoft Office PowerPoint</Application>
  <PresentationFormat>Ekran Gösterisi (4:3)</PresentationFormat>
  <Paragraphs>156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Courier New</vt:lpstr>
      <vt:lpstr>Palatino Linotype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174</cp:revision>
  <dcterms:created xsi:type="dcterms:W3CDTF">2006-08-16T00:00:00Z</dcterms:created>
  <dcterms:modified xsi:type="dcterms:W3CDTF">2020-12-12T09:40:04Z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