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272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18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Linear Algebra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27293"/>
            <a:ext cx="9145905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Classifying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Matrices as Singular or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Nonsingular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36922"/>
                <a:ext cx="9145906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Which of the matrices has an inverse</a:t>
                </a:r>
                <a:r>
                  <a:rPr lang="en-US" sz="2800" b="1" dirty="0" smtClean="0"/>
                  <a:t>?</a:t>
                </a:r>
              </a:p>
              <a:p>
                <a:pPr algn="just"/>
                <a:r>
                  <a:rPr lang="en-US" sz="2800" b="1" dirty="0" smtClean="0"/>
                  <a:t>(a)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			        (b)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36922"/>
                <a:ext cx="9145906" cy="187807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square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invertible (nonsingular) if and only </a:t>
                </a:r>
                <a:r>
                  <a:rPr lang="en-US" sz="2800" b="1" dirty="0" smtClean="0"/>
                  <a:t>if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𝐝𝐞𝐭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Determinant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Invertible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3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8991600" cy="166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lphaLcParenBoth"/>
                </a:pPr>
                <a:r>
                  <a:rPr lang="en-US" sz="2800" b="1" dirty="0" smtClean="0"/>
                  <a:t>Because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8991600" cy="1662635"/>
              </a:xfrm>
              <a:prstGeom prst="rect">
                <a:avLst/>
              </a:prstGeom>
              <a:blipFill rotWithShape="0">
                <a:blip r:embed="rId2"/>
                <a:stretch>
                  <a:fillRect l="-1627" t="-6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1336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you can conclude that this matrix has no inverse (it is singular).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657600"/>
                <a:ext cx="8991600" cy="166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(b) Because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𝟏𝟐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600"/>
                <a:ext cx="8991600" cy="1662635"/>
              </a:xfrm>
              <a:prstGeom prst="rect">
                <a:avLst/>
              </a:prstGeom>
              <a:blipFill rotWithShape="0">
                <a:blip r:embed="rId3"/>
                <a:stretch>
                  <a:fillRect l="-1356" t="-4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53103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you can conclude that this matrix has </a:t>
            </a:r>
            <a:r>
              <a:rPr lang="en-US" sz="2800" b="1" dirty="0" smtClean="0"/>
              <a:t>an </a:t>
            </a:r>
            <a:r>
              <a:rPr lang="en-US" sz="2800" b="1" dirty="0"/>
              <a:t>inverse (it is </a:t>
            </a:r>
            <a:r>
              <a:rPr lang="en-US" sz="2800" b="1" dirty="0" smtClean="0"/>
              <a:t>non-singular</a:t>
            </a:r>
            <a:r>
              <a:rPr lang="en-US" sz="2800" b="1" dirty="0"/>
              <a:t>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next theorem provides a convenient way to find the determinant of the inverse of </a:t>
            </a:r>
            <a:r>
              <a:rPr lang="en-US" sz="2800" b="1" dirty="0" smtClean="0"/>
              <a:t>a matrix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2133600"/>
                <a:ext cx="9144000" cy="2067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invertible, </a:t>
                </a:r>
                <a:r>
                  <a:rPr lang="en-US" sz="2800" b="1" dirty="0" smtClean="0"/>
                  <a:t>then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2067489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1676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Determinant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Inverse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1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the Inverse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533400"/>
                <a:ext cx="9144000" cy="17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 smtClean="0"/>
                  <a:t> for the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76971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2895600"/>
                <a:ext cx="9144000" cy="204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One way to solve this problem is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then evaluate its determinant</a:t>
                </a:r>
                <a:r>
                  <a:rPr lang="en-US" sz="2800" b="1" dirty="0" smtClean="0"/>
                  <a:t>.</a:t>
                </a:r>
                <a:r>
                  <a:rPr lang="en-US" sz="2800" b="1" dirty="0"/>
                  <a:t>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It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easier, however</a:t>
                </a:r>
                <a:r>
                  <a:rPr lang="en-US" sz="2800" b="1" dirty="0"/>
                  <a:t>, to apply Theorem </a:t>
                </a:r>
                <a:r>
                  <a:rPr lang="en-US" sz="2800" b="1" dirty="0" smtClean="0"/>
                  <a:t>4, </a:t>
                </a:r>
                <a:r>
                  <a:rPr lang="en-US" sz="2800" b="1" dirty="0"/>
                  <a:t>as follows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204594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2438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185445"/>
                <a:ext cx="8991600" cy="321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Find the determinant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  <a:p>
                <a:r>
                  <a:rPr lang="en-US" sz="2800" b="1" dirty="0" smtClean="0"/>
                  <a:t>and then use the formula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b="1" dirty="0" smtClean="0"/>
                  <a:t> to conclude that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5445"/>
                <a:ext cx="8991600" cy="3217419"/>
              </a:xfrm>
              <a:prstGeom prst="rect">
                <a:avLst/>
              </a:prstGeom>
              <a:blipFill rotWithShape="1">
                <a:blip r:embed="rId2"/>
                <a:stretch>
                  <a:fillRect l="-1356" t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9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897544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matrix, then the following statements are </a:t>
                </a:r>
                <a:r>
                  <a:rPr lang="en-US" sz="2800" b="1" dirty="0" smtClean="0"/>
                  <a:t>equivalent: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1.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is invertible.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2.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smtClean="0"/>
                  <a:t>has </a:t>
                </a:r>
                <a:r>
                  <a:rPr lang="en-US" sz="2800" b="1" dirty="0"/>
                  <a:t>a unique solution for </a:t>
                </a:r>
                <a:r>
                  <a:rPr lang="en-US" sz="2800" b="1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column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3.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smtClean="0"/>
                  <a:t>has </a:t>
                </a:r>
                <a:r>
                  <a:rPr lang="en-US" sz="2800" b="1" dirty="0"/>
                  <a:t>only the trivial solution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7544"/>
                <a:ext cx="9144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 Conditions for a Nonsingular Matrix)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2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838200"/>
                <a:ext cx="9144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4.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/>
                  <a:t> is </a:t>
                </a:r>
                <a:r>
                  <a:rPr lang="en-US" sz="2800" b="1" dirty="0"/>
                  <a:t>row-equivalent </a:t>
                </a:r>
                <a:r>
                  <a:rPr lang="en-US" sz="2800" b="1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5. </a:t>
                </a:r>
                <a:r>
                  <a:rPr lang="en-US" sz="2800" b="1" i="1" dirty="0">
                    <a:solidFill>
                      <a:srgbClr val="0070C0"/>
                    </a:solidFill>
                  </a:rPr>
                  <a:t>A</a:t>
                </a:r>
                <a:r>
                  <a:rPr lang="en-US" sz="2800" b="1" dirty="0"/>
                  <a:t> can </a:t>
                </a:r>
                <a:r>
                  <a:rPr lang="en-US" sz="2800" b="1" dirty="0"/>
                  <a:t>be written as the product of elementary matrices.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6. 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 panose="02040503050406030204" pitchFamily="18" charset="0"/>
                      </a:rPr>
                      <m:t>𝐝𝐞𝐭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 Conditions for a Nonsingular Matrix)</a:t>
            </a:r>
          </a:p>
        </p:txBody>
      </p:sp>
    </p:spTree>
    <p:extLst>
      <p:ext uri="{BB962C8B-B14F-4D97-AF65-F5344CB8AC3E}">
        <p14:creationId xmlns:p14="http://schemas.microsoft.com/office/powerpoint/2010/main" val="1140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5" y="39665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</a:t>
            </a:r>
            <a:r>
              <a:rPr lang="en-US" sz="2800" b="1" dirty="0" smtClean="0"/>
              <a:t>our previous lectures you </a:t>
            </a:r>
            <a:r>
              <a:rPr lang="en-US" sz="2800" b="1" dirty="0"/>
              <a:t>saw that a square matrix can have a determinant of </a:t>
            </a:r>
            <a:r>
              <a:rPr lang="en-US" sz="2800" b="1" dirty="0" smtClean="0"/>
              <a:t>zero if it is </a:t>
            </a:r>
            <a:r>
              <a:rPr lang="en-US" sz="2800" b="1" dirty="0"/>
              <a:t>row-equivalent to a matrix that has at least one </a:t>
            </a:r>
            <a:r>
              <a:rPr lang="en-US" sz="2800" b="1" dirty="0" smtClean="0"/>
              <a:t>row (or column) </a:t>
            </a:r>
            <a:r>
              <a:rPr lang="en-US" sz="2800" b="1" dirty="0"/>
              <a:t>consisting entirely of zeros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15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Inverse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2766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validity of this statement follows from the equivalence of </a:t>
            </a:r>
            <a:r>
              <a:rPr lang="en-US" sz="2800" b="1" dirty="0">
                <a:solidFill>
                  <a:srgbClr val="C00000"/>
                </a:solidFill>
              </a:rPr>
              <a:t>Properties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4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6</a:t>
            </a:r>
            <a:r>
              <a:rPr lang="en-US" sz="2800" b="1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93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Systems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Linear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20" y="457200"/>
                <a:ext cx="9136380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Which of the systems has a unique solution?</a:t>
                </a:r>
              </a:p>
              <a:p>
                <a:r>
                  <a:rPr lang="en-US" sz="2800" b="1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/>
                            </a:rPr>
                            <m:t>=−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e>
                      </m:mr>
                      <m:m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e>
                      </m:mr>
                    </m:m>
                  </m:oMath>
                </a14:m>
                <a:r>
                  <a:rPr lang="en-US" sz="2800" b="1" dirty="0" smtClean="0"/>
                  <a:t>			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e>
                      </m:mr>
                      <m:m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e>
                      </m:mr>
                    </m:m>
                  </m:oMath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" y="457200"/>
                <a:ext cx="9136380" cy="1976375"/>
              </a:xfrm>
              <a:prstGeom prst="rect">
                <a:avLst/>
              </a:prstGeom>
              <a:blipFill rotWithShape="0">
                <a:blip r:embed="rId2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620" y="2809591"/>
                <a:ext cx="9144000" cy="252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coefficient matrices for these two systems have </a:t>
                </a:r>
                <a:r>
                  <a:rPr lang="en-US" sz="2800" b="1" dirty="0" smtClean="0"/>
                  <a:t>the determinants below:</a:t>
                </a:r>
              </a:p>
              <a:p>
                <a:pPr algn="just"/>
                <a:r>
                  <a:rPr lang="en-US" sz="2800" b="1" dirty="0" smtClean="0"/>
                  <a:t>(a)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 smtClean="0"/>
                  <a:t>		      (b)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𝟏𝟐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" y="2809591"/>
                <a:ext cx="9144000" cy="2524409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20" y="246471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4730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Using the preceding list of equivalent conditions, you can conclude that only the </a:t>
            </a:r>
            <a:r>
              <a:rPr lang="en-US" sz="2800" b="1" dirty="0" smtClean="0"/>
              <a:t>second system </a:t>
            </a:r>
            <a:r>
              <a:rPr lang="en-US" sz="2800" b="1" dirty="0"/>
              <a:t>has a unique solution.</a:t>
            </a:r>
          </a:p>
        </p:txBody>
      </p:sp>
    </p:spTree>
    <p:extLst>
      <p:ext uri="{BB962C8B-B14F-4D97-AF65-F5344CB8AC3E}">
        <p14:creationId xmlns:p14="http://schemas.microsoft.com/office/powerpoint/2010/main" val="19940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next theorem tells you that the determinant of the transpose of a square matrix </a:t>
            </a:r>
            <a:r>
              <a:rPr lang="en-US" sz="2800" b="1" dirty="0" smtClean="0"/>
              <a:t>is equal </a:t>
            </a:r>
            <a:r>
              <a:rPr lang="en-US" sz="2800" b="1" dirty="0"/>
              <a:t>to the determinant of the original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2743200"/>
                <a:ext cx="9144000" cy="13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is a square matrix, then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139653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10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Transpose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296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Determinant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6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In </a:t>
            </a:r>
            <a:r>
              <a:rPr lang="en-US" sz="3200" b="1" dirty="0"/>
              <a:t>this lecture you will learn several important properties of determinants</a:t>
            </a:r>
            <a:r>
              <a:rPr lang="en-US" sz="3200" b="1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3200" b="1" dirty="0"/>
          </a:p>
          <a:p>
            <a:pPr algn="just">
              <a:lnSpc>
                <a:spcPct val="150000"/>
              </a:lnSpc>
            </a:pPr>
            <a:r>
              <a:rPr lang="en-US" sz="3200" b="1" dirty="0"/>
              <a:t>We begin by considering the determinant of the product of two matrices.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5943600"/>
            <a:ext cx="8991600" cy="903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Determinants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0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" y="0"/>
            <a:ext cx="914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533400"/>
                <a:ext cx="9147810" cy="187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 smtClean="0"/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the matrix </a:t>
                </a:r>
                <a:r>
                  <a:rPr lang="en-US" sz="2800" b="1" dirty="0" smtClean="0"/>
                  <a:t>below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7810" cy="1871987"/>
              </a:xfrm>
              <a:prstGeom prst="rect">
                <a:avLst/>
              </a:prstGeom>
              <a:blipFill rotWithShape="0">
                <a:blip r:embed="rId2"/>
                <a:stretch>
                  <a:fillRect l="-1332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10" y="3124200"/>
                <a:ext cx="9140190" cy="246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find the determinant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expand by cofactors along the second row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to </a:t>
                </a:r>
                <a:r>
                  <a:rPr lang="en-US" sz="2800" b="1" dirty="0" smtClean="0"/>
                  <a:t>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" y="3124200"/>
                <a:ext cx="9140190" cy="2462725"/>
              </a:xfrm>
              <a:prstGeom prst="rect">
                <a:avLst/>
              </a:prstGeom>
              <a:blipFill rotWithShape="0">
                <a:blip r:embed="rId3"/>
                <a:stretch>
                  <a:fillRect l="-1401" r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10" y="2743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Transpose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1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10" y="537210"/>
                <a:ext cx="9140190" cy="181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2800" b="1" dirty="0" smtClean="0"/>
                  <a:t>To find the determinant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" y="537210"/>
                <a:ext cx="9140190" cy="1816523"/>
              </a:xfrm>
              <a:prstGeom prst="rect">
                <a:avLst/>
              </a:prstGeom>
              <a:blipFill rotWithShape="0">
                <a:blip r:embed="rId2"/>
                <a:stretch>
                  <a:fillRect l="-1401" t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5715" y="2438400"/>
                <a:ext cx="9149714" cy="181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expand by cofactors down the second column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to </a:t>
                </a:r>
                <a:r>
                  <a:rPr lang="en-US" sz="2800" b="1" dirty="0" smtClean="0"/>
                  <a:t>obtain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" y="2438400"/>
                <a:ext cx="9149714" cy="1816395"/>
              </a:xfrm>
              <a:prstGeom prst="rect">
                <a:avLst/>
              </a:prstGeom>
              <a:blipFill rotWithShape="0">
                <a:blip r:embed="rId3"/>
                <a:stretch>
                  <a:fillRect l="-1332" r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1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-7620" y="4572000"/>
                <a:ext cx="91440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Thus,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=|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" y="4572000"/>
                <a:ext cx="9144000" cy="530915"/>
              </a:xfrm>
              <a:prstGeom prst="rect">
                <a:avLst/>
              </a:prstGeom>
              <a:blipFill rotWithShape="0">
                <a:blip r:embed="rId4"/>
                <a:stretch>
                  <a:fillRect l="-1400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 and the Transpose of a Matrix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7556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3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800" b="1" dirty="0" smtClean="0"/>
                  <a:t>,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2800" b="1" dirty="0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the </a:t>
                </a:r>
                <a:r>
                  <a:rPr lang="en-US" sz="2800" b="1" dirty="0" smtClean="0"/>
                  <a:t>matrices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	and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87807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448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2895600"/>
                <a:ext cx="9144000" cy="309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the techniques described in the previous lectures, </a:t>
                </a:r>
                <a:r>
                  <a:rPr lang="en-US" sz="2800" b="1" dirty="0"/>
                  <a:t>you can show </a:t>
                </a:r>
                <a:r>
                  <a:rPr lang="en-US" sz="2800" b="1" dirty="0" smtClean="0"/>
                  <a:t>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|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|</m:t>
                    </m:r>
                    <m:r>
                      <a:rPr lang="en-US" sz="2800" b="1" i="1" smtClean="0"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b="1" dirty="0" smtClean="0"/>
                  <a:t> have the values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𝟕</m:t>
                    </m:r>
                  </m:oMath>
                </a14:m>
                <a:r>
                  <a:rPr lang="en-US" sz="2800" b="1" dirty="0" smtClean="0"/>
                  <a:t>    and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𝟏𝟏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3094117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5954486"/>
            <a:ext cx="8991600" cy="903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Determinants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4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50292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Note </a:t>
                </a:r>
                <a:r>
                  <a:rPr lang="en-US" sz="2800" b="1" dirty="0"/>
                  <a:t>that the determinant of the matrix product is equal to the product </a:t>
                </a:r>
                <a:r>
                  <a:rPr lang="en-US" sz="2800" b="1" dirty="0" smtClean="0"/>
                  <a:t>of the determinants: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/>
                        </a:rPr>
                        <m:t>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436597"/>
                <a:ext cx="914400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matrix 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 smtClean="0"/>
                  <a:t>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𝑨𝑩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597"/>
                <a:ext cx="9144000" cy="1878078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2362200"/>
                <a:ext cx="9144000" cy="252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the same techniques, you can show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|</m:t>
                    </m:r>
                    <m:r>
                      <a:rPr lang="en-US" sz="2800" b="1" i="1" smtClean="0">
                        <a:latin typeface="Cambria Math"/>
                      </a:rPr>
                      <m:t>𝑨𝑩</m:t>
                    </m:r>
                    <m:r>
                      <a:rPr lang="en-US" sz="28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the </a:t>
                </a:r>
                <a:r>
                  <a:rPr lang="en-US" sz="2800" b="1" dirty="0" smtClean="0"/>
                  <a:t>value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𝟕𝟕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2524409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3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7620" y="2590800"/>
                <a:ext cx="91516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Theorem 1 </a:t>
                </a:r>
                <a:r>
                  <a:rPr lang="en-US" sz="2800" b="1" dirty="0"/>
                  <a:t>can be extended to include the product of any finite number </a:t>
                </a:r>
                <a:r>
                  <a:rPr lang="en-US" sz="2800" b="1" dirty="0" smtClean="0"/>
                  <a:t>of </a:t>
                </a:r>
                <a:r>
                  <a:rPr lang="en-US" sz="2800" b="1" dirty="0" smtClean="0"/>
                  <a:t>matrices</a:t>
                </a:r>
                <a:r>
                  <a:rPr lang="en-US" sz="2800" b="1" dirty="0"/>
                  <a:t>: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" y="2590800"/>
                <a:ext cx="915162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41749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are square matrices of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∙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𝐝𝐞𝐭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7493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Determinant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Matrix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209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5954486"/>
            <a:ext cx="8991600" cy="903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Determinants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3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48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Scalar Multiple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86200"/>
                <a:ext cx="914400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Find the determinant of the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187807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78807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matrix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scalar, then the determinant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given </a:t>
                </a:r>
                <a:r>
                  <a:rPr lang="en-US" sz="2800" b="1" dirty="0" smtClean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𝒄𝑨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𝐝𝐞𝐭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8075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Determinant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Scalar Multiple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5954486"/>
            <a:ext cx="8991600" cy="903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Determinants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7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Because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𝟏𝟎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and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𝟓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69700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2438400"/>
                <a:ext cx="914400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you can apply Theorem 2 </a:t>
                </a:r>
                <a:r>
                  <a:rPr lang="en-US" sz="2800" b="1" dirty="0"/>
                  <a:t>to conclude </a:t>
                </a:r>
                <a:r>
                  <a:rPr lang="en-US" sz="2800" b="1" dirty="0" smtClean="0"/>
                  <a:t>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𝟏𝟎𝟎𝟎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𝟓𝟎𝟎𝟎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1878078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954486"/>
            <a:ext cx="8991600" cy="903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Determinants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It is important to note that the sum of </a:t>
                </a:r>
                <a:r>
                  <a:rPr lang="en-US" sz="2800" b="1" dirty="0"/>
                  <a:t>the determinants of two matrices usually does </a:t>
                </a:r>
                <a:r>
                  <a:rPr lang="en-US" sz="2800" b="1" dirty="0" smtClean="0"/>
                  <a:t>not, </a:t>
                </a:r>
                <a:r>
                  <a:rPr lang="en-US" sz="2800" b="1" dirty="0"/>
                  <a:t>in general, equal </a:t>
                </a:r>
                <a:r>
                  <a:rPr lang="en-US" sz="2800" b="1" dirty="0"/>
                  <a:t>the determinant of their </a:t>
                </a:r>
                <a:r>
                  <a:rPr lang="en-US" sz="2800" b="1" dirty="0" smtClean="0"/>
                  <a:t>sum: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048000"/>
                <a:ext cx="9144000" cy="239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if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and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/>
                  <a:t>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</a:rPr>
                      <m:t>𝟏𝟖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2395464"/>
              </a:xfrm>
              <a:prstGeom prst="rect">
                <a:avLst/>
              </a:prstGeom>
              <a:blipFill rotWithShape="0">
                <a:blip r:embed="rId3"/>
                <a:stretch>
                  <a:fillRect l="-133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5954486"/>
            <a:ext cx="8991600" cy="903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Determinants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</a:t>
            </a:r>
            <a:r>
              <a:rPr lang="en-US" sz="2800" b="1" dirty="0" smtClean="0"/>
              <a:t>ome </a:t>
            </a:r>
            <a:r>
              <a:rPr lang="en-US" sz="2800" b="1" dirty="0"/>
              <a:t>square matrices are not invertible. It can also be </a:t>
            </a:r>
            <a:r>
              <a:rPr lang="en-US" sz="2800" b="1" dirty="0" smtClean="0"/>
              <a:t>difficult to </a:t>
            </a:r>
            <a:r>
              <a:rPr lang="en-US" sz="2800" b="1" dirty="0"/>
              <a:t>tell simply by inspection whether or not a matrix has an inverse</a:t>
            </a:r>
            <a:r>
              <a:rPr lang="en-US" sz="2800" b="1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87205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next theorem shows that determinants are useful for classifying square matrices </a:t>
            </a:r>
            <a:r>
              <a:rPr lang="en-US" sz="2800" b="1" dirty="0" smtClean="0"/>
              <a:t>as either invertible </a:t>
            </a:r>
            <a:r>
              <a:rPr lang="en-US" sz="2800" b="1" dirty="0"/>
              <a:t>or noninvertible.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2057400"/>
                <a:ext cx="9144000" cy="252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Can you tell which of the two matrices shown below is invertible?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and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252440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1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6" ma:contentTypeDescription="Create a new document." ma:contentTypeScope="" ma:versionID="2f6d23ffb1a99d798fe5ffc28249fcb8">
  <xsd:schema xmlns:xsd="http://www.w3.org/2001/XMLSchema" xmlns:xs="http://www.w3.org/2001/XMLSchema" xmlns:p="http://schemas.microsoft.com/office/2006/metadata/properties" xmlns:ns2="fcfa62be-be03-42ab-b539-a31a62d9e1fd" targetNamespace="http://schemas.microsoft.com/office/2006/metadata/properties" ma:root="true" ma:fieldsID="5ceb63881177f7264e1f4eb3667349fb" ns2:_="">
    <xsd:import namespace="fcfa62be-be03-42ab-b539-a31a62d9e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62be-be03-42ab-b539-a31a62d9e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806FEF-E4F3-42A2-9786-86827A3A3559}"/>
</file>

<file path=customXml/itemProps2.xml><?xml version="1.0" encoding="utf-8"?>
<ds:datastoreItem xmlns:ds="http://schemas.openxmlformats.org/officeDocument/2006/customXml" ds:itemID="{CFC466FE-110C-4C76-80CF-51CE3875FE7F}"/>
</file>

<file path=customXml/itemProps3.xml><?xml version="1.0" encoding="utf-8"?>
<ds:datastoreItem xmlns:ds="http://schemas.openxmlformats.org/officeDocument/2006/customXml" ds:itemID="{1A576AB9-F30A-43C4-89F9-162DDFF1FEE3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385</TotalTime>
  <Words>818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115</cp:revision>
  <dcterms:created xsi:type="dcterms:W3CDTF">2006-08-16T00:00:00Z</dcterms:created>
  <dcterms:modified xsi:type="dcterms:W3CDTF">2017-11-04T09:12:06Z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