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1" r:id="rId2"/>
    <p:sldId id="256" r:id="rId3"/>
    <p:sldId id="298" r:id="rId4"/>
    <p:sldId id="299" r:id="rId5"/>
    <p:sldId id="257" r:id="rId6"/>
    <p:sldId id="300" r:id="rId7"/>
    <p:sldId id="302" r:id="rId8"/>
    <p:sldId id="268" r:id="rId9"/>
    <p:sldId id="305" r:id="rId10"/>
    <p:sldId id="307" r:id="rId11"/>
    <p:sldId id="269" r:id="rId12"/>
    <p:sldId id="270" r:id="rId13"/>
    <p:sldId id="306" r:id="rId14"/>
    <p:sldId id="271" r:id="rId15"/>
    <p:sldId id="308" r:id="rId16"/>
    <p:sldId id="309" r:id="rId17"/>
    <p:sldId id="310" r:id="rId18"/>
    <p:sldId id="311" r:id="rId19"/>
    <p:sldId id="272" r:id="rId20"/>
    <p:sldId id="312" r:id="rId21"/>
    <p:sldId id="273" r:id="rId22"/>
    <p:sldId id="303" r:id="rId23"/>
    <p:sldId id="274" r:id="rId24"/>
    <p:sldId id="275" r:id="rId25"/>
    <p:sldId id="313" r:id="rId26"/>
    <p:sldId id="314" r:id="rId27"/>
    <p:sldId id="315" r:id="rId28"/>
    <p:sldId id="316" r:id="rId29"/>
    <p:sldId id="276" r:id="rId30"/>
    <p:sldId id="277" r:id="rId31"/>
    <p:sldId id="317" r:id="rId32"/>
    <p:sldId id="278" r:id="rId33"/>
    <p:sldId id="279" r:id="rId34"/>
    <p:sldId id="280" r:id="rId35"/>
    <p:sldId id="318" r:id="rId36"/>
    <p:sldId id="281" r:id="rId37"/>
    <p:sldId id="282" r:id="rId38"/>
    <p:sldId id="319" r:id="rId39"/>
    <p:sldId id="320" r:id="rId40"/>
    <p:sldId id="321" r:id="rId41"/>
    <p:sldId id="322" r:id="rId42"/>
    <p:sldId id="283" r:id="rId43"/>
    <p:sldId id="285" r:id="rId44"/>
    <p:sldId id="323" r:id="rId45"/>
    <p:sldId id="324" r:id="rId46"/>
    <p:sldId id="325" r:id="rId47"/>
    <p:sldId id="326" r:id="rId48"/>
    <p:sldId id="284" r:id="rId49"/>
    <p:sldId id="327" r:id="rId50"/>
    <p:sldId id="328" r:id="rId51"/>
    <p:sldId id="286" r:id="rId52"/>
    <p:sldId id="287" r:id="rId53"/>
    <p:sldId id="329" r:id="rId54"/>
    <p:sldId id="330" r:id="rId55"/>
    <p:sldId id="331" r:id="rId56"/>
    <p:sldId id="332" r:id="rId57"/>
    <p:sldId id="333" r:id="rId58"/>
    <p:sldId id="292" r:id="rId59"/>
    <p:sldId id="293" r:id="rId60"/>
    <p:sldId id="294" r:id="rId61"/>
    <p:sldId id="295" r:id="rId62"/>
    <p:sldId id="296" r:id="rId63"/>
    <p:sldId id="297" r:id="rId64"/>
    <p:sldId id="30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208544"/>
                <a:ext cx="9144000" cy="2524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Each of the following four equations is linear: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2800" b="1" dirty="0" smtClean="0"/>
                  <a:t>			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(c)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(d)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8544"/>
                <a:ext cx="9144000" cy="252485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Examples of Linear Equations and Nonlinear 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5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Examples of Linear Equations and Nonlinear 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208544"/>
                <a:ext cx="9144000" cy="2399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Each of the following four equations is not linear: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(e)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/>
                  <a:t>			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(f)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(g)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     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(h)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8544"/>
                <a:ext cx="9144000" cy="2399311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0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0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33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2800" b="1" dirty="0"/>
                  <a:t> of a linear equation </a:t>
                </a:r>
                <a:r>
                  <a:rPr lang="en-US" sz="28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variables is </a:t>
                </a:r>
                <a:r>
                  <a:rPr lang="en-US" sz="2800" b="1" dirty="0" smtClean="0"/>
                  <a:t>a sequence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real </a:t>
                </a:r>
                <a:r>
                  <a:rPr lang="en-US" sz="2800" b="1" dirty="0" smtClean="0"/>
                  <a:t>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arranged </a:t>
                </a:r>
                <a:r>
                  <a:rPr lang="en-US" sz="2800" b="1" dirty="0"/>
                  <a:t>so </a:t>
                </a:r>
                <a:r>
                  <a:rPr lang="en-US" sz="2800" b="1" dirty="0" smtClean="0"/>
                  <a:t>that the </a:t>
                </a:r>
                <a:r>
                  <a:rPr lang="en-US" sz="2800" b="1" dirty="0"/>
                  <a:t>equation is satisfied when the </a:t>
                </a:r>
                <a:r>
                  <a:rPr lang="en-US" sz="2800" b="1" dirty="0" smtClean="0"/>
                  <a:t>values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are substituted into the equation.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739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0960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the equation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is satisfied </a:t>
                </a:r>
                <a:r>
                  <a:rPr lang="en-US" sz="28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Some </a:t>
                </a:r>
                <a:r>
                  <a:rPr lang="en-US" sz="2800" b="1" dirty="0"/>
                  <a:t>other solutions </a:t>
                </a:r>
                <a:r>
                  <a:rPr lang="en-US" sz="2800" b="1" dirty="0" smtClean="0"/>
                  <a:t>are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8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333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411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96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set of all</a:t>
            </a:r>
            <a:r>
              <a:rPr lang="en-US" sz="2800" b="1" i="1" dirty="0"/>
              <a:t> </a:t>
            </a:r>
            <a:r>
              <a:rPr lang="en-US" sz="2800" b="1" dirty="0"/>
              <a:t>solutions of a linear equation is called its </a:t>
            </a:r>
            <a:r>
              <a:rPr lang="en-US" sz="2800" b="1" dirty="0">
                <a:solidFill>
                  <a:srgbClr val="FF0000"/>
                </a:solidFill>
              </a:rPr>
              <a:t>solution set</a:t>
            </a:r>
            <a:r>
              <a:rPr lang="en-US" sz="2800" b="1" dirty="0"/>
              <a:t>, and when this </a:t>
            </a:r>
            <a:r>
              <a:rPr lang="en-US" sz="2800" b="1" dirty="0" smtClean="0"/>
              <a:t>set is </a:t>
            </a:r>
            <a:r>
              <a:rPr lang="en-US" sz="2800" b="1" dirty="0"/>
              <a:t>found, the equation is said to have been solved.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819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describe the entire solution set of </a:t>
            </a:r>
            <a:r>
              <a:rPr lang="en-US" sz="2800" b="1" dirty="0" smtClean="0"/>
              <a:t>a linear </a:t>
            </a:r>
            <a:r>
              <a:rPr lang="en-US" sz="2800" b="1" dirty="0"/>
              <a:t>equation, a </a:t>
            </a:r>
            <a:r>
              <a:rPr lang="en-US" sz="2800" b="1" dirty="0">
                <a:solidFill>
                  <a:srgbClr val="FF0000"/>
                </a:solidFill>
              </a:rPr>
              <a:t>parametric representation</a:t>
            </a:r>
            <a:r>
              <a:rPr lang="en-US" sz="2800" b="1" dirty="0"/>
              <a:t> is often </a:t>
            </a:r>
            <a:r>
              <a:rPr lang="en-US" sz="2800" b="1" dirty="0" smtClean="0"/>
              <a:t>used.</a:t>
            </a:r>
            <a:endParaRPr lang="en-US" sz="28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202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Parametric Representation of a Solution Set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096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linear equation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057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90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To find the solution set of an equation involving two variables, we need to solve for one of the variables in terms of the other variable.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57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096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if you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, you 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640925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In this form,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is free, which means that it can take on any real value.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0925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1512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not free because its value depends on the value assigned </a:t>
                </a:r>
                <a:r>
                  <a:rPr lang="en-US" sz="2800" b="1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1293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represent the infinite number of solutions of this equation, it is convenient to introduce a third variable,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, called a parameter.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5146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Thus, 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, you can represent the solution set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558605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Particular solutions can be obtained by assigning different values to the parameter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8605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solution set of a linear equation can be represented parametrically in more than one way.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in Example 2 you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to be the free variable.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891459"/>
                <a:ext cx="9144000" cy="25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parametric representation of the solution set would then have taken the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1459"/>
                <a:ext cx="9144000" cy="2594941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Parametric Representation of a Solution Set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6096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linear equation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2057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590800"/>
                <a:ext cx="9144000" cy="324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Choosing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b="1" dirty="0" smtClean="0"/>
                  <a:t> to be the free variables, begin by solving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 to 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3245504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9473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962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Algebra?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most fundamental theme of linear </a:t>
            </a:r>
            <a:r>
              <a:rPr lang="en-US" sz="2800" b="1" dirty="0" smtClean="0"/>
              <a:t>algebra is </a:t>
            </a:r>
            <a:r>
              <a:rPr lang="en-US" sz="2800" b="1" dirty="0"/>
              <a:t>the theory of systems of linear equations.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For example</a:t>
            </a:r>
            <a:r>
              <a:rPr lang="en-US" sz="2800" b="1" dirty="0"/>
              <a:t>, suppose you travel on an airplane between two cities that are </a:t>
            </a:r>
            <a:r>
              <a:rPr lang="en-US" sz="2800" b="1" dirty="0">
                <a:solidFill>
                  <a:srgbClr val="00B0F0"/>
                </a:solidFill>
              </a:rPr>
              <a:t>5000</a:t>
            </a:r>
            <a:r>
              <a:rPr lang="en-US" sz="2800" b="1" dirty="0"/>
              <a:t> </a:t>
            </a:r>
            <a:r>
              <a:rPr lang="en-US" sz="2800" b="1" dirty="0" smtClean="0"/>
              <a:t>kilometers</a:t>
            </a:r>
            <a:r>
              <a:rPr lang="en-US" sz="2800" b="1" dirty="0"/>
              <a:t> </a:t>
            </a:r>
            <a:r>
              <a:rPr lang="en-US" sz="2800" b="1" dirty="0" smtClean="0"/>
              <a:t>apart.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590800"/>
                <a:ext cx="9144000" cy="3608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the trip one way against a headwind takes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800" b="1" dirty="0"/>
                  <a:t> hours and the return trip the same day in the direction of the wind takes only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/>
                  <a:t> hours, can you find the ground speed of the plane and the speed of the wind, assuming that both remain constant?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360810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3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33400"/>
                <a:ext cx="9144000" cy="324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Letting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, you obtain the parametric representation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 are any real numbers.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24550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4142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96205"/>
                <a:ext cx="914400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system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linear equations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variables </a:t>
                </a:r>
                <a:r>
                  <a:rPr lang="en-US" sz="2800" b="1" dirty="0"/>
                  <a:t>is a set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equations, each of which </a:t>
                </a:r>
                <a:r>
                  <a:rPr lang="en-US" sz="2800" b="1" dirty="0" smtClean="0"/>
                  <a:t>is linear </a:t>
                </a:r>
                <a:r>
                  <a:rPr lang="en-US" sz="2800" b="1" dirty="0"/>
                  <a:t>in the </a:t>
                </a:r>
                <a:r>
                  <a:rPr lang="en-US" sz="2800" b="1" dirty="0" smtClean="0"/>
                  <a:t>same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variables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……………………………………………………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205"/>
                <a:ext cx="9144000" cy="461664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6930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en-US" sz="2800" b="1" dirty="0" smtClean="0"/>
                  <a:t> of a system of linear equations is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that </a:t>
                </a:r>
                <a:r>
                  <a:rPr lang="en-US" sz="2800" b="1" dirty="0"/>
                  <a:t>is a solution of each of the linear equations in the system.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743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289518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the system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as a solution because both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equations are satisfied </a:t>
                </a:r>
                <a:r>
                  <a:rPr lang="en-US" sz="2800" b="1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9518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28000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6096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On the other hand,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not a solution of the system </a:t>
                </a:r>
                <a:r>
                  <a:rPr lang="en-US" sz="2800" b="1" dirty="0" smtClean="0"/>
                  <a:t>because these </a:t>
                </a:r>
                <a:r>
                  <a:rPr lang="en-US" sz="2800" b="1" dirty="0"/>
                  <a:t>values satisfy only the first equation in the system.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8473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Solutions of a System of Linear 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09600"/>
                <a:ext cx="914400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a system of linear equations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variables, precisely one of the following is true.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1. The system has exactly one solution (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consistent system</a:t>
                </a:r>
                <a:r>
                  <a:rPr lang="en-US" sz="2800" b="1" dirty="0"/>
                  <a:t>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2. The system has an infinite number of solutions (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consistent system</a:t>
                </a:r>
                <a:r>
                  <a:rPr lang="en-US" sz="2800" b="1" dirty="0"/>
                  <a:t>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3. The system has no solution (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inconsistent system</a:t>
                </a:r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461664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0613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Systems of Two Equations in Two Variables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09600"/>
                <a:ext cx="9144000" cy="261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each system of linear equations, and graph each system as a pair of straight lines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 smtClean="0"/>
                  <a:t>       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 smtClean="0"/>
                  <a:t>            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(c)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26103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3838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917296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sz="2800" b="1" dirty="0" smtClean="0"/>
                  <a:t> This system has exactly one solution,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/>
                  <a:t>, which can be obtained by adding the two equations to give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/>
                  <a:t>, which implies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7296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2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3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graph of this system is represented by two intersecting lines, as shown in the following Figure:</a:t>
            </a:r>
            <a:endParaRPr lang="en-US" sz="28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852415"/>
            <a:ext cx="3124200" cy="40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1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3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(b)</a:t>
            </a:r>
            <a:r>
              <a:rPr lang="en-US" sz="2800" b="1" dirty="0" smtClean="0"/>
              <a:t> This system has an infinite number of solutions because the second equation is the result of multiplying both sides of the first equation by </a:t>
            </a:r>
            <a:r>
              <a:rPr lang="en-US" sz="2800" b="1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7692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parametric representation of the solution set is given 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9275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3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graph of this system is represented by two coincident lines, as shown in the following Figure:</a:t>
            </a:r>
            <a:endParaRPr lang="en-US" sz="28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49093"/>
            <a:ext cx="3048000" cy="407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Linear Equations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3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(c)</a:t>
            </a:r>
            <a:r>
              <a:rPr lang="en-US" sz="2800" b="1" dirty="0" smtClean="0"/>
              <a:t> This system has no solution because it is impossible for the sum of two numbers to be 3 and 1 simultaneously.</a:t>
            </a:r>
            <a:endParaRPr lang="en-US" sz="2800" b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971800" cy="39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2577405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graph of this system is represented by two parallel lines, as shown in the following Figure: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2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962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047540"/>
            <a:ext cx="8991600" cy="79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Algebra?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If you let </a:t>
            </a:r>
            <a:r>
              <a:rPr lang="en-US" sz="2800" b="1" i="1" dirty="0">
                <a:solidFill>
                  <a:srgbClr val="00B0F0"/>
                </a:solidFill>
              </a:rPr>
              <a:t>x</a:t>
            </a:r>
            <a:r>
              <a:rPr lang="en-US" sz="2800" b="1" i="1" dirty="0"/>
              <a:t> </a:t>
            </a:r>
            <a:r>
              <a:rPr lang="en-US" sz="2800" b="1" dirty="0"/>
              <a:t>represent the speed of the plane and </a:t>
            </a:r>
            <a:r>
              <a:rPr lang="en-US" sz="2800" b="1" i="1" dirty="0">
                <a:solidFill>
                  <a:srgbClr val="00B0F0"/>
                </a:solidFill>
              </a:rPr>
              <a:t>y</a:t>
            </a:r>
            <a:r>
              <a:rPr lang="en-US" sz="2800" b="1" i="1" dirty="0"/>
              <a:t> </a:t>
            </a:r>
            <a:r>
              <a:rPr lang="en-US" sz="2800" b="1" dirty="0"/>
              <a:t>the speed of the wind, then </a:t>
            </a:r>
            <a:r>
              <a:rPr lang="en-US" sz="2800" b="1" dirty="0" smtClean="0"/>
              <a:t>the following </a:t>
            </a:r>
            <a:r>
              <a:rPr lang="en-US" sz="2800" b="1" dirty="0"/>
              <a:t>system models the </a:t>
            </a:r>
            <a:r>
              <a:rPr lang="en-US" sz="2800" b="1" dirty="0" smtClean="0"/>
              <a:t>problem:</a:t>
            </a:r>
            <a:endParaRPr lang="en-US" sz="2800" b="1" dirty="0"/>
          </a:p>
        </p:txBody>
      </p:sp>
      <p:sp>
        <p:nvSpPr>
          <p:cNvPr id="14" name="Down Arrow 13"/>
          <p:cNvSpPr/>
          <p:nvPr/>
        </p:nvSpPr>
        <p:spPr>
          <a:xfrm>
            <a:off x="5520864" y="3334976"/>
            <a:ext cx="381000" cy="483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2971800" cy="293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8768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solution </a:t>
                </a:r>
                <a:r>
                  <a:rPr lang="en-US" sz="2800" b="1" dirty="0" smtClean="0"/>
                  <a:t>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𝟗𝟎𝟎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kilometers per hour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kilometers per hour.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05125" y="2286000"/>
                <a:ext cx="62388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𝟓𝟎𝟎𝟎</m:t>
                      </m:r>
                    </m:oMath>
                  </m:oMathPara>
                </a14:m>
                <a:endParaRPr lang="en-US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𝟓𝟎𝟎𝟎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5" y="2286000"/>
                <a:ext cx="6238875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05125" y="3846493"/>
                <a:ext cx="62388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𝟖𝟎𝟎</m:t>
                      </m:r>
                    </m:oMath>
                  </m:oMathPara>
                </a14:m>
                <a:endParaRPr lang="en-US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5" y="3846493"/>
                <a:ext cx="6238875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Which system is easier to solve algebraically?</a:t>
            </a:r>
          </a:p>
          <a:p>
            <a:pPr algn="just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336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system on the right is clearly easier to </a:t>
            </a:r>
            <a:r>
              <a:rPr lang="en-US" sz="2800" b="1" dirty="0" smtClean="0"/>
              <a:t>solve, because it </a:t>
            </a:r>
            <a:r>
              <a:rPr lang="en-US" sz="2800" b="1" dirty="0"/>
              <a:t>is in </a:t>
            </a:r>
            <a:r>
              <a:rPr lang="en-US" sz="2800" b="1" dirty="0">
                <a:solidFill>
                  <a:srgbClr val="FF0000"/>
                </a:solidFill>
              </a:rPr>
              <a:t>row-echelon </a:t>
            </a:r>
            <a:r>
              <a:rPr lang="en-US" sz="2800" b="1" dirty="0" smtClean="0">
                <a:solidFill>
                  <a:srgbClr val="FF0000"/>
                </a:solidFill>
              </a:rPr>
              <a:t>form</a:t>
            </a:r>
            <a:r>
              <a:rPr lang="en-US" sz="2800" b="1" dirty="0" smtClean="0"/>
              <a:t>, which </a:t>
            </a:r>
            <a:r>
              <a:rPr lang="en-US" sz="2800" b="1" dirty="0"/>
              <a:t>means that it follows a stair-step pattern and has leading coefficients of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0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solve such a system, use a procedure called back-substitution.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472559"/>
                  </p:ext>
                </p:extLst>
              </p:nvPr>
            </p:nvGraphicFramePr>
            <p:xfrm>
              <a:off x="457200" y="685800"/>
              <a:ext cx="79248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   =−14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=17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472559"/>
                  </p:ext>
                </p:extLst>
              </p:nvPr>
            </p:nvGraphicFramePr>
            <p:xfrm>
              <a:off x="457200" y="685800"/>
              <a:ext cx="79248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62400"/>
                    <a:gridCol w="3962400"/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8" t="-442" r="-100462" b="-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8" t="-442" r="-462" b="-8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17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Using Back-Substitution to Solve a System in Row-Echelon Form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295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Use back-substitution to solve the system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3026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759875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From the second equation, you already know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9875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By substituting this value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b="1" dirty="0" smtClean="0"/>
                  <a:t> into the first equation, you obtain: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5029200" y="2174557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5908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Thus the system has exactly one solution: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9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Using Back-Substitution to Solve a System in Row-Echelon Form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295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Use back-substitution to solve the system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u="sng" dirty="0" smtClean="0"/>
                  <a:t>Task: Solve the system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096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Two systems of linear equations are called </a:t>
            </a:r>
            <a:r>
              <a:rPr lang="en-US" sz="2800" b="1" dirty="0">
                <a:solidFill>
                  <a:srgbClr val="FF0000"/>
                </a:solidFill>
              </a:rPr>
              <a:t>equivalent</a:t>
            </a:r>
            <a:r>
              <a:rPr lang="en-US" sz="2800" b="1" dirty="0"/>
              <a:t> if they have precisely the </a:t>
            </a:r>
            <a:r>
              <a:rPr lang="en-US" sz="2800" b="1" dirty="0" smtClean="0"/>
              <a:t>same solution </a:t>
            </a:r>
            <a:r>
              <a:rPr lang="en-US" sz="2800" b="1" dirty="0"/>
              <a:t>set.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86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5" y="2044005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solve a system that is not in row-echelon form, first change it to an equivalent system that is in row-echelon form by using the operations listed </a:t>
            </a:r>
            <a:r>
              <a:rPr lang="en-US" sz="2800" b="1" dirty="0" smtClean="0"/>
              <a:t>below.</a:t>
            </a:r>
            <a:endParaRPr lang="en-US" sz="28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1380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25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Operations That Lead </a:t>
            </a:r>
            <a:r>
              <a:rPr lang="en-US" sz="2800" b="1" dirty="0" smtClean="0">
                <a:solidFill>
                  <a:srgbClr val="00B050"/>
                </a:solidFill>
              </a:rPr>
              <a:t>to Equivalent </a:t>
            </a:r>
            <a:r>
              <a:rPr lang="en-US" sz="2800" b="1" dirty="0">
                <a:solidFill>
                  <a:srgbClr val="00B050"/>
                </a:solidFill>
              </a:rPr>
              <a:t>Systems </a:t>
            </a:r>
            <a:r>
              <a:rPr lang="en-US" sz="2800" b="1" dirty="0" smtClean="0">
                <a:solidFill>
                  <a:srgbClr val="00B050"/>
                </a:solidFill>
              </a:rPr>
              <a:t>of Equations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1</a:t>
            </a:r>
            <a:r>
              <a:rPr lang="en-US" sz="2800" b="1" dirty="0"/>
              <a:t>. Interchange two </a:t>
            </a:r>
            <a:r>
              <a:rPr lang="en-US" sz="2800" b="1" dirty="0" smtClean="0"/>
              <a:t>equations</a:t>
            </a: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2. Multiply an equation by a nonzero </a:t>
            </a:r>
            <a:r>
              <a:rPr lang="en-US" sz="2800" b="1" dirty="0" smtClean="0"/>
              <a:t>constant</a:t>
            </a: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3. Add a multiple of an equation to another </a:t>
            </a:r>
            <a:r>
              <a:rPr lang="en-US" sz="2800" b="1" dirty="0" smtClean="0"/>
              <a:t>equation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Rewriting a system of linear equations in row-echelon form usually involves a </a:t>
            </a:r>
            <a:r>
              <a:rPr lang="en-US" sz="2800" b="1" dirty="0" smtClean="0"/>
              <a:t>chain of </a:t>
            </a:r>
            <a:r>
              <a:rPr lang="en-US" sz="2800" b="1" dirty="0"/>
              <a:t>equivalent systems, each of which is obtained by using one of the three basic </a:t>
            </a:r>
            <a:r>
              <a:rPr lang="en-US" sz="2800" b="1" dirty="0" smtClean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36497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Friedrich Gau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56" y="1600200"/>
            <a:ext cx="3224644" cy="410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process is called </a:t>
            </a:r>
            <a:r>
              <a:rPr lang="en-US" sz="2800" b="1" dirty="0">
                <a:solidFill>
                  <a:srgbClr val="FF0000"/>
                </a:solidFill>
              </a:rPr>
              <a:t>Gaussian </a:t>
            </a:r>
            <a:r>
              <a:rPr lang="en-US" sz="2800" b="1" dirty="0" smtClean="0">
                <a:solidFill>
                  <a:srgbClr val="FF0000"/>
                </a:solidFill>
              </a:rPr>
              <a:t>elimination</a:t>
            </a:r>
            <a:r>
              <a:rPr lang="en-US" sz="2800" b="1" dirty="0"/>
              <a:t>, after the German </a:t>
            </a:r>
            <a:r>
              <a:rPr lang="en-US" sz="2800" b="1" dirty="0" smtClean="0"/>
              <a:t> mathematician </a:t>
            </a:r>
            <a:r>
              <a:rPr lang="en-US" sz="2800" b="1" dirty="0"/>
              <a:t>Carl Friedrich </a:t>
            </a:r>
            <a:r>
              <a:rPr lang="en-US" sz="2800" b="1" dirty="0" smtClean="0"/>
              <a:t>Gauss </a:t>
            </a:r>
            <a:r>
              <a:rPr lang="en-US" sz="2800" b="1" dirty="0"/>
              <a:t>(1777–1855).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9972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Using Elimination to Rewrite a System in Row-Echelon Form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2954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388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2672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Let’s work from the upper left corner of the system, saving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in the upper left position and eliminating the other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’s from the first column.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Cambria Math" panose="02040503050406030204" pitchFamily="18" charset="0"/>
                  </a:rPr>
                  <a:t>Adding the first equation to the second equation produces a new second equation:</a:t>
                </a:r>
                <a:endParaRPr lang="en-US" sz="28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Cambria Math" panose="02040503050406030204" pitchFamily="18" charset="0"/>
                  </a:rPr>
                  <a:t>Adding -2 times the first equation to the third equation produces a new third equation:</a:t>
                </a:r>
                <a:endParaRPr lang="en-US" sz="28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9122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 that everything but the first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 has been eliminated from the first column, we go to work on the second column in the same manner.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227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7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962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047792"/>
            <a:ext cx="8991600" cy="799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Algebra?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Geometrically, this system represents two lines in the </a:t>
            </a:r>
            <a:r>
              <a:rPr lang="en-US" sz="2800" b="1" i="1" dirty="0">
                <a:solidFill>
                  <a:srgbClr val="00B0F0"/>
                </a:solidFill>
              </a:rPr>
              <a:t>xy</a:t>
            </a:r>
            <a:r>
              <a:rPr lang="en-US" sz="2800" b="1" dirty="0"/>
              <a:t>-plane</a:t>
            </a:r>
            <a:r>
              <a:rPr lang="en-US" sz="2800" b="1" dirty="0" smtClean="0"/>
              <a:t>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15" y="1977293"/>
            <a:ext cx="3423785" cy="389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676400"/>
                <a:ext cx="5486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You can see in the figure that these lines intersect at the point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𝟗𝟎𝟎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which verifies the answer that was obtained.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54864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222" r="-2222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5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Cambria Math" panose="02040503050406030204" pitchFamily="18" charset="0"/>
                  </a:rPr>
                  <a:t>Adding the second equation to the third equation produces a new third equation:</a:t>
                </a:r>
                <a:endParaRPr lang="en-US" sz="28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Cambria Math" panose="02040503050406030204" pitchFamily="18" charset="0"/>
                  </a:rPr>
                  <a:t>Multiplying the third equation by 1/2 produces a new third equation:</a:t>
                </a:r>
                <a:endParaRPr lang="en-US" sz="2800" b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07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5814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is the same system of equations that we solved in Example 6, and, as in that example, the solution is known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Each of the three equations in this Example is </a:t>
            </a:r>
            <a:r>
              <a:rPr lang="en-US" sz="2800" b="1" dirty="0"/>
              <a:t>represented in a </a:t>
            </a:r>
            <a:r>
              <a:rPr lang="en-US" sz="2800" b="1" dirty="0" smtClean="0"/>
              <a:t>three-dimensional coordinate </a:t>
            </a:r>
            <a:r>
              <a:rPr lang="en-US" sz="2800" b="1" dirty="0"/>
              <a:t>system by a plane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133600"/>
                <a:ext cx="9144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Because the unique solution of the system is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, the three planes intersect at the point represented by these coordinates, as shown in the following Figure.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488834"/>
            <a:ext cx="4191000" cy="43879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4562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Because many steps are required to solve a system of linear equations, it is very easy to make errors in arithmetic.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0" y="2454254"/>
            <a:ext cx="914400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Hence it is suggested that you develop the habit of checking your solution by substituting it into each equation of the original system.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74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in Example 7, you can check the solution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as follows: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𝐄𝐪𝐮𝐚𝐭𝐢𝐨𝐧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       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𝐄𝐪𝐮𝐚𝐭𝐢𝐨𝐧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                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𝐄𝐪𝐮𝐚𝐭𝐢𝐨𝐧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8. An Inconsistent System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98915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8915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202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-2 times the first equation to the second equation produces a new second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-1 times the first equation to the third equation produces a new third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continuing the elimination process, add -1 times the second equation to the third equation to produce a new third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Algebra?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Solving systems of linear equations is one of the most important applications of </a:t>
            </a:r>
            <a:r>
              <a:rPr lang="en-US" sz="2800" b="1" dirty="0" smtClean="0"/>
              <a:t>linear algebra</a:t>
            </a:r>
            <a:r>
              <a:rPr lang="en-US" sz="2800" b="1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447800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Linear applications arise in such diverse areas as </a:t>
            </a:r>
            <a:endParaRPr lang="en-US" sz="2800" b="1" dirty="0" smtClean="0"/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engineering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chemistry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economics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business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ecology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biology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psychology</a:t>
            </a:r>
          </a:p>
          <a:p>
            <a:pPr algn="just"/>
            <a:r>
              <a:rPr lang="en-US" sz="2800" b="1" dirty="0" smtClean="0"/>
              <a:t>etc.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87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(conclusion)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64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Because the third “equation” is a false statement, this system has no solution.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6238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Moreover, because this system is equivalent to the original system, we conclude that the original system also has no solution.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52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As in </a:t>
            </a:r>
            <a:r>
              <a:rPr lang="en-US" sz="2800" b="1" dirty="0" smtClean="0"/>
              <a:t>the previous Example, </a:t>
            </a:r>
            <a:r>
              <a:rPr lang="en-US" sz="2800" b="1" dirty="0"/>
              <a:t>the three equations in </a:t>
            </a:r>
            <a:r>
              <a:rPr lang="en-US" sz="2800" b="1" dirty="0" smtClean="0"/>
              <a:t>this Example represent </a:t>
            </a:r>
            <a:r>
              <a:rPr lang="en-US" sz="2800" b="1" dirty="0"/>
              <a:t>planes in a </a:t>
            </a:r>
            <a:r>
              <a:rPr lang="en-US" sz="2800" b="1" dirty="0" smtClean="0"/>
              <a:t>three-dimensional coordinate </a:t>
            </a:r>
            <a:r>
              <a:rPr lang="en-US" sz="2800" b="1" dirty="0"/>
              <a:t>system. </a:t>
            </a:r>
            <a:endParaRPr lang="en-US" sz="2800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9891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this example, however, the system is inconsistent</a:t>
            </a:r>
            <a:r>
              <a:rPr lang="en-US" sz="28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So</a:t>
            </a:r>
            <a:r>
              <a:rPr lang="en-US" sz="2800" b="1" dirty="0"/>
              <a:t>, the planes do not have a point in common, as shown in the following Figure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990600"/>
            <a:ext cx="4143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9. A System with an Infinite Number of Solutions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3716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first two equations are interchanged: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the first equation to the third equation produces a new third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-3 times the second equation to the third equation produces a new third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5114" y="3929677"/>
                <a:ext cx="914911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Because the third equation is unnecessary, we drop it: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14" y="3929677"/>
                <a:ext cx="9149114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172200"/>
            <a:ext cx="89916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 System of Linear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(conclusion)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96485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represent the solution,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 to be the free variable and represent it by the parameter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485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5114" y="1981200"/>
                <a:ext cx="914911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, you can describe the solution set 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14" y="1981200"/>
                <a:ext cx="9149114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2" r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6" y="966244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Linear Algebra and Its Applications, 4th </a:t>
            </a:r>
            <a:r>
              <a:rPr lang="en-US" sz="2800" b="1" dirty="0" smtClean="0"/>
              <a:t>Edition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1" y="1909465"/>
            <a:ext cx="3838576" cy="470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999" y="1434681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Linear Algebra: A Modern </a:t>
            </a:r>
            <a:r>
              <a:rPr lang="en-US" sz="2800" b="1" dirty="0" smtClean="0"/>
              <a:t>Introduction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81200"/>
            <a:ext cx="377384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Algebra?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real-world situations, it is not unusual to have to solve systems of </a:t>
            </a:r>
            <a:r>
              <a:rPr lang="en-US" sz="2800" b="1" dirty="0" smtClean="0"/>
              <a:t>hundreds or </a:t>
            </a:r>
            <a:r>
              <a:rPr lang="en-US" sz="2800" b="1" dirty="0"/>
              <a:t>even thousands of equations.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2860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One of the </a:t>
            </a:r>
            <a:r>
              <a:rPr lang="en-US" sz="2800" b="1" dirty="0" smtClean="0"/>
              <a:t>utmost </a:t>
            </a:r>
            <a:r>
              <a:rPr lang="en-US" sz="2800" b="1" dirty="0"/>
              <a:t>goals of this course is to develop </a:t>
            </a:r>
            <a:r>
              <a:rPr lang="en-US" sz="2800" b="1" dirty="0" smtClean="0"/>
              <a:t>an algorithm </a:t>
            </a:r>
            <a:r>
              <a:rPr lang="en-US" sz="2800" b="1" dirty="0"/>
              <a:t>that helps solve larger systems in an orderly manner and is amenable </a:t>
            </a:r>
            <a:r>
              <a:rPr lang="en-US" sz="2800" b="1" dirty="0" smtClean="0"/>
              <a:t>to computer </a:t>
            </a:r>
            <a:r>
              <a:rPr lang="en-US" sz="2800" b="1" dirty="0"/>
              <a:t>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861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89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Introduction to Linear Algebra, Fourth </a:t>
            </a:r>
            <a:r>
              <a:rPr lang="en-US" sz="2800" b="1" dirty="0" smtClean="0"/>
              <a:t>Edition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2122"/>
            <a:ext cx="3657600" cy="486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408799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Elementary Linear </a:t>
            </a:r>
            <a:r>
              <a:rPr lang="en-US" sz="2800" b="1" dirty="0" smtClean="0"/>
              <a:t>Algebra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2019"/>
            <a:ext cx="3765669" cy="477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893802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College Mathematics for Business, Economics, Life Sciences, and Social Sciences (13th Edition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8797"/>
            <a:ext cx="3429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2819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Chapters 4, 5, 6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543" y="1032301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Schaum's Outline of Introduction to Mathematical Economics, 3rd </a:t>
            </a:r>
            <a:r>
              <a:rPr lang="en-US" sz="2800" b="1" dirty="0" smtClean="0"/>
              <a:t>Edition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2278796"/>
            <a:ext cx="3156857" cy="450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4800" y="2819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Chapters 10,11,12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Thank You for Attention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Recall from analytic geometry that the equation of a line in two-dimensional space has the form: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205740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This is a linear equation in two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33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2667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Similarly, the </a:t>
                </a:r>
                <a:r>
                  <a:rPr lang="en-US" sz="2800" b="1" dirty="0"/>
                  <a:t>equation of a plane </a:t>
                </a:r>
                <a:r>
                  <a:rPr lang="en-US" sz="2800" b="1" dirty="0" smtClean="0"/>
                  <a:t>in three-dimensional </a:t>
                </a:r>
                <a:r>
                  <a:rPr lang="en-US" sz="2800" b="1" dirty="0"/>
                  <a:t>space has the </a:t>
                </a:r>
                <a:r>
                  <a:rPr lang="en-US" sz="2800" b="1" dirty="0" smtClean="0"/>
                  <a:t>form: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6482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Such an equation is called a linear equation in three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333" r="-1333" b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14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a Linear Equation in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33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linear equation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 variables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the </a:t>
                </a:r>
                <a:r>
                  <a:rPr lang="en-US" sz="2800" b="1" dirty="0" smtClean="0"/>
                  <a:t>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coefficients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real numbers, and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constant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term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 real </a:t>
                </a:r>
                <a:r>
                  <a:rPr lang="en-US" sz="2800" b="1" dirty="0"/>
                  <a:t>number</a:t>
                </a:r>
                <a:r>
                  <a:rPr lang="en-US" sz="2800" b="1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3" y="415799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is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leading coefficient</a:t>
                </a:r>
                <a:r>
                  <a:rPr lang="en-US" sz="28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is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leading variable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4157990"/>
                <a:ext cx="9144000" cy="131901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356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Linear equations have no products or roots of variables and no variables involved </a:t>
            </a:r>
            <a:r>
              <a:rPr lang="en-US" sz="2800" b="1" dirty="0" smtClean="0"/>
              <a:t>in trigonometric</a:t>
            </a:r>
            <a:r>
              <a:rPr lang="en-US" sz="2800" b="1" dirty="0"/>
              <a:t>, exponential, or logarithmic functions.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Variables </a:t>
            </a:r>
            <a:r>
              <a:rPr lang="en-US" sz="2800" b="1" dirty="0"/>
              <a:t>appear only to the </a:t>
            </a:r>
            <a:r>
              <a:rPr lang="en-US" sz="2800" b="1" dirty="0" smtClean="0"/>
              <a:t>first power</a:t>
            </a:r>
            <a:r>
              <a:rPr lang="en-US" sz="2800" b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Equations in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397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0" ma:contentTypeDescription="Create a new document." ma:contentTypeScope="" ma:versionID="12820870b9b4b451b219cc85ff26cb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81D2D9-1A42-4111-BE7E-AC726A9A8190}"/>
</file>

<file path=customXml/itemProps2.xml><?xml version="1.0" encoding="utf-8"?>
<ds:datastoreItem xmlns:ds="http://schemas.openxmlformats.org/officeDocument/2006/customXml" ds:itemID="{C24598B5-9FA9-4DC9-B2C6-9E5628CFF711}"/>
</file>

<file path=customXml/itemProps3.xml><?xml version="1.0" encoding="utf-8"?>
<ds:datastoreItem xmlns:ds="http://schemas.openxmlformats.org/officeDocument/2006/customXml" ds:itemID="{C08F693F-FEA7-4433-A2DA-226D0CB6CCD5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</TotalTime>
  <Words>2469</Words>
  <Application>Microsoft Office PowerPoint</Application>
  <PresentationFormat>On-screen Show (4:3)</PresentationFormat>
  <Paragraphs>328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linear algebra</dc:title>
  <dc:creator>samir.quliyev</dc:creator>
  <cp:lastModifiedBy>samir.quliyev</cp:lastModifiedBy>
  <cp:revision>317</cp:revision>
  <dcterms:created xsi:type="dcterms:W3CDTF">2006-08-16T00:00:00Z</dcterms:created>
  <dcterms:modified xsi:type="dcterms:W3CDTF">2017-09-20T05:12:19Z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