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53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6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5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80" r:id="rId3"/>
    <p:sldId id="256" r:id="rId4"/>
    <p:sldId id="257" r:id="rId5"/>
    <p:sldId id="258" r:id="rId6"/>
    <p:sldId id="281" r:id="rId7"/>
    <p:sldId id="282" r:id="rId8"/>
    <p:sldId id="283" r:id="rId9"/>
    <p:sldId id="260" r:id="rId10"/>
    <p:sldId id="305" r:id="rId11"/>
    <p:sldId id="306" r:id="rId12"/>
    <p:sldId id="307" r:id="rId13"/>
    <p:sldId id="261" r:id="rId14"/>
    <p:sldId id="301" r:id="rId15"/>
    <p:sldId id="302" r:id="rId16"/>
    <p:sldId id="303" r:id="rId17"/>
    <p:sldId id="304" r:id="rId18"/>
    <p:sldId id="284" r:id="rId19"/>
    <p:sldId id="262" r:id="rId20"/>
    <p:sldId id="259" r:id="rId21"/>
    <p:sldId id="285" r:id="rId22"/>
    <p:sldId id="286" r:id="rId23"/>
    <p:sldId id="263" r:id="rId24"/>
    <p:sldId id="287" r:id="rId25"/>
    <p:sldId id="288" r:id="rId26"/>
    <p:sldId id="264" r:id="rId27"/>
    <p:sldId id="308" r:id="rId28"/>
    <p:sldId id="309" r:id="rId29"/>
    <p:sldId id="310" r:id="rId30"/>
    <p:sldId id="311" r:id="rId31"/>
    <p:sldId id="312" r:id="rId32"/>
    <p:sldId id="265" r:id="rId33"/>
    <p:sldId id="290" r:id="rId34"/>
    <p:sldId id="291" r:id="rId35"/>
    <p:sldId id="268" r:id="rId36"/>
    <p:sldId id="292" r:id="rId37"/>
    <p:sldId id="293" r:id="rId38"/>
    <p:sldId id="271" r:id="rId39"/>
    <p:sldId id="294" r:id="rId40"/>
    <p:sldId id="272" r:id="rId41"/>
    <p:sldId id="313" r:id="rId42"/>
    <p:sldId id="295" r:id="rId43"/>
    <p:sldId id="273" r:id="rId44"/>
    <p:sldId id="296" r:id="rId45"/>
    <p:sldId id="274" r:id="rId46"/>
    <p:sldId id="297" r:id="rId47"/>
    <p:sldId id="314" r:id="rId48"/>
    <p:sldId id="275" r:id="rId49"/>
    <p:sldId id="298" r:id="rId50"/>
    <p:sldId id="276" r:id="rId51"/>
    <p:sldId id="299" r:id="rId52"/>
    <p:sldId id="277" r:id="rId53"/>
    <p:sldId id="27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" y="2286000"/>
            <a:ext cx="4114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Linear Algebra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7" name="Picture 2" descr="Image result for linear algeb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52800"/>
            <a:ext cx="4191000" cy="304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4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Row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5592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2. Elementary Row Operations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2800" b="1" dirty="0" smtClean="0"/>
                  <a:t>) Interchange the first and second rows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𝐨𝐫𝐢𝐠𝐢𝐧𝐚𝐥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𝐦𝐚𝐭𝐫𝐢𝐱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𝐫𝐨𝐰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𝐞𝐪𝐮𝐢𝐯𝐚𝐥𝐞𝐧𝐭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𝐦𝐚𝐭𝐫𝐢𝐱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𝐧𝐨𝐭𝐚𝐭𝐢𝐨𝐧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↔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592685"/>
              </a:xfrm>
              <a:prstGeom prst="rect">
                <a:avLst/>
              </a:prstGeom>
              <a:blipFill rotWithShape="0"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5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Row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5885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2.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US" sz="2800" b="1" dirty="0" smtClean="0"/>
                  <a:t>) Multiply first row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b="1" dirty="0" smtClean="0"/>
                  <a:t> to produce a new first row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𝐨𝐫𝐢𝐠𝐢𝐧𝐚𝐥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𝐦𝐚𝐭𝐫𝐢𝐱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𝐫𝐨𝐰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𝐞𝐪𝐮𝐢𝐯𝐚𝐥𝐞𝐧𝐭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𝐦𝐚𝐭𝐫𝐢𝐱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𝟓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𝟓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𝐧𝐨𝐭𝐚𝐭𝐢𝐨𝐧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885265"/>
              </a:xfrm>
              <a:prstGeom prst="rect">
                <a:avLst/>
              </a:prstGeom>
              <a:blipFill rotWithShape="0"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9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Row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560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2.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c</a:t>
                </a:r>
                <a:r>
                  <a:rPr lang="en-US" sz="2800" b="1" dirty="0" smtClean="0"/>
                  <a:t>) Add -2 times the first row to the third row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𝐨𝐫𝐢𝐠𝐢𝐧𝐚𝐥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𝐦𝐚𝐭𝐫𝐢𝐱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𝐫𝐨𝐰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𝐞𝐪𝐮𝐢𝐯𝐚𝐥𝐞𝐧𝐭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𝐦𝐚𝐭𝐫𝐢𝐱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𝟓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𝟕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𝐧𝐨𝐭𝐚𝐭𝐢𝐨𝐧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604355"/>
              </a:xfrm>
              <a:prstGeom prst="rect">
                <a:avLst/>
              </a:prstGeom>
              <a:blipFill rotWithShape="0"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3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8901759" cy="3917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3. Using Elementary Row Operations to Solve a System of Linear Equations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𝐥𝐢𝐧𝐞𝐚𝐫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𝐬𝐲𝐬𝐭𝐞𝐦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           =−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𝟏𝟕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901759" cy="3917932"/>
              </a:xfrm>
              <a:prstGeom prst="rect">
                <a:avLst/>
              </a:prstGeom>
              <a:blipFill rotWithShape="0">
                <a:blip r:embed="rId2"/>
                <a:stretch>
                  <a:fillRect l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902054"/>
                <a:ext cx="9144000" cy="251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𝐚𝐬𝐬𝐨𝐜𝐢𝐚𝐭𝐞𝐝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𝐚𝐮𝐠𝐦𝐞𝐧𝐭𝐞𝐝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𝐦𝐚𝐭𝐫𝐢𝐱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𝟓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𝟓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𝟗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𝟏𝟕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02054"/>
                <a:ext cx="9144000" cy="25191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50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625454"/>
                <a:ext cx="44958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Add the first equation to the second</a:t>
                </a:r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𝟏𝟕</m:t>
                      </m:r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5454"/>
                <a:ext cx="44958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2710" r="-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48200" y="629779"/>
                <a:ext cx="4495800" cy="3145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Add the first row to the second: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𝟏𝟕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29779"/>
                <a:ext cx="4495800" cy="3145669"/>
              </a:xfrm>
              <a:prstGeom prst="rect">
                <a:avLst/>
              </a:prstGeom>
              <a:blipFill rotWithShape="0">
                <a:blip r:embed="rId3"/>
                <a:stretch>
                  <a:fillRect l="-2849" r="-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Row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6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625454"/>
                <a:ext cx="44958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Add -2 times the first equation to the third</a:t>
                </a:r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5454"/>
                <a:ext cx="44958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2710" r="-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48200" y="629779"/>
                <a:ext cx="4495800" cy="3145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Add -2 times the first row to the third: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29779"/>
                <a:ext cx="4495800" cy="3145669"/>
              </a:xfrm>
              <a:prstGeom prst="rect">
                <a:avLst/>
              </a:prstGeom>
              <a:blipFill rotWithShape="0">
                <a:blip r:embed="rId3"/>
                <a:stretch>
                  <a:fillRect l="-2849" r="-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Row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22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625454"/>
                <a:ext cx="44958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Add the second equation to the third</a:t>
                </a:r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5454"/>
                <a:ext cx="44958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2710" r="-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48200" y="629779"/>
                <a:ext cx="4495800" cy="309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Add the second row to the third: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29779"/>
                <a:ext cx="4495800" cy="3094117"/>
              </a:xfrm>
              <a:prstGeom prst="rect">
                <a:avLst/>
              </a:prstGeom>
              <a:blipFill rotWithShape="0">
                <a:blip r:embed="rId3"/>
                <a:stretch>
                  <a:fillRect l="-2849" r="-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Row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130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625454"/>
                <a:ext cx="44958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Multiply the third equation by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1/2</a:t>
                </a:r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5454"/>
                <a:ext cx="44958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2710" r="-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48200" y="629779"/>
                <a:ext cx="4495800" cy="309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Multiply the third row by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1/2</a:t>
                </a:r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29779"/>
                <a:ext cx="4495800" cy="3094117"/>
              </a:xfrm>
              <a:prstGeom prst="rect">
                <a:avLst/>
              </a:prstGeom>
              <a:blipFill rotWithShape="0">
                <a:blip r:embed="rId3"/>
                <a:stretch>
                  <a:fillRect l="-2849" r="-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38862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Now you can use back-substitution to find the solution of the original system of linear equations: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b="1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𝒚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=−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𝒛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6200"/>
                <a:ext cx="9144000" cy="2031325"/>
              </a:xfrm>
              <a:prstGeom prst="rect">
                <a:avLst/>
              </a:prstGeom>
              <a:blipFill rotWithShape="0">
                <a:blip r:embed="rId4"/>
                <a:stretch>
                  <a:fillRect l="-1333" r="-1267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Row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78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57200"/>
            <a:ext cx="9144000" cy="2611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last matrix in </a:t>
            </a:r>
            <a:r>
              <a:rPr lang="en-US" sz="2800" b="1" dirty="0" smtClean="0"/>
              <a:t>this Example is </a:t>
            </a:r>
            <a:r>
              <a:rPr lang="en-US" sz="2800" b="1" dirty="0"/>
              <a:t>said to be in </a:t>
            </a:r>
            <a:r>
              <a:rPr lang="en-US" sz="2800" b="1" dirty="0">
                <a:solidFill>
                  <a:srgbClr val="FF0000"/>
                </a:solidFill>
              </a:rPr>
              <a:t>row-echelon form</a:t>
            </a:r>
            <a:r>
              <a:rPr lang="en-US" sz="2800" b="1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The term </a:t>
            </a:r>
            <a:r>
              <a:rPr lang="en-US" sz="2800" b="1" dirty="0" smtClean="0"/>
              <a:t>“echelon” </a:t>
            </a:r>
            <a:r>
              <a:rPr lang="en-US" sz="2800" b="1" dirty="0"/>
              <a:t>refers to the stair-step pattern formed by the nonzero elements of the matrix.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863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Row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786385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To be </a:t>
            </a:r>
            <a:r>
              <a:rPr lang="en-US" sz="2800" b="1" dirty="0" smtClean="0"/>
              <a:t>in row-echelon </a:t>
            </a:r>
            <a:r>
              <a:rPr lang="en-US" sz="2800" b="1" dirty="0"/>
              <a:t>form, a matrix must have the properties listed below.</a:t>
            </a:r>
          </a:p>
        </p:txBody>
      </p:sp>
    </p:spTree>
    <p:extLst>
      <p:ext uri="{BB962C8B-B14F-4D97-AF65-F5344CB8AC3E}">
        <p14:creationId xmlns:p14="http://schemas.microsoft.com/office/powerpoint/2010/main" val="251827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Row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Row-Echelon Form of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Matrix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54731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1. All rows consisting entirely of zeros occur at the bottom of the matrix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0" y="21336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2. For each row that does not consist entirely of zeros, the first nonzero entry is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 (called a </a:t>
            </a:r>
            <a:r>
              <a:rPr lang="en-US" sz="2800" b="1" dirty="0">
                <a:solidFill>
                  <a:srgbClr val="FF0000"/>
                </a:solidFill>
              </a:rPr>
              <a:t>leading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).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3732074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3. For two successive (nonzero) rows, the leading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 in the higher row is farther to the left than the leading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 in the lower row.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889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Matrices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417493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are positive integers, then </a:t>
                </a:r>
                <a:r>
                  <a:rPr lang="en-US" sz="2800" b="1" dirty="0" smtClean="0"/>
                  <a:t>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matrix is a rectangular array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7493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0" y="4114800"/>
                <a:ext cx="9144000" cy="799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in which each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entry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of the matrix is a number</a:t>
                </a:r>
                <a:r>
                  <a:rPr lang="en-US" sz="2800" b="1" dirty="0" smtClean="0"/>
                  <a:t>.</a:t>
                </a:r>
                <a:endParaRPr lang="en-US" sz="2800" b="1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4800"/>
                <a:ext cx="9144000" cy="799834"/>
              </a:xfrm>
              <a:prstGeom prst="rect">
                <a:avLst/>
              </a:prstGeom>
              <a:blipFill rotWithShape="0">
                <a:blip r:embed="rId3"/>
                <a:stretch>
                  <a:fillRect l="-1333" b="-8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a Matrix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196" y="1752600"/>
            <a:ext cx="4792704" cy="246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928" y="4762471"/>
                <a:ext cx="9142071" cy="13177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𝒎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matrix (read “m by n”) </a:t>
                </a:r>
                <a:r>
                  <a:rPr lang="en-US" sz="2800" b="1" dirty="0"/>
                  <a:t>has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rows</a:t>
                </a:r>
                <a:r>
                  <a:rPr lang="en-US" sz="2800" b="1" dirty="0"/>
                  <a:t> (horizontal lines) and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columns</a:t>
                </a:r>
                <a:r>
                  <a:rPr lang="en-US" sz="2800" b="1" dirty="0"/>
                  <a:t> (vertical lines).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" y="4762471"/>
                <a:ext cx="9142071" cy="1317733"/>
              </a:xfrm>
              <a:prstGeom prst="rect">
                <a:avLst/>
              </a:prstGeom>
              <a:blipFill rotWithShape="0">
                <a:blip r:embed="rId6"/>
                <a:stretch>
                  <a:fillRect l="-1333" r="-1400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97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4572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A matrix in row-echelon form is in </a:t>
            </a:r>
            <a:r>
              <a:rPr lang="en-US" sz="2800" b="1" dirty="0">
                <a:solidFill>
                  <a:srgbClr val="FF0000"/>
                </a:solidFill>
              </a:rPr>
              <a:t>reduced row-echelon form</a:t>
            </a:r>
            <a:r>
              <a:rPr lang="en-US" sz="2800" b="1" dirty="0"/>
              <a:t> if </a:t>
            </a:r>
            <a:r>
              <a:rPr lang="en-US" sz="2800" b="1" dirty="0" smtClean="0"/>
              <a:t>every column </a:t>
            </a:r>
            <a:r>
              <a:rPr lang="en-US" sz="2800" b="1" dirty="0"/>
              <a:t>that has a leading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 has zeros in every position above and below its leading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0" y="2514600"/>
                <a:ext cx="9144000" cy="3145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4. </a:t>
                </a: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</a:t>
                </a: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ow-Echelon Form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The following matrices are in row-echelon form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 smtClean="0"/>
                  <a:t>			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9144000" cy="3145669"/>
              </a:xfrm>
              <a:prstGeom prst="rect">
                <a:avLst/>
              </a:prstGeom>
              <a:blipFill rotWithShape="0"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 Elimination</a:t>
            </a:r>
          </a:p>
        </p:txBody>
      </p:sp>
    </p:spTree>
    <p:extLst>
      <p:ext uri="{BB962C8B-B14F-4D97-AF65-F5344CB8AC3E}">
        <p14:creationId xmlns:p14="http://schemas.microsoft.com/office/powerpoint/2010/main" val="114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0"/>
                <a:ext cx="9144000" cy="6147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4. Row-Echelon Form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/>
                  <a:t>The following matrices are in row-echelon </a:t>
                </a:r>
                <a:r>
                  <a:rPr lang="en-US" sz="2800" b="1" dirty="0" smtClean="0"/>
                  <a:t>form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c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𝟓</m:t>
                                          </m:r>
                                        </m:e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</m:e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d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147324"/>
              </a:xfrm>
              <a:prstGeom prst="rect">
                <a:avLst/>
              </a:prstGeom>
              <a:blipFill rotWithShape="0"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5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6019800"/>
            <a:ext cx="8991600" cy="827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 Elimination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matrices shown in parts (</a:t>
            </a:r>
            <a:r>
              <a:rPr lang="en-US" sz="2800" b="1" dirty="0">
                <a:solidFill>
                  <a:srgbClr val="00B050"/>
                </a:solidFill>
              </a:rPr>
              <a:t>b</a:t>
            </a:r>
            <a:r>
              <a:rPr lang="en-US" sz="2800" b="1" dirty="0"/>
              <a:t>) and (</a:t>
            </a:r>
            <a:r>
              <a:rPr lang="en-US" sz="2800" b="1" dirty="0">
                <a:solidFill>
                  <a:srgbClr val="00B050"/>
                </a:solidFill>
              </a:rPr>
              <a:t>d</a:t>
            </a:r>
            <a:r>
              <a:rPr lang="en-US" sz="2800" b="1" dirty="0"/>
              <a:t>) are in reduced row-echelon form.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1371600"/>
                <a:ext cx="9144000" cy="3145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4. Row-Echelon Form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/>
                  <a:t>The following matrices are </a:t>
                </a:r>
                <a:r>
                  <a:rPr lang="en-US" sz="2800" b="1" dirty="0" smtClean="0"/>
                  <a:t>not in </a:t>
                </a:r>
                <a:r>
                  <a:rPr lang="en-US" sz="2800" b="1" dirty="0"/>
                  <a:t>row-echelon </a:t>
                </a:r>
                <a:r>
                  <a:rPr lang="en-US" sz="2800" b="1" dirty="0" smtClean="0"/>
                  <a:t>form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e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 smtClean="0"/>
                  <a:t>			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f</a:t>
                </a:r>
                <a:r>
                  <a:rPr lang="en-US" sz="2800" b="1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3145669"/>
              </a:xfrm>
              <a:prstGeom prst="rect">
                <a:avLst/>
              </a:prstGeom>
              <a:blipFill rotWithShape="0"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4548385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It can be shown that every matrix is row-equivalent to a matrix in row-echelon form.</a:t>
            </a:r>
          </a:p>
        </p:txBody>
      </p:sp>
    </p:spTree>
    <p:extLst>
      <p:ext uri="{BB962C8B-B14F-4D97-AF65-F5344CB8AC3E}">
        <p14:creationId xmlns:p14="http://schemas.microsoft.com/office/powerpoint/2010/main" val="39117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 Elimination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482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/>
              <a:t>. Write </a:t>
            </a:r>
            <a:r>
              <a:rPr lang="en-US" sz="2800" b="1" dirty="0"/>
              <a:t>the augmented matrix of the system of linear equations</a:t>
            </a:r>
            <a:r>
              <a:rPr lang="en-US" sz="2800" b="1" dirty="0" smtClean="0"/>
              <a:t>.</a:t>
            </a:r>
            <a:endParaRPr lang="en-US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24033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 Elimination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Back-Substitution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810000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</a:rPr>
              <a:t>3</a:t>
            </a:r>
            <a:r>
              <a:rPr lang="en-US" sz="2800" b="1" dirty="0"/>
              <a:t>. Write the system of linear equations corresponding to the matrix in row-echelon form, and use back-substitution to find the solution.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-966" y="2070216"/>
            <a:ext cx="9144965" cy="1319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</a:rPr>
              <a:t>2</a:t>
            </a:r>
            <a:r>
              <a:rPr lang="en-US" sz="2800" b="1" dirty="0"/>
              <a:t>. Use elementary row operations to rewrite the augmented matrix in row-echelon form.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27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 Elimination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72159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Gaussian elimination with back-substitution works well as an algorithmic method </a:t>
            </a:r>
            <a:r>
              <a:rPr lang="en-US" sz="2800" b="1" dirty="0" smtClean="0"/>
              <a:t>for solving </a:t>
            </a:r>
            <a:r>
              <a:rPr lang="en-US" sz="2800" b="1" dirty="0"/>
              <a:t>systems of linear equations.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6670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For this algorithm, the order in which the elementary row operations are performed is important.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4227493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Move from left to right by columns, changing all entries directly below the leading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’s to zeros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0226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387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5. </a:t>
                </a:r>
                <a:r>
                  <a:rPr lang="en-US" sz="24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Gaussian Elimination with Back-Substitution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Solve the system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𝟏𝟗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878306"/>
              </a:xfrm>
              <a:prstGeom prst="rect">
                <a:avLst/>
              </a:prstGeom>
              <a:blipFill rotWithShape="0"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3886200"/>
                <a:ext cx="9144000" cy="2756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</a:p>
              <a:p>
                <a:r>
                  <a:rPr lang="en-US" sz="2800" b="1" dirty="0" smtClean="0"/>
                  <a:t>The augmented matrix for the system is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𝟕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𝟏𝟗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6200"/>
                <a:ext cx="9144000" cy="2756973"/>
              </a:xfrm>
              <a:prstGeom prst="rect">
                <a:avLst/>
              </a:prstGeom>
              <a:blipFill rotWithShape="0">
                <a:blip r:embed="rId3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3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" y="5856514"/>
            <a:ext cx="8991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4412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Obtain a leading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1</a:t>
                </a:r>
                <a:r>
                  <a:rPr lang="en-US" sz="2800" b="1" dirty="0" smtClean="0"/>
                  <a:t> in the upper left corner and zeros elsewhere in the first column: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𝟒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𝟒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𝟕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𝟏𝟗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eqArr>
                              <m:eqArrPr>
                                <m:ctrlPr>
                                  <a:rPr lang="en-US" sz="2800" b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𝐓𝐡𝐞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𝐟𝐢𝐫𝐬𝐭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𝐭𝐰𝐨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𝐫𝐨𝐰𝐬</m:t>
                                </m:r>
                              </m:e>
                              <m:e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𝐚𝐫𝐞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𝐢𝐧𝐭𝐞𝐫𝐜𝐡𝐚𝐧𝐠𝐞𝐝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412490"/>
              </a:xfrm>
              <a:prstGeom prst="rect">
                <a:avLst/>
              </a:prstGeom>
              <a:blipFill rotWithShape="0">
                <a:blip r:embed="rId2"/>
                <a:stretch>
                  <a:fillRect l="-14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5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76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Turn the first element in the third row to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0</a:t>
                </a:r>
                <a:r>
                  <a:rPr lang="en-US" sz="2800" b="1" dirty="0" smtClean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𝟒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𝟕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𝟔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𝟏𝟗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eqArr>
                              <m:eqArrPr>
                                <m:ctrlP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𝐀𝐝𝐝𝐢𝐧𝐠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𝐭𝐢𝐦𝐞𝐬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𝐭𝐡𝐞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𝐟𝐢𝐫𝐬𝐭</m:t>
                                </m:r>
                              </m:e>
                              <m:e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𝐫𝐨𝐰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𝐭𝐨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𝐭𝐡𝐞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𝐭𝐡𝐢𝐫𝐝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𝐫𝐨𝐰</m:t>
                                </m:r>
                              </m:e>
                              <m:e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𝐩𝐫𝐨𝐝𝐮𝐜𝐞𝐬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𝐧𝐞𝐰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𝐭𝐡𝐢𝐫𝐝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𝐫𝐨𝐰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66159"/>
              </a:xfrm>
              <a:prstGeom prst="rect">
                <a:avLst/>
              </a:prstGeom>
              <a:blipFill rotWithShape="0"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4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76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Turn the first element in the </a:t>
                </a:r>
                <a:r>
                  <a:rPr lang="en-US" sz="2800" b="1" dirty="0" smtClean="0"/>
                  <a:t>fourth </a:t>
                </a:r>
                <a:r>
                  <a:rPr lang="en-US" sz="2800" b="1" dirty="0"/>
                  <a:t>row to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0</a:t>
                </a:r>
                <a:r>
                  <a:rPr lang="en-US" sz="2800" b="1" dirty="0" smtClean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𝟔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𝟔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𝟔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𝟐𝟏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eqArr>
                              <m:eqArrPr>
                                <m:ctrlP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𝐀𝐝𝐝𝐢𝐧𝐠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𝐭𝐢𝐦𝐞𝐬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𝐭𝐡𝐞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𝐟𝐢𝐫𝐬𝐭</m:t>
                                </m:r>
                              </m:e>
                              <m:e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𝐫𝐨𝐰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𝐭𝐨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𝐭𝐡𝐞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𝐟𝐨𝐮𝐫𝐭𝐡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𝐫𝐨𝐰</m:t>
                                </m:r>
                              </m:e>
                              <m:e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𝐩𝐫𝐨𝐝𝐮𝐜𝐞𝐬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𝐧𝐞𝐰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𝐟𝐨𝐮𝐫𝐭𝐡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𝐫𝐨𝐰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66159"/>
              </a:xfrm>
              <a:prstGeom prst="rect">
                <a:avLst/>
              </a:prstGeom>
              <a:blipFill rotWithShape="0"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9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4412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Now that the </a:t>
                </a:r>
                <a:r>
                  <a:rPr lang="en-US" sz="2800" b="1" dirty="0"/>
                  <a:t>first </a:t>
                </a:r>
                <a:r>
                  <a:rPr lang="en-US" sz="2800" b="1" dirty="0" smtClean="0"/>
                  <a:t>column is in the desired form, you should change the second column as follows: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𝟔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𝟑𝟗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eqArr>
                              <m:eqArrPr>
                                <m:ctrlP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𝐀𝐝𝐝𝐢𝐧𝐠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𝐭𝐢𝐦𝐞𝐬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𝐭𝐡𝐞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𝐬𝐞𝐜𝐨𝐧𝐝</m:t>
                                </m:r>
                              </m:e>
                              <m:e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𝐫𝐨𝐰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𝐭𝐨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𝐭𝐡𝐞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𝐟𝐨𝐮𝐫𝐭𝐡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𝐫𝐨𝐰</m:t>
                                </m:r>
                              </m:e>
                              <m:e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𝐩𝐫𝐨𝐝𝐮𝐜𝐞𝐬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𝐧𝐞𝐰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𝐟𝐨𝐮𝐫𝐭𝐡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𝐫𝐨𝐰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412490"/>
              </a:xfrm>
              <a:prstGeom prst="rect">
                <a:avLst/>
              </a:prstGeom>
              <a:blipFill rotWithShape="0">
                <a:blip r:embed="rId2"/>
                <a:stretch>
                  <a:fillRect l="-14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8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6820" y="4572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If each entry of a matrix is a real </a:t>
            </a:r>
            <a:r>
              <a:rPr lang="en-US" sz="2800" b="1" dirty="0" smtClean="0"/>
              <a:t>number, then </a:t>
            </a:r>
            <a:r>
              <a:rPr lang="en-US" sz="2800" b="1" dirty="0"/>
              <a:t>the matrix is called a </a:t>
            </a:r>
            <a:r>
              <a:rPr lang="en-US" sz="2800" b="1" dirty="0">
                <a:solidFill>
                  <a:srgbClr val="FF0000"/>
                </a:solidFill>
              </a:rPr>
              <a:t>real matrix</a:t>
            </a:r>
            <a:r>
              <a:rPr lang="en-US" sz="2800" b="1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6820" y="33528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The index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called the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row subscript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because it identifies the row in which the entry </a:t>
                </a:r>
                <a:r>
                  <a:rPr lang="en-US" sz="2800" b="1" dirty="0" smtClean="0"/>
                  <a:t>lies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The </a:t>
                </a:r>
                <a:r>
                  <a:rPr lang="en-US" sz="2800" b="1" dirty="0" smtClean="0"/>
                  <a:t>index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called </a:t>
                </a:r>
                <a:r>
                  <a:rPr lang="en-US" sz="2800" b="1" dirty="0" smtClean="0"/>
                  <a:t>the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column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subscript</a:t>
                </a:r>
                <a:r>
                  <a:rPr lang="en-US" sz="2800" b="1" dirty="0"/>
                  <a:t> because it identifies the column in which the entry lies.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20" y="335280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200" r="-1333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1828800"/>
                <a:ext cx="9144000" cy="1446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located in the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800" b="1" baseline="30000" dirty="0" smtClean="0"/>
                  <a:t>th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row and the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800" b="1" baseline="30000" dirty="0" smtClean="0"/>
                  <a:t>th</a:t>
                </a:r>
                <a:r>
                  <a:rPr lang="en-US" sz="2800" b="1" dirty="0" smtClean="0"/>
                  <a:t> column</a:t>
                </a:r>
                <a:r>
                  <a:rPr lang="en-US" sz="2800" b="1" dirty="0"/>
                  <a:t>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9144000" cy="144616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60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Matrices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734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76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Turn the third element in the third row to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1</a:t>
                </a:r>
                <a:r>
                  <a:rPr lang="en-US" sz="2800" b="1" dirty="0" smtClean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𝟑𝟗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eqArr>
                              <m:eqArrPr>
                                <m:ctrlP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𝐌𝐮𝐥𝐭𝐢𝐩𝐥𝐲𝐢𝐧𝐠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𝐭𝐡𝐞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𝐭𝐡𝐢𝐫𝐝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𝐫𝐨𝐰</m:t>
                                </m:r>
                              </m:e>
                              <m:e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𝐛𝐲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𝐩𝐫𝐨𝐝𝐮𝐜𝐞𝐬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𝐧𝐞𝐰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𝐭𝐡𝐢𝐫𝐝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𝐫𝐨𝐰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66159"/>
              </a:xfrm>
              <a:prstGeom prst="rect">
                <a:avLst/>
              </a:prstGeom>
              <a:blipFill rotWithShape="0"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0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76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(continued)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Turn the fourth element in the fourth row to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1</a:t>
                </a:r>
                <a:r>
                  <a:rPr lang="en-US" sz="2800" b="1" dirty="0" smtClean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8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𝟑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eqArr>
                              <m:eqArrPr>
                                <m:ctrlP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𝐌𝐮𝐥𝐭𝐢𝐩𝐥𝐲𝐢𝐧𝐠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𝐭𝐡𝐞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𝐟𝐨𝐮𝐫𝐭𝐡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𝐫𝐨𝐰</m:t>
                                </m:r>
                              </m:e>
                              <m:e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𝐛𝐲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𝐩𝐫𝐨𝐝𝐮𝐜𝐞𝐬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𝐧𝐞𝐰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𝐟𝐨𝐮𝐫𝐭𝐡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𝐫𝐨𝐰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66159"/>
              </a:xfrm>
              <a:prstGeom prst="rect">
                <a:avLst/>
              </a:prstGeom>
              <a:blipFill rotWithShape="0"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0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6820" y="457200"/>
                <a:ext cx="9144000" cy="4510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matrix is now in row-echelon form, and the corresponding system of linear equations is as shown below: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20" y="457200"/>
                <a:ext cx="9144000" cy="4510466"/>
              </a:xfrm>
              <a:prstGeom prst="rect">
                <a:avLst/>
              </a:prstGeom>
              <a:blipFill rotWithShape="0">
                <a:blip r:embed="rId2"/>
                <a:stretch>
                  <a:fillRect l="-14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4826675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Using back-substitution, you can determine the solution: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800" b="1" i="1" smtClean="0">
                          <a:latin typeface="Cambria Math"/>
                        </a:rPr>
                        <m:t>,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800" b="1" i="1" smtClean="0">
                          <a:latin typeface="Cambria Math"/>
                        </a:rPr>
                        <m:t>,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800" b="1" i="1" smtClean="0">
                          <a:latin typeface="Cambria Math"/>
                        </a:rPr>
                        <m:t>,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26675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59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3810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When solving a system of linear equations, remember that it is possible for the </a:t>
            </a:r>
            <a:r>
              <a:rPr lang="en-US" sz="2800" b="1" dirty="0" smtClean="0"/>
              <a:t>system to </a:t>
            </a:r>
            <a:r>
              <a:rPr lang="en-US" sz="2800" b="1" dirty="0"/>
              <a:t>have no solution</a:t>
            </a:r>
            <a:r>
              <a:rPr lang="en-US" sz="2800" b="1" dirty="0" smtClean="0"/>
              <a:t>.</a:t>
            </a:r>
            <a:endParaRPr lang="en-US" sz="28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905000"/>
            <a:ext cx="9144000" cy="1319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So, how do you ascertain the fact that the system has no solution?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3381613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If during the elimination process you obtain a row with all zeros </a:t>
            </a:r>
            <a:r>
              <a:rPr lang="en-US" sz="2800" b="1" dirty="0" smtClean="0"/>
              <a:t>except for </a:t>
            </a:r>
            <a:r>
              <a:rPr lang="en-US" sz="2800" b="1" dirty="0"/>
              <a:t>the last entry, it is unnecessary to continue the elimination </a:t>
            </a:r>
            <a:r>
              <a:rPr lang="en-US" sz="2800" b="1" dirty="0" smtClean="0"/>
              <a:t>process – you </a:t>
            </a:r>
            <a:r>
              <a:rPr lang="en-US" sz="2800" b="1" dirty="0"/>
              <a:t>can </a:t>
            </a:r>
            <a:r>
              <a:rPr lang="en-US" sz="2800" b="1" dirty="0" smtClean="0"/>
              <a:t>simply conclude </a:t>
            </a:r>
            <a:r>
              <a:rPr lang="en-US" sz="2800" b="1" dirty="0"/>
              <a:t>that the system is inconsistent and has no solution.</a:t>
            </a:r>
          </a:p>
        </p:txBody>
      </p:sp>
    </p:spTree>
    <p:extLst>
      <p:ext uri="{BB962C8B-B14F-4D97-AF65-F5344CB8AC3E}">
        <p14:creationId xmlns:p14="http://schemas.microsoft.com/office/powerpoint/2010/main" val="201718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81000"/>
                <a:ext cx="914400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Solve the system: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           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"/>
                <a:ext cx="9144000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5.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System with No 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3657600"/>
                <a:ext cx="9144000" cy="3049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 b="1" dirty="0" smtClean="0"/>
                  <a:t>The augmented matrix for this system is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𝟔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57600"/>
                <a:ext cx="9144000" cy="3049361"/>
              </a:xfrm>
              <a:prstGeom prst="rect">
                <a:avLst/>
              </a:prstGeom>
              <a:blipFill rotWithShape="0">
                <a:blip r:embed="rId3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44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572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Apply Gaussian </a:t>
            </a:r>
            <a:r>
              <a:rPr lang="en-US" sz="2800" b="1" dirty="0" smtClean="0"/>
              <a:t>elimination procedure </a:t>
            </a:r>
            <a:r>
              <a:rPr lang="en-US" sz="2800" b="1" dirty="0"/>
              <a:t>to the augmented matrix</a:t>
            </a:r>
            <a:r>
              <a:rPr lang="en-US" sz="2800" b="1" dirty="0" smtClean="0"/>
              <a:t>. 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1676400"/>
                <a:ext cx="9144000" cy="376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𝟕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Note </a:t>
                </a:r>
                <a:r>
                  <a:rPr lang="en-US" sz="2800" b="1" dirty="0"/>
                  <a:t>that the third row of this matrix consists of all zeros except for the last </a:t>
                </a:r>
                <a:r>
                  <a:rPr lang="en-US" sz="2800" b="1" dirty="0" smtClean="0"/>
                  <a:t>entry.</a:t>
                </a:r>
                <a:endParaRPr lang="en-US" sz="2800" b="1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6400"/>
                <a:ext cx="9144000" cy="3766159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680" y="5486400"/>
            <a:ext cx="9135319" cy="1319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This means that the original system of linear equations is inconsistent.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0544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533400"/>
                <a:ext cx="9144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You can </a:t>
                </a:r>
                <a:r>
                  <a:rPr lang="en-US" sz="2800" b="1" dirty="0"/>
                  <a:t>see why this </a:t>
                </a:r>
                <a:r>
                  <a:rPr lang="en-US" sz="2800" b="1" dirty="0" smtClean="0"/>
                  <a:t>is true </a:t>
                </a:r>
                <a:r>
                  <a:rPr lang="en-US" sz="2800" b="1" dirty="0"/>
                  <a:t>by converting back to a system of linear </a:t>
                </a:r>
                <a:r>
                  <a:rPr lang="en-US" sz="2800" b="1" dirty="0" smtClean="0"/>
                  <a:t>equations: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ru-RU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u-RU" sz="28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ru-RU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ru-RU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8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ru-RU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ru-RU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ru-RU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b="1" i="1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𝟕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558605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Because the third “equation” is a false statement, it follows that the system has no solution.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64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Gauss-Jordan Elimination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A second method of elimination, called </a:t>
            </a:r>
            <a:r>
              <a:rPr lang="en-US" sz="2800" b="1" dirty="0">
                <a:solidFill>
                  <a:srgbClr val="FF0000"/>
                </a:solidFill>
              </a:rPr>
              <a:t>Gauss-Jordan elimination</a:t>
            </a:r>
            <a:r>
              <a:rPr lang="en-US" sz="2800" b="1" dirty="0"/>
              <a:t> after Carl </a:t>
            </a:r>
            <a:r>
              <a:rPr lang="en-US" sz="2800" b="1" dirty="0" smtClean="0"/>
              <a:t>Gauss (1777–1855) </a:t>
            </a:r>
            <a:r>
              <a:rPr lang="en-US" sz="2800" b="1" dirty="0"/>
              <a:t>and Wilhelm Jordan (1842–1899), continues the reduction process until a reduced row-echelon form is obtained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7533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7. Gauss-Jordan Elimination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3265944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Use Gauss-Jordan elimination to solve the system: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800" b="1" i="1" dirty="0" smtClean="0">
                  <a:solidFill>
                    <a:schemeClr val="tx1"/>
                  </a:solidFill>
                  <a:effectLst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 i="1" dirty="0" smtClean="0">
                  <a:solidFill>
                    <a:schemeClr val="tx1"/>
                  </a:solidFill>
                  <a:effectLst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𝟏𝟕</m:t>
                      </m:r>
                    </m:oMath>
                  </m:oMathPara>
                </a14:m>
                <a:endParaRPr lang="en-US" sz="2800" b="1" i="1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65944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86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Gauss-Jordan Elimination</a:t>
            </a:r>
            <a:endParaRPr lang="en-US" sz="4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457200"/>
                <a:ext cx="9144000" cy="3145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you apply Gaussian </a:t>
                </a:r>
                <a:r>
                  <a:rPr lang="en-US" sz="2800" b="1" dirty="0"/>
                  <a:t>elimination </a:t>
                </a:r>
                <a:r>
                  <a:rPr lang="en-US" sz="2800" b="1" dirty="0" smtClean="0"/>
                  <a:t>to this system, you will obtain </a:t>
                </a:r>
                <a:r>
                  <a:rPr lang="en-US" sz="2800" b="1" dirty="0"/>
                  <a:t>the </a:t>
                </a:r>
                <a:r>
                  <a:rPr lang="en-US" sz="2800" b="1" dirty="0" smtClean="0"/>
                  <a:t>following </a:t>
                </a:r>
                <a:r>
                  <a:rPr lang="en-US" sz="2800" b="1" dirty="0" smtClean="0"/>
                  <a:t>row-echelon </a:t>
                </a:r>
                <a:r>
                  <a:rPr lang="en-US" sz="2800" b="1" dirty="0" smtClean="0"/>
                  <a:t>form</a:t>
                </a:r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3145669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673454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Now, rather than using back-substitution, apply elementary row operations until you </a:t>
            </a:r>
            <a:r>
              <a:rPr lang="en-US" sz="2800" b="1" dirty="0" smtClean="0"/>
              <a:t>obtain a </a:t>
            </a:r>
            <a:r>
              <a:rPr lang="en-US" sz="2800" b="1" dirty="0"/>
              <a:t>matrix in reduced row-echelon form</a:t>
            </a:r>
            <a:r>
              <a:rPr lang="en-US" sz="2800" b="1" dirty="0" smtClean="0"/>
              <a:t>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7387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572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To do this, you must produce zeros above each of the leading </a:t>
            </a:r>
            <a:r>
              <a:rPr lang="en-US" sz="2800" b="1" dirty="0">
                <a:solidFill>
                  <a:srgbClr val="00B0F0"/>
                </a:solidFill>
              </a:rPr>
              <a:t>1</a:t>
            </a:r>
            <a:r>
              <a:rPr lang="en-US" sz="2800" b="1" dirty="0"/>
              <a:t>’s, as follows.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1905000"/>
                <a:ext cx="9144000" cy="309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Adding 2 times the second row to the first row produces a new first row: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9144000" cy="309411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Gauss-Jordan Elimination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0" y="45720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 matrix with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rows </a:t>
                </a:r>
                <a:r>
                  <a:rPr lang="en-US" sz="2800" b="1" dirty="0" smtClean="0"/>
                  <a:t>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columns (</a:t>
                </a:r>
                <a:r>
                  <a:rPr lang="en-US" sz="2800" b="1" dirty="0" smtClean="0"/>
                  <a:t>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matrix) is said to be of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</a:rPr>
                  <a:t>.</a:t>
                </a:r>
                <a:endParaRPr lang="en-US" sz="28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0" y="22860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 smtClean="0"/>
                  <a:t>, the </a:t>
                </a:r>
                <a:r>
                  <a:rPr lang="en-US" sz="2800" b="1" dirty="0"/>
                  <a:t>matrix is called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square </a:t>
                </a:r>
                <a:r>
                  <a:rPr lang="en-US" sz="2800" b="1" dirty="0"/>
                  <a:t>of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order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/>
                  <a:t> 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800" b="1" dirty="0" smtClean="0"/>
                  <a:t>.</a:t>
                </a:r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For a square matrix, the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𝒊𝒊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are called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main diagonal </a:t>
                </a:r>
                <a:r>
                  <a:rPr lang="en-US" sz="2800" b="1" dirty="0"/>
                  <a:t>entries</a:t>
                </a:r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0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Matrices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18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457200"/>
                <a:ext cx="9144000" cy="309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Adding -3 times the third row to the second row produces a new second row: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309411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Gauss-Jordan Elimination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8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457200"/>
                <a:ext cx="9144000" cy="309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Adding -9 times the third row to the first row produces a new first row: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3094117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Gauss-Jordan Elimination</a:t>
            </a:r>
            <a:endParaRPr lang="en-US" sz="4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759875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Now, converting back to a system of linear equations, you </a:t>
                </a:r>
                <a:r>
                  <a:rPr lang="en-US" sz="2800" b="1" dirty="0" smtClean="0"/>
                  <a:t>have</a:t>
                </a:r>
                <a:r>
                  <a:rPr lang="en-US" sz="2800" b="1" dirty="0" smtClean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9875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5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Gauss-Jordan Elimination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72985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Both the Gaussian </a:t>
            </a:r>
            <a:r>
              <a:rPr lang="en-US" sz="2800" b="1" dirty="0"/>
              <a:t>and Gauss-Jordan elimination procedures employ an algorithmic </a:t>
            </a:r>
            <a:r>
              <a:rPr lang="en-US" sz="2800" b="1" dirty="0" smtClean="0"/>
              <a:t>approach easily </a:t>
            </a:r>
            <a:r>
              <a:rPr lang="en-US" sz="2800" b="1" dirty="0"/>
              <a:t>adapted to computer </a:t>
            </a:r>
            <a:r>
              <a:rPr lang="en-US" sz="2800" b="1" dirty="0" smtClean="0"/>
              <a:t>use.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24" y="2806005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next example demonstrates how Gauss-Jordan elimination can be used to solve </a:t>
            </a:r>
            <a:r>
              <a:rPr lang="en-US" sz="2800" b="1" dirty="0" smtClean="0"/>
              <a:t>a system </a:t>
            </a:r>
            <a:r>
              <a:rPr lang="en-US" sz="2800" b="1" dirty="0"/>
              <a:t>with an infinite number of solutions.</a:t>
            </a:r>
          </a:p>
        </p:txBody>
      </p:sp>
    </p:spTree>
    <p:extLst>
      <p:ext uri="{BB962C8B-B14F-4D97-AF65-F5344CB8AC3E}">
        <p14:creationId xmlns:p14="http://schemas.microsoft.com/office/powerpoint/2010/main" val="346897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Gauss-Jordan Elimination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2985"/>
            <a:ext cx="8901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8. A system with an Infinite Number of Solutions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854054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Solve the system of linear equations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54054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0" y="3200400"/>
                <a:ext cx="9144000" cy="251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augmented matrix of the system of linear </a:t>
                </a:r>
                <a:r>
                  <a:rPr lang="en-US" sz="2800" b="1" dirty="0"/>
                  <a:t>equations </a:t>
                </a:r>
                <a:r>
                  <a:rPr lang="en-US" sz="2800" b="1" dirty="0" smtClean="0"/>
                  <a:t>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0400"/>
                <a:ext cx="9144000" cy="2514278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3020" y="2811644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00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316" y="493693"/>
                <a:ext cx="9144000" cy="251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Using </a:t>
                </a:r>
                <a:r>
                  <a:rPr lang="en-US" sz="2800" b="1" dirty="0" smtClean="0"/>
                  <a:t>Gauss-Jordan </a:t>
                </a:r>
                <a:r>
                  <a:rPr lang="en-US" sz="2800" b="1" dirty="0"/>
                  <a:t>elimination, </a:t>
                </a:r>
                <a:r>
                  <a:rPr lang="en-US" sz="2800" b="1" dirty="0" smtClean="0"/>
                  <a:t>you can </a:t>
                </a:r>
                <a:r>
                  <a:rPr lang="en-US" sz="2800" b="1" dirty="0"/>
                  <a:t>verify that the reduced row-echelon form of the matrix </a:t>
                </a:r>
                <a:r>
                  <a:rPr lang="en-US" sz="2800" b="1" dirty="0" smtClean="0"/>
                  <a:t>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" y="493693"/>
                <a:ext cx="9144000" cy="2514278"/>
              </a:xfrm>
              <a:prstGeom prst="rect">
                <a:avLst/>
              </a:prstGeom>
              <a:blipFill rotWithShape="0">
                <a:blip r:embed="rId2"/>
                <a:stretch>
                  <a:fillRect l="-14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1242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corresponding system of equations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200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Gauss-Jordan Elimination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4572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Now, using the parameter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/>
                  <a:t>to represent the </a:t>
                </a:r>
                <a:r>
                  <a:rPr lang="en-US" sz="2800" b="1" dirty="0" smtClean="0"/>
                  <a:t>non-leading</a:t>
                </a:r>
                <a:r>
                  <a:rPr lang="en-US" sz="2800" b="1" i="1" dirty="0" smtClean="0"/>
                  <a:t> </a:t>
                </a:r>
                <a:r>
                  <a:rPr lang="en-US" sz="2800" b="1" dirty="0" smtClean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you </a:t>
                </a:r>
                <a:r>
                  <a:rPr lang="en-US" sz="2800" b="1" dirty="0" smtClean="0"/>
                  <a:t>have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𝟐</m:t>
                      </m:r>
                      <m:r>
                        <a:rPr lang="en-US" sz="2800" b="1" i="1" smtClean="0">
                          <a:latin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</a:rPr>
                        <m:t>𝟓</m:t>
                      </m:r>
                      <m:r>
                        <a:rPr lang="en-US" sz="2800" b="1" i="1" smtClean="0">
                          <a:latin typeface="Cambria Math"/>
                        </a:rPr>
                        <m:t>𝒕</m:t>
                      </m:r>
                      <m:r>
                        <a:rPr lang="en-US" sz="2800" b="1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=−</m:t>
                      </m:r>
                      <m:r>
                        <a:rPr lang="en-US" sz="2800" b="1" i="1" smtClean="0">
                          <a:latin typeface="Cambria Math"/>
                        </a:rPr>
                        <m:t>𝟏</m:t>
                      </m:r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1" i="1" smtClean="0">
                          <a:latin typeface="Cambria Math"/>
                        </a:rPr>
                        <m:t>𝟑</m:t>
                      </m:r>
                      <m:r>
                        <a:rPr lang="en-US" sz="2800" b="1" i="1" smtClean="0">
                          <a:latin typeface="Cambria Math"/>
                        </a:rPr>
                        <m:t>𝒕</m:t>
                      </m:r>
                      <m:r>
                        <a:rPr lang="en-US" sz="2800" b="1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 smtClean="0"/>
                  <a:t> is any real number.</a:t>
                </a:r>
                <a:endParaRPr lang="en-US" sz="28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333" r="-1333" b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21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You have looked at two elimination methods for solving a system of linear </a:t>
            </a:r>
            <a:r>
              <a:rPr lang="en-US" sz="2800" b="1" dirty="0" smtClean="0"/>
              <a:t>equations. Which </a:t>
            </a:r>
            <a:r>
              <a:rPr lang="en-US" sz="2800" b="1" dirty="0"/>
              <a:t>is better? </a:t>
            </a:r>
            <a:endParaRPr lang="en-US" sz="2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-1772" y="1500385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To some degree the answer depends on personal preference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871985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In </a:t>
            </a:r>
            <a:r>
              <a:rPr lang="en-US" sz="2800" b="1" dirty="0" smtClean="0"/>
              <a:t>real-life applications </a:t>
            </a:r>
            <a:r>
              <a:rPr lang="en-US" sz="2800" b="1" dirty="0"/>
              <a:t>of linear algebra, systems of linear equations are usually solved by computer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0" y="4206854"/>
            <a:ext cx="9144000" cy="1965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Most computer programs use a form of Gaussian elimination, with special emphasis on ways to reduce rounding errors and minimize storage of data.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Which is Better?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7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5345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Homogeneous Systems of Linear Equations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316" y="577649"/>
                <a:ext cx="9144000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Systems of linear equations in which each of the constant terms is zero are called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homogeneous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systems</a:t>
                </a:r>
                <a:r>
                  <a:rPr lang="en-US" sz="2800" b="1" dirty="0"/>
                  <a:t>:</a:t>
                </a:r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…………………………………………………..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" y="577649"/>
                <a:ext cx="9144000" cy="4616648"/>
              </a:xfrm>
              <a:prstGeom prst="rect">
                <a:avLst/>
              </a:prstGeom>
              <a:blipFill rotWithShape="0">
                <a:blip r:embed="rId2"/>
                <a:stretch>
                  <a:fillRect l="-140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16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5345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Homogeneous Systems of Linear Equations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57200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It is easy to see that a homogeneous system must have at least one solution. </a:t>
            </a:r>
            <a:endParaRPr lang="en-US" sz="2800" b="1" dirty="0" smtClean="0"/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Specifically</a:t>
            </a:r>
            <a:r>
              <a:rPr lang="en-US" sz="2800" b="1" dirty="0"/>
              <a:t>, if all variables in a homogeneous system have the value zero, then each of the equations must be satisfied</a:t>
            </a:r>
            <a:r>
              <a:rPr lang="en-US" sz="2800" b="1" dirty="0" smtClean="0"/>
              <a:t>.</a:t>
            </a:r>
            <a:endParaRPr lang="en-US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700522"/>
            <a:ext cx="9144000" cy="672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Such a solution is called </a:t>
            </a:r>
            <a:r>
              <a:rPr lang="en-US" sz="2800" b="1" dirty="0">
                <a:solidFill>
                  <a:srgbClr val="FF0000"/>
                </a:solidFill>
              </a:rPr>
              <a:t>trivial</a:t>
            </a:r>
            <a:r>
              <a:rPr lang="en-US" sz="2800" b="1" dirty="0"/>
              <a:t> (or </a:t>
            </a:r>
            <a:r>
              <a:rPr lang="en-US" sz="2800" b="1" dirty="0">
                <a:solidFill>
                  <a:srgbClr val="FF0000"/>
                </a:solidFill>
              </a:rPr>
              <a:t>obvious</a:t>
            </a:r>
            <a:r>
              <a:rPr lang="en-US" sz="2800" b="1" dirty="0"/>
              <a:t>).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305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55345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Homogeneous Systems of Linear Equations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943213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Solve the system of linear equations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3213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76200"/>
            <a:ext cx="8901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9. Solving a Homogeneous System of Linear Equations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8194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3124200"/>
                <a:ext cx="9144000" cy="2514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Apply </a:t>
                </a:r>
                <a:r>
                  <a:rPr lang="en-US" sz="2800" b="1" dirty="0"/>
                  <a:t>Gauss-Jordan elimination to the </a:t>
                </a:r>
                <a:r>
                  <a:rPr lang="en-US" sz="2800" b="1" dirty="0" smtClean="0"/>
                  <a:t>augmented matrix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24200"/>
                <a:ext cx="9144000" cy="2514278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7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Matrices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5747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1. Examples of Matrices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Each matrix has the indicated size: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a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800" b="1" dirty="0" smtClean="0"/>
                  <a:t> size –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 smtClean="0"/>
                  <a:t>		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b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 smtClean="0"/>
                  <a:t> size –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c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 smtClean="0"/>
                  <a:t> size –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d</a:t>
                </a:r>
                <a:r>
                  <a:rPr lang="en-US" sz="2800" b="1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b="1" dirty="0" smtClean="0"/>
                  <a:t> size –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747984"/>
              </a:xfrm>
              <a:prstGeom prst="rect">
                <a:avLst/>
              </a:prstGeom>
              <a:blipFill rotWithShape="0"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1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457200"/>
                <a:ext cx="9144000" cy="1816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We obtain the following modified matrix: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1816395"/>
              </a:xfrm>
              <a:prstGeom prst="rect">
                <a:avLst/>
              </a:prstGeom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0" y="2209800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The system of equations corresponding to this matrix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55345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Homogeneous Systems of Linear Equations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51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54358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Using the parameter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b="1" dirty="0"/>
                  <a:t>the solution set </a:t>
                </a:r>
                <a:r>
                  <a:rPr lang="en-US" sz="2800" b="1" dirty="0" smtClean="0"/>
                  <a:t>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where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1" dirty="0"/>
                  <a:t>is any real number.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358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762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0" y="266700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/>
                  <a:t>This system of equations has an infinite number of solutions, one of which is the trivial solution (given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 smtClean="0"/>
                  <a:t>).</a:t>
                </a:r>
                <a:endParaRPr lang="en-US" sz="28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7000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55345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Homogeneous Systems of Linear Equations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9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313992"/>
            <a:ext cx="9144000" cy="325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Every homogeneous system of linear equations is consistent. </a:t>
            </a:r>
            <a:endParaRPr lang="en-US" sz="2800" b="1" dirty="0" smtClean="0"/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Moreover</a:t>
            </a:r>
            <a:r>
              <a:rPr lang="en-US" sz="2800" b="1" dirty="0"/>
              <a:t>, if the system </a:t>
            </a:r>
            <a:r>
              <a:rPr lang="en-US" sz="2800" b="1" dirty="0" smtClean="0"/>
              <a:t>has fewer </a:t>
            </a:r>
            <a:r>
              <a:rPr lang="en-US" sz="2800" b="1" dirty="0"/>
              <a:t>equations than variables, then it must have an infinite number of solutions.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4" y="0"/>
            <a:ext cx="9140456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 </a:t>
            </a: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The Number of Solutions of a Homogeneous System</a:t>
            </a:r>
          </a:p>
        </p:txBody>
      </p:sp>
    </p:spTree>
    <p:extLst>
      <p:ext uri="{BB962C8B-B14F-4D97-AF65-F5344CB8AC3E}">
        <p14:creationId xmlns:p14="http://schemas.microsoft.com/office/powerpoint/2010/main" val="39518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1336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Thank You for Attention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1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</a:t>
            </a:r>
            <a:r>
              <a:rPr lang="en-US" sz="2800" b="1" dirty="0" smtClean="0"/>
              <a:t>matrix derived </a:t>
            </a:r>
            <a:r>
              <a:rPr lang="en-US" sz="2800" b="1" dirty="0"/>
              <a:t>from the coefficients and constant terms of a system of linear equations is called </a:t>
            </a: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FF0000"/>
                </a:solidFill>
              </a:rPr>
              <a:t>augmented </a:t>
            </a:r>
            <a:r>
              <a:rPr lang="en-US" sz="2800" b="1" dirty="0">
                <a:solidFill>
                  <a:srgbClr val="FF0000"/>
                </a:solidFill>
              </a:rPr>
              <a:t>matrix</a:t>
            </a:r>
            <a:r>
              <a:rPr lang="en-US" sz="2800" b="1" dirty="0"/>
              <a:t> of the system.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4478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One very common use of matrices is to represent systems of linear equations.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343400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The matrix containing only the coefficients of the </a:t>
            </a:r>
            <a:r>
              <a:rPr lang="en-US" sz="2800" b="1" dirty="0" smtClean="0"/>
              <a:t>system is </a:t>
            </a:r>
            <a:r>
              <a:rPr lang="en-US" sz="2800" b="1" dirty="0"/>
              <a:t>called the </a:t>
            </a:r>
            <a:r>
              <a:rPr lang="en-US" sz="2800" b="1" dirty="0">
                <a:solidFill>
                  <a:srgbClr val="FF0000"/>
                </a:solidFill>
              </a:rPr>
              <a:t>coefficient matrix</a:t>
            </a:r>
            <a:r>
              <a:rPr lang="en-US" sz="2800" b="1" dirty="0"/>
              <a:t> of the system.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96240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Matrices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45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863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571156" y="2126775"/>
            <a:ext cx="1317462" cy="334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406622">
            <a:off x="2912425" y="3737913"/>
            <a:ext cx="1317462" cy="334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0" y="509785"/>
                <a:ext cx="9144000" cy="2516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𝐬𝐲𝐬𝐭𝐞𝐦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       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en-US" sz="2800" b="1" dirty="0" smtClean="0"/>
                  <a:t>	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𝐜𝐨𝐞𝐟𝐟𝐢𝐜𝐢𝐞𝐧𝐭</m:t>
                          </m:r>
                          <m:r>
                            <a:rPr lang="en-US" sz="28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𝐦𝐚𝐭𝐫𝐢𝐱</m:t>
                          </m:r>
                        </m:e>
                      </m:m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785"/>
                <a:ext cx="9144000" cy="25160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0" y="4054454"/>
                <a:ext cx="9144000" cy="2518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𝒂𝒖𝒈𝒎𝒆𝒏𝒕𝒆𝒅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𝒎𝒂𝒕𝒓𝒊𝒙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  <m:t>𝟒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𝟓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𝟔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4454"/>
                <a:ext cx="9144000" cy="25189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23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1000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There are three </a:t>
            </a:r>
            <a:r>
              <a:rPr lang="en-US" sz="2800" b="1" dirty="0"/>
              <a:t>operations that can be used on a system of </a:t>
            </a:r>
            <a:r>
              <a:rPr lang="en-US" sz="2800" b="1" dirty="0" smtClean="0"/>
              <a:t>linear equations </a:t>
            </a:r>
            <a:r>
              <a:rPr lang="en-US" sz="2800" b="1" dirty="0"/>
              <a:t>to produce equivalent </a:t>
            </a:r>
            <a:r>
              <a:rPr lang="en-US" sz="2800" b="1" dirty="0" smtClean="0"/>
              <a:t>systems: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</a:rPr>
              <a:t>1</a:t>
            </a:r>
            <a:r>
              <a:rPr lang="en-US" sz="2800" b="1" dirty="0"/>
              <a:t>. Interchange two equations.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</a:rPr>
              <a:t>2</a:t>
            </a:r>
            <a:r>
              <a:rPr lang="en-US" sz="2800" b="1" dirty="0"/>
              <a:t>. Multiply an equation by a nonzero constant.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</a:rPr>
              <a:t>3</a:t>
            </a:r>
            <a:r>
              <a:rPr lang="en-US" sz="2800" b="1" dirty="0"/>
              <a:t>. Add a multiple of an equation to another equation.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922693"/>
            <a:ext cx="9144000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In matrix terminology these three operations correspond to </a:t>
            </a:r>
            <a:r>
              <a:rPr lang="en-US" sz="2800" b="1" dirty="0">
                <a:solidFill>
                  <a:srgbClr val="FF0000"/>
                </a:solidFill>
              </a:rPr>
              <a:t>elementary row operations</a:t>
            </a:r>
            <a:r>
              <a:rPr lang="en-US" sz="2800" b="1" dirty="0"/>
              <a:t>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Row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747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38100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Two matrices are said to be </a:t>
            </a:r>
            <a:r>
              <a:rPr lang="en-US" sz="2800" b="1" dirty="0">
                <a:solidFill>
                  <a:srgbClr val="FF0000"/>
                </a:solidFill>
              </a:rPr>
              <a:t>row-equivalent</a:t>
            </a:r>
            <a:r>
              <a:rPr lang="en-US" sz="2800" b="1" dirty="0"/>
              <a:t> if one can be obtained from the other by a finite sequence of elementary row operations.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01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0634" y="3124200"/>
            <a:ext cx="9144000" cy="196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1. Interchange two rows.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2. Multiply a row by a nonzero constant.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3. Add a multiple of a row to another row.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2753380"/>
            <a:ext cx="890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Row Operations</a:t>
            </a:r>
            <a:endParaRPr 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6096000"/>
            <a:ext cx="8991600" cy="7511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Elementary Row Operations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05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34876DBD50AC41ADD0504448BBE949" ma:contentTypeVersion="2" ma:contentTypeDescription="Create a new document." ma:contentTypeScope="" ma:versionID="e9969d2baead75e67df53ac4d6b4ea0c">
  <xsd:schema xmlns:xsd="http://www.w3.org/2001/XMLSchema" xmlns:xs="http://www.w3.org/2001/XMLSchema" xmlns:p="http://schemas.microsoft.com/office/2006/metadata/properties" xmlns:ns2="fcfa62be-be03-42ab-b539-a31a62d9e1fd" targetNamespace="http://schemas.microsoft.com/office/2006/metadata/properties" ma:root="true" ma:fieldsID="b3b05602f166456bc32f485fd9233e5f" ns2:_="">
    <xsd:import namespace="fcfa62be-be03-42ab-b539-a31a62d9e1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a62be-be03-42ab-b539-a31a62d9e1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3B4EFA-05FC-4CB6-B9D7-C428E03E5092}"/>
</file>

<file path=customXml/itemProps2.xml><?xml version="1.0" encoding="utf-8"?>
<ds:datastoreItem xmlns:ds="http://schemas.openxmlformats.org/officeDocument/2006/customXml" ds:itemID="{6F5B02C3-D222-408B-992C-2AB5092CDB07}"/>
</file>

<file path=customXml/itemProps3.xml><?xml version="1.0" encoding="utf-8"?>
<ds:datastoreItem xmlns:ds="http://schemas.openxmlformats.org/officeDocument/2006/customXml" ds:itemID="{AA5A1603-1118-4BBC-8E93-D230F1EE460E}"/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612</TotalTime>
  <Words>1990</Words>
  <Application>Microsoft Office PowerPoint</Application>
  <PresentationFormat>On-screen Show (4:3)</PresentationFormat>
  <Paragraphs>292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Cambria Math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samir.quliyev</cp:lastModifiedBy>
  <cp:revision>348</cp:revision>
  <dcterms:created xsi:type="dcterms:W3CDTF">2006-08-16T00:00:00Z</dcterms:created>
  <dcterms:modified xsi:type="dcterms:W3CDTF">2017-09-23T20:25:07Z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0x010100B134876DBD50AC41ADD0504448BBE949</vt:lpwstr>
  </property>
</Properties>
</file>