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2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23.xml" ContentType="application/vnd.openxmlformats-officedocument.presentationml.slide+xml"/>
  <Override PartName="/ppt/slides/slide37.xml" ContentType="application/vnd.openxmlformats-officedocument.presentationml.slide+xml"/>
  <Override PartName="/ppt/slides/slide35.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6.xml" ContentType="application/vnd.openxmlformats-officedocument.presentationml.slide+xml"/>
  <Override PartName="/ppt/slides/slide30.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sldIdLst>
    <p:sldId id="288" r:id="rId2"/>
    <p:sldId id="257" r:id="rId3"/>
    <p:sldId id="289" r:id="rId4"/>
    <p:sldId id="258" r:id="rId5"/>
    <p:sldId id="260" r:id="rId6"/>
    <p:sldId id="259" r:id="rId7"/>
    <p:sldId id="261" r:id="rId8"/>
    <p:sldId id="262" r:id="rId9"/>
    <p:sldId id="300" r:id="rId10"/>
    <p:sldId id="263" r:id="rId11"/>
    <p:sldId id="290" r:id="rId12"/>
    <p:sldId id="264" r:id="rId13"/>
    <p:sldId id="301" r:id="rId14"/>
    <p:sldId id="266" r:id="rId15"/>
    <p:sldId id="291" r:id="rId16"/>
    <p:sldId id="292" r:id="rId17"/>
    <p:sldId id="302" r:id="rId18"/>
    <p:sldId id="268" r:id="rId19"/>
    <p:sldId id="269" r:id="rId20"/>
    <p:sldId id="303" r:id="rId21"/>
    <p:sldId id="270" r:id="rId22"/>
    <p:sldId id="293" r:id="rId23"/>
    <p:sldId id="295" r:id="rId24"/>
    <p:sldId id="271" r:id="rId25"/>
    <p:sldId id="272" r:id="rId26"/>
    <p:sldId id="273" r:id="rId27"/>
    <p:sldId id="274" r:id="rId28"/>
    <p:sldId id="275" r:id="rId29"/>
    <p:sldId id="296" r:id="rId30"/>
    <p:sldId id="276" r:id="rId31"/>
    <p:sldId id="277" r:id="rId32"/>
    <p:sldId id="278" r:id="rId33"/>
    <p:sldId id="297" r:id="rId34"/>
    <p:sldId id="280" r:id="rId35"/>
    <p:sldId id="279" r:id="rId36"/>
    <p:sldId id="281" r:id="rId37"/>
    <p:sldId id="298" r:id="rId38"/>
    <p:sldId id="304" r:id="rId39"/>
    <p:sldId id="282" r:id="rId40"/>
    <p:sldId id="283" r:id="rId41"/>
    <p:sldId id="285" r:id="rId42"/>
    <p:sldId id="299" r:id="rId43"/>
    <p:sldId id="286" r:id="rId44"/>
    <p:sldId id="305" r:id="rId45"/>
    <p:sldId id="28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65" d="100"/>
          <a:sy n="165" d="100"/>
        </p:scale>
        <p:origin x="1674"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5AE92F-0E64-4216-A0B1-ECCF299682D0}" type="datetimeFigureOut">
              <a:rPr lang="en-US" smtClean="0"/>
              <a:t>9/27/2017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998980-81D2-4DA4-9259-8CD3B4C3B909}" type="slidenum">
              <a:rPr lang="en-US" smtClean="0"/>
              <a:t>‹#›</a:t>
            </a:fld>
            <a:endParaRPr lang="en-US"/>
          </a:p>
        </p:txBody>
      </p:sp>
    </p:spTree>
    <p:extLst>
      <p:ext uri="{BB962C8B-B14F-4D97-AF65-F5344CB8AC3E}">
        <p14:creationId xmlns:p14="http://schemas.microsoft.com/office/powerpoint/2010/main" val="58279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9/27/2017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9/27/2017</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microsoft.com/office/2007/relationships/hdphoto" Target="../media/hdphoto3.wdp"/></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microsoft.com/office/2007/relationships/hdphoto" Target="../media/hdphoto4.wdp"/></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microsoft.com/office/2007/relationships/hdphoto" Target="../media/hdphoto6.wdp"/></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21771"/>
            <a:ext cx="8991600" cy="1959429"/>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az-Latn-AZ" sz="6000" b="1" dirty="0" smtClean="0">
                <a:solidFill>
                  <a:schemeClr val="accent4">
                    <a:lumMod val="50000"/>
                  </a:schemeClr>
                </a:solidFill>
              </a:rPr>
              <a:t>Azərbaycan Dövlət Neft və Sənaye Universiteti</a:t>
            </a:r>
            <a:endParaRPr lang="en-US" sz="6000" b="1" dirty="0">
              <a:solidFill>
                <a:schemeClr val="accent4">
                  <a:lumMod val="50000"/>
                </a:schemeClr>
              </a:solidFill>
            </a:endParaRPr>
          </a:p>
        </p:txBody>
      </p:sp>
      <p:pic>
        <p:nvPicPr>
          <p:cNvPr id="5" name="Picture 4" descr="Image result for adns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2114550"/>
            <a:ext cx="4676775" cy="4676776"/>
          </a:xfrm>
          <a:prstGeom prst="rect">
            <a:avLst/>
          </a:prstGeom>
          <a:noFill/>
          <a:effectLst>
            <a:glow rad="127000">
              <a:schemeClr val="accent1"/>
            </a:glow>
          </a:effectLst>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152400" y="2286000"/>
            <a:ext cx="41148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ctr">
              <a:buNone/>
            </a:pPr>
            <a:r>
              <a:rPr lang="en-US" sz="4400" b="1" dirty="0" smtClean="0">
                <a:solidFill>
                  <a:srgbClr val="002060"/>
                </a:solidFill>
                <a:latin typeface="+mn-lt"/>
              </a:rPr>
              <a:t>Linear Algebra</a:t>
            </a:r>
            <a:endParaRPr lang="en-US" sz="4400" b="1" dirty="0">
              <a:solidFill>
                <a:srgbClr val="002060"/>
              </a:solidFill>
              <a:latin typeface="+mn-lt"/>
            </a:endParaRPr>
          </a:p>
        </p:txBody>
      </p:sp>
      <p:pic>
        <p:nvPicPr>
          <p:cNvPr id="7" name="Picture 2" descr="Image result for linear algebr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352800"/>
            <a:ext cx="4191000" cy="3042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627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7917" y="3667439"/>
                <a:ext cx="9136083" cy="2199961"/>
              </a:xfrm>
              <a:prstGeom prst="rect">
                <a:avLst/>
              </a:prstGeom>
              <a:noFill/>
            </p:spPr>
            <p:txBody>
              <a:bodyPr wrap="square" rtlCol="0">
                <a:spAutoFit/>
              </a:bodyPr>
              <a:lstStyle/>
              <a:p>
                <a:pPr algn="just">
                  <a:lnSpc>
                    <a:spcPct val="150000"/>
                  </a:lnSpc>
                </a:pPr>
                <a:r>
                  <a:rPr lang="en-US" sz="2800" b="1" dirty="0" smtClean="0"/>
                  <a:t>If </a:t>
                </a:r>
                <a14:m>
                  <m:oMath xmlns:m="http://schemas.openxmlformats.org/officeDocument/2006/math">
                    <m:r>
                      <a:rPr lang="en-US" sz="2800" b="1" i="1">
                        <a:latin typeface="Cambria Math" panose="02040503050406030204" pitchFamily="18" charset="0"/>
                      </a:rPr>
                      <m:t>𝑨</m:t>
                    </m:r>
                    <m:r>
                      <a:rPr lang="en-US" sz="2800" b="1" i="1">
                        <a:latin typeface="Cambria Math" panose="02040503050406030204" pitchFamily="18" charset="0"/>
                      </a:rPr>
                      <m:t>=</m:t>
                    </m:r>
                    <m:d>
                      <m:dPr>
                        <m:begChr m:val="["/>
                        <m:endChr m:val="]"/>
                        <m:ctrlPr>
                          <a:rPr lang="en-US" sz="2800" b="1" i="1">
                            <a:latin typeface="Cambria Math" panose="02040503050406030204" pitchFamily="18" charset="0"/>
                          </a:rPr>
                        </m:ctrlPr>
                      </m:dPr>
                      <m:e>
                        <m:sSub>
                          <m:sSubPr>
                            <m:ctrlPr>
                              <a:rPr lang="en-US" sz="2800" b="1" i="1" smtClean="0">
                                <a:solidFill>
                                  <a:srgbClr val="00B0F0"/>
                                </a:solidFill>
                                <a:latin typeface="Cambria Math" panose="02040503050406030204" pitchFamily="18" charset="0"/>
                              </a:rPr>
                            </m:ctrlPr>
                          </m:sSubPr>
                          <m:e>
                            <m:r>
                              <a:rPr lang="en-US" sz="2800" b="1" i="1">
                                <a:solidFill>
                                  <a:srgbClr val="00B0F0"/>
                                </a:solidFill>
                                <a:latin typeface="Cambria Math" panose="02040503050406030204" pitchFamily="18" charset="0"/>
                              </a:rPr>
                              <m:t>𝒂</m:t>
                            </m:r>
                          </m:e>
                          <m:sub>
                            <m:r>
                              <a:rPr lang="en-US" sz="2800" b="1" i="1">
                                <a:solidFill>
                                  <a:srgbClr val="00B0F0"/>
                                </a:solidFill>
                                <a:latin typeface="Cambria Math" panose="02040503050406030204" pitchFamily="18" charset="0"/>
                              </a:rPr>
                              <m:t>𝒊𝒋</m:t>
                            </m:r>
                          </m:sub>
                        </m:sSub>
                      </m:e>
                    </m:d>
                  </m:oMath>
                </a14:m>
                <a:r>
                  <a:rPr lang="en-US" sz="2800" b="1" dirty="0" smtClean="0"/>
                  <a:t> is an </a:t>
                </a:r>
                <a14:m>
                  <m:oMath xmlns:m="http://schemas.openxmlformats.org/officeDocument/2006/math">
                    <m:r>
                      <a:rPr lang="en-US" sz="2800" b="1" i="1" smtClean="0">
                        <a:solidFill>
                          <a:srgbClr val="00B0F0"/>
                        </a:solidFill>
                        <a:latin typeface="Cambria Math" panose="02040503050406030204" pitchFamily="18" charset="0"/>
                      </a:rPr>
                      <m:t>𝒎</m:t>
                    </m:r>
                    <m:r>
                      <a:rPr lang="en-US" sz="2800" b="1" i="1">
                        <a:solidFill>
                          <a:srgbClr val="00B0F0"/>
                        </a:solidFill>
                        <a:latin typeface="Cambria Math" panose="02040503050406030204" pitchFamily="18" charset="0"/>
                        <a:ea typeface="Cambria Math"/>
                      </a:rPr>
                      <m:t>×</m:t>
                    </m:r>
                    <m:r>
                      <a:rPr lang="en-US" sz="2800" b="1" i="1">
                        <a:solidFill>
                          <a:srgbClr val="00B0F0"/>
                        </a:solidFill>
                        <a:latin typeface="Cambria Math" panose="02040503050406030204" pitchFamily="18" charset="0"/>
                        <a:ea typeface="Cambria Math"/>
                      </a:rPr>
                      <m:t>𝒏</m:t>
                    </m:r>
                  </m:oMath>
                </a14:m>
                <a:r>
                  <a:rPr lang="en-US" sz="2800" b="1" dirty="0" smtClean="0"/>
                  <a:t> matrix and </a:t>
                </a:r>
                <a14:m>
                  <m:oMath xmlns:m="http://schemas.openxmlformats.org/officeDocument/2006/math">
                    <m:r>
                      <a:rPr lang="en-US" sz="2800" b="1" i="1" smtClean="0">
                        <a:solidFill>
                          <a:srgbClr val="00B0F0"/>
                        </a:solidFill>
                        <a:latin typeface="Cambria Math" panose="02040503050406030204" pitchFamily="18" charset="0"/>
                      </a:rPr>
                      <m:t>𝒄</m:t>
                    </m:r>
                  </m:oMath>
                </a14:m>
                <a:r>
                  <a:rPr lang="en-US" sz="2800" b="1" dirty="0" smtClean="0"/>
                  <a:t> </a:t>
                </a:r>
                <a:r>
                  <a:rPr lang="en-US" sz="2800" b="1" dirty="0" smtClean="0"/>
                  <a:t>is a scalar, then the </a:t>
                </a:r>
                <a:r>
                  <a:rPr lang="en-US" sz="2800" b="1" dirty="0" smtClean="0">
                    <a:solidFill>
                      <a:srgbClr val="FF0000"/>
                    </a:solidFill>
                  </a:rPr>
                  <a:t>scalar multiple</a:t>
                </a:r>
                <a:r>
                  <a:rPr lang="en-US" sz="2800" b="1" dirty="0" smtClean="0"/>
                  <a:t> of </a:t>
                </a:r>
                <a14:m>
                  <m:oMath xmlns:m="http://schemas.openxmlformats.org/officeDocument/2006/math">
                    <m:r>
                      <a:rPr lang="en-US" sz="2800" b="1" i="1" smtClean="0">
                        <a:solidFill>
                          <a:srgbClr val="00B0F0"/>
                        </a:solidFill>
                        <a:latin typeface="Cambria Math"/>
                      </a:rPr>
                      <m:t>𝑨</m:t>
                    </m:r>
                  </m:oMath>
                </a14:m>
                <a:r>
                  <a:rPr lang="en-US" sz="2800" b="1" dirty="0" smtClean="0"/>
                  <a:t> by </a:t>
                </a:r>
                <a14:m>
                  <m:oMath xmlns:m="http://schemas.openxmlformats.org/officeDocument/2006/math">
                    <m:r>
                      <a:rPr lang="en-US" sz="2800" b="1" i="1" smtClean="0">
                        <a:solidFill>
                          <a:srgbClr val="00B0F0"/>
                        </a:solidFill>
                        <a:latin typeface="Cambria Math"/>
                      </a:rPr>
                      <m:t>𝒄</m:t>
                    </m:r>
                  </m:oMath>
                </a14:m>
                <a:r>
                  <a:rPr lang="en-US" sz="2800" b="1" dirty="0" smtClean="0"/>
                  <a:t> is the </a:t>
                </a:r>
                <a14:m>
                  <m:oMath xmlns:m="http://schemas.openxmlformats.org/officeDocument/2006/math">
                    <m:r>
                      <a:rPr lang="en-US" sz="2800" b="1" i="1" smtClean="0">
                        <a:solidFill>
                          <a:srgbClr val="00B0F0"/>
                        </a:solidFill>
                        <a:latin typeface="Cambria Math" panose="02040503050406030204" pitchFamily="18" charset="0"/>
                      </a:rPr>
                      <m:t>𝒎</m:t>
                    </m:r>
                    <m:r>
                      <a:rPr lang="en-US" sz="2800" b="1" i="1">
                        <a:solidFill>
                          <a:srgbClr val="00B0F0"/>
                        </a:solidFill>
                        <a:latin typeface="Cambria Math" panose="02040503050406030204" pitchFamily="18" charset="0"/>
                        <a:ea typeface="Cambria Math"/>
                      </a:rPr>
                      <m:t>×</m:t>
                    </m:r>
                    <m:r>
                      <a:rPr lang="en-US" sz="2800" b="1" i="1">
                        <a:solidFill>
                          <a:srgbClr val="00B0F0"/>
                        </a:solidFill>
                        <a:latin typeface="Cambria Math" panose="02040503050406030204" pitchFamily="18" charset="0"/>
                        <a:ea typeface="Cambria Math"/>
                      </a:rPr>
                      <m:t>𝒏</m:t>
                    </m:r>
                  </m:oMath>
                </a14:m>
                <a:r>
                  <a:rPr lang="en-US" sz="2800" b="1" dirty="0">
                    <a:solidFill>
                      <a:srgbClr val="00B0F0"/>
                    </a:solidFill>
                  </a:rPr>
                  <a:t> </a:t>
                </a:r>
                <a:r>
                  <a:rPr lang="en-US" sz="2800" b="1" dirty="0"/>
                  <a:t>matrix given </a:t>
                </a:r>
                <a:r>
                  <a:rPr lang="en-US" sz="2800" b="1" dirty="0" smtClean="0"/>
                  <a:t>by</a:t>
                </a:r>
              </a:p>
              <a:p>
                <a:pPr algn="just">
                  <a:lnSpc>
                    <a:spcPct val="150000"/>
                  </a:lnSpc>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𝒄𝑨</m:t>
                      </m:r>
                      <m:r>
                        <a:rPr lang="en-US" sz="2800" b="1" i="1">
                          <a:latin typeface="Cambria Math" panose="02040503050406030204" pitchFamily="18" charset="0"/>
                        </a:rPr>
                        <m:t>=[</m:t>
                      </m:r>
                      <m:r>
                        <a:rPr lang="en-US" sz="2800" b="1" i="1" smtClean="0">
                          <a:latin typeface="Cambria Math" panose="02040503050406030204" pitchFamily="18" charset="0"/>
                        </a:rPr>
                        <m:t>𝒄</m:t>
                      </m:r>
                      <m:r>
                        <a:rPr lang="en-US" sz="2800" b="1" i="1" smtClean="0">
                          <a:latin typeface="Cambria Math" panose="02040503050406030204" pitchFamily="18" charset="0"/>
                          <a:ea typeface="Cambria Math"/>
                        </a:rPr>
                        <m:t>∙</m:t>
                      </m:r>
                      <m:sSub>
                        <m:sSubPr>
                          <m:ctrlPr>
                            <a:rPr lang="en-US" sz="2800" b="1" i="1">
                              <a:latin typeface="Cambria Math" panose="02040503050406030204" pitchFamily="18" charset="0"/>
                            </a:rPr>
                          </m:ctrlPr>
                        </m:sSubPr>
                        <m:e>
                          <m:r>
                            <a:rPr lang="en-US" sz="2800" b="1" i="1" smtClean="0">
                              <a:latin typeface="Cambria Math" panose="02040503050406030204" pitchFamily="18" charset="0"/>
                            </a:rPr>
                            <m:t>𝒂</m:t>
                          </m:r>
                        </m:e>
                        <m:sub>
                          <m:r>
                            <a:rPr lang="en-US" sz="2800" b="1" i="1">
                              <a:latin typeface="Cambria Math" panose="02040503050406030204" pitchFamily="18" charset="0"/>
                            </a:rPr>
                            <m:t>𝒊𝒋</m:t>
                          </m:r>
                        </m:sub>
                      </m:sSub>
                      <m:r>
                        <a:rPr lang="en-US" sz="2800" b="1" i="1">
                          <a:latin typeface="Cambria Math" panose="02040503050406030204" pitchFamily="18" charset="0"/>
                        </a:rPr>
                        <m:t>]</m:t>
                      </m:r>
                    </m:oMath>
                  </m:oMathPara>
                </a14:m>
                <a:endParaRPr lang="en-US" sz="2800" b="1" dirty="0"/>
              </a:p>
            </p:txBody>
          </p:sp>
        </mc:Choice>
        <mc:Fallback>
          <p:sp>
            <p:nvSpPr>
              <p:cNvPr id="5" name="TextBox 4"/>
              <p:cNvSpPr txBox="1">
                <a:spLocks noRot="1" noChangeAspect="1" noMove="1" noResize="1" noEditPoints="1" noAdjustHandles="1" noChangeArrowheads="1" noChangeShapeType="1" noTextEdit="1"/>
              </p:cNvSpPr>
              <p:nvPr/>
            </p:nvSpPr>
            <p:spPr>
              <a:xfrm>
                <a:off x="7917" y="3667439"/>
                <a:ext cx="9136083" cy="2199961"/>
              </a:xfrm>
              <a:prstGeom prst="rect">
                <a:avLst/>
              </a:prstGeom>
              <a:blipFill rotWithShape="0">
                <a:blip r:embed="rId2"/>
                <a:stretch>
                  <a:fillRect l="-1334" r="-13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0" y="0"/>
                <a:ext cx="9144000" cy="2677656"/>
              </a:xfrm>
              <a:prstGeom prst="rect">
                <a:avLst/>
              </a:prstGeom>
              <a:noFill/>
            </p:spPr>
            <p:txBody>
              <a:bodyPr wrap="square" rtlCol="0">
                <a:spAutoFit/>
              </a:bodyPr>
              <a:lstStyle/>
              <a:p>
                <a:pPr algn="just">
                  <a:lnSpc>
                    <a:spcPct val="150000"/>
                  </a:lnSpc>
                </a:pPr>
                <a:r>
                  <a:rPr lang="en-US" sz="2800" b="1" dirty="0" smtClean="0"/>
                  <a:t>When working with matrices, real numbers are referred to as </a:t>
                </a:r>
                <a:r>
                  <a:rPr lang="en-US" sz="2800" b="1" dirty="0">
                    <a:solidFill>
                      <a:srgbClr val="FF0000"/>
                    </a:solidFill>
                  </a:rPr>
                  <a:t>scalars</a:t>
                </a:r>
                <a:r>
                  <a:rPr lang="en-US" sz="2800" b="1" dirty="0"/>
                  <a:t>. </a:t>
                </a:r>
                <a:endParaRPr lang="en-US" sz="2800" b="1" dirty="0" smtClean="0"/>
              </a:p>
              <a:p>
                <a:pPr algn="just">
                  <a:lnSpc>
                    <a:spcPct val="150000"/>
                  </a:lnSpc>
                </a:pPr>
                <a:r>
                  <a:rPr lang="en-US" sz="2800" b="1" dirty="0" smtClean="0"/>
                  <a:t>You </a:t>
                </a:r>
                <a:r>
                  <a:rPr lang="en-US" sz="2800" b="1" dirty="0"/>
                  <a:t>can multiply </a:t>
                </a:r>
                <a:r>
                  <a:rPr lang="en-US" sz="2800" b="1" dirty="0" smtClean="0"/>
                  <a:t>a matrix </a:t>
                </a:r>
                <a14:m>
                  <m:oMath xmlns:m="http://schemas.openxmlformats.org/officeDocument/2006/math">
                    <m:r>
                      <a:rPr lang="en-US" sz="2800" b="1" i="1" smtClean="0">
                        <a:solidFill>
                          <a:srgbClr val="00B0F0"/>
                        </a:solidFill>
                        <a:latin typeface="Cambria Math"/>
                      </a:rPr>
                      <m:t>𝑨</m:t>
                    </m:r>
                  </m:oMath>
                </a14:m>
                <a:r>
                  <a:rPr lang="en-US" sz="2800" b="1" dirty="0" smtClean="0"/>
                  <a:t> by </a:t>
                </a:r>
                <a:r>
                  <a:rPr lang="en-US" sz="2800" b="1" dirty="0"/>
                  <a:t>a </a:t>
                </a:r>
                <a:r>
                  <a:rPr lang="en-US" sz="2800" b="1" dirty="0" smtClean="0"/>
                  <a:t>scalar </a:t>
                </a:r>
                <a14:m>
                  <m:oMath xmlns:m="http://schemas.openxmlformats.org/officeDocument/2006/math">
                    <m:r>
                      <a:rPr lang="en-US" sz="2800" b="1" i="1" smtClean="0">
                        <a:solidFill>
                          <a:srgbClr val="00B0F0"/>
                        </a:solidFill>
                        <a:latin typeface="Cambria Math"/>
                      </a:rPr>
                      <m:t>𝒄</m:t>
                    </m:r>
                  </m:oMath>
                </a14:m>
                <a:r>
                  <a:rPr lang="en-US" sz="2800" b="1" dirty="0" smtClean="0"/>
                  <a:t> </a:t>
                </a:r>
                <a:r>
                  <a:rPr lang="en-US" sz="2800" b="1" dirty="0"/>
                  <a:t>by multiplying each entry </a:t>
                </a:r>
                <a:r>
                  <a:rPr lang="en-US" sz="2800" b="1" dirty="0" smtClean="0"/>
                  <a:t>in </a:t>
                </a:r>
                <a14:m>
                  <m:oMath xmlns:m="http://schemas.openxmlformats.org/officeDocument/2006/math">
                    <m:r>
                      <a:rPr lang="en-US" sz="2800" b="1" i="1" smtClean="0">
                        <a:solidFill>
                          <a:srgbClr val="00B0F0"/>
                        </a:solidFill>
                        <a:latin typeface="Cambria Math"/>
                      </a:rPr>
                      <m:t>𝑨</m:t>
                    </m:r>
                  </m:oMath>
                </a14:m>
                <a:r>
                  <a:rPr lang="en-US" sz="2800" b="1" dirty="0" smtClean="0"/>
                  <a:t> by </a:t>
                </a:r>
                <a14:m>
                  <m:oMath xmlns:m="http://schemas.openxmlformats.org/officeDocument/2006/math">
                    <m:r>
                      <a:rPr lang="en-US" sz="2800" b="1" i="1" smtClean="0">
                        <a:solidFill>
                          <a:srgbClr val="00B0F0"/>
                        </a:solidFill>
                        <a:latin typeface="Cambria Math"/>
                      </a:rPr>
                      <m:t>𝒄</m:t>
                    </m:r>
                  </m:oMath>
                </a14:m>
                <a:r>
                  <a:rPr lang="en-US" sz="2800" b="1" dirty="0" smtClean="0"/>
                  <a:t>.</a:t>
                </a:r>
                <a:endParaRPr lang="en-US" sz="2800" b="1" dirty="0"/>
              </a:p>
            </p:txBody>
          </p:sp>
        </mc:Choice>
        <mc:Fallback>
          <p:sp>
            <p:nvSpPr>
              <p:cNvPr id="7" name="TextBox 6"/>
              <p:cNvSpPr txBox="1">
                <a:spLocks noRot="1" noChangeAspect="1" noMove="1" noResize="1" noEditPoints="1" noAdjustHandles="1" noChangeArrowheads="1" noChangeShapeType="1" noTextEdit="1"/>
              </p:cNvSpPr>
              <p:nvPr/>
            </p:nvSpPr>
            <p:spPr>
              <a:xfrm>
                <a:off x="0" y="0"/>
                <a:ext cx="9144000" cy="2677656"/>
              </a:xfrm>
              <a:prstGeom prst="rect">
                <a:avLst/>
              </a:prstGeom>
              <a:blipFill rotWithShape="0">
                <a:blip r:embed="rId3"/>
                <a:stretch>
                  <a:fillRect l="-1333" r="-1333" b="-2961"/>
                </a:stretch>
              </a:blipFill>
            </p:spPr>
            <p:txBody>
              <a:bodyPr/>
              <a:lstStyle/>
              <a:p>
                <a:r>
                  <a:rPr lang="en-US">
                    <a:noFill/>
                  </a:rPr>
                  <a:t> </a:t>
                </a:r>
              </a:p>
            </p:txBody>
          </p:sp>
        </mc:Fallback>
      </mc:AlternateContent>
      <p:sp>
        <p:nvSpPr>
          <p:cNvPr id="8" name="TextBox 7"/>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Scalar Multiplication</a:t>
            </a:r>
            <a:endParaRPr lang="en-US" sz="4400" b="1" dirty="0">
              <a:solidFill>
                <a:srgbClr val="0070C0"/>
              </a:solidFill>
              <a:effectLst>
                <a:outerShdw blurRad="38100" dist="38100" dir="2700000" algn="tl">
                  <a:srgbClr val="000000">
                    <a:alpha val="43137"/>
                  </a:srgbClr>
                </a:outerShdw>
              </a:effectLst>
            </a:endParaRPr>
          </a:p>
        </p:txBody>
      </p:sp>
      <p:sp>
        <p:nvSpPr>
          <p:cNvPr id="10" name="TextBox 9"/>
          <p:cNvSpPr txBox="1"/>
          <p:nvPr/>
        </p:nvSpPr>
        <p:spPr>
          <a:xfrm>
            <a:off x="0" y="328678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Definition (</a:t>
            </a:r>
            <a:r>
              <a:rPr lang="en-US" sz="2800" b="1" dirty="0">
                <a:solidFill>
                  <a:srgbClr val="00B050"/>
                </a:solidFill>
                <a:effectLst>
                  <a:outerShdw blurRad="38100" dist="38100" dir="2700000" algn="tl">
                    <a:srgbClr val="000000">
                      <a:alpha val="43137"/>
                    </a:srgbClr>
                  </a:outerShdw>
                </a:effectLst>
              </a:rPr>
              <a:t>Scalar Multiplication</a:t>
            </a:r>
            <a:r>
              <a:rPr lang="en-US" sz="2800" b="1" dirty="0" smtClean="0">
                <a:solidFill>
                  <a:srgbClr val="00B050"/>
                </a:solidFill>
                <a:effectLst>
                  <a:outerShdw blurRad="38100" dist="38100" dir="2700000" algn="tl">
                    <a:srgbClr val="000000">
                      <a:alpha val="43137"/>
                    </a:srgbClr>
                  </a:outerShdw>
                </a:effectLst>
              </a:rPr>
              <a:t>)</a:t>
            </a:r>
            <a:endParaRPr lang="en-US" sz="2800" b="1"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262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0" y="457200"/>
                <a:ext cx="9144000" cy="738664"/>
              </a:xfrm>
              <a:prstGeom prst="rect">
                <a:avLst/>
              </a:prstGeom>
              <a:noFill/>
            </p:spPr>
            <p:txBody>
              <a:bodyPr wrap="square" rtlCol="0">
                <a:spAutoFit/>
              </a:bodyPr>
              <a:lstStyle/>
              <a:p>
                <a:pPr algn="just">
                  <a:lnSpc>
                    <a:spcPct val="150000"/>
                  </a:lnSpc>
                </a:pPr>
                <a:r>
                  <a:rPr lang="en-US" sz="2800" b="1" dirty="0" smtClean="0">
                    <a:cs typeface="Aharoni" panose="02010803020104030203" pitchFamily="2" charset="-79"/>
                  </a:rPr>
                  <a:t>You can use </a:t>
                </a:r>
                <a14:m>
                  <m:oMath xmlns:m="http://schemas.openxmlformats.org/officeDocument/2006/math">
                    <m:r>
                      <a:rPr lang="en-US" sz="2800" b="1" i="1" smtClean="0">
                        <a:solidFill>
                          <a:srgbClr val="00B0F0"/>
                        </a:solidFill>
                        <a:latin typeface="Cambria Math"/>
                        <a:cs typeface="Aharoni" panose="02010803020104030203" pitchFamily="2" charset="-79"/>
                      </a:rPr>
                      <m:t>−</m:t>
                    </m:r>
                    <m:r>
                      <a:rPr lang="en-US" sz="2800" b="1" i="1" smtClean="0">
                        <a:solidFill>
                          <a:srgbClr val="00B0F0"/>
                        </a:solidFill>
                        <a:latin typeface="Cambria Math"/>
                        <a:cs typeface="Aharoni" panose="02010803020104030203" pitchFamily="2" charset="-79"/>
                      </a:rPr>
                      <m:t>𝑨</m:t>
                    </m:r>
                  </m:oMath>
                </a14:m>
                <a:r>
                  <a:rPr lang="en-US" sz="2800" b="1" dirty="0" smtClean="0">
                    <a:solidFill>
                      <a:srgbClr val="00B0F0"/>
                    </a:solidFill>
                    <a:cs typeface="Aharoni" panose="02010803020104030203" pitchFamily="2" charset="-79"/>
                  </a:rPr>
                  <a:t> </a:t>
                </a:r>
                <a:r>
                  <a:rPr lang="en-US" sz="2800" b="1" dirty="0">
                    <a:cs typeface="Aharoni" panose="02010803020104030203" pitchFamily="2" charset="-79"/>
                  </a:rPr>
                  <a:t>to represent the scalar </a:t>
                </a:r>
                <a:r>
                  <a:rPr lang="en-US" sz="2800" b="1" dirty="0" smtClean="0">
                    <a:cs typeface="Aharoni" panose="02010803020104030203" pitchFamily="2" charset="-79"/>
                  </a:rPr>
                  <a:t>product </a:t>
                </a:r>
                <a14:m>
                  <m:oMath xmlns:m="http://schemas.openxmlformats.org/officeDocument/2006/math">
                    <m:d>
                      <m:dPr>
                        <m:ctrlPr>
                          <a:rPr lang="en-US" sz="2800" b="1" i="1" smtClean="0">
                            <a:solidFill>
                              <a:srgbClr val="00B0F0"/>
                            </a:solidFill>
                            <a:latin typeface="Cambria Math" panose="02040503050406030204" pitchFamily="18" charset="0"/>
                            <a:cs typeface="Aharoni" panose="02010803020104030203" pitchFamily="2" charset="-79"/>
                          </a:rPr>
                        </m:ctrlPr>
                      </m:dPr>
                      <m:e>
                        <m:r>
                          <a:rPr lang="en-US" sz="2800" b="1" i="1" smtClean="0">
                            <a:solidFill>
                              <a:srgbClr val="00B0F0"/>
                            </a:solidFill>
                            <a:latin typeface="Cambria Math"/>
                            <a:cs typeface="Aharoni" panose="02010803020104030203" pitchFamily="2" charset="-79"/>
                          </a:rPr>
                          <m:t>−</m:t>
                        </m:r>
                        <m:r>
                          <a:rPr lang="en-US" sz="2800" b="1" i="1" smtClean="0">
                            <a:solidFill>
                              <a:srgbClr val="00B0F0"/>
                            </a:solidFill>
                            <a:latin typeface="Cambria Math"/>
                            <a:cs typeface="Aharoni" panose="02010803020104030203" pitchFamily="2" charset="-79"/>
                          </a:rPr>
                          <m:t>𝟏</m:t>
                        </m:r>
                      </m:e>
                    </m:d>
                    <m:r>
                      <a:rPr lang="en-US" sz="2800" b="1" i="1" smtClean="0">
                        <a:solidFill>
                          <a:srgbClr val="00B0F0"/>
                        </a:solidFill>
                        <a:latin typeface="Cambria Math"/>
                        <a:cs typeface="Aharoni" panose="02010803020104030203" pitchFamily="2" charset="-79"/>
                      </a:rPr>
                      <m:t>𝑨</m:t>
                    </m:r>
                  </m:oMath>
                </a14:m>
                <a:r>
                  <a:rPr lang="en-US" sz="2800" b="1" dirty="0" smtClean="0">
                    <a:cs typeface="Aharoni" panose="02010803020104030203" pitchFamily="2" charset="-79"/>
                  </a:rPr>
                  <a:t>.</a:t>
                </a:r>
                <a:endParaRPr lang="en-US" sz="2800" b="1" dirty="0" smtClean="0">
                  <a:cs typeface="Aharoni" panose="02010803020104030203" pitchFamily="2" charset="-79"/>
                </a:endParaRPr>
              </a:p>
            </p:txBody>
          </p:sp>
        </mc:Choice>
        <mc:Fallback>
          <p:sp>
            <p:nvSpPr>
              <p:cNvPr id="4" name="TextBox 3"/>
              <p:cNvSpPr txBox="1">
                <a:spLocks noRot="1" noChangeAspect="1" noMove="1" noResize="1" noEditPoints="1" noAdjustHandles="1" noChangeArrowheads="1" noChangeShapeType="1" noTextEdit="1"/>
              </p:cNvSpPr>
              <p:nvPr/>
            </p:nvSpPr>
            <p:spPr>
              <a:xfrm>
                <a:off x="0" y="457200"/>
                <a:ext cx="9144000" cy="738664"/>
              </a:xfrm>
              <a:prstGeom prst="rect">
                <a:avLst/>
              </a:prstGeom>
              <a:blipFill rotWithShape="0">
                <a:blip r:embed="rId2"/>
                <a:stretch>
                  <a:fillRect l="-1333" b="-13223"/>
                </a:stretch>
              </a:blipFill>
            </p:spPr>
            <p:txBody>
              <a:bodyPr/>
              <a:lstStyle/>
              <a:p>
                <a:r>
                  <a:rPr lang="en-US">
                    <a:noFill/>
                  </a:rPr>
                  <a:t> </a:t>
                </a:r>
              </a:p>
            </p:txBody>
          </p:sp>
        </mc:Fallback>
      </mc:AlternateContent>
      <p:sp>
        <p:nvSpPr>
          <p:cNvPr id="6" name="TextBox 5"/>
          <p:cNvSpPr txBox="1"/>
          <p:nvPr/>
        </p:nvSpPr>
        <p:spPr>
          <a:xfrm>
            <a:off x="0" y="7620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Remark</a:t>
            </a:r>
            <a:endParaRPr lang="en-US" sz="2800" b="1" dirty="0">
              <a:solidFill>
                <a:srgbClr val="00B050"/>
              </a:solidFill>
              <a:effectLst>
                <a:outerShdw blurRad="38100" dist="38100" dir="2700000" algn="tl">
                  <a:srgbClr val="000000">
                    <a:alpha val="43137"/>
                  </a:srgbClr>
                </a:outerShdw>
              </a:effectLst>
            </a:endParaRPr>
          </a:p>
        </p:txBody>
      </p:sp>
      <p:sp>
        <p:nvSpPr>
          <p:cNvPr id="7" name="TextBox 6"/>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Scalar Multiplication</a:t>
            </a:r>
            <a:endParaRPr lang="en-US" sz="4400" b="1" dirty="0">
              <a:solidFill>
                <a:srgbClr val="0070C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2" name="Rectangle 1"/>
              <p:cNvSpPr/>
              <p:nvPr/>
            </p:nvSpPr>
            <p:spPr>
              <a:xfrm>
                <a:off x="0" y="2286000"/>
                <a:ext cx="9144000" cy="2610395"/>
              </a:xfrm>
              <a:prstGeom prst="rect">
                <a:avLst/>
              </a:prstGeom>
            </p:spPr>
            <p:txBody>
              <a:bodyPr wrap="square">
                <a:spAutoFit/>
              </a:bodyPr>
              <a:lstStyle/>
              <a:p>
                <a:pPr algn="just">
                  <a:lnSpc>
                    <a:spcPct val="150000"/>
                  </a:lnSpc>
                </a:pPr>
                <a:r>
                  <a:rPr lang="en-US" sz="2800" b="1" dirty="0">
                    <a:cs typeface="Aharoni" panose="02010803020104030203" pitchFamily="2" charset="-79"/>
                  </a:rPr>
                  <a:t>If </a:t>
                </a:r>
                <a14:m>
                  <m:oMath xmlns:m="http://schemas.openxmlformats.org/officeDocument/2006/math">
                    <m:r>
                      <a:rPr lang="en-US" sz="2800" b="1" i="1">
                        <a:solidFill>
                          <a:srgbClr val="00B0F0"/>
                        </a:solidFill>
                        <a:latin typeface="Cambria Math"/>
                        <a:cs typeface="Aharoni" panose="02010803020104030203" pitchFamily="2" charset="-79"/>
                      </a:rPr>
                      <m:t>𝑨</m:t>
                    </m:r>
                  </m:oMath>
                </a14:m>
                <a:r>
                  <a:rPr lang="en-US" sz="2800" b="1" dirty="0">
                    <a:cs typeface="Aharoni" panose="02010803020104030203" pitchFamily="2" charset="-79"/>
                  </a:rPr>
                  <a:t> and </a:t>
                </a:r>
                <a14:m>
                  <m:oMath xmlns:m="http://schemas.openxmlformats.org/officeDocument/2006/math">
                    <m:r>
                      <a:rPr lang="en-US" sz="2800" b="1" i="1">
                        <a:solidFill>
                          <a:srgbClr val="00B0F0"/>
                        </a:solidFill>
                        <a:latin typeface="Cambria Math"/>
                        <a:cs typeface="Aharoni" panose="02010803020104030203" pitchFamily="2" charset="-79"/>
                      </a:rPr>
                      <m:t>𝑩</m:t>
                    </m:r>
                  </m:oMath>
                </a14:m>
                <a:r>
                  <a:rPr lang="en-US" sz="2800" b="1" dirty="0">
                    <a:cs typeface="Aharoni" panose="02010803020104030203" pitchFamily="2" charset="-79"/>
                  </a:rPr>
                  <a:t> </a:t>
                </a:r>
                <a:r>
                  <a:rPr lang="en-US" sz="2800" b="1" dirty="0">
                    <a:cs typeface="Aharoni" panose="02010803020104030203" pitchFamily="2" charset="-79"/>
                  </a:rPr>
                  <a:t>are of the same </a:t>
                </a:r>
                <a:r>
                  <a:rPr lang="en-US" sz="2800" b="1" dirty="0">
                    <a:cs typeface="Aharoni" panose="02010803020104030203" pitchFamily="2" charset="-79"/>
                  </a:rPr>
                  <a:t>size, </a:t>
                </a:r>
                <a14:m>
                  <m:oMath xmlns:m="http://schemas.openxmlformats.org/officeDocument/2006/math">
                    <m:r>
                      <a:rPr lang="en-US" sz="2800" b="1" i="1">
                        <a:solidFill>
                          <a:srgbClr val="00B0F0"/>
                        </a:solidFill>
                        <a:latin typeface="Cambria Math"/>
                        <a:cs typeface="Aharoni" panose="02010803020104030203" pitchFamily="2" charset="-79"/>
                      </a:rPr>
                      <m:t>𝑨</m:t>
                    </m:r>
                    <m:r>
                      <a:rPr lang="en-US" sz="2800" b="1" i="1">
                        <a:solidFill>
                          <a:srgbClr val="00B0F0"/>
                        </a:solidFill>
                        <a:latin typeface="Cambria Math"/>
                        <a:cs typeface="Aharoni" panose="02010803020104030203" pitchFamily="2" charset="-79"/>
                      </a:rPr>
                      <m:t> −</m:t>
                    </m:r>
                    <m:r>
                      <a:rPr lang="en-US" sz="2800" b="1" i="1">
                        <a:solidFill>
                          <a:srgbClr val="00B0F0"/>
                        </a:solidFill>
                        <a:latin typeface="Cambria Math"/>
                        <a:cs typeface="Aharoni" panose="02010803020104030203" pitchFamily="2" charset="-79"/>
                      </a:rPr>
                      <m:t>𝑩</m:t>
                    </m:r>
                  </m:oMath>
                </a14:m>
                <a:r>
                  <a:rPr lang="en-US" sz="2800" b="1" dirty="0">
                    <a:solidFill>
                      <a:srgbClr val="00B0F0"/>
                    </a:solidFill>
                    <a:cs typeface="Aharoni" panose="02010803020104030203" pitchFamily="2" charset="-79"/>
                  </a:rPr>
                  <a:t> </a:t>
                </a:r>
                <a:r>
                  <a:rPr lang="en-US" sz="2800" b="1" dirty="0">
                    <a:cs typeface="Aharoni" panose="02010803020104030203" pitchFamily="2" charset="-79"/>
                  </a:rPr>
                  <a:t>represents </a:t>
                </a:r>
                <a:r>
                  <a:rPr lang="en-US" sz="2800" b="1" dirty="0">
                    <a:cs typeface="Aharoni" panose="02010803020104030203" pitchFamily="2" charset="-79"/>
                  </a:rPr>
                  <a:t>the sum </a:t>
                </a:r>
                <a:r>
                  <a:rPr lang="en-US" sz="2800" b="1" dirty="0">
                    <a:cs typeface="Aharoni" panose="02010803020104030203" pitchFamily="2" charset="-79"/>
                  </a:rPr>
                  <a:t>of </a:t>
                </a:r>
                <a14:m>
                  <m:oMath xmlns:m="http://schemas.openxmlformats.org/officeDocument/2006/math">
                    <m:r>
                      <a:rPr lang="en-US" sz="2800" b="1" i="1">
                        <a:solidFill>
                          <a:srgbClr val="00B0F0"/>
                        </a:solidFill>
                        <a:latin typeface="Cambria Math"/>
                        <a:cs typeface="Aharoni" panose="02010803020104030203" pitchFamily="2" charset="-79"/>
                      </a:rPr>
                      <m:t>𝑨</m:t>
                    </m:r>
                  </m:oMath>
                </a14:m>
                <a:r>
                  <a:rPr lang="en-US" sz="2800" b="1" dirty="0">
                    <a:cs typeface="Aharoni" panose="02010803020104030203" pitchFamily="2" charset="-79"/>
                  </a:rPr>
                  <a:t> and </a:t>
                </a:r>
                <a14:m>
                  <m:oMath xmlns:m="http://schemas.openxmlformats.org/officeDocument/2006/math">
                    <m:d>
                      <m:dPr>
                        <m:ctrlPr>
                          <a:rPr lang="en-US" sz="2800" b="1" i="1">
                            <a:solidFill>
                              <a:srgbClr val="00B0F0"/>
                            </a:solidFill>
                            <a:latin typeface="Cambria Math" panose="02040503050406030204" pitchFamily="18" charset="0"/>
                            <a:cs typeface="Aharoni" panose="02010803020104030203" pitchFamily="2" charset="-79"/>
                          </a:rPr>
                        </m:ctrlPr>
                      </m:dPr>
                      <m:e>
                        <m:r>
                          <a:rPr lang="en-US" sz="2800" b="1" i="1">
                            <a:solidFill>
                              <a:srgbClr val="00B0F0"/>
                            </a:solidFill>
                            <a:latin typeface="Cambria Math"/>
                            <a:cs typeface="Aharoni" panose="02010803020104030203" pitchFamily="2" charset="-79"/>
                          </a:rPr>
                          <m:t>−</m:t>
                        </m:r>
                        <m:r>
                          <a:rPr lang="en-US" sz="2800" b="1" i="1">
                            <a:solidFill>
                              <a:srgbClr val="00B0F0"/>
                            </a:solidFill>
                            <a:latin typeface="Cambria Math"/>
                            <a:cs typeface="Aharoni" panose="02010803020104030203" pitchFamily="2" charset="-79"/>
                          </a:rPr>
                          <m:t>𝟏</m:t>
                        </m:r>
                      </m:e>
                    </m:d>
                    <m:r>
                      <a:rPr lang="en-US" sz="2800" b="1" i="1">
                        <a:solidFill>
                          <a:srgbClr val="00B0F0"/>
                        </a:solidFill>
                        <a:latin typeface="Cambria Math"/>
                        <a:cs typeface="Aharoni" panose="02010803020104030203" pitchFamily="2" charset="-79"/>
                      </a:rPr>
                      <m:t>𝑩</m:t>
                    </m:r>
                  </m:oMath>
                </a14:m>
                <a:r>
                  <a:rPr lang="en-US" sz="2800" b="1" dirty="0">
                    <a:cs typeface="Aharoni" panose="02010803020104030203" pitchFamily="2" charset="-79"/>
                  </a:rPr>
                  <a:t>:</a:t>
                </a:r>
              </a:p>
              <a:p>
                <a:pPr algn="just">
                  <a:lnSpc>
                    <a:spcPct val="150000"/>
                  </a:lnSpc>
                </a:pPr>
                <a:endParaRPr lang="en-US" sz="2800" b="1" dirty="0">
                  <a:cs typeface="Aharoni" panose="02010803020104030203" pitchFamily="2" charset="-79"/>
                </a:endParaRPr>
              </a:p>
              <a:p>
                <a:pPr algn="ctr">
                  <a:lnSpc>
                    <a:spcPct val="150000"/>
                  </a:lnSpc>
                </a:pPr>
                <a14:m>
                  <m:oMath xmlns:m="http://schemas.openxmlformats.org/officeDocument/2006/math">
                    <m:r>
                      <a:rPr lang="en-US" sz="2800" b="1" i="1">
                        <a:latin typeface="Cambria Math"/>
                        <a:cs typeface="Aharoni" panose="02010803020104030203" pitchFamily="2" charset="-79"/>
                      </a:rPr>
                      <m:t>𝑨</m:t>
                    </m:r>
                    <m:r>
                      <a:rPr lang="en-US" sz="2800" b="1" i="1">
                        <a:latin typeface="Cambria Math"/>
                        <a:cs typeface="Aharoni" panose="02010803020104030203" pitchFamily="2" charset="-79"/>
                      </a:rPr>
                      <m:t> −</m:t>
                    </m:r>
                    <m:r>
                      <a:rPr lang="en-US" sz="2800" b="1" i="1">
                        <a:latin typeface="Cambria Math"/>
                        <a:cs typeface="Aharoni" panose="02010803020104030203" pitchFamily="2" charset="-79"/>
                      </a:rPr>
                      <m:t>𝑩</m:t>
                    </m:r>
                    <m:r>
                      <a:rPr lang="en-US" sz="2800" b="1" i="1">
                        <a:latin typeface="Cambria Math"/>
                        <a:cs typeface="Aharoni" panose="02010803020104030203" pitchFamily="2" charset="-79"/>
                      </a:rPr>
                      <m:t>=</m:t>
                    </m:r>
                    <m:r>
                      <a:rPr lang="en-US" sz="2800" b="1" i="1">
                        <a:latin typeface="Cambria Math"/>
                        <a:cs typeface="Aharoni" panose="02010803020104030203" pitchFamily="2" charset="-79"/>
                      </a:rPr>
                      <m:t>𝑨</m:t>
                    </m:r>
                    <m:r>
                      <a:rPr lang="en-US" sz="2800" b="1" i="1">
                        <a:latin typeface="Cambria Math"/>
                        <a:cs typeface="Aharoni" panose="02010803020104030203" pitchFamily="2" charset="-79"/>
                      </a:rPr>
                      <m:t>+</m:t>
                    </m:r>
                    <m:d>
                      <m:dPr>
                        <m:ctrlPr>
                          <a:rPr lang="en-US" sz="2800" b="1" i="1">
                            <a:latin typeface="Cambria Math" panose="02040503050406030204" pitchFamily="18" charset="0"/>
                            <a:cs typeface="Aharoni" panose="02010803020104030203" pitchFamily="2" charset="-79"/>
                          </a:rPr>
                        </m:ctrlPr>
                      </m:dPr>
                      <m:e>
                        <m:r>
                          <a:rPr lang="en-US" sz="2800" b="1" i="1">
                            <a:latin typeface="Cambria Math"/>
                            <a:cs typeface="Aharoni" panose="02010803020104030203" pitchFamily="2" charset="-79"/>
                          </a:rPr>
                          <m:t>−</m:t>
                        </m:r>
                        <m:r>
                          <a:rPr lang="en-US" sz="2800" b="1" i="1">
                            <a:latin typeface="Cambria Math"/>
                            <a:cs typeface="Aharoni" panose="02010803020104030203" pitchFamily="2" charset="-79"/>
                          </a:rPr>
                          <m:t>𝟏</m:t>
                        </m:r>
                      </m:e>
                    </m:d>
                    <m:r>
                      <a:rPr lang="en-US" sz="2800" b="1" i="1">
                        <a:latin typeface="Cambria Math"/>
                        <a:cs typeface="Aharoni" panose="02010803020104030203" pitchFamily="2" charset="-79"/>
                      </a:rPr>
                      <m:t>𝑩</m:t>
                    </m:r>
                  </m:oMath>
                </a14:m>
                <a:r>
                  <a:rPr lang="en-US" sz="2800" b="1" i="1" dirty="0">
                    <a:cs typeface="Aharoni" panose="02010803020104030203" pitchFamily="2" charset="-79"/>
                  </a:rPr>
                  <a:t> </a:t>
                </a:r>
                <a:r>
                  <a:rPr lang="en-US" sz="2800" b="1" i="1" dirty="0">
                    <a:cs typeface="Aharoni" panose="02010803020104030203" pitchFamily="2" charset="-79"/>
                  </a:rPr>
                  <a:t> </a:t>
                </a:r>
                <a:r>
                  <a:rPr lang="en-US" sz="2800" b="1" i="1" dirty="0">
                    <a:cs typeface="Aharoni" panose="02010803020104030203" pitchFamily="2" charset="-79"/>
                  </a:rPr>
                  <a:t>   –     </a:t>
                </a:r>
                <a:r>
                  <a:rPr lang="en-US" sz="2800" b="1" dirty="0">
                    <a:solidFill>
                      <a:srgbClr val="FF0000"/>
                    </a:solidFill>
                    <a:cs typeface="Aharoni" panose="02010803020104030203" pitchFamily="2" charset="-79"/>
                  </a:rPr>
                  <a:t>subtraction of matrices</a:t>
                </a:r>
                <a:endParaRPr lang="en-US" sz="2800" b="1" dirty="0">
                  <a:solidFill>
                    <a:srgbClr val="FF0000"/>
                  </a:solidFill>
                  <a:cs typeface="Aharoni" panose="02010803020104030203" pitchFamily="2" charset="-79"/>
                </a:endParaRPr>
              </a:p>
            </p:txBody>
          </p:sp>
        </mc:Choice>
        <mc:Fallback>
          <p:sp>
            <p:nvSpPr>
              <p:cNvPr id="2" name="Rectangle 1"/>
              <p:cNvSpPr>
                <a:spLocks noRot="1" noChangeAspect="1" noMove="1" noResize="1" noEditPoints="1" noAdjustHandles="1" noChangeArrowheads="1" noChangeShapeType="1" noTextEdit="1"/>
              </p:cNvSpPr>
              <p:nvPr/>
            </p:nvSpPr>
            <p:spPr>
              <a:xfrm>
                <a:off x="0" y="2286000"/>
                <a:ext cx="9144000" cy="2610395"/>
              </a:xfrm>
              <a:prstGeom prst="rect">
                <a:avLst/>
              </a:prstGeom>
              <a:blipFill rotWithShape="0">
                <a:blip r:embed="rId3"/>
                <a:stretch>
                  <a:fillRect l="-1333" r="-1333" b="-5607"/>
                </a:stretch>
              </a:blipFill>
            </p:spPr>
            <p:txBody>
              <a:bodyPr/>
              <a:lstStyle/>
              <a:p>
                <a:r>
                  <a:rPr lang="en-US">
                    <a:noFill/>
                  </a:rPr>
                  <a:t> </a:t>
                </a:r>
              </a:p>
            </p:txBody>
          </p:sp>
        </mc:Fallback>
      </mc:AlternateContent>
    </p:spTree>
    <p:extLst>
      <p:ext uri="{BB962C8B-B14F-4D97-AF65-F5344CB8AC3E}">
        <p14:creationId xmlns:p14="http://schemas.microsoft.com/office/powerpoint/2010/main" val="145821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0" y="762000"/>
                <a:ext cx="9135094" cy="2832186"/>
              </a:xfrm>
              <a:prstGeom prst="rect">
                <a:avLst/>
              </a:prstGeom>
              <a:noFill/>
            </p:spPr>
            <p:txBody>
              <a:bodyPr wrap="square" rtlCol="0">
                <a:spAutoFit/>
              </a:bodyPr>
              <a:lstStyle/>
              <a:p>
                <a:pPr algn="just">
                  <a:lnSpc>
                    <a:spcPct val="150000"/>
                  </a:lnSpc>
                  <a:spcAft>
                    <a:spcPts val="1200"/>
                  </a:spcAft>
                </a:pPr>
                <a:r>
                  <a:rPr lang="en-US" sz="2800" b="1" dirty="0" smtClean="0"/>
                  <a:t>For the </a:t>
                </a:r>
                <a:r>
                  <a:rPr lang="en-US" sz="2800" b="1" dirty="0" smtClean="0"/>
                  <a:t>matrices</a:t>
                </a:r>
              </a:p>
              <a:p>
                <a:pPr algn="just"/>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𝑨</m:t>
                      </m:r>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3"/>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𝟏</m:t>
                                </m:r>
                              </m:e>
                              <m:e>
                                <m:r>
                                  <a:rPr lang="en-US" sz="2800" b="1" i="1" smtClean="0">
                                    <a:latin typeface="Cambria Math" panose="02040503050406030204" pitchFamily="18" charset="0"/>
                                  </a:rPr>
                                  <m:t>𝟐</m:t>
                                </m:r>
                              </m:e>
                              <m:e>
                                <m:r>
                                  <a:rPr lang="en-US" sz="2800" b="1" i="1" smtClean="0">
                                    <a:latin typeface="Cambria Math" panose="02040503050406030204" pitchFamily="18" charset="0"/>
                                  </a:rPr>
                                  <m:t>𝟒</m:t>
                                </m:r>
                              </m:e>
                            </m:mr>
                            <m:mr>
                              <m:e>
                                <m:r>
                                  <a:rPr lang="en-US" sz="2800" b="1" i="1" smtClean="0">
                                    <a:latin typeface="Cambria Math" panose="02040503050406030204" pitchFamily="18" charset="0"/>
                                  </a:rPr>
                                  <m:t>−</m:t>
                                </m:r>
                                <m:r>
                                  <a:rPr lang="en-US" sz="2800" b="1" i="1" smtClean="0">
                                    <a:latin typeface="Cambria Math" panose="02040503050406030204" pitchFamily="18" charset="0"/>
                                  </a:rPr>
                                  <m:t>𝟑</m:t>
                                </m:r>
                              </m:e>
                              <m:e>
                                <m:r>
                                  <a:rPr lang="en-US" sz="2800" b="1" i="1" smtClean="0">
                                    <a:latin typeface="Cambria Math" panose="02040503050406030204" pitchFamily="18" charset="0"/>
                                  </a:rPr>
                                  <m:t>𝟎</m:t>
                                </m:r>
                              </m:e>
                              <m:e>
                                <m:r>
                                  <a:rPr lang="en-US" sz="2800" b="1" i="1" smtClean="0">
                                    <a:latin typeface="Cambria Math" panose="02040503050406030204" pitchFamily="18" charset="0"/>
                                  </a:rPr>
                                  <m:t>−</m:t>
                                </m:r>
                                <m:r>
                                  <a:rPr lang="en-US" sz="2800" b="1" i="1" smtClean="0">
                                    <a:latin typeface="Cambria Math" panose="02040503050406030204" pitchFamily="18" charset="0"/>
                                  </a:rPr>
                                  <m:t>𝟏</m:t>
                                </m:r>
                              </m:e>
                            </m:mr>
                            <m:mr>
                              <m:e>
                                <m:r>
                                  <a:rPr lang="en-US" sz="2800" b="1" i="1" smtClean="0">
                                    <a:latin typeface="Cambria Math" panose="02040503050406030204" pitchFamily="18" charset="0"/>
                                  </a:rPr>
                                  <m:t>𝟐</m:t>
                                </m:r>
                              </m:e>
                              <m:e>
                                <m:r>
                                  <a:rPr lang="en-US" sz="2800" b="1" i="1" smtClean="0">
                                    <a:latin typeface="Cambria Math" panose="02040503050406030204" pitchFamily="18" charset="0"/>
                                  </a:rPr>
                                  <m:t>𝟏</m:t>
                                </m:r>
                              </m:e>
                              <m:e>
                                <m:r>
                                  <a:rPr lang="en-US" sz="2800" b="1" i="1" smtClean="0">
                                    <a:latin typeface="Cambria Math" panose="02040503050406030204" pitchFamily="18" charset="0"/>
                                  </a:rPr>
                                  <m:t>𝟐</m:t>
                                </m:r>
                              </m:e>
                            </m:mr>
                          </m:m>
                        </m:e>
                      </m:d>
                      <m:r>
                        <a:rPr lang="en-US" sz="2800" b="1" i="1" smtClean="0">
                          <a:latin typeface="Cambria Math" panose="02040503050406030204" pitchFamily="18" charset="0"/>
                        </a:rPr>
                        <m:t>    </m:t>
                      </m:r>
                      <m:r>
                        <a:rPr lang="en-US" sz="2800" b="1" i="0" smtClean="0">
                          <a:latin typeface="Cambria Math" panose="02040503050406030204" pitchFamily="18" charset="0"/>
                        </a:rPr>
                        <m:t>𝐚𝐧𝐝</m:t>
                      </m:r>
                      <m:r>
                        <a:rPr lang="en-US" sz="2800" b="1" i="1" smtClean="0">
                          <a:latin typeface="Cambria Math" panose="02040503050406030204" pitchFamily="18" charset="0"/>
                        </a:rPr>
                        <m:t>   </m:t>
                      </m:r>
                      <m:r>
                        <a:rPr lang="en-US" sz="2800" b="1" i="1" smtClean="0">
                          <a:latin typeface="Cambria Math" panose="02040503050406030204" pitchFamily="18" charset="0"/>
                        </a:rPr>
                        <m:t>𝑩</m:t>
                      </m:r>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3"/>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𝟐</m:t>
                                </m:r>
                              </m:e>
                              <m:e>
                                <m:r>
                                  <a:rPr lang="en-US" sz="2800" b="1" i="1" smtClean="0">
                                    <a:latin typeface="Cambria Math" panose="02040503050406030204" pitchFamily="18" charset="0"/>
                                  </a:rPr>
                                  <m:t>𝟎</m:t>
                                </m:r>
                              </m:e>
                              <m:e>
                                <m:r>
                                  <a:rPr lang="en-US" sz="2800" b="1" i="1" smtClean="0">
                                    <a:latin typeface="Cambria Math" panose="02040503050406030204" pitchFamily="18" charset="0"/>
                                  </a:rPr>
                                  <m:t>𝟎</m:t>
                                </m:r>
                              </m:e>
                            </m:mr>
                            <m:mr>
                              <m:e>
                                <m:r>
                                  <a:rPr lang="en-US" sz="2800" b="1" i="1" smtClean="0">
                                    <a:latin typeface="Cambria Math" panose="02040503050406030204" pitchFamily="18" charset="0"/>
                                  </a:rPr>
                                  <m:t>𝟏</m:t>
                                </m:r>
                              </m:e>
                              <m:e>
                                <m:r>
                                  <a:rPr lang="en-US" sz="2800" b="1" i="1" smtClean="0">
                                    <a:latin typeface="Cambria Math" panose="02040503050406030204" pitchFamily="18" charset="0"/>
                                  </a:rPr>
                                  <m:t>−</m:t>
                                </m:r>
                                <m:r>
                                  <a:rPr lang="en-US" sz="2800" b="1" i="1" smtClean="0">
                                    <a:latin typeface="Cambria Math" panose="02040503050406030204" pitchFamily="18" charset="0"/>
                                  </a:rPr>
                                  <m:t>𝟒</m:t>
                                </m:r>
                              </m:e>
                              <m:e>
                                <m:r>
                                  <a:rPr lang="en-US" sz="2800" b="1" i="1" smtClean="0">
                                    <a:latin typeface="Cambria Math" panose="02040503050406030204" pitchFamily="18" charset="0"/>
                                  </a:rPr>
                                  <m:t>𝟑</m:t>
                                </m:r>
                              </m:e>
                            </m:mr>
                            <m:mr>
                              <m:e>
                                <m:r>
                                  <a:rPr lang="en-US" sz="2800" b="1" i="1" smtClean="0">
                                    <a:latin typeface="Cambria Math" panose="02040503050406030204" pitchFamily="18" charset="0"/>
                                  </a:rPr>
                                  <m:t>−</m:t>
                                </m:r>
                                <m:r>
                                  <a:rPr lang="en-US" sz="2800" b="1" i="1" smtClean="0">
                                    <a:latin typeface="Cambria Math" panose="02040503050406030204" pitchFamily="18" charset="0"/>
                                  </a:rPr>
                                  <m:t>𝟏</m:t>
                                </m:r>
                              </m:e>
                              <m:e>
                                <m:r>
                                  <a:rPr lang="en-US" sz="2800" b="1" i="1" smtClean="0">
                                    <a:latin typeface="Cambria Math" panose="02040503050406030204" pitchFamily="18" charset="0"/>
                                  </a:rPr>
                                  <m:t>𝟑</m:t>
                                </m:r>
                              </m:e>
                              <m:e>
                                <m:r>
                                  <a:rPr lang="en-US" sz="2800" b="1" i="1" smtClean="0">
                                    <a:latin typeface="Cambria Math" panose="02040503050406030204" pitchFamily="18" charset="0"/>
                                  </a:rPr>
                                  <m:t>𝟐</m:t>
                                </m:r>
                              </m:e>
                            </m:mr>
                          </m:m>
                        </m:e>
                      </m:d>
                    </m:oMath>
                  </m:oMathPara>
                </a14:m>
                <a:endParaRPr lang="en-US" sz="2800" b="1" dirty="0" smtClean="0"/>
              </a:p>
              <a:p>
                <a:pPr algn="just">
                  <a:lnSpc>
                    <a:spcPct val="150000"/>
                  </a:lnSpc>
                  <a:spcBef>
                    <a:spcPts val="1200"/>
                  </a:spcBef>
                </a:pPr>
                <a:r>
                  <a:rPr lang="en-US" sz="2800" b="1" dirty="0" smtClean="0"/>
                  <a:t>find (</a:t>
                </a:r>
                <a:r>
                  <a:rPr lang="en-US" sz="2800" b="1" dirty="0" smtClean="0">
                    <a:solidFill>
                      <a:srgbClr val="00B050"/>
                    </a:solidFill>
                  </a:rPr>
                  <a:t>a</a:t>
                </a:r>
                <a:r>
                  <a:rPr lang="en-US" sz="2800" b="1" dirty="0" smtClean="0"/>
                  <a:t>) </a:t>
                </a:r>
                <a14:m>
                  <m:oMath xmlns:m="http://schemas.openxmlformats.org/officeDocument/2006/math">
                    <m:r>
                      <a:rPr lang="en-US" sz="2800" b="1" i="1" smtClean="0">
                        <a:latin typeface="Cambria Math" panose="02040503050406030204" pitchFamily="18" charset="0"/>
                      </a:rPr>
                      <m:t>𝟑</m:t>
                    </m:r>
                    <m:r>
                      <a:rPr lang="en-US" sz="2800" b="1" i="1" smtClean="0">
                        <a:latin typeface="Cambria Math" panose="02040503050406030204" pitchFamily="18" charset="0"/>
                      </a:rPr>
                      <m:t>𝑨</m:t>
                    </m:r>
                  </m:oMath>
                </a14:m>
                <a:r>
                  <a:rPr lang="en-US" sz="2800" b="1" dirty="0" smtClean="0"/>
                  <a:t> 		(</a:t>
                </a:r>
                <a:r>
                  <a:rPr lang="en-US" sz="2800" b="1" dirty="0" smtClean="0">
                    <a:solidFill>
                      <a:srgbClr val="00B050"/>
                    </a:solidFill>
                  </a:rPr>
                  <a:t>b</a:t>
                </a:r>
                <a:r>
                  <a:rPr lang="en-US" sz="2800" b="1" dirty="0" smtClean="0"/>
                  <a:t>) </a:t>
                </a:r>
                <a14:m>
                  <m:oMath xmlns:m="http://schemas.openxmlformats.org/officeDocument/2006/math">
                    <m:r>
                      <a:rPr lang="en-US" sz="2800" b="1" i="1" smtClean="0">
                        <a:latin typeface="Cambria Math" panose="02040503050406030204" pitchFamily="18" charset="0"/>
                      </a:rPr>
                      <m:t>−</m:t>
                    </m:r>
                    <m:r>
                      <a:rPr lang="en-US" sz="2800" b="1" i="1" smtClean="0">
                        <a:latin typeface="Cambria Math" panose="02040503050406030204" pitchFamily="18" charset="0"/>
                      </a:rPr>
                      <m:t>𝑩</m:t>
                    </m:r>
                  </m:oMath>
                </a14:m>
                <a:r>
                  <a:rPr lang="en-US" sz="2800" b="1" dirty="0" smtClean="0"/>
                  <a:t> 	(</a:t>
                </a:r>
                <a:r>
                  <a:rPr lang="en-US" sz="2800" b="1" dirty="0" smtClean="0">
                    <a:solidFill>
                      <a:srgbClr val="00B050"/>
                    </a:solidFill>
                  </a:rPr>
                  <a:t>c</a:t>
                </a:r>
                <a:r>
                  <a:rPr lang="en-US" sz="2800" b="1" dirty="0" smtClean="0"/>
                  <a:t>) </a:t>
                </a:r>
                <a14:m>
                  <m:oMath xmlns:m="http://schemas.openxmlformats.org/officeDocument/2006/math">
                    <m:r>
                      <a:rPr lang="en-US" sz="2800" b="1" i="1" smtClean="0">
                        <a:latin typeface="Cambria Math" panose="02040503050406030204" pitchFamily="18" charset="0"/>
                      </a:rPr>
                      <m:t>𝟑</m:t>
                    </m:r>
                    <m:r>
                      <a:rPr lang="en-US" sz="2800" b="1" i="1" smtClean="0">
                        <a:latin typeface="Cambria Math" panose="02040503050406030204" pitchFamily="18" charset="0"/>
                      </a:rPr>
                      <m:t>𝑨</m:t>
                    </m:r>
                    <m:r>
                      <a:rPr lang="en-US" sz="2800" b="1" i="1" smtClean="0">
                        <a:latin typeface="Cambria Math" panose="02040503050406030204" pitchFamily="18" charset="0"/>
                      </a:rPr>
                      <m:t>−</m:t>
                    </m:r>
                    <m:r>
                      <a:rPr lang="en-US" sz="2800" b="1" i="1" smtClean="0">
                        <a:latin typeface="Cambria Math" panose="02040503050406030204" pitchFamily="18" charset="0"/>
                      </a:rPr>
                      <m:t>𝑩</m:t>
                    </m:r>
                  </m:oMath>
                </a14:m>
                <a:endParaRPr lang="en-US" sz="2800" b="1" dirty="0"/>
              </a:p>
            </p:txBody>
          </p:sp>
        </mc:Choice>
        <mc:Fallback>
          <p:sp>
            <p:nvSpPr>
              <p:cNvPr id="5" name="TextBox 4"/>
              <p:cNvSpPr txBox="1">
                <a:spLocks noRot="1" noChangeAspect="1" noMove="1" noResize="1" noEditPoints="1" noAdjustHandles="1" noChangeArrowheads="1" noChangeShapeType="1" noTextEdit="1"/>
              </p:cNvSpPr>
              <p:nvPr/>
            </p:nvSpPr>
            <p:spPr>
              <a:xfrm>
                <a:off x="0" y="762000"/>
                <a:ext cx="9135094" cy="2832186"/>
              </a:xfrm>
              <a:prstGeom prst="rect">
                <a:avLst/>
              </a:prstGeom>
              <a:blipFill rotWithShape="0">
                <a:blip r:embed="rId2"/>
                <a:stretch>
                  <a:fillRect l="-1334" b="-2581"/>
                </a:stretch>
              </a:blipFill>
            </p:spPr>
            <p:txBody>
              <a:bodyPr/>
              <a:lstStyle/>
              <a:p>
                <a:r>
                  <a:rPr lang="en-US">
                    <a:noFill/>
                  </a:rPr>
                  <a:t> </a:t>
                </a:r>
              </a:p>
            </p:txBody>
          </p:sp>
        </mc:Fallback>
      </mc:AlternateContent>
      <p:sp>
        <p:nvSpPr>
          <p:cNvPr id="9" name="TextBox 8"/>
          <p:cNvSpPr txBox="1"/>
          <p:nvPr/>
        </p:nvSpPr>
        <p:spPr>
          <a:xfrm>
            <a:off x="0" y="0"/>
            <a:ext cx="9144000" cy="954107"/>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Example </a:t>
            </a:r>
            <a:r>
              <a:rPr lang="en-US" sz="2800" b="1" dirty="0" smtClean="0">
                <a:solidFill>
                  <a:srgbClr val="00B050"/>
                </a:solidFill>
                <a:effectLst>
                  <a:outerShdw blurRad="38100" dist="38100" dir="2700000" algn="tl">
                    <a:srgbClr val="000000">
                      <a:alpha val="43137"/>
                    </a:srgbClr>
                  </a:outerShdw>
                </a:effectLst>
              </a:rPr>
              <a:t>3. Scalar </a:t>
            </a:r>
            <a:r>
              <a:rPr lang="en-US" sz="2800" b="1" dirty="0">
                <a:solidFill>
                  <a:srgbClr val="00B050"/>
                </a:solidFill>
                <a:effectLst>
                  <a:outerShdw blurRad="38100" dist="38100" dir="2700000" algn="tl">
                    <a:srgbClr val="000000">
                      <a:alpha val="43137"/>
                    </a:srgbClr>
                  </a:outerShdw>
                </a:effectLst>
              </a:rPr>
              <a:t>Multiplication and Matrix </a:t>
            </a:r>
            <a:r>
              <a:rPr lang="en-US" sz="2800" b="1" dirty="0" smtClean="0">
                <a:solidFill>
                  <a:srgbClr val="00B050"/>
                </a:solidFill>
                <a:effectLst>
                  <a:outerShdw blurRad="38100" dist="38100" dir="2700000" algn="tl">
                    <a:srgbClr val="000000">
                      <a:alpha val="43137"/>
                    </a:srgbClr>
                  </a:outerShdw>
                </a:effectLst>
              </a:rPr>
              <a:t>Subtraction</a:t>
            </a:r>
            <a:endParaRPr lang="en-US" sz="2800" b="1" dirty="0">
              <a:solidFill>
                <a:srgbClr val="00B050"/>
              </a:solidFill>
              <a:effectLst>
                <a:outerShdw blurRad="38100" dist="38100" dir="2700000" algn="tl">
                  <a:srgbClr val="000000">
                    <a:alpha val="43137"/>
                  </a:srgbClr>
                </a:outerShdw>
              </a:effectLst>
            </a:endParaRPr>
          </a:p>
        </p:txBody>
      </p:sp>
      <p:sp>
        <p:nvSpPr>
          <p:cNvPr id="11" name="TextBox 10"/>
          <p:cNvSpPr txBox="1"/>
          <p:nvPr/>
        </p:nvSpPr>
        <p:spPr>
          <a:xfrm>
            <a:off x="0" y="374398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Solution</a:t>
            </a:r>
            <a:endParaRPr lang="en-US" sz="2800" b="1" dirty="0">
              <a:solidFill>
                <a:srgbClr val="00B050"/>
              </a:solidFill>
              <a:effectLst>
                <a:outerShdw blurRad="38100" dist="38100" dir="2700000" algn="tl">
                  <a:srgbClr val="000000">
                    <a:alpha val="43137"/>
                  </a:srgbClr>
                </a:outerShdw>
              </a:effectLst>
            </a:endParaRPr>
          </a:p>
        </p:txBody>
      </p:sp>
      <p:sp>
        <p:nvSpPr>
          <p:cNvPr id="10" name="TextBox 9"/>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Scalar Multiplication</a:t>
            </a:r>
            <a:endParaRPr lang="en-US" sz="4400" b="1" dirty="0">
              <a:solidFill>
                <a:srgbClr val="0070C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12" name="TextBox 11"/>
              <p:cNvSpPr txBox="1"/>
              <p:nvPr/>
            </p:nvSpPr>
            <p:spPr>
              <a:xfrm>
                <a:off x="0" y="3810000"/>
                <a:ext cx="9144000" cy="1853008"/>
              </a:xfrm>
              <a:prstGeom prst="rect">
                <a:avLst/>
              </a:prstGeom>
              <a:noFill/>
            </p:spPr>
            <p:txBody>
              <a:bodyPr wrap="square" rtlCol="0">
                <a:spAutoFit/>
              </a:bodyPr>
              <a:lstStyle/>
              <a:p>
                <a:pPr algn="just">
                  <a:lnSpc>
                    <a:spcPct val="150000"/>
                  </a:lnSpc>
                </a:pPr>
                <a:r>
                  <a:rPr lang="en-US" sz="2800" b="1" dirty="0" smtClean="0">
                    <a:cs typeface="Aharoni" panose="02010803020104030203" pitchFamily="2" charset="-79"/>
                  </a:rPr>
                  <a:t>(</a:t>
                </a:r>
                <a:r>
                  <a:rPr lang="en-US" sz="2800" b="1" dirty="0" smtClean="0">
                    <a:solidFill>
                      <a:srgbClr val="00B050"/>
                    </a:solidFill>
                    <a:cs typeface="Aharoni" panose="02010803020104030203" pitchFamily="2" charset="-79"/>
                  </a:rPr>
                  <a:t>a</a:t>
                </a:r>
                <a:r>
                  <a:rPr lang="en-US" sz="2800" b="1" dirty="0" smtClean="0">
                    <a:cs typeface="Aharoni" panose="02010803020104030203" pitchFamily="2" charset="-79"/>
                  </a:rPr>
                  <a:t>) </a:t>
                </a:r>
                <a14:m>
                  <m:oMath xmlns:m="http://schemas.openxmlformats.org/officeDocument/2006/math">
                    <m:r>
                      <a:rPr lang="en-US" sz="2800" b="1" i="1" smtClean="0">
                        <a:latin typeface="Cambria Math" panose="02040503050406030204" pitchFamily="18" charset="0"/>
                        <a:cs typeface="Aharoni" panose="02010803020104030203" pitchFamily="2" charset="-79"/>
                      </a:rPr>
                      <m:t>𝟑</m:t>
                    </m:r>
                    <m:r>
                      <a:rPr lang="en-US" sz="2800" b="1" i="1" smtClean="0">
                        <a:latin typeface="Cambria Math" panose="02040503050406030204" pitchFamily="18" charset="0"/>
                        <a:cs typeface="Aharoni" panose="02010803020104030203" pitchFamily="2" charset="-79"/>
                      </a:rPr>
                      <m:t>𝑨</m:t>
                    </m:r>
                    <m:r>
                      <a:rPr lang="en-US" sz="2800" b="1" i="1" smtClean="0">
                        <a:latin typeface="Cambria Math" panose="02040503050406030204" pitchFamily="18" charset="0"/>
                        <a:cs typeface="Aharoni" panose="02010803020104030203" pitchFamily="2" charset="-79"/>
                      </a:rPr>
                      <m:t>=</m:t>
                    </m:r>
                    <m:r>
                      <a:rPr lang="en-US" sz="2800" b="1" i="1" smtClean="0">
                        <a:latin typeface="Cambria Math" panose="02040503050406030204" pitchFamily="18" charset="0"/>
                        <a:cs typeface="Aharoni" panose="02010803020104030203" pitchFamily="2" charset="-79"/>
                      </a:rPr>
                      <m:t>𝟑</m:t>
                    </m:r>
                    <m:d>
                      <m:dPr>
                        <m:begChr m:val="["/>
                        <m:endChr m:val="]"/>
                        <m:ctrlPr>
                          <a:rPr lang="en-US" sz="2800" b="1" i="1" smtClean="0">
                            <a:latin typeface="Cambria Math" panose="02040503050406030204" pitchFamily="18" charset="0"/>
                            <a:cs typeface="Aharoni" panose="02010803020104030203" pitchFamily="2" charset="-79"/>
                          </a:rPr>
                        </m:ctrlPr>
                      </m:dPr>
                      <m:e>
                        <m:m>
                          <m:mPr>
                            <m:mcs>
                              <m:mc>
                                <m:mcPr>
                                  <m:count m:val="3"/>
                                  <m:mcJc m:val="center"/>
                                </m:mcPr>
                              </m:mc>
                            </m:mcs>
                            <m:ctrlPr>
                              <a:rPr lang="en-US" sz="2800" b="1" i="1">
                                <a:latin typeface="Cambria Math" panose="02040503050406030204" pitchFamily="18" charset="0"/>
                              </a:rPr>
                            </m:ctrlPr>
                          </m:mPr>
                          <m:mr>
                            <m:e>
                              <m:r>
                                <m:rPr>
                                  <m:brk m:alnAt="7"/>
                                </m:rPr>
                                <a:rPr lang="en-US" sz="2800" b="1" i="1">
                                  <a:latin typeface="Cambria Math" panose="02040503050406030204" pitchFamily="18" charset="0"/>
                                </a:rPr>
                                <m:t>𝟏</m:t>
                              </m:r>
                            </m:e>
                            <m:e>
                              <m:r>
                                <a:rPr lang="en-US" sz="2800" b="1" i="1">
                                  <a:latin typeface="Cambria Math" panose="02040503050406030204" pitchFamily="18" charset="0"/>
                                </a:rPr>
                                <m:t>𝟐</m:t>
                              </m:r>
                            </m:e>
                            <m:e>
                              <m:r>
                                <a:rPr lang="en-US" sz="2800" b="1" i="1">
                                  <a:latin typeface="Cambria Math" panose="02040503050406030204" pitchFamily="18" charset="0"/>
                                </a:rPr>
                                <m:t>𝟒</m:t>
                              </m:r>
                            </m:e>
                          </m:mr>
                          <m:mr>
                            <m:e>
                              <m:r>
                                <a:rPr lang="en-US" sz="2800" b="1" i="1">
                                  <a:latin typeface="Cambria Math" panose="02040503050406030204" pitchFamily="18" charset="0"/>
                                </a:rPr>
                                <m:t>−</m:t>
                              </m:r>
                              <m:r>
                                <a:rPr lang="en-US" sz="2800" b="1" i="1">
                                  <a:latin typeface="Cambria Math" panose="02040503050406030204" pitchFamily="18" charset="0"/>
                                </a:rPr>
                                <m:t>𝟑</m:t>
                              </m:r>
                            </m:e>
                            <m:e>
                              <m:r>
                                <a:rPr lang="en-US" sz="2800" b="1" i="1">
                                  <a:latin typeface="Cambria Math" panose="02040503050406030204" pitchFamily="18" charset="0"/>
                                </a:rPr>
                                <m:t>𝟎</m:t>
                              </m:r>
                            </m:e>
                            <m:e>
                              <m:r>
                                <a:rPr lang="en-US" sz="2800" b="1" i="1">
                                  <a:latin typeface="Cambria Math" panose="02040503050406030204" pitchFamily="18" charset="0"/>
                                </a:rPr>
                                <m:t>−</m:t>
                              </m:r>
                              <m:r>
                                <a:rPr lang="en-US" sz="2800" b="1" i="1">
                                  <a:latin typeface="Cambria Math" panose="02040503050406030204" pitchFamily="18" charset="0"/>
                                </a:rPr>
                                <m:t>𝟏</m:t>
                              </m:r>
                            </m:e>
                          </m:mr>
                          <m:mr>
                            <m:e>
                              <m:r>
                                <a:rPr lang="en-US" sz="2800" b="1" i="1">
                                  <a:latin typeface="Cambria Math" panose="02040503050406030204" pitchFamily="18" charset="0"/>
                                </a:rPr>
                                <m:t>𝟐</m:t>
                              </m:r>
                            </m:e>
                            <m:e>
                              <m:r>
                                <a:rPr lang="en-US" sz="2800" b="1" i="1">
                                  <a:latin typeface="Cambria Math" panose="02040503050406030204" pitchFamily="18" charset="0"/>
                                </a:rPr>
                                <m:t>𝟏</m:t>
                              </m:r>
                            </m:e>
                            <m:e>
                              <m:r>
                                <a:rPr lang="en-US" sz="2800" b="1" i="1">
                                  <a:latin typeface="Cambria Math" panose="02040503050406030204" pitchFamily="18" charset="0"/>
                                </a:rPr>
                                <m:t>𝟐</m:t>
                              </m:r>
                            </m:e>
                          </m:mr>
                        </m:m>
                      </m:e>
                    </m:d>
                    <m:r>
                      <a:rPr lang="en-US" sz="2800" b="1" i="1" smtClean="0">
                        <a:latin typeface="Cambria Math" panose="02040503050406030204" pitchFamily="18" charset="0"/>
                        <a:cs typeface="Aharoni" panose="02010803020104030203" pitchFamily="2" charset="-79"/>
                      </a:rPr>
                      <m:t>=</m:t>
                    </m:r>
                    <m:d>
                      <m:dPr>
                        <m:begChr m:val="["/>
                        <m:endChr m:val="]"/>
                        <m:ctrlPr>
                          <a:rPr lang="en-US" sz="2800" b="1" i="1" smtClean="0">
                            <a:latin typeface="Cambria Math" panose="02040503050406030204" pitchFamily="18" charset="0"/>
                            <a:cs typeface="Aharoni" panose="02010803020104030203" pitchFamily="2" charset="-79"/>
                          </a:rPr>
                        </m:ctrlPr>
                      </m:dPr>
                      <m:e>
                        <m:m>
                          <m:mPr>
                            <m:mcs>
                              <m:mc>
                                <m:mcPr>
                                  <m:count m:val="3"/>
                                  <m:mcJc m:val="center"/>
                                </m:mcPr>
                              </m:mc>
                            </m:mcs>
                            <m:ctrlPr>
                              <a:rPr lang="en-US" sz="2800" b="1" i="1" smtClean="0">
                                <a:latin typeface="Cambria Math" panose="02040503050406030204" pitchFamily="18" charset="0"/>
                                <a:cs typeface="Aharoni" panose="02010803020104030203" pitchFamily="2" charset="-79"/>
                              </a:rPr>
                            </m:ctrlPr>
                          </m:mPr>
                          <m:mr>
                            <m:e>
                              <m:r>
                                <m:rPr>
                                  <m:brk m:alnAt="7"/>
                                </m:rPr>
                                <a:rPr lang="en-US" sz="2800" b="1" i="1" smtClean="0">
                                  <a:latin typeface="Cambria Math" panose="02040503050406030204" pitchFamily="18" charset="0"/>
                                  <a:cs typeface="Aharoni" panose="02010803020104030203" pitchFamily="2" charset="-79"/>
                                </a:rPr>
                                <m:t>𝟑</m:t>
                              </m:r>
                            </m:e>
                            <m:e>
                              <m:r>
                                <a:rPr lang="en-US" sz="2800" b="1" i="1" smtClean="0">
                                  <a:latin typeface="Cambria Math" panose="02040503050406030204" pitchFamily="18" charset="0"/>
                                  <a:cs typeface="Aharoni" panose="02010803020104030203" pitchFamily="2" charset="-79"/>
                                </a:rPr>
                                <m:t>𝟔</m:t>
                              </m:r>
                            </m:e>
                            <m:e>
                              <m:r>
                                <a:rPr lang="en-US" sz="2800" b="1" i="1" smtClean="0">
                                  <a:latin typeface="Cambria Math" panose="02040503050406030204" pitchFamily="18" charset="0"/>
                                  <a:cs typeface="Aharoni" panose="02010803020104030203" pitchFamily="2" charset="-79"/>
                                </a:rPr>
                                <m:t>𝟒</m:t>
                              </m:r>
                            </m:e>
                          </m:mr>
                          <m:mr>
                            <m:e>
                              <m:r>
                                <a:rPr lang="en-US" sz="2800" b="1" i="1" smtClean="0">
                                  <a:latin typeface="Cambria Math" panose="02040503050406030204" pitchFamily="18" charset="0"/>
                                  <a:cs typeface="Aharoni" panose="02010803020104030203" pitchFamily="2" charset="-79"/>
                                </a:rPr>
                                <m:t>−</m:t>
                              </m:r>
                              <m:r>
                                <a:rPr lang="en-US" sz="2800" b="1" i="1" smtClean="0">
                                  <a:latin typeface="Cambria Math" panose="02040503050406030204" pitchFamily="18" charset="0"/>
                                  <a:cs typeface="Aharoni" panose="02010803020104030203" pitchFamily="2" charset="-79"/>
                                </a:rPr>
                                <m:t>𝟗</m:t>
                              </m:r>
                            </m:e>
                            <m:e>
                              <m:r>
                                <a:rPr lang="en-US" sz="2800" b="1" i="1" smtClean="0">
                                  <a:latin typeface="Cambria Math" panose="02040503050406030204" pitchFamily="18" charset="0"/>
                                  <a:cs typeface="Aharoni" panose="02010803020104030203" pitchFamily="2" charset="-79"/>
                                </a:rPr>
                                <m:t>𝟎</m:t>
                              </m:r>
                            </m:e>
                            <m:e>
                              <m:r>
                                <a:rPr lang="en-US" sz="2800" b="1" i="1" smtClean="0">
                                  <a:latin typeface="Cambria Math" panose="02040503050406030204" pitchFamily="18" charset="0"/>
                                  <a:cs typeface="Aharoni" panose="02010803020104030203" pitchFamily="2" charset="-79"/>
                                </a:rPr>
                                <m:t>−</m:t>
                              </m:r>
                              <m:r>
                                <a:rPr lang="en-US" sz="2800" b="1" i="1" smtClean="0">
                                  <a:latin typeface="Cambria Math" panose="02040503050406030204" pitchFamily="18" charset="0"/>
                                  <a:cs typeface="Aharoni" panose="02010803020104030203" pitchFamily="2" charset="-79"/>
                                </a:rPr>
                                <m:t>𝟑</m:t>
                              </m:r>
                            </m:e>
                          </m:mr>
                          <m:mr>
                            <m:e>
                              <m:r>
                                <a:rPr lang="en-US" sz="2800" b="1" i="1" smtClean="0">
                                  <a:latin typeface="Cambria Math" panose="02040503050406030204" pitchFamily="18" charset="0"/>
                                  <a:cs typeface="Aharoni" panose="02010803020104030203" pitchFamily="2" charset="-79"/>
                                </a:rPr>
                                <m:t>𝟔</m:t>
                              </m:r>
                            </m:e>
                            <m:e>
                              <m:r>
                                <a:rPr lang="en-US" sz="2800" b="1" i="1" smtClean="0">
                                  <a:latin typeface="Cambria Math" panose="02040503050406030204" pitchFamily="18" charset="0"/>
                                  <a:cs typeface="Aharoni" panose="02010803020104030203" pitchFamily="2" charset="-79"/>
                                </a:rPr>
                                <m:t>𝟑</m:t>
                              </m:r>
                            </m:e>
                            <m:e>
                              <m:r>
                                <a:rPr lang="en-US" sz="2800" b="1" i="1" smtClean="0">
                                  <a:latin typeface="Cambria Math" panose="02040503050406030204" pitchFamily="18" charset="0"/>
                                  <a:cs typeface="Aharoni" panose="02010803020104030203" pitchFamily="2" charset="-79"/>
                                </a:rPr>
                                <m:t>𝟔</m:t>
                              </m:r>
                            </m:e>
                          </m:mr>
                        </m:m>
                      </m:e>
                    </m:d>
                  </m:oMath>
                </a14:m>
                <a:endParaRPr lang="en-US" sz="2800" b="1" dirty="0" smtClean="0">
                  <a:cs typeface="Aharoni" panose="02010803020104030203" pitchFamily="2" charset="-79"/>
                </a:endParaRPr>
              </a:p>
            </p:txBody>
          </p:sp>
        </mc:Choice>
        <mc:Fallback>
          <p:sp>
            <p:nvSpPr>
              <p:cNvPr id="12" name="TextBox 11"/>
              <p:cNvSpPr txBox="1">
                <a:spLocks noRot="1" noChangeAspect="1" noMove="1" noResize="1" noEditPoints="1" noAdjustHandles="1" noChangeArrowheads="1" noChangeShapeType="1" noTextEdit="1"/>
              </p:cNvSpPr>
              <p:nvPr/>
            </p:nvSpPr>
            <p:spPr>
              <a:xfrm>
                <a:off x="0" y="3810000"/>
                <a:ext cx="9144000" cy="1853008"/>
              </a:xfrm>
              <a:prstGeom prst="rect">
                <a:avLst/>
              </a:prstGeom>
              <a:blipFill rotWithShape="0">
                <a:blip r:embed="rId3"/>
                <a:stretch>
                  <a:fillRect l="-1333"/>
                </a:stretch>
              </a:blipFill>
            </p:spPr>
            <p:txBody>
              <a:bodyPr/>
              <a:lstStyle/>
              <a:p>
                <a:r>
                  <a:rPr lang="en-US">
                    <a:noFill/>
                  </a:rPr>
                  <a:t> </a:t>
                </a:r>
              </a:p>
            </p:txBody>
          </p:sp>
        </mc:Fallback>
      </mc:AlternateContent>
    </p:spTree>
    <p:extLst>
      <p:ext uri="{BB962C8B-B14F-4D97-AF65-F5344CB8AC3E}">
        <p14:creationId xmlns:p14="http://schemas.microsoft.com/office/powerpoint/2010/main" val="277085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Scalar Multiplication</a:t>
            </a:r>
            <a:endParaRPr lang="en-US" sz="4400" b="1" dirty="0">
              <a:solidFill>
                <a:srgbClr val="0070C0"/>
              </a:solidFill>
              <a:effectLst>
                <a:outerShdw blurRad="38100" dist="38100" dir="2700000" algn="tl">
                  <a:srgbClr val="000000">
                    <a:alpha val="43137"/>
                  </a:srgbClr>
                </a:outerShdw>
              </a:effectLst>
            </a:endParaRPr>
          </a:p>
        </p:txBody>
      </p:sp>
      <p:sp>
        <p:nvSpPr>
          <p:cNvPr id="5" name="TextBox 4"/>
          <p:cNvSpPr txBox="1"/>
          <p:nvPr/>
        </p:nvSpPr>
        <p:spPr>
          <a:xfrm>
            <a:off x="0" y="1018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Solution (continued)</a:t>
            </a:r>
            <a:endParaRPr lang="en-US" sz="2800" b="1" dirty="0">
              <a:solidFill>
                <a:srgbClr val="00B05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6" name="TextBox 5"/>
              <p:cNvSpPr txBox="1"/>
              <p:nvPr/>
            </p:nvSpPr>
            <p:spPr>
              <a:xfrm>
                <a:off x="0" y="76200"/>
                <a:ext cx="9144000" cy="1801455"/>
              </a:xfrm>
              <a:prstGeom prst="rect">
                <a:avLst/>
              </a:prstGeom>
              <a:noFill/>
            </p:spPr>
            <p:txBody>
              <a:bodyPr wrap="square" rtlCol="0">
                <a:spAutoFit/>
              </a:bodyPr>
              <a:lstStyle/>
              <a:p>
                <a:pPr algn="just">
                  <a:lnSpc>
                    <a:spcPct val="150000"/>
                  </a:lnSpc>
                </a:pPr>
                <a:r>
                  <a:rPr lang="en-US" sz="2800" b="1" dirty="0" smtClean="0">
                    <a:cs typeface="Aharoni" panose="02010803020104030203" pitchFamily="2" charset="-79"/>
                  </a:rPr>
                  <a:t>(</a:t>
                </a:r>
                <a:r>
                  <a:rPr lang="en-US" sz="2800" b="1" dirty="0" smtClean="0">
                    <a:solidFill>
                      <a:srgbClr val="00B050"/>
                    </a:solidFill>
                    <a:cs typeface="Aharoni" panose="02010803020104030203" pitchFamily="2" charset="-79"/>
                  </a:rPr>
                  <a:t>b</a:t>
                </a:r>
                <a:r>
                  <a:rPr lang="en-US" sz="2800" b="1" dirty="0" smtClean="0">
                    <a:cs typeface="Aharoni" panose="02010803020104030203" pitchFamily="2" charset="-79"/>
                  </a:rPr>
                  <a:t>) </a:t>
                </a:r>
                <a14:m>
                  <m:oMath xmlns:m="http://schemas.openxmlformats.org/officeDocument/2006/math">
                    <m:r>
                      <a:rPr lang="en-US" sz="2800" b="1" i="1" smtClean="0">
                        <a:latin typeface="Cambria Math" panose="02040503050406030204" pitchFamily="18" charset="0"/>
                        <a:cs typeface="Aharoni" panose="02010803020104030203" pitchFamily="2" charset="-79"/>
                      </a:rPr>
                      <m:t>−</m:t>
                    </m:r>
                    <m:r>
                      <a:rPr lang="en-US" sz="2800" b="1" i="1" smtClean="0">
                        <a:latin typeface="Cambria Math" panose="02040503050406030204" pitchFamily="18" charset="0"/>
                        <a:cs typeface="Aharoni" panose="02010803020104030203" pitchFamily="2" charset="-79"/>
                      </a:rPr>
                      <m:t>𝑩</m:t>
                    </m:r>
                    <m:r>
                      <a:rPr lang="en-US" sz="2800" b="1" i="1" smtClean="0">
                        <a:latin typeface="Cambria Math" panose="02040503050406030204" pitchFamily="18" charset="0"/>
                        <a:cs typeface="Aharoni" panose="02010803020104030203" pitchFamily="2" charset="-79"/>
                      </a:rPr>
                      <m:t>=</m:t>
                    </m:r>
                    <m:d>
                      <m:dPr>
                        <m:ctrlPr>
                          <a:rPr lang="en-US" sz="2800" b="1" i="1" smtClean="0">
                            <a:latin typeface="Cambria Math" panose="02040503050406030204" pitchFamily="18" charset="0"/>
                            <a:cs typeface="Aharoni" panose="02010803020104030203" pitchFamily="2" charset="-79"/>
                          </a:rPr>
                        </m:ctrlPr>
                      </m:dPr>
                      <m:e>
                        <m:r>
                          <a:rPr lang="en-US" sz="2800" b="1" i="1" smtClean="0">
                            <a:latin typeface="Cambria Math" panose="02040503050406030204" pitchFamily="18" charset="0"/>
                            <a:cs typeface="Aharoni" panose="02010803020104030203" pitchFamily="2" charset="-79"/>
                          </a:rPr>
                          <m:t>−</m:t>
                        </m:r>
                        <m:r>
                          <a:rPr lang="en-US" sz="2800" b="1" i="1" smtClean="0">
                            <a:latin typeface="Cambria Math" panose="02040503050406030204" pitchFamily="18" charset="0"/>
                            <a:cs typeface="Aharoni" panose="02010803020104030203" pitchFamily="2" charset="-79"/>
                          </a:rPr>
                          <m:t>𝟏</m:t>
                        </m:r>
                      </m:e>
                    </m:d>
                    <m:d>
                      <m:dPr>
                        <m:begChr m:val="["/>
                        <m:endChr m:val="]"/>
                        <m:ctrlPr>
                          <a:rPr lang="en-US" sz="2800" b="1" i="1" smtClean="0">
                            <a:latin typeface="Cambria Math" panose="02040503050406030204" pitchFamily="18" charset="0"/>
                            <a:cs typeface="Aharoni" panose="02010803020104030203" pitchFamily="2" charset="-79"/>
                          </a:rPr>
                        </m:ctrlPr>
                      </m:dPr>
                      <m:e>
                        <m:m>
                          <m:mPr>
                            <m:mcs>
                              <m:mc>
                                <m:mcPr>
                                  <m:count m:val="3"/>
                                  <m:mcJc m:val="center"/>
                                </m:mcPr>
                              </m:mc>
                            </m:mcs>
                            <m:ctrlPr>
                              <a:rPr lang="en-US" sz="2800" b="1" i="1">
                                <a:latin typeface="Cambria Math" panose="02040503050406030204" pitchFamily="18" charset="0"/>
                              </a:rPr>
                            </m:ctrlPr>
                          </m:mPr>
                          <m:mr>
                            <m:e>
                              <m:r>
                                <m:rPr>
                                  <m:brk m:alnAt="7"/>
                                </m:rPr>
                                <a:rPr lang="en-US" sz="2800" b="1" i="1">
                                  <a:latin typeface="Cambria Math" panose="02040503050406030204" pitchFamily="18" charset="0"/>
                                </a:rPr>
                                <m:t>𝟐</m:t>
                              </m:r>
                            </m:e>
                            <m:e>
                              <m:r>
                                <a:rPr lang="en-US" sz="2800" b="1" i="1">
                                  <a:latin typeface="Cambria Math" panose="02040503050406030204" pitchFamily="18" charset="0"/>
                                </a:rPr>
                                <m:t>𝟎</m:t>
                              </m:r>
                            </m:e>
                            <m:e>
                              <m:r>
                                <a:rPr lang="en-US" sz="2800" b="1" i="1">
                                  <a:latin typeface="Cambria Math" panose="02040503050406030204" pitchFamily="18" charset="0"/>
                                </a:rPr>
                                <m:t>𝟎</m:t>
                              </m:r>
                            </m:e>
                          </m:mr>
                          <m:mr>
                            <m:e>
                              <m:r>
                                <a:rPr lang="en-US" sz="2800" b="1" i="1">
                                  <a:latin typeface="Cambria Math" panose="02040503050406030204" pitchFamily="18" charset="0"/>
                                </a:rPr>
                                <m:t>𝟏</m:t>
                              </m:r>
                            </m:e>
                            <m:e>
                              <m:r>
                                <a:rPr lang="en-US" sz="2800" b="1" i="1">
                                  <a:latin typeface="Cambria Math" panose="02040503050406030204" pitchFamily="18" charset="0"/>
                                </a:rPr>
                                <m:t>−</m:t>
                              </m:r>
                              <m:r>
                                <a:rPr lang="en-US" sz="2800" b="1" i="1">
                                  <a:latin typeface="Cambria Math" panose="02040503050406030204" pitchFamily="18" charset="0"/>
                                </a:rPr>
                                <m:t>𝟒</m:t>
                              </m:r>
                            </m:e>
                            <m:e>
                              <m:r>
                                <a:rPr lang="en-US" sz="2800" b="1" i="1">
                                  <a:latin typeface="Cambria Math" panose="02040503050406030204" pitchFamily="18" charset="0"/>
                                </a:rPr>
                                <m:t>𝟑</m:t>
                              </m:r>
                            </m:e>
                          </m:mr>
                          <m:mr>
                            <m:e>
                              <m:r>
                                <a:rPr lang="en-US" sz="2800" b="1" i="1">
                                  <a:latin typeface="Cambria Math" panose="02040503050406030204" pitchFamily="18" charset="0"/>
                                </a:rPr>
                                <m:t>−</m:t>
                              </m:r>
                              <m:r>
                                <a:rPr lang="en-US" sz="2800" b="1" i="1">
                                  <a:latin typeface="Cambria Math" panose="02040503050406030204" pitchFamily="18" charset="0"/>
                                </a:rPr>
                                <m:t>𝟏</m:t>
                              </m:r>
                            </m:e>
                            <m:e>
                              <m:r>
                                <a:rPr lang="en-US" sz="2800" b="1" i="1">
                                  <a:latin typeface="Cambria Math" panose="02040503050406030204" pitchFamily="18" charset="0"/>
                                </a:rPr>
                                <m:t>𝟑</m:t>
                              </m:r>
                            </m:e>
                            <m:e>
                              <m:r>
                                <a:rPr lang="en-US" sz="2800" b="1" i="1">
                                  <a:latin typeface="Cambria Math" panose="02040503050406030204" pitchFamily="18" charset="0"/>
                                </a:rPr>
                                <m:t>𝟐</m:t>
                              </m:r>
                            </m:e>
                          </m:mr>
                        </m:m>
                      </m:e>
                    </m:d>
                    <m:r>
                      <a:rPr lang="en-US" sz="2800" b="1" i="1" smtClean="0">
                        <a:latin typeface="Cambria Math" panose="02040503050406030204" pitchFamily="18" charset="0"/>
                        <a:cs typeface="Aharoni" panose="02010803020104030203" pitchFamily="2" charset="-79"/>
                      </a:rPr>
                      <m:t>=</m:t>
                    </m:r>
                    <m:d>
                      <m:dPr>
                        <m:begChr m:val="["/>
                        <m:endChr m:val="]"/>
                        <m:ctrlPr>
                          <a:rPr lang="en-US" sz="2800" b="1" i="1" smtClean="0">
                            <a:latin typeface="Cambria Math" panose="02040503050406030204" pitchFamily="18" charset="0"/>
                            <a:cs typeface="Aharoni" panose="02010803020104030203" pitchFamily="2" charset="-79"/>
                          </a:rPr>
                        </m:ctrlPr>
                      </m:dPr>
                      <m:e>
                        <m:m>
                          <m:mPr>
                            <m:mcs>
                              <m:mc>
                                <m:mcPr>
                                  <m:count m:val="3"/>
                                  <m:mcJc m:val="center"/>
                                </m:mcPr>
                              </m:mc>
                            </m:mcs>
                            <m:ctrlPr>
                              <a:rPr lang="en-US" sz="2800" b="1" i="1">
                                <a:latin typeface="Cambria Math" panose="02040503050406030204" pitchFamily="18" charset="0"/>
                              </a:rPr>
                            </m:ctrlPr>
                          </m:mPr>
                          <m:mr>
                            <m:e>
                              <m:r>
                                <m:rPr>
                                  <m:brk m:alnAt="7"/>
                                </m:rPr>
                                <a:rPr lang="en-US" sz="2800" b="1" i="1" smtClean="0">
                                  <a:latin typeface="Cambria Math" panose="02040503050406030204" pitchFamily="18" charset="0"/>
                                </a:rPr>
                                <m:t>−</m:t>
                              </m:r>
                              <m:r>
                                <a:rPr lang="en-US" sz="2800" b="1" i="1">
                                  <a:latin typeface="Cambria Math" panose="02040503050406030204" pitchFamily="18" charset="0"/>
                                </a:rPr>
                                <m:t>𝟐</m:t>
                              </m:r>
                            </m:e>
                            <m:e>
                              <m:r>
                                <a:rPr lang="en-US" sz="2800" b="1" i="1">
                                  <a:latin typeface="Cambria Math" panose="02040503050406030204" pitchFamily="18" charset="0"/>
                                </a:rPr>
                                <m:t>𝟎</m:t>
                              </m:r>
                            </m:e>
                            <m:e>
                              <m:r>
                                <a:rPr lang="en-US" sz="2800" b="1" i="1">
                                  <a:latin typeface="Cambria Math" panose="02040503050406030204" pitchFamily="18" charset="0"/>
                                </a:rPr>
                                <m:t>𝟎</m:t>
                              </m:r>
                            </m:e>
                          </m:mr>
                          <m:mr>
                            <m:e>
                              <m:r>
                                <a:rPr lang="en-US" sz="2800" b="1" i="1" smtClean="0">
                                  <a:latin typeface="Cambria Math" panose="02040503050406030204" pitchFamily="18" charset="0"/>
                                </a:rPr>
                                <m:t>−</m:t>
                              </m:r>
                              <m:r>
                                <a:rPr lang="en-US" sz="2800" b="1" i="1">
                                  <a:latin typeface="Cambria Math" panose="02040503050406030204" pitchFamily="18" charset="0"/>
                                </a:rPr>
                                <m:t>𝟏</m:t>
                              </m:r>
                            </m:e>
                            <m:e>
                              <m:r>
                                <a:rPr lang="en-US" sz="2800" b="1" i="1">
                                  <a:latin typeface="Cambria Math" panose="02040503050406030204" pitchFamily="18" charset="0"/>
                                </a:rPr>
                                <m:t>𝟒</m:t>
                              </m:r>
                            </m:e>
                            <m:e>
                              <m:r>
                                <a:rPr lang="en-US" sz="2800" b="1" i="1" smtClean="0">
                                  <a:latin typeface="Cambria Math" panose="02040503050406030204" pitchFamily="18" charset="0"/>
                                </a:rPr>
                                <m:t>−</m:t>
                              </m:r>
                              <m:r>
                                <a:rPr lang="en-US" sz="2800" b="1" i="1">
                                  <a:latin typeface="Cambria Math" panose="02040503050406030204" pitchFamily="18" charset="0"/>
                                </a:rPr>
                                <m:t>𝟑</m:t>
                              </m:r>
                            </m:e>
                          </m:mr>
                          <m:mr>
                            <m:e>
                              <m:r>
                                <a:rPr lang="en-US" sz="2800" b="1" i="1">
                                  <a:latin typeface="Cambria Math" panose="02040503050406030204" pitchFamily="18" charset="0"/>
                                </a:rPr>
                                <m:t>𝟏</m:t>
                              </m:r>
                            </m:e>
                            <m:e>
                              <m:r>
                                <a:rPr lang="en-US" sz="2800" b="1" i="1" smtClean="0">
                                  <a:latin typeface="Cambria Math" panose="02040503050406030204" pitchFamily="18" charset="0"/>
                                </a:rPr>
                                <m:t>−</m:t>
                              </m:r>
                              <m:r>
                                <a:rPr lang="en-US" sz="2800" b="1" i="1">
                                  <a:latin typeface="Cambria Math" panose="02040503050406030204" pitchFamily="18" charset="0"/>
                                </a:rPr>
                                <m:t>𝟑</m:t>
                              </m:r>
                            </m:e>
                            <m:e>
                              <m:r>
                                <a:rPr lang="en-US" sz="2800" b="1" i="1" smtClean="0">
                                  <a:latin typeface="Cambria Math" panose="02040503050406030204" pitchFamily="18" charset="0"/>
                                </a:rPr>
                                <m:t>−</m:t>
                              </m:r>
                              <m:r>
                                <a:rPr lang="en-US" sz="2800" b="1" i="1">
                                  <a:latin typeface="Cambria Math" panose="02040503050406030204" pitchFamily="18" charset="0"/>
                                </a:rPr>
                                <m:t>𝟐</m:t>
                              </m:r>
                            </m:e>
                          </m:mr>
                        </m:m>
                      </m:e>
                    </m:d>
                  </m:oMath>
                </a14:m>
                <a:endParaRPr lang="en-US" sz="2800" b="1" dirty="0" smtClean="0">
                  <a:cs typeface="Aharoni" panose="02010803020104030203" pitchFamily="2" charset="-79"/>
                </a:endParaRPr>
              </a:p>
            </p:txBody>
          </p:sp>
        </mc:Choice>
        <mc:Fallback>
          <p:sp>
            <p:nvSpPr>
              <p:cNvPr id="6" name="TextBox 5"/>
              <p:cNvSpPr txBox="1">
                <a:spLocks noRot="1" noChangeAspect="1" noMove="1" noResize="1" noEditPoints="1" noAdjustHandles="1" noChangeArrowheads="1" noChangeShapeType="1" noTextEdit="1"/>
              </p:cNvSpPr>
              <p:nvPr/>
            </p:nvSpPr>
            <p:spPr>
              <a:xfrm>
                <a:off x="0" y="76200"/>
                <a:ext cx="9144000" cy="1801455"/>
              </a:xfrm>
              <a:prstGeom prst="rect">
                <a:avLst/>
              </a:prstGeom>
              <a:blipFill rotWithShape="0">
                <a:blip r:embed="rId2"/>
                <a:stretch>
                  <a:fillRect l="-1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0" y="2156936"/>
                <a:ext cx="9144000" cy="3562129"/>
              </a:xfrm>
              <a:prstGeom prst="rect">
                <a:avLst/>
              </a:prstGeom>
              <a:noFill/>
            </p:spPr>
            <p:txBody>
              <a:bodyPr wrap="square" rtlCol="0">
                <a:spAutoFit/>
              </a:bodyPr>
              <a:lstStyle/>
              <a:p>
                <a:pPr algn="just">
                  <a:lnSpc>
                    <a:spcPct val="150000"/>
                  </a:lnSpc>
                </a:pPr>
                <a:r>
                  <a:rPr lang="en-US" sz="2800" b="1" dirty="0" smtClean="0">
                    <a:cs typeface="Aharoni" panose="02010803020104030203" pitchFamily="2" charset="-79"/>
                  </a:rPr>
                  <a:t>(</a:t>
                </a:r>
                <a:r>
                  <a:rPr lang="en-US" sz="2800" b="1" dirty="0" smtClean="0">
                    <a:solidFill>
                      <a:srgbClr val="00B050"/>
                    </a:solidFill>
                    <a:cs typeface="Aharoni" panose="02010803020104030203" pitchFamily="2" charset="-79"/>
                  </a:rPr>
                  <a:t>c</a:t>
                </a:r>
                <a:r>
                  <a:rPr lang="en-US" sz="2800" b="1" dirty="0" smtClean="0">
                    <a:cs typeface="Aharoni" panose="02010803020104030203" pitchFamily="2" charset="-79"/>
                  </a:rPr>
                  <a:t>) </a:t>
                </a:r>
                <a14:m>
                  <m:oMath xmlns:m="http://schemas.openxmlformats.org/officeDocument/2006/math">
                    <m:r>
                      <a:rPr lang="en-US" sz="2800" b="1" i="1" smtClean="0">
                        <a:latin typeface="Cambria Math" panose="02040503050406030204" pitchFamily="18" charset="0"/>
                        <a:cs typeface="Aharoni" panose="02010803020104030203" pitchFamily="2" charset="-79"/>
                      </a:rPr>
                      <m:t>𝟑</m:t>
                    </m:r>
                    <m:r>
                      <a:rPr lang="en-US" sz="2800" b="1" i="1" smtClean="0">
                        <a:latin typeface="Cambria Math" panose="02040503050406030204" pitchFamily="18" charset="0"/>
                        <a:cs typeface="Aharoni" panose="02010803020104030203" pitchFamily="2" charset="-79"/>
                      </a:rPr>
                      <m:t>𝑨</m:t>
                    </m:r>
                    <m:r>
                      <a:rPr lang="en-US" sz="2800" b="1" i="1" smtClean="0">
                        <a:latin typeface="Cambria Math" panose="02040503050406030204" pitchFamily="18" charset="0"/>
                        <a:cs typeface="Aharoni" panose="02010803020104030203" pitchFamily="2" charset="-79"/>
                      </a:rPr>
                      <m:t>−</m:t>
                    </m:r>
                    <m:r>
                      <a:rPr lang="en-US" sz="2800" b="1" i="1" smtClean="0">
                        <a:latin typeface="Cambria Math" panose="02040503050406030204" pitchFamily="18" charset="0"/>
                        <a:cs typeface="Aharoni" panose="02010803020104030203" pitchFamily="2" charset="-79"/>
                      </a:rPr>
                      <m:t>𝑩</m:t>
                    </m:r>
                    <m:r>
                      <a:rPr lang="en-US" sz="2800" b="1" i="1" smtClean="0">
                        <a:latin typeface="Cambria Math" panose="02040503050406030204" pitchFamily="18" charset="0"/>
                        <a:cs typeface="Aharoni" panose="02010803020104030203" pitchFamily="2" charset="-79"/>
                      </a:rPr>
                      <m:t>=</m:t>
                    </m:r>
                    <m:r>
                      <a:rPr lang="en-US" sz="2800" b="1" i="1" smtClean="0">
                        <a:latin typeface="Cambria Math" panose="02040503050406030204" pitchFamily="18" charset="0"/>
                        <a:cs typeface="Aharoni" panose="02010803020104030203" pitchFamily="2" charset="-79"/>
                      </a:rPr>
                      <m:t>𝟑</m:t>
                    </m:r>
                    <m:d>
                      <m:dPr>
                        <m:begChr m:val="["/>
                        <m:endChr m:val="]"/>
                        <m:ctrlPr>
                          <a:rPr lang="en-US" sz="2800" b="1" i="1" smtClean="0">
                            <a:latin typeface="Cambria Math" panose="02040503050406030204" pitchFamily="18" charset="0"/>
                            <a:cs typeface="Aharoni" panose="02010803020104030203" pitchFamily="2" charset="-79"/>
                          </a:rPr>
                        </m:ctrlPr>
                      </m:dPr>
                      <m:e>
                        <m:m>
                          <m:mPr>
                            <m:mcs>
                              <m:mc>
                                <m:mcPr>
                                  <m:count m:val="3"/>
                                  <m:mcJc m:val="center"/>
                                </m:mcPr>
                              </m:mc>
                            </m:mcs>
                            <m:ctrlPr>
                              <a:rPr lang="en-US" sz="2800" b="1" i="1">
                                <a:latin typeface="Cambria Math" panose="02040503050406030204" pitchFamily="18" charset="0"/>
                              </a:rPr>
                            </m:ctrlPr>
                          </m:mPr>
                          <m:mr>
                            <m:e>
                              <m:r>
                                <m:rPr>
                                  <m:brk m:alnAt="7"/>
                                </m:rPr>
                                <a:rPr lang="en-US" sz="2800" b="1" i="1">
                                  <a:latin typeface="Cambria Math" panose="02040503050406030204" pitchFamily="18" charset="0"/>
                                </a:rPr>
                                <m:t>𝟏</m:t>
                              </m:r>
                            </m:e>
                            <m:e>
                              <m:r>
                                <a:rPr lang="en-US" sz="2800" b="1" i="1">
                                  <a:latin typeface="Cambria Math" panose="02040503050406030204" pitchFamily="18" charset="0"/>
                                </a:rPr>
                                <m:t>𝟐</m:t>
                              </m:r>
                            </m:e>
                            <m:e>
                              <m:r>
                                <a:rPr lang="en-US" sz="2800" b="1" i="1">
                                  <a:latin typeface="Cambria Math" panose="02040503050406030204" pitchFamily="18" charset="0"/>
                                </a:rPr>
                                <m:t>𝟒</m:t>
                              </m:r>
                            </m:e>
                          </m:mr>
                          <m:mr>
                            <m:e>
                              <m:r>
                                <a:rPr lang="en-US" sz="2800" b="1" i="1">
                                  <a:latin typeface="Cambria Math" panose="02040503050406030204" pitchFamily="18" charset="0"/>
                                </a:rPr>
                                <m:t>−</m:t>
                              </m:r>
                              <m:r>
                                <a:rPr lang="en-US" sz="2800" b="1" i="1">
                                  <a:latin typeface="Cambria Math" panose="02040503050406030204" pitchFamily="18" charset="0"/>
                                </a:rPr>
                                <m:t>𝟑</m:t>
                              </m:r>
                            </m:e>
                            <m:e>
                              <m:r>
                                <a:rPr lang="en-US" sz="2800" b="1" i="1">
                                  <a:latin typeface="Cambria Math" panose="02040503050406030204" pitchFamily="18" charset="0"/>
                                </a:rPr>
                                <m:t>𝟎</m:t>
                              </m:r>
                            </m:e>
                            <m:e>
                              <m:r>
                                <a:rPr lang="en-US" sz="2800" b="1" i="1">
                                  <a:latin typeface="Cambria Math" panose="02040503050406030204" pitchFamily="18" charset="0"/>
                                </a:rPr>
                                <m:t>−</m:t>
                              </m:r>
                              <m:r>
                                <a:rPr lang="en-US" sz="2800" b="1" i="1">
                                  <a:latin typeface="Cambria Math" panose="02040503050406030204" pitchFamily="18" charset="0"/>
                                </a:rPr>
                                <m:t>𝟏</m:t>
                              </m:r>
                            </m:e>
                          </m:mr>
                          <m:mr>
                            <m:e>
                              <m:r>
                                <a:rPr lang="en-US" sz="2800" b="1" i="1">
                                  <a:latin typeface="Cambria Math" panose="02040503050406030204" pitchFamily="18" charset="0"/>
                                </a:rPr>
                                <m:t>𝟐</m:t>
                              </m:r>
                            </m:e>
                            <m:e>
                              <m:r>
                                <a:rPr lang="en-US" sz="2800" b="1" i="1">
                                  <a:latin typeface="Cambria Math" panose="02040503050406030204" pitchFamily="18" charset="0"/>
                                </a:rPr>
                                <m:t>𝟏</m:t>
                              </m:r>
                            </m:e>
                            <m:e>
                              <m:r>
                                <a:rPr lang="en-US" sz="2800" b="1" i="1">
                                  <a:latin typeface="Cambria Math" panose="02040503050406030204" pitchFamily="18" charset="0"/>
                                </a:rPr>
                                <m:t>𝟐</m:t>
                              </m:r>
                            </m:e>
                          </m:mr>
                        </m:m>
                      </m:e>
                    </m:d>
                    <m:r>
                      <a:rPr lang="en-US" sz="2800" b="1" i="1" smtClean="0">
                        <a:latin typeface="Cambria Math" panose="02040503050406030204" pitchFamily="18" charset="0"/>
                        <a:cs typeface="Aharoni" panose="02010803020104030203" pitchFamily="2" charset="-79"/>
                      </a:rPr>
                      <m:t>−</m:t>
                    </m:r>
                    <m:d>
                      <m:dPr>
                        <m:begChr m:val="["/>
                        <m:endChr m:val="]"/>
                        <m:ctrlPr>
                          <a:rPr lang="en-US" sz="2800" b="1" i="1" smtClean="0">
                            <a:latin typeface="Cambria Math" panose="02040503050406030204" pitchFamily="18" charset="0"/>
                            <a:cs typeface="Aharoni" panose="02010803020104030203" pitchFamily="2" charset="-79"/>
                          </a:rPr>
                        </m:ctrlPr>
                      </m:dPr>
                      <m:e>
                        <m:m>
                          <m:mPr>
                            <m:mcs>
                              <m:mc>
                                <m:mcPr>
                                  <m:count m:val="3"/>
                                  <m:mcJc m:val="center"/>
                                </m:mcPr>
                              </m:mc>
                            </m:mcs>
                            <m:ctrlPr>
                              <a:rPr lang="en-US" sz="2800" b="1" i="1">
                                <a:latin typeface="Cambria Math" panose="02040503050406030204" pitchFamily="18" charset="0"/>
                              </a:rPr>
                            </m:ctrlPr>
                          </m:mPr>
                          <m:mr>
                            <m:e>
                              <m:r>
                                <m:rPr>
                                  <m:brk m:alnAt="7"/>
                                </m:rPr>
                                <a:rPr lang="en-US" sz="2800" b="1" i="1">
                                  <a:latin typeface="Cambria Math" panose="02040503050406030204" pitchFamily="18" charset="0"/>
                                </a:rPr>
                                <m:t>𝟐</m:t>
                              </m:r>
                            </m:e>
                            <m:e>
                              <m:r>
                                <a:rPr lang="en-US" sz="2800" b="1" i="1">
                                  <a:latin typeface="Cambria Math" panose="02040503050406030204" pitchFamily="18" charset="0"/>
                                </a:rPr>
                                <m:t>𝟎</m:t>
                              </m:r>
                            </m:e>
                            <m:e>
                              <m:r>
                                <a:rPr lang="en-US" sz="2800" b="1" i="1">
                                  <a:latin typeface="Cambria Math" panose="02040503050406030204" pitchFamily="18" charset="0"/>
                                </a:rPr>
                                <m:t>𝟎</m:t>
                              </m:r>
                            </m:e>
                          </m:mr>
                          <m:mr>
                            <m:e>
                              <m:r>
                                <a:rPr lang="en-US" sz="2800" b="1" i="1">
                                  <a:latin typeface="Cambria Math" panose="02040503050406030204" pitchFamily="18" charset="0"/>
                                </a:rPr>
                                <m:t>𝟏</m:t>
                              </m:r>
                            </m:e>
                            <m:e>
                              <m:r>
                                <a:rPr lang="en-US" sz="2800" b="1" i="1">
                                  <a:latin typeface="Cambria Math" panose="02040503050406030204" pitchFamily="18" charset="0"/>
                                </a:rPr>
                                <m:t>−</m:t>
                              </m:r>
                              <m:r>
                                <a:rPr lang="en-US" sz="2800" b="1" i="1">
                                  <a:latin typeface="Cambria Math" panose="02040503050406030204" pitchFamily="18" charset="0"/>
                                </a:rPr>
                                <m:t>𝟒</m:t>
                              </m:r>
                            </m:e>
                            <m:e>
                              <m:r>
                                <a:rPr lang="en-US" sz="2800" b="1" i="1">
                                  <a:latin typeface="Cambria Math" panose="02040503050406030204" pitchFamily="18" charset="0"/>
                                </a:rPr>
                                <m:t>𝟑</m:t>
                              </m:r>
                            </m:e>
                          </m:mr>
                          <m:mr>
                            <m:e>
                              <m:r>
                                <a:rPr lang="en-US" sz="2800" b="1" i="1">
                                  <a:latin typeface="Cambria Math" panose="02040503050406030204" pitchFamily="18" charset="0"/>
                                </a:rPr>
                                <m:t>−</m:t>
                              </m:r>
                              <m:r>
                                <a:rPr lang="en-US" sz="2800" b="1" i="1">
                                  <a:latin typeface="Cambria Math" panose="02040503050406030204" pitchFamily="18" charset="0"/>
                                </a:rPr>
                                <m:t>𝟏</m:t>
                              </m:r>
                            </m:e>
                            <m:e>
                              <m:r>
                                <a:rPr lang="en-US" sz="2800" b="1" i="1">
                                  <a:latin typeface="Cambria Math" panose="02040503050406030204" pitchFamily="18" charset="0"/>
                                </a:rPr>
                                <m:t>𝟑</m:t>
                              </m:r>
                            </m:e>
                            <m:e>
                              <m:r>
                                <a:rPr lang="en-US" sz="2800" b="1" i="1">
                                  <a:latin typeface="Cambria Math" panose="02040503050406030204" pitchFamily="18" charset="0"/>
                                </a:rPr>
                                <m:t>𝟐</m:t>
                              </m:r>
                            </m:e>
                          </m:mr>
                        </m:m>
                      </m:e>
                    </m:d>
                    <m:r>
                      <a:rPr lang="en-US" sz="2800" b="1" i="1" smtClean="0">
                        <a:latin typeface="Cambria Math" panose="02040503050406030204" pitchFamily="18" charset="0"/>
                        <a:cs typeface="Aharoni" panose="02010803020104030203" pitchFamily="2" charset="-79"/>
                      </a:rPr>
                      <m:t>=</m:t>
                    </m:r>
                  </m:oMath>
                </a14:m>
                <a:endParaRPr lang="en-US" sz="2800" b="1" dirty="0" smtClean="0">
                  <a:cs typeface="Aharoni" panose="02010803020104030203" pitchFamily="2" charset="-79"/>
                </a:endParaRPr>
              </a:p>
              <a:p>
                <a:pPr algn="just">
                  <a:lnSpc>
                    <a:spcPct val="150000"/>
                  </a:lnSpc>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cs typeface="Aharoni" panose="02010803020104030203" pitchFamily="2" charset="-79"/>
                        </a:rPr>
                        <m:t>=</m:t>
                      </m:r>
                      <m:d>
                        <m:dPr>
                          <m:begChr m:val="["/>
                          <m:endChr m:val="]"/>
                          <m:ctrlPr>
                            <a:rPr lang="en-US" sz="2800" b="1" i="1" smtClean="0">
                              <a:latin typeface="Cambria Math" panose="02040503050406030204" pitchFamily="18" charset="0"/>
                              <a:cs typeface="Aharoni" panose="02010803020104030203" pitchFamily="2" charset="-79"/>
                            </a:rPr>
                          </m:ctrlPr>
                        </m:dPr>
                        <m:e>
                          <m:m>
                            <m:mPr>
                              <m:mcs>
                                <m:mc>
                                  <m:mcPr>
                                    <m:count m:val="3"/>
                                    <m:mcJc m:val="center"/>
                                  </m:mcPr>
                                </m:mc>
                              </m:mcs>
                              <m:ctrlPr>
                                <a:rPr lang="en-US" sz="2800" b="1" i="1" smtClean="0">
                                  <a:latin typeface="Cambria Math" panose="02040503050406030204" pitchFamily="18" charset="0"/>
                                  <a:cs typeface="Aharoni" panose="02010803020104030203" pitchFamily="2" charset="-79"/>
                                </a:rPr>
                              </m:ctrlPr>
                            </m:mPr>
                            <m:mr>
                              <m:e>
                                <m:r>
                                  <m:rPr>
                                    <m:brk m:alnAt="7"/>
                                  </m:rPr>
                                  <a:rPr lang="en-US" sz="2800" b="1" i="1" smtClean="0">
                                    <a:latin typeface="Cambria Math" panose="02040503050406030204" pitchFamily="18" charset="0"/>
                                    <a:cs typeface="Aharoni" panose="02010803020104030203" pitchFamily="2" charset="-79"/>
                                  </a:rPr>
                                  <m:t>𝟑</m:t>
                                </m:r>
                              </m:e>
                              <m:e>
                                <m:r>
                                  <a:rPr lang="en-US" sz="2800" b="1" i="1" smtClean="0">
                                    <a:latin typeface="Cambria Math" panose="02040503050406030204" pitchFamily="18" charset="0"/>
                                    <a:cs typeface="Aharoni" panose="02010803020104030203" pitchFamily="2" charset="-79"/>
                                  </a:rPr>
                                  <m:t>𝟔</m:t>
                                </m:r>
                              </m:e>
                              <m:e>
                                <m:r>
                                  <a:rPr lang="en-US" sz="2800" b="1" i="1" smtClean="0">
                                    <a:latin typeface="Cambria Math" panose="02040503050406030204" pitchFamily="18" charset="0"/>
                                    <a:cs typeface="Aharoni" panose="02010803020104030203" pitchFamily="2" charset="-79"/>
                                  </a:rPr>
                                  <m:t>𝟏𝟐</m:t>
                                </m:r>
                              </m:e>
                            </m:mr>
                            <m:mr>
                              <m:e>
                                <m:r>
                                  <a:rPr lang="en-US" sz="2800" b="1" i="1" smtClean="0">
                                    <a:latin typeface="Cambria Math" panose="02040503050406030204" pitchFamily="18" charset="0"/>
                                    <a:cs typeface="Aharoni" panose="02010803020104030203" pitchFamily="2" charset="-79"/>
                                  </a:rPr>
                                  <m:t>−</m:t>
                                </m:r>
                                <m:r>
                                  <a:rPr lang="en-US" sz="2800" b="1" i="1" smtClean="0">
                                    <a:latin typeface="Cambria Math" panose="02040503050406030204" pitchFamily="18" charset="0"/>
                                    <a:cs typeface="Aharoni" panose="02010803020104030203" pitchFamily="2" charset="-79"/>
                                  </a:rPr>
                                  <m:t>𝟗</m:t>
                                </m:r>
                              </m:e>
                              <m:e>
                                <m:r>
                                  <a:rPr lang="en-US" sz="2800" b="1" i="1" smtClean="0">
                                    <a:latin typeface="Cambria Math" panose="02040503050406030204" pitchFamily="18" charset="0"/>
                                    <a:cs typeface="Aharoni" panose="02010803020104030203" pitchFamily="2" charset="-79"/>
                                  </a:rPr>
                                  <m:t>𝟎</m:t>
                                </m:r>
                              </m:e>
                              <m:e>
                                <m:r>
                                  <a:rPr lang="en-US" sz="2800" b="1" i="1" smtClean="0">
                                    <a:latin typeface="Cambria Math" panose="02040503050406030204" pitchFamily="18" charset="0"/>
                                    <a:cs typeface="Aharoni" panose="02010803020104030203" pitchFamily="2" charset="-79"/>
                                  </a:rPr>
                                  <m:t>−</m:t>
                                </m:r>
                                <m:r>
                                  <a:rPr lang="en-US" sz="2800" b="1" i="1" smtClean="0">
                                    <a:latin typeface="Cambria Math" panose="02040503050406030204" pitchFamily="18" charset="0"/>
                                    <a:cs typeface="Aharoni" panose="02010803020104030203" pitchFamily="2" charset="-79"/>
                                  </a:rPr>
                                  <m:t>𝟑</m:t>
                                </m:r>
                              </m:e>
                            </m:mr>
                            <m:mr>
                              <m:e>
                                <m:r>
                                  <a:rPr lang="en-US" sz="2800" b="1" i="1" smtClean="0">
                                    <a:latin typeface="Cambria Math" panose="02040503050406030204" pitchFamily="18" charset="0"/>
                                    <a:cs typeface="Aharoni" panose="02010803020104030203" pitchFamily="2" charset="-79"/>
                                  </a:rPr>
                                  <m:t>𝟔</m:t>
                                </m:r>
                              </m:e>
                              <m:e>
                                <m:r>
                                  <a:rPr lang="en-US" sz="2800" b="1" i="1" smtClean="0">
                                    <a:latin typeface="Cambria Math" panose="02040503050406030204" pitchFamily="18" charset="0"/>
                                    <a:cs typeface="Aharoni" panose="02010803020104030203" pitchFamily="2" charset="-79"/>
                                  </a:rPr>
                                  <m:t>𝟑</m:t>
                                </m:r>
                              </m:e>
                              <m:e>
                                <m:r>
                                  <a:rPr lang="en-US" sz="2800" b="1" i="1" smtClean="0">
                                    <a:latin typeface="Cambria Math" panose="02040503050406030204" pitchFamily="18" charset="0"/>
                                    <a:cs typeface="Aharoni" panose="02010803020104030203" pitchFamily="2" charset="-79"/>
                                  </a:rPr>
                                  <m:t>𝟔</m:t>
                                </m:r>
                              </m:e>
                            </m:mr>
                          </m:m>
                        </m:e>
                      </m:d>
                      <m:r>
                        <a:rPr lang="en-US" sz="2800" b="1" i="1" smtClean="0">
                          <a:latin typeface="Cambria Math" panose="02040503050406030204" pitchFamily="18" charset="0"/>
                          <a:cs typeface="Aharoni" panose="02010803020104030203" pitchFamily="2" charset="-79"/>
                        </a:rPr>
                        <m:t>−</m:t>
                      </m:r>
                      <m:d>
                        <m:dPr>
                          <m:begChr m:val="["/>
                          <m:endChr m:val="]"/>
                          <m:ctrlPr>
                            <a:rPr lang="en-US" sz="2800" b="1" i="1" smtClean="0">
                              <a:latin typeface="Cambria Math" panose="02040503050406030204" pitchFamily="18" charset="0"/>
                              <a:cs typeface="Aharoni" panose="02010803020104030203" pitchFamily="2" charset="-79"/>
                            </a:rPr>
                          </m:ctrlPr>
                        </m:dPr>
                        <m:e>
                          <m:m>
                            <m:mPr>
                              <m:mcs>
                                <m:mc>
                                  <m:mcPr>
                                    <m:count m:val="3"/>
                                    <m:mcJc m:val="center"/>
                                  </m:mcPr>
                                </m:mc>
                              </m:mcs>
                              <m:ctrlPr>
                                <a:rPr lang="en-US" sz="2800" b="1" i="1">
                                  <a:latin typeface="Cambria Math" panose="02040503050406030204" pitchFamily="18" charset="0"/>
                                </a:rPr>
                              </m:ctrlPr>
                            </m:mPr>
                            <m:mr>
                              <m:e>
                                <m:r>
                                  <m:rPr>
                                    <m:brk m:alnAt="7"/>
                                  </m:rPr>
                                  <a:rPr lang="en-US" sz="2800" b="1" i="1">
                                    <a:latin typeface="Cambria Math" panose="02040503050406030204" pitchFamily="18" charset="0"/>
                                  </a:rPr>
                                  <m:t>𝟐</m:t>
                                </m:r>
                              </m:e>
                              <m:e>
                                <m:r>
                                  <a:rPr lang="en-US" sz="2800" b="1" i="1">
                                    <a:latin typeface="Cambria Math" panose="02040503050406030204" pitchFamily="18" charset="0"/>
                                  </a:rPr>
                                  <m:t>𝟎</m:t>
                                </m:r>
                              </m:e>
                              <m:e>
                                <m:r>
                                  <a:rPr lang="en-US" sz="2800" b="1" i="1">
                                    <a:latin typeface="Cambria Math" panose="02040503050406030204" pitchFamily="18" charset="0"/>
                                  </a:rPr>
                                  <m:t>𝟎</m:t>
                                </m:r>
                              </m:e>
                            </m:mr>
                            <m:mr>
                              <m:e>
                                <m:r>
                                  <a:rPr lang="en-US" sz="2800" b="1" i="1">
                                    <a:latin typeface="Cambria Math" panose="02040503050406030204" pitchFamily="18" charset="0"/>
                                  </a:rPr>
                                  <m:t>𝟏</m:t>
                                </m:r>
                              </m:e>
                              <m:e>
                                <m:r>
                                  <a:rPr lang="en-US" sz="2800" b="1" i="1">
                                    <a:latin typeface="Cambria Math" panose="02040503050406030204" pitchFamily="18" charset="0"/>
                                  </a:rPr>
                                  <m:t>−</m:t>
                                </m:r>
                                <m:r>
                                  <a:rPr lang="en-US" sz="2800" b="1" i="1">
                                    <a:latin typeface="Cambria Math" panose="02040503050406030204" pitchFamily="18" charset="0"/>
                                  </a:rPr>
                                  <m:t>𝟒</m:t>
                                </m:r>
                              </m:e>
                              <m:e>
                                <m:r>
                                  <a:rPr lang="en-US" sz="2800" b="1" i="1">
                                    <a:latin typeface="Cambria Math" panose="02040503050406030204" pitchFamily="18" charset="0"/>
                                  </a:rPr>
                                  <m:t>𝟑</m:t>
                                </m:r>
                              </m:e>
                            </m:mr>
                            <m:mr>
                              <m:e>
                                <m:r>
                                  <a:rPr lang="en-US" sz="2800" b="1" i="1">
                                    <a:latin typeface="Cambria Math" panose="02040503050406030204" pitchFamily="18" charset="0"/>
                                  </a:rPr>
                                  <m:t>−</m:t>
                                </m:r>
                                <m:r>
                                  <a:rPr lang="en-US" sz="2800" b="1" i="1">
                                    <a:latin typeface="Cambria Math" panose="02040503050406030204" pitchFamily="18" charset="0"/>
                                  </a:rPr>
                                  <m:t>𝟏</m:t>
                                </m:r>
                              </m:e>
                              <m:e>
                                <m:r>
                                  <a:rPr lang="en-US" sz="2800" b="1" i="1">
                                    <a:latin typeface="Cambria Math" panose="02040503050406030204" pitchFamily="18" charset="0"/>
                                  </a:rPr>
                                  <m:t>𝟑</m:t>
                                </m:r>
                              </m:e>
                              <m:e>
                                <m:r>
                                  <a:rPr lang="en-US" sz="2800" b="1" i="1">
                                    <a:latin typeface="Cambria Math" panose="02040503050406030204" pitchFamily="18" charset="0"/>
                                  </a:rPr>
                                  <m:t>𝟐</m:t>
                                </m:r>
                              </m:e>
                            </m:mr>
                          </m:m>
                        </m:e>
                      </m:d>
                      <m:r>
                        <a:rPr lang="en-US" sz="2800" b="1" i="1" smtClean="0">
                          <a:latin typeface="Cambria Math" panose="02040503050406030204" pitchFamily="18" charset="0"/>
                          <a:cs typeface="Aharoni" panose="02010803020104030203" pitchFamily="2" charset="-79"/>
                        </a:rPr>
                        <m:t>=</m:t>
                      </m:r>
                      <m:d>
                        <m:dPr>
                          <m:begChr m:val="["/>
                          <m:endChr m:val="]"/>
                          <m:ctrlPr>
                            <a:rPr lang="en-US" sz="2800" b="1" i="1" smtClean="0">
                              <a:latin typeface="Cambria Math" panose="02040503050406030204" pitchFamily="18" charset="0"/>
                              <a:cs typeface="Aharoni" panose="02010803020104030203" pitchFamily="2" charset="-79"/>
                            </a:rPr>
                          </m:ctrlPr>
                        </m:dPr>
                        <m:e>
                          <m:m>
                            <m:mPr>
                              <m:mcs>
                                <m:mc>
                                  <m:mcPr>
                                    <m:count m:val="3"/>
                                    <m:mcJc m:val="center"/>
                                  </m:mcPr>
                                </m:mc>
                              </m:mcs>
                              <m:ctrlPr>
                                <a:rPr lang="en-US" sz="2800" b="1" i="1" smtClean="0">
                                  <a:latin typeface="Cambria Math" panose="02040503050406030204" pitchFamily="18" charset="0"/>
                                  <a:cs typeface="Aharoni" panose="02010803020104030203" pitchFamily="2" charset="-79"/>
                                </a:rPr>
                              </m:ctrlPr>
                            </m:mPr>
                            <m:mr>
                              <m:e>
                                <m:r>
                                  <m:rPr>
                                    <m:brk m:alnAt="7"/>
                                  </m:rPr>
                                  <a:rPr lang="en-US" sz="2800" b="1" i="1" smtClean="0">
                                    <a:latin typeface="Cambria Math" panose="02040503050406030204" pitchFamily="18" charset="0"/>
                                    <a:cs typeface="Aharoni" panose="02010803020104030203" pitchFamily="2" charset="-79"/>
                                  </a:rPr>
                                  <m:t>𝟏</m:t>
                                </m:r>
                              </m:e>
                              <m:e>
                                <m:r>
                                  <a:rPr lang="en-US" sz="2800" b="1" i="1" smtClean="0">
                                    <a:latin typeface="Cambria Math" panose="02040503050406030204" pitchFamily="18" charset="0"/>
                                    <a:cs typeface="Aharoni" panose="02010803020104030203" pitchFamily="2" charset="-79"/>
                                  </a:rPr>
                                  <m:t>𝟔</m:t>
                                </m:r>
                              </m:e>
                              <m:e>
                                <m:r>
                                  <a:rPr lang="en-US" sz="2800" b="1" i="1" smtClean="0">
                                    <a:latin typeface="Cambria Math" panose="02040503050406030204" pitchFamily="18" charset="0"/>
                                    <a:cs typeface="Aharoni" panose="02010803020104030203" pitchFamily="2" charset="-79"/>
                                  </a:rPr>
                                  <m:t>𝟏𝟐</m:t>
                                </m:r>
                              </m:e>
                            </m:mr>
                            <m:mr>
                              <m:e>
                                <m:r>
                                  <a:rPr lang="en-US" sz="2800" b="1" i="1" smtClean="0">
                                    <a:latin typeface="Cambria Math" panose="02040503050406030204" pitchFamily="18" charset="0"/>
                                    <a:cs typeface="Aharoni" panose="02010803020104030203" pitchFamily="2" charset="-79"/>
                                  </a:rPr>
                                  <m:t>−</m:t>
                                </m:r>
                                <m:r>
                                  <a:rPr lang="en-US" sz="2800" b="1" i="1" smtClean="0">
                                    <a:latin typeface="Cambria Math" panose="02040503050406030204" pitchFamily="18" charset="0"/>
                                    <a:cs typeface="Aharoni" panose="02010803020104030203" pitchFamily="2" charset="-79"/>
                                  </a:rPr>
                                  <m:t>𝟏𝟎</m:t>
                                </m:r>
                              </m:e>
                              <m:e>
                                <m:r>
                                  <a:rPr lang="en-US" sz="2800" b="1" i="1" smtClean="0">
                                    <a:latin typeface="Cambria Math" panose="02040503050406030204" pitchFamily="18" charset="0"/>
                                    <a:cs typeface="Aharoni" panose="02010803020104030203" pitchFamily="2" charset="-79"/>
                                  </a:rPr>
                                  <m:t>𝟒</m:t>
                                </m:r>
                              </m:e>
                              <m:e>
                                <m:r>
                                  <a:rPr lang="en-US" sz="2800" b="1" i="1" smtClean="0">
                                    <a:latin typeface="Cambria Math" panose="02040503050406030204" pitchFamily="18" charset="0"/>
                                    <a:cs typeface="Aharoni" panose="02010803020104030203" pitchFamily="2" charset="-79"/>
                                  </a:rPr>
                                  <m:t>−</m:t>
                                </m:r>
                                <m:r>
                                  <a:rPr lang="en-US" sz="2800" b="1" i="1" smtClean="0">
                                    <a:latin typeface="Cambria Math" panose="02040503050406030204" pitchFamily="18" charset="0"/>
                                    <a:cs typeface="Aharoni" panose="02010803020104030203" pitchFamily="2" charset="-79"/>
                                  </a:rPr>
                                  <m:t>𝟔</m:t>
                                </m:r>
                              </m:e>
                            </m:mr>
                            <m:mr>
                              <m:e>
                                <m:r>
                                  <a:rPr lang="en-US" sz="2800" b="1" i="1" smtClean="0">
                                    <a:latin typeface="Cambria Math" panose="02040503050406030204" pitchFamily="18" charset="0"/>
                                    <a:cs typeface="Aharoni" panose="02010803020104030203" pitchFamily="2" charset="-79"/>
                                  </a:rPr>
                                  <m:t>𝟕</m:t>
                                </m:r>
                              </m:e>
                              <m:e>
                                <m:r>
                                  <a:rPr lang="en-US" sz="2800" b="1" i="1" smtClean="0">
                                    <a:latin typeface="Cambria Math" panose="02040503050406030204" pitchFamily="18" charset="0"/>
                                    <a:cs typeface="Aharoni" panose="02010803020104030203" pitchFamily="2" charset="-79"/>
                                  </a:rPr>
                                  <m:t>𝟎</m:t>
                                </m:r>
                              </m:e>
                              <m:e>
                                <m:r>
                                  <a:rPr lang="en-US" sz="2800" b="1" i="1" smtClean="0">
                                    <a:latin typeface="Cambria Math" panose="02040503050406030204" pitchFamily="18" charset="0"/>
                                    <a:cs typeface="Aharoni" panose="02010803020104030203" pitchFamily="2" charset="-79"/>
                                  </a:rPr>
                                  <m:t>𝟒</m:t>
                                </m:r>
                              </m:e>
                            </m:mr>
                          </m:m>
                        </m:e>
                      </m:d>
                    </m:oMath>
                  </m:oMathPara>
                </a14:m>
                <a:endParaRPr lang="en-US" sz="2800" b="1" dirty="0" smtClean="0">
                  <a:cs typeface="Aharoni" panose="02010803020104030203" pitchFamily="2" charset="-79"/>
                </a:endParaRPr>
              </a:p>
            </p:txBody>
          </p:sp>
        </mc:Choice>
        <mc:Fallback>
          <p:sp>
            <p:nvSpPr>
              <p:cNvPr id="7" name="TextBox 6"/>
              <p:cNvSpPr txBox="1">
                <a:spLocks noRot="1" noChangeAspect="1" noMove="1" noResize="1" noEditPoints="1" noAdjustHandles="1" noChangeArrowheads="1" noChangeShapeType="1" noTextEdit="1"/>
              </p:cNvSpPr>
              <p:nvPr/>
            </p:nvSpPr>
            <p:spPr>
              <a:xfrm>
                <a:off x="0" y="2156936"/>
                <a:ext cx="9144000" cy="3562129"/>
              </a:xfrm>
              <a:prstGeom prst="rect">
                <a:avLst/>
              </a:prstGeom>
              <a:blipFill rotWithShape="0">
                <a:blip r:embed="rId3"/>
                <a:stretch>
                  <a:fillRect l="-1333"/>
                </a:stretch>
              </a:blipFill>
            </p:spPr>
            <p:txBody>
              <a:bodyPr/>
              <a:lstStyle/>
              <a:p>
                <a:r>
                  <a:rPr lang="en-US">
                    <a:noFill/>
                  </a:rPr>
                  <a:t> </a:t>
                </a:r>
              </a:p>
            </p:txBody>
          </p:sp>
        </mc:Fallback>
      </mc:AlternateContent>
    </p:spTree>
    <p:extLst>
      <p:ext uri="{BB962C8B-B14F-4D97-AF65-F5344CB8AC3E}">
        <p14:creationId xmlns:p14="http://schemas.microsoft.com/office/powerpoint/2010/main" val="194540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96000"/>
            <a:ext cx="9144000" cy="769441"/>
          </a:xfrm>
          <a:prstGeom prst="rect">
            <a:avLst/>
          </a:prstGeom>
          <a:noFill/>
        </p:spPr>
        <p:txBody>
          <a:bodyPr wrap="square" rtlCol="0">
            <a:spAutoFit/>
          </a:bodyPr>
          <a:lstStyle/>
          <a:p>
            <a:pPr algn="ctr"/>
            <a:r>
              <a:rPr lang="en-US" sz="4400" b="1" dirty="0">
                <a:solidFill>
                  <a:srgbClr val="0070C0"/>
                </a:solidFill>
                <a:effectLst>
                  <a:outerShdw blurRad="38100" dist="38100" dir="2700000" algn="tl">
                    <a:srgbClr val="000000">
                      <a:alpha val="43137"/>
                    </a:srgbClr>
                  </a:outerShdw>
                </a:effectLst>
              </a:rPr>
              <a:t>Matrix Multiplication</a:t>
            </a:r>
            <a:endParaRPr lang="en-US" sz="4400" dirty="0">
              <a:solidFill>
                <a:srgbClr val="0070C0"/>
              </a:solidFill>
              <a:effectLst>
                <a:outerShdw blurRad="38100" dist="38100" dir="2700000" algn="tl">
                  <a:srgbClr val="000000">
                    <a:alpha val="43137"/>
                  </a:srgbClr>
                </a:outerShdw>
              </a:effectLst>
            </a:endParaRPr>
          </a:p>
        </p:txBody>
      </p:sp>
      <p:sp>
        <p:nvSpPr>
          <p:cNvPr id="5" name="TextBox 4"/>
          <p:cNvSpPr txBox="1"/>
          <p:nvPr/>
        </p:nvSpPr>
        <p:spPr>
          <a:xfrm>
            <a:off x="0" y="0"/>
            <a:ext cx="9144000" cy="2611677"/>
          </a:xfrm>
          <a:prstGeom prst="rect">
            <a:avLst/>
          </a:prstGeom>
          <a:noFill/>
        </p:spPr>
        <p:txBody>
          <a:bodyPr wrap="square" rtlCol="0">
            <a:spAutoFit/>
          </a:bodyPr>
          <a:lstStyle/>
          <a:p>
            <a:pPr algn="just">
              <a:lnSpc>
                <a:spcPct val="150000"/>
              </a:lnSpc>
            </a:pPr>
            <a:r>
              <a:rPr lang="en-US" sz="2800" b="1" dirty="0"/>
              <a:t>The third basic matrix operation is </a:t>
            </a:r>
            <a:r>
              <a:rPr lang="en-US" sz="2800" b="1" dirty="0">
                <a:solidFill>
                  <a:srgbClr val="FF0000"/>
                </a:solidFill>
              </a:rPr>
              <a:t>matrix multiplication</a:t>
            </a:r>
            <a:r>
              <a:rPr lang="en-US" sz="2800" b="1" dirty="0" smtClean="0"/>
              <a:t>. </a:t>
            </a:r>
          </a:p>
          <a:p>
            <a:pPr algn="just">
              <a:lnSpc>
                <a:spcPct val="150000"/>
              </a:lnSpc>
            </a:pPr>
            <a:r>
              <a:rPr lang="en-US" sz="2800" b="1" dirty="0" smtClean="0"/>
              <a:t>Let’s consider </a:t>
            </a:r>
            <a:r>
              <a:rPr lang="en-US" sz="2800" b="1" dirty="0"/>
              <a:t>the following application in which matrices are helpful for </a:t>
            </a:r>
            <a:r>
              <a:rPr lang="en-US" sz="2800" b="1" dirty="0" smtClean="0"/>
              <a:t>organizing information</a:t>
            </a:r>
            <a:r>
              <a:rPr lang="en-US" sz="2800" b="1" dirty="0"/>
              <a:t>.</a:t>
            </a:r>
          </a:p>
        </p:txBody>
      </p:sp>
      <p:sp>
        <p:nvSpPr>
          <p:cNvPr id="7" name="TextBox 6"/>
          <p:cNvSpPr txBox="1"/>
          <p:nvPr/>
        </p:nvSpPr>
        <p:spPr>
          <a:xfrm>
            <a:off x="8905" y="3673454"/>
            <a:ext cx="9135094" cy="1965346"/>
          </a:xfrm>
          <a:prstGeom prst="rect">
            <a:avLst/>
          </a:prstGeom>
          <a:noFill/>
        </p:spPr>
        <p:txBody>
          <a:bodyPr wrap="square" rtlCol="0">
            <a:spAutoFit/>
          </a:bodyPr>
          <a:lstStyle/>
          <a:p>
            <a:pPr algn="just">
              <a:lnSpc>
                <a:spcPct val="150000"/>
              </a:lnSpc>
            </a:pPr>
            <a:r>
              <a:rPr lang="en-US" sz="2800" b="1" dirty="0"/>
              <a:t>A football stadium has three concession areas, located in the south, north, and </a:t>
            </a:r>
            <a:r>
              <a:rPr lang="en-US" sz="2800" b="1" dirty="0" smtClean="0"/>
              <a:t>west stands</a:t>
            </a:r>
            <a:r>
              <a:rPr lang="en-US" sz="2800" b="1" dirty="0"/>
              <a:t>. </a:t>
            </a:r>
            <a:endParaRPr lang="en-US" sz="2800" b="1" dirty="0" smtClean="0"/>
          </a:p>
          <a:p>
            <a:pPr algn="just">
              <a:lnSpc>
                <a:spcPct val="150000"/>
              </a:lnSpc>
            </a:pPr>
            <a:r>
              <a:rPr lang="en-US" sz="2800" b="1" dirty="0" smtClean="0"/>
              <a:t>The </a:t>
            </a:r>
            <a:r>
              <a:rPr lang="en-US" sz="2800" b="1" dirty="0"/>
              <a:t>top-selling items are peanuts, hot dogs, and soda. </a:t>
            </a:r>
            <a:endParaRPr lang="en-US" sz="2800" b="1" dirty="0" smtClean="0"/>
          </a:p>
        </p:txBody>
      </p:sp>
      <p:sp>
        <p:nvSpPr>
          <p:cNvPr id="8" name="TextBox 7"/>
          <p:cNvSpPr txBox="1"/>
          <p:nvPr/>
        </p:nvSpPr>
        <p:spPr>
          <a:xfrm>
            <a:off x="0" y="3134380"/>
            <a:ext cx="9144000"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Problem</a:t>
            </a:r>
            <a:endParaRPr lang="en-US" sz="2800" b="1"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8330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00013" y="2057400"/>
            <a:ext cx="8943975"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0" y="0"/>
            <a:ext cx="9144000" cy="1965346"/>
          </a:xfrm>
          <a:prstGeom prst="rect">
            <a:avLst/>
          </a:prstGeom>
          <a:noFill/>
        </p:spPr>
        <p:txBody>
          <a:bodyPr wrap="square" rtlCol="0">
            <a:spAutoFit/>
          </a:bodyPr>
          <a:lstStyle/>
          <a:p>
            <a:pPr algn="just">
              <a:lnSpc>
                <a:spcPct val="150000"/>
              </a:lnSpc>
            </a:pPr>
            <a:r>
              <a:rPr lang="en-US" sz="2800" b="1" dirty="0"/>
              <a:t>Sales for a certain day are recorded in the first matrix below, and the prices (in dollars) of the three items are given in the second matrix</a:t>
            </a:r>
            <a:r>
              <a:rPr lang="en-US" sz="2800" b="1" dirty="0" smtClean="0"/>
              <a:t>.</a:t>
            </a:r>
            <a:endParaRPr lang="en-US" sz="2800" b="1" dirty="0"/>
          </a:p>
        </p:txBody>
      </p:sp>
      <p:sp>
        <p:nvSpPr>
          <p:cNvPr id="5" name="TextBox 4"/>
          <p:cNvSpPr txBox="1"/>
          <p:nvPr/>
        </p:nvSpPr>
        <p:spPr>
          <a:xfrm>
            <a:off x="0" y="6096000"/>
            <a:ext cx="9144000" cy="769441"/>
          </a:xfrm>
          <a:prstGeom prst="rect">
            <a:avLst/>
          </a:prstGeom>
          <a:noFill/>
        </p:spPr>
        <p:txBody>
          <a:bodyPr wrap="square" rtlCol="0">
            <a:spAutoFit/>
          </a:bodyPr>
          <a:lstStyle/>
          <a:p>
            <a:pPr algn="ctr"/>
            <a:r>
              <a:rPr lang="en-US" sz="4400" b="1" dirty="0">
                <a:solidFill>
                  <a:srgbClr val="0070C0"/>
                </a:solidFill>
                <a:effectLst>
                  <a:outerShdw blurRad="38100" dist="38100" dir="2700000" algn="tl">
                    <a:srgbClr val="000000">
                      <a:alpha val="43137"/>
                    </a:srgbClr>
                  </a:outerShdw>
                </a:effectLst>
              </a:rPr>
              <a:t>Matrix Multiplication</a:t>
            </a:r>
            <a:endParaRPr lang="en-US" sz="4400"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757792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57200"/>
            <a:ext cx="9144000" cy="3258008"/>
          </a:xfrm>
          <a:prstGeom prst="rect">
            <a:avLst/>
          </a:prstGeom>
          <a:noFill/>
        </p:spPr>
        <p:txBody>
          <a:bodyPr wrap="square" rtlCol="0">
            <a:spAutoFit/>
          </a:bodyPr>
          <a:lstStyle/>
          <a:p>
            <a:pPr algn="just">
              <a:lnSpc>
                <a:spcPct val="150000"/>
              </a:lnSpc>
            </a:pPr>
            <a:r>
              <a:rPr lang="en-US" sz="2800" b="1" dirty="0"/>
              <a:t>To calculate the total sales of the three top-selling items at the south stand, you can multiply each entry in the first row of the matrix on the left by the corresponding entry in the price column matrix on the right and add the results.</a:t>
            </a:r>
          </a:p>
        </p:txBody>
      </p:sp>
      <mc:AlternateContent xmlns:mc="http://schemas.openxmlformats.org/markup-compatibility/2006">
        <mc:Choice xmlns:a14="http://schemas.microsoft.com/office/drawing/2010/main" Requires="a14">
          <p:sp>
            <p:nvSpPr>
              <p:cNvPr id="6" name="TextBox 5"/>
              <p:cNvSpPr txBox="1"/>
              <p:nvPr/>
            </p:nvSpPr>
            <p:spPr>
              <a:xfrm>
                <a:off x="0" y="4114800"/>
                <a:ext cx="9144000" cy="2031325"/>
              </a:xfrm>
              <a:prstGeom prst="rect">
                <a:avLst/>
              </a:prstGeom>
              <a:noFill/>
            </p:spPr>
            <p:txBody>
              <a:bodyPr wrap="square" rtlCol="0">
                <a:spAutoFit/>
              </a:bodyPr>
              <a:lstStyle/>
              <a:p>
                <a:pPr algn="just">
                  <a:lnSpc>
                    <a:spcPct val="150000"/>
                  </a:lnSpc>
                </a:pPr>
                <a:r>
                  <a:rPr lang="en-US" sz="2800" b="1" dirty="0" smtClean="0"/>
                  <a:t>The south stand sales are</a:t>
                </a:r>
              </a:p>
              <a:p>
                <a:pPr algn="just">
                  <a:lnSpc>
                    <a:spcPct val="150000"/>
                  </a:lnSpc>
                </a:pPr>
                <a14:m>
                  <m:oMathPara xmlns:m="http://schemas.openxmlformats.org/officeDocument/2006/math">
                    <m:oMathParaPr>
                      <m:jc m:val="centerGroup"/>
                    </m:oMathParaPr>
                    <m:oMath xmlns:m="http://schemas.openxmlformats.org/officeDocument/2006/math">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𝟏𝟐𝟎</m:t>
                          </m:r>
                        </m:e>
                      </m:d>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𝟐</m:t>
                          </m:r>
                          <m:r>
                            <a:rPr lang="en-US" sz="2800" b="1" i="1" smtClean="0">
                              <a:latin typeface="Cambria Math" panose="02040503050406030204" pitchFamily="18" charset="0"/>
                            </a:rPr>
                            <m:t>.</m:t>
                          </m:r>
                          <m:r>
                            <a:rPr lang="en-US" sz="2800" b="1" i="1" smtClean="0">
                              <a:latin typeface="Cambria Math" panose="02040503050406030204" pitchFamily="18" charset="0"/>
                            </a:rPr>
                            <m:t>𝟎𝟎</m:t>
                          </m:r>
                        </m:e>
                      </m:d>
                      <m:r>
                        <a:rPr lang="en-US" sz="2800" b="1" i="1" smtClean="0">
                          <a:latin typeface="Cambria Math" panose="02040503050406030204" pitchFamily="18" charset="0"/>
                        </a:rPr>
                        <m:t>+</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𝟐𝟓𝟎</m:t>
                          </m:r>
                        </m:e>
                      </m:d>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𝟑</m:t>
                          </m:r>
                          <m:r>
                            <a:rPr lang="en-US" sz="2800" b="1" i="1" smtClean="0">
                              <a:latin typeface="Cambria Math" panose="02040503050406030204" pitchFamily="18" charset="0"/>
                            </a:rPr>
                            <m:t>.</m:t>
                          </m:r>
                          <m:r>
                            <a:rPr lang="en-US" sz="2800" b="1" i="1" smtClean="0">
                              <a:latin typeface="Cambria Math" panose="02040503050406030204" pitchFamily="18" charset="0"/>
                            </a:rPr>
                            <m:t>𝟎𝟎</m:t>
                          </m:r>
                        </m:e>
                      </m:d>
                      <m:r>
                        <a:rPr lang="en-US" sz="2800" b="1" i="1" smtClean="0">
                          <a:latin typeface="Cambria Math" panose="02040503050406030204" pitchFamily="18" charset="0"/>
                        </a:rPr>
                        <m:t>+</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𝟑𝟎𝟓</m:t>
                          </m:r>
                        </m:e>
                      </m:d>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𝟐</m:t>
                          </m:r>
                          <m:r>
                            <a:rPr lang="en-US" sz="2800" b="1" i="1" smtClean="0">
                              <a:latin typeface="Cambria Math" panose="02040503050406030204" pitchFamily="18" charset="0"/>
                            </a:rPr>
                            <m:t>.</m:t>
                          </m:r>
                          <m:r>
                            <a:rPr lang="en-US" sz="2800" b="1" i="1" smtClean="0">
                              <a:latin typeface="Cambria Math" panose="02040503050406030204" pitchFamily="18" charset="0"/>
                            </a:rPr>
                            <m:t>𝟕𝟓</m:t>
                          </m:r>
                        </m:e>
                      </m:d>
                      <m:r>
                        <a:rPr lang="en-US" sz="2800" b="1" i="1" smtClean="0">
                          <a:latin typeface="Cambria Math" panose="02040503050406030204" pitchFamily="18" charset="0"/>
                        </a:rPr>
                        <m:t>=</m:t>
                      </m:r>
                    </m:oMath>
                  </m:oMathPara>
                </a14:m>
                <a:endParaRPr lang="en-US" sz="2800" b="1" dirty="0" smtClean="0"/>
              </a:p>
              <a:p>
                <a:pPr algn="just">
                  <a:lnSpc>
                    <a:spcPct val="150000"/>
                  </a:lnSpc>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m:t>
                      </m:r>
                      <m:r>
                        <a:rPr lang="en-US" sz="2800" b="1" i="1" smtClean="0">
                          <a:latin typeface="Cambria Math" panose="02040503050406030204" pitchFamily="18" charset="0"/>
                        </a:rPr>
                        <m:t>𝟏𝟖𝟐𝟖</m:t>
                      </m:r>
                      <m:r>
                        <a:rPr lang="en-US" sz="2800" b="1" i="1" smtClean="0">
                          <a:latin typeface="Cambria Math" panose="02040503050406030204" pitchFamily="18" charset="0"/>
                        </a:rPr>
                        <m:t>.</m:t>
                      </m:r>
                      <m:r>
                        <a:rPr lang="en-US" sz="2800" b="1" i="1" smtClean="0">
                          <a:latin typeface="Cambria Math" panose="02040503050406030204" pitchFamily="18" charset="0"/>
                        </a:rPr>
                        <m:t>𝟕𝟓</m:t>
                      </m:r>
                      <m:r>
                        <a:rPr lang="en-US" sz="2800" b="1" i="1" smtClean="0">
                          <a:latin typeface="Cambria Math" panose="02040503050406030204" pitchFamily="18" charset="0"/>
                        </a:rPr>
                        <m:t>  −</m:t>
                      </m:r>
                      <m:r>
                        <a:rPr lang="en-US" sz="2800" b="1" i="0" smtClean="0">
                          <a:solidFill>
                            <a:srgbClr val="C00000"/>
                          </a:solidFill>
                          <a:latin typeface="Cambria Math" panose="02040503050406030204" pitchFamily="18" charset="0"/>
                        </a:rPr>
                        <m:t>𝐒𝐨𝐮𝐭𝐡</m:t>
                      </m:r>
                      <m:r>
                        <a:rPr lang="en-US" sz="2800" b="1" i="0" smtClean="0">
                          <a:solidFill>
                            <a:srgbClr val="C00000"/>
                          </a:solidFill>
                          <a:latin typeface="Cambria Math" panose="02040503050406030204" pitchFamily="18" charset="0"/>
                        </a:rPr>
                        <m:t> </m:t>
                      </m:r>
                      <m:r>
                        <a:rPr lang="en-US" sz="2800" b="1" i="0" smtClean="0">
                          <a:solidFill>
                            <a:srgbClr val="C00000"/>
                          </a:solidFill>
                          <a:latin typeface="Cambria Math" panose="02040503050406030204" pitchFamily="18" charset="0"/>
                        </a:rPr>
                        <m:t>𝐬𝐭𝐚𝐧𝐝</m:t>
                      </m:r>
                      <m:r>
                        <a:rPr lang="en-US" sz="2800" b="1" i="0" smtClean="0">
                          <a:solidFill>
                            <a:srgbClr val="C00000"/>
                          </a:solidFill>
                          <a:latin typeface="Cambria Math" panose="02040503050406030204" pitchFamily="18" charset="0"/>
                        </a:rPr>
                        <m:t> </m:t>
                      </m:r>
                      <m:r>
                        <a:rPr lang="en-US" sz="2800" b="1" i="0" smtClean="0">
                          <a:solidFill>
                            <a:srgbClr val="C00000"/>
                          </a:solidFill>
                          <a:latin typeface="Cambria Math" panose="02040503050406030204" pitchFamily="18" charset="0"/>
                        </a:rPr>
                        <m:t>𝐬𝐚𝐥𝐞𝐬</m:t>
                      </m:r>
                    </m:oMath>
                  </m:oMathPara>
                </a14:m>
                <a:endParaRPr lang="en-US" sz="2800" b="1" dirty="0"/>
              </a:p>
            </p:txBody>
          </p:sp>
        </mc:Choice>
        <mc:Fallback>
          <p:sp>
            <p:nvSpPr>
              <p:cNvPr id="6" name="TextBox 5"/>
              <p:cNvSpPr txBox="1">
                <a:spLocks noRot="1" noChangeAspect="1" noMove="1" noResize="1" noEditPoints="1" noAdjustHandles="1" noChangeArrowheads="1" noChangeShapeType="1" noTextEdit="1"/>
              </p:cNvSpPr>
              <p:nvPr/>
            </p:nvSpPr>
            <p:spPr>
              <a:xfrm>
                <a:off x="0" y="4114800"/>
                <a:ext cx="9144000" cy="2031325"/>
              </a:xfrm>
              <a:prstGeom prst="rect">
                <a:avLst/>
              </a:prstGeom>
              <a:blipFill rotWithShape="0">
                <a:blip r:embed="rId2"/>
                <a:stretch>
                  <a:fillRect l="-1333"/>
                </a:stretch>
              </a:blipFill>
            </p:spPr>
            <p:txBody>
              <a:bodyPr/>
              <a:lstStyle/>
              <a:p>
                <a:r>
                  <a:rPr lang="en-US">
                    <a:noFill/>
                  </a:rPr>
                  <a:t> </a:t>
                </a:r>
              </a:p>
            </p:txBody>
          </p:sp>
        </mc:Fallback>
      </mc:AlternateContent>
      <p:sp>
        <p:nvSpPr>
          <p:cNvPr id="11" name="TextBox 10"/>
          <p:cNvSpPr txBox="1"/>
          <p:nvPr/>
        </p:nvSpPr>
        <p:spPr>
          <a:xfrm>
            <a:off x="0" y="6096000"/>
            <a:ext cx="9144000" cy="769441"/>
          </a:xfrm>
          <a:prstGeom prst="rect">
            <a:avLst/>
          </a:prstGeom>
          <a:noFill/>
        </p:spPr>
        <p:txBody>
          <a:bodyPr wrap="square" rtlCol="0">
            <a:spAutoFit/>
          </a:bodyPr>
          <a:lstStyle/>
          <a:p>
            <a:pPr algn="ctr"/>
            <a:r>
              <a:rPr lang="en-US" sz="4400" b="1" dirty="0">
                <a:solidFill>
                  <a:srgbClr val="0070C0"/>
                </a:solidFill>
                <a:effectLst>
                  <a:outerShdw blurRad="38100" dist="38100" dir="2700000" algn="tl">
                    <a:srgbClr val="000000">
                      <a:alpha val="43137"/>
                    </a:srgbClr>
                  </a:outerShdw>
                </a:effectLst>
              </a:rPr>
              <a:t>Matrix Multiplication</a:t>
            </a:r>
            <a:endParaRPr lang="en-US" sz="4400" dirty="0">
              <a:solidFill>
                <a:srgbClr val="0070C0"/>
              </a:solidFill>
              <a:effectLst>
                <a:outerShdw blurRad="38100" dist="38100" dir="2700000" algn="tl">
                  <a:srgbClr val="000000">
                    <a:alpha val="43137"/>
                  </a:srgbClr>
                </a:outerShdw>
              </a:effectLst>
            </a:endParaRPr>
          </a:p>
        </p:txBody>
      </p:sp>
      <p:sp>
        <p:nvSpPr>
          <p:cNvPr id="12" name="TextBox 11"/>
          <p:cNvSpPr txBox="1"/>
          <p:nvPr/>
        </p:nvSpPr>
        <p:spPr>
          <a:xfrm>
            <a:off x="0" y="1018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Solution</a:t>
            </a:r>
            <a:endParaRPr lang="en-US" sz="2800" b="1"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4126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96000"/>
            <a:ext cx="9144000" cy="769441"/>
          </a:xfrm>
          <a:prstGeom prst="rect">
            <a:avLst/>
          </a:prstGeom>
          <a:noFill/>
        </p:spPr>
        <p:txBody>
          <a:bodyPr wrap="square" rtlCol="0">
            <a:spAutoFit/>
          </a:bodyPr>
          <a:lstStyle/>
          <a:p>
            <a:pPr algn="ctr"/>
            <a:r>
              <a:rPr lang="en-US" sz="4400" b="1" dirty="0">
                <a:solidFill>
                  <a:srgbClr val="0070C0"/>
                </a:solidFill>
                <a:effectLst>
                  <a:outerShdw blurRad="38100" dist="38100" dir="2700000" algn="tl">
                    <a:srgbClr val="000000">
                      <a:alpha val="43137"/>
                    </a:srgbClr>
                  </a:outerShdw>
                </a:effectLst>
              </a:rPr>
              <a:t>Matrix Multiplication</a:t>
            </a:r>
            <a:endParaRPr lang="en-US" sz="4400" dirty="0">
              <a:solidFill>
                <a:srgbClr val="0070C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5" name="TextBox 4"/>
              <p:cNvSpPr txBox="1"/>
              <p:nvPr/>
            </p:nvSpPr>
            <p:spPr>
              <a:xfrm>
                <a:off x="0" y="457200"/>
                <a:ext cx="9139052" cy="2677656"/>
              </a:xfrm>
              <a:prstGeom prst="rect">
                <a:avLst/>
              </a:prstGeom>
              <a:noFill/>
            </p:spPr>
            <p:txBody>
              <a:bodyPr wrap="square" rtlCol="0">
                <a:spAutoFit/>
              </a:bodyPr>
              <a:lstStyle/>
              <a:p>
                <a:pPr algn="just">
                  <a:lnSpc>
                    <a:spcPct val="150000"/>
                  </a:lnSpc>
                </a:pPr>
                <a:r>
                  <a:rPr lang="en-US" sz="2800" b="1" dirty="0" smtClean="0"/>
                  <a:t>Similarly</a:t>
                </a:r>
                <a:r>
                  <a:rPr lang="en-US" sz="2800" b="1" dirty="0"/>
                  <a:t>, you can calculate the sales for the other two stands as </a:t>
                </a:r>
                <a:r>
                  <a:rPr lang="en-US" sz="2800" b="1" dirty="0" smtClean="0"/>
                  <a:t>follows</a:t>
                </a:r>
                <a:r>
                  <a:rPr lang="en-US" sz="2800" b="1" dirty="0" smtClean="0"/>
                  <a:t>:</a:t>
                </a:r>
              </a:p>
              <a:p>
                <a:pPr algn="just">
                  <a:lnSpc>
                    <a:spcPct val="150000"/>
                  </a:lnSpc>
                </a:pPr>
                <a14:m>
                  <m:oMathPara xmlns:m="http://schemas.openxmlformats.org/officeDocument/2006/math">
                    <m:oMathParaPr>
                      <m:jc m:val="centerGroup"/>
                    </m:oMathParaPr>
                    <m:oMath xmlns:m="http://schemas.openxmlformats.org/officeDocument/2006/math">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𝟐𝟎𝟕</m:t>
                          </m:r>
                        </m:e>
                      </m:d>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𝟐</m:t>
                          </m:r>
                          <m:r>
                            <a:rPr lang="en-US" sz="2800" b="1" i="1" smtClean="0">
                              <a:latin typeface="Cambria Math" panose="02040503050406030204" pitchFamily="18" charset="0"/>
                            </a:rPr>
                            <m:t>.</m:t>
                          </m:r>
                          <m:r>
                            <a:rPr lang="en-US" sz="2800" b="1" i="1" smtClean="0">
                              <a:latin typeface="Cambria Math" panose="02040503050406030204" pitchFamily="18" charset="0"/>
                            </a:rPr>
                            <m:t>𝟎𝟎</m:t>
                          </m:r>
                        </m:e>
                      </m:d>
                      <m:r>
                        <a:rPr lang="en-US" sz="2800" b="1" i="1" smtClean="0">
                          <a:latin typeface="Cambria Math" panose="02040503050406030204" pitchFamily="18" charset="0"/>
                        </a:rPr>
                        <m:t>+</m:t>
                      </m:r>
                      <m:d>
                        <m:dPr>
                          <m:ctrlPr>
                            <a:rPr lang="en-US" sz="2800" b="1" i="1" smtClean="0">
                              <a:latin typeface="Cambria Math" panose="02040503050406030204" pitchFamily="18" charset="0"/>
                            </a:rPr>
                          </m:ctrlPr>
                        </m:dPr>
                        <m:e>
                          <m:r>
                            <a:rPr lang="en-US" sz="2800" b="1" i="1">
                              <a:latin typeface="Cambria Math" panose="02040503050406030204" pitchFamily="18" charset="0"/>
                            </a:rPr>
                            <m:t>𝟏𝟒𝟎</m:t>
                          </m:r>
                        </m:e>
                      </m:d>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𝟑</m:t>
                          </m:r>
                          <m:r>
                            <a:rPr lang="en-US" sz="2800" b="1" i="1" smtClean="0">
                              <a:latin typeface="Cambria Math" panose="02040503050406030204" pitchFamily="18" charset="0"/>
                            </a:rPr>
                            <m:t>.</m:t>
                          </m:r>
                          <m:r>
                            <a:rPr lang="en-US" sz="2800" b="1" i="1" smtClean="0">
                              <a:latin typeface="Cambria Math" panose="02040503050406030204" pitchFamily="18" charset="0"/>
                            </a:rPr>
                            <m:t>𝟎𝟎</m:t>
                          </m:r>
                        </m:e>
                      </m:d>
                      <m:r>
                        <a:rPr lang="en-US" sz="2800" b="1" i="1" smtClean="0">
                          <a:latin typeface="Cambria Math" panose="02040503050406030204" pitchFamily="18" charset="0"/>
                        </a:rPr>
                        <m:t>+</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𝟒𝟏𝟗</m:t>
                          </m:r>
                        </m:e>
                      </m:d>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𝟐</m:t>
                          </m:r>
                          <m:r>
                            <a:rPr lang="en-US" sz="2800" b="1" i="1" smtClean="0">
                              <a:latin typeface="Cambria Math" panose="02040503050406030204" pitchFamily="18" charset="0"/>
                            </a:rPr>
                            <m:t>.</m:t>
                          </m:r>
                          <m:r>
                            <a:rPr lang="en-US" sz="2800" b="1" i="1" smtClean="0">
                              <a:latin typeface="Cambria Math" panose="02040503050406030204" pitchFamily="18" charset="0"/>
                            </a:rPr>
                            <m:t>𝟕𝟓</m:t>
                          </m:r>
                        </m:e>
                      </m:d>
                      <m:r>
                        <a:rPr lang="en-US" sz="2800" b="1" i="1" smtClean="0">
                          <a:latin typeface="Cambria Math" panose="02040503050406030204" pitchFamily="18" charset="0"/>
                        </a:rPr>
                        <m:t>=</m:t>
                      </m:r>
                    </m:oMath>
                  </m:oMathPara>
                </a14:m>
                <a:endParaRPr lang="en-US" sz="2800" b="1" dirty="0" smtClean="0"/>
              </a:p>
              <a:p>
                <a:pPr algn="just">
                  <a:lnSpc>
                    <a:spcPct val="150000"/>
                  </a:lnSpc>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m:t>
                      </m:r>
                      <m:r>
                        <a:rPr lang="en-US" sz="2800" b="1" i="1" smtClean="0">
                          <a:latin typeface="Cambria Math" panose="02040503050406030204" pitchFamily="18" charset="0"/>
                        </a:rPr>
                        <m:t>𝟏𝟗𝟖𝟔</m:t>
                      </m:r>
                      <m:r>
                        <a:rPr lang="en-US" sz="2800" b="1" i="1" smtClean="0">
                          <a:latin typeface="Cambria Math" panose="02040503050406030204" pitchFamily="18" charset="0"/>
                        </a:rPr>
                        <m:t>.</m:t>
                      </m:r>
                      <m:r>
                        <a:rPr lang="en-US" sz="2800" b="1" i="1" smtClean="0">
                          <a:latin typeface="Cambria Math" panose="02040503050406030204" pitchFamily="18" charset="0"/>
                        </a:rPr>
                        <m:t>𝟐𝟓</m:t>
                      </m:r>
                      <m:r>
                        <a:rPr lang="en-US" sz="2800" b="1" i="1" smtClean="0">
                          <a:latin typeface="Cambria Math" panose="02040503050406030204" pitchFamily="18" charset="0"/>
                        </a:rPr>
                        <m:t> −</m:t>
                      </m:r>
                      <m:r>
                        <a:rPr lang="en-US" sz="2800" b="1" i="0" smtClean="0">
                          <a:solidFill>
                            <a:srgbClr val="C00000"/>
                          </a:solidFill>
                          <a:latin typeface="Cambria Math" panose="02040503050406030204" pitchFamily="18" charset="0"/>
                        </a:rPr>
                        <m:t>𝐍𝐨𝐫𝐭𝐡</m:t>
                      </m:r>
                      <m:r>
                        <a:rPr lang="en-US" sz="2800" b="1" i="0" smtClean="0">
                          <a:solidFill>
                            <a:srgbClr val="C00000"/>
                          </a:solidFill>
                          <a:latin typeface="Cambria Math" panose="02040503050406030204" pitchFamily="18" charset="0"/>
                        </a:rPr>
                        <m:t> </m:t>
                      </m:r>
                      <m:r>
                        <a:rPr lang="en-US" sz="2800" b="1" i="0" smtClean="0">
                          <a:solidFill>
                            <a:srgbClr val="C00000"/>
                          </a:solidFill>
                          <a:latin typeface="Cambria Math" panose="02040503050406030204" pitchFamily="18" charset="0"/>
                        </a:rPr>
                        <m:t>𝐬𝐭𝐚𝐧𝐝</m:t>
                      </m:r>
                      <m:r>
                        <a:rPr lang="en-US" sz="2800" b="1" i="0" smtClean="0">
                          <a:solidFill>
                            <a:srgbClr val="C00000"/>
                          </a:solidFill>
                          <a:latin typeface="Cambria Math" panose="02040503050406030204" pitchFamily="18" charset="0"/>
                        </a:rPr>
                        <m:t> </m:t>
                      </m:r>
                      <m:r>
                        <a:rPr lang="en-US" sz="2800" b="1" i="0" smtClean="0">
                          <a:solidFill>
                            <a:srgbClr val="C00000"/>
                          </a:solidFill>
                          <a:latin typeface="Cambria Math" panose="02040503050406030204" pitchFamily="18" charset="0"/>
                        </a:rPr>
                        <m:t>𝐬𝐚𝐥𝐞𝐬</m:t>
                      </m:r>
                    </m:oMath>
                  </m:oMathPara>
                </a14:m>
                <a:endParaRPr lang="en-US" sz="2800" b="1" dirty="0"/>
              </a:p>
            </p:txBody>
          </p:sp>
        </mc:Choice>
        <mc:Fallback>
          <p:sp>
            <p:nvSpPr>
              <p:cNvPr id="5" name="TextBox 4"/>
              <p:cNvSpPr txBox="1">
                <a:spLocks noRot="1" noChangeAspect="1" noMove="1" noResize="1" noEditPoints="1" noAdjustHandles="1" noChangeArrowheads="1" noChangeShapeType="1" noTextEdit="1"/>
              </p:cNvSpPr>
              <p:nvPr/>
            </p:nvSpPr>
            <p:spPr>
              <a:xfrm>
                <a:off x="0" y="457200"/>
                <a:ext cx="9139052" cy="2677656"/>
              </a:xfrm>
              <a:prstGeom prst="rect">
                <a:avLst/>
              </a:prstGeom>
              <a:blipFill rotWithShape="0">
                <a:blip r:embed="rId2"/>
                <a:stretch>
                  <a:fillRect l="-1334" r="-1334"/>
                </a:stretch>
              </a:blipFill>
            </p:spPr>
            <p:txBody>
              <a:bodyPr/>
              <a:lstStyle/>
              <a:p>
                <a:r>
                  <a:rPr lang="en-US">
                    <a:noFill/>
                  </a:rPr>
                  <a:t> </a:t>
                </a:r>
              </a:p>
            </p:txBody>
          </p:sp>
        </mc:Fallback>
      </mc:AlternateContent>
      <p:sp>
        <p:nvSpPr>
          <p:cNvPr id="9" name="TextBox 8"/>
          <p:cNvSpPr txBox="1"/>
          <p:nvPr/>
        </p:nvSpPr>
        <p:spPr>
          <a:xfrm>
            <a:off x="0" y="1018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Solution (continued)</a:t>
            </a:r>
            <a:endParaRPr lang="en-US" sz="2800" b="1" dirty="0">
              <a:solidFill>
                <a:srgbClr val="00B05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10" name="TextBox 9"/>
              <p:cNvSpPr txBox="1"/>
              <p:nvPr/>
            </p:nvSpPr>
            <p:spPr>
              <a:xfrm>
                <a:off x="0" y="3491805"/>
                <a:ext cx="9144000" cy="1384995"/>
              </a:xfrm>
              <a:prstGeom prst="rect">
                <a:avLst/>
              </a:prstGeom>
              <a:noFill/>
            </p:spPr>
            <p:txBody>
              <a:bodyPr wrap="square" rtlCol="0">
                <a:spAutoFit/>
              </a:bodyPr>
              <a:lstStyle/>
              <a:p>
                <a:pPr algn="just">
                  <a:lnSpc>
                    <a:spcPct val="150000"/>
                  </a:lnSpc>
                </a:pPr>
                <a14:m>
                  <m:oMathPara xmlns:m="http://schemas.openxmlformats.org/officeDocument/2006/math">
                    <m:oMathParaPr>
                      <m:jc m:val="centerGroup"/>
                    </m:oMathParaPr>
                    <m:oMath xmlns:m="http://schemas.openxmlformats.org/officeDocument/2006/math">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𝟐𝟗</m:t>
                          </m:r>
                        </m:e>
                      </m:d>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𝟐</m:t>
                          </m:r>
                          <m:r>
                            <a:rPr lang="en-US" sz="2800" b="1" i="1" smtClean="0">
                              <a:latin typeface="Cambria Math" panose="02040503050406030204" pitchFamily="18" charset="0"/>
                            </a:rPr>
                            <m:t>.</m:t>
                          </m:r>
                          <m:r>
                            <a:rPr lang="en-US" sz="2800" b="1" i="1" smtClean="0">
                              <a:latin typeface="Cambria Math" panose="02040503050406030204" pitchFamily="18" charset="0"/>
                            </a:rPr>
                            <m:t>𝟎𝟎</m:t>
                          </m:r>
                        </m:e>
                      </m:d>
                      <m:r>
                        <a:rPr lang="en-US" sz="2800" b="1" i="1" smtClean="0">
                          <a:latin typeface="Cambria Math" panose="02040503050406030204" pitchFamily="18" charset="0"/>
                        </a:rPr>
                        <m:t>+</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𝟏𝟐𝟎</m:t>
                          </m:r>
                        </m:e>
                      </m:d>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𝟑</m:t>
                          </m:r>
                          <m:r>
                            <a:rPr lang="en-US" sz="2800" b="1" i="1" smtClean="0">
                              <a:latin typeface="Cambria Math" panose="02040503050406030204" pitchFamily="18" charset="0"/>
                            </a:rPr>
                            <m:t>.</m:t>
                          </m:r>
                          <m:r>
                            <a:rPr lang="en-US" sz="2800" b="1" i="1" smtClean="0">
                              <a:latin typeface="Cambria Math" panose="02040503050406030204" pitchFamily="18" charset="0"/>
                            </a:rPr>
                            <m:t>𝟎𝟎</m:t>
                          </m:r>
                        </m:e>
                      </m:d>
                      <m:r>
                        <a:rPr lang="en-US" sz="2800" b="1" i="1" smtClean="0">
                          <a:latin typeface="Cambria Math" panose="02040503050406030204" pitchFamily="18" charset="0"/>
                        </a:rPr>
                        <m:t>+</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𝟏𝟗𝟎</m:t>
                          </m:r>
                        </m:e>
                      </m:d>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𝟐</m:t>
                          </m:r>
                          <m:r>
                            <a:rPr lang="en-US" sz="2800" b="1" i="1" smtClean="0">
                              <a:latin typeface="Cambria Math" panose="02040503050406030204" pitchFamily="18" charset="0"/>
                            </a:rPr>
                            <m:t>.</m:t>
                          </m:r>
                          <m:r>
                            <a:rPr lang="en-US" sz="2800" b="1" i="1" smtClean="0">
                              <a:latin typeface="Cambria Math" panose="02040503050406030204" pitchFamily="18" charset="0"/>
                            </a:rPr>
                            <m:t>𝟕𝟓</m:t>
                          </m:r>
                        </m:e>
                      </m:d>
                      <m:r>
                        <a:rPr lang="en-US" sz="2800" b="1" i="1" smtClean="0">
                          <a:latin typeface="Cambria Math" panose="02040503050406030204" pitchFamily="18" charset="0"/>
                        </a:rPr>
                        <m:t>=</m:t>
                      </m:r>
                    </m:oMath>
                  </m:oMathPara>
                </a14:m>
                <a:endParaRPr lang="en-US" sz="2800" b="1" dirty="0" smtClean="0"/>
              </a:p>
              <a:p>
                <a:pPr algn="just">
                  <a:lnSpc>
                    <a:spcPct val="150000"/>
                  </a:lnSpc>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m:t>
                      </m:r>
                      <m:r>
                        <a:rPr lang="en-US" sz="2800" b="1" i="1" smtClean="0">
                          <a:latin typeface="Cambria Math" panose="02040503050406030204" pitchFamily="18" charset="0"/>
                        </a:rPr>
                        <m:t>𝟗𝟒𝟎</m:t>
                      </m:r>
                      <m:r>
                        <a:rPr lang="en-US" sz="2800" b="1" i="1" smtClean="0">
                          <a:latin typeface="Cambria Math" panose="02040503050406030204" pitchFamily="18" charset="0"/>
                        </a:rPr>
                        <m:t>. </m:t>
                      </m:r>
                      <m:r>
                        <a:rPr lang="en-US" sz="2800" b="1" i="1" smtClean="0">
                          <a:latin typeface="Cambria Math" panose="02040503050406030204" pitchFamily="18" charset="0"/>
                        </a:rPr>
                        <m:t>𝟓</m:t>
                      </m:r>
                      <m:r>
                        <a:rPr lang="en-US" sz="2800" b="1" i="1" smtClean="0">
                          <a:latin typeface="Cambria Math" panose="02040503050406030204" pitchFamily="18" charset="0"/>
                        </a:rPr>
                        <m:t>  −</m:t>
                      </m:r>
                      <m:r>
                        <a:rPr lang="en-US" sz="2800" b="1" i="0" smtClean="0">
                          <a:solidFill>
                            <a:srgbClr val="C00000"/>
                          </a:solidFill>
                          <a:latin typeface="Cambria Math" panose="02040503050406030204" pitchFamily="18" charset="0"/>
                        </a:rPr>
                        <m:t>𝐖𝐞𝐬𝐭</m:t>
                      </m:r>
                      <m:r>
                        <a:rPr lang="en-US" sz="2800" b="1" i="0" smtClean="0">
                          <a:solidFill>
                            <a:srgbClr val="C00000"/>
                          </a:solidFill>
                          <a:latin typeface="Cambria Math" panose="02040503050406030204" pitchFamily="18" charset="0"/>
                        </a:rPr>
                        <m:t> </m:t>
                      </m:r>
                      <m:r>
                        <a:rPr lang="en-US" sz="2800" b="1" i="0" smtClean="0">
                          <a:solidFill>
                            <a:srgbClr val="C00000"/>
                          </a:solidFill>
                          <a:latin typeface="Cambria Math" panose="02040503050406030204" pitchFamily="18" charset="0"/>
                        </a:rPr>
                        <m:t>𝐬𝐭𝐚𝐧𝐝</m:t>
                      </m:r>
                      <m:r>
                        <a:rPr lang="en-US" sz="2800" b="1" i="0" smtClean="0">
                          <a:solidFill>
                            <a:srgbClr val="C00000"/>
                          </a:solidFill>
                          <a:latin typeface="Cambria Math" panose="02040503050406030204" pitchFamily="18" charset="0"/>
                        </a:rPr>
                        <m:t> </m:t>
                      </m:r>
                      <m:r>
                        <a:rPr lang="en-US" sz="2800" b="1" i="0" smtClean="0">
                          <a:solidFill>
                            <a:srgbClr val="C00000"/>
                          </a:solidFill>
                          <a:latin typeface="Cambria Math" panose="02040503050406030204" pitchFamily="18" charset="0"/>
                        </a:rPr>
                        <m:t>𝐬𝐚𝐥𝐞𝐬</m:t>
                      </m:r>
                    </m:oMath>
                  </m:oMathPara>
                </a14:m>
                <a:endParaRPr lang="en-US" sz="2800" b="1" dirty="0"/>
              </a:p>
            </p:txBody>
          </p:sp>
        </mc:Choice>
        <mc:Fallback>
          <p:sp>
            <p:nvSpPr>
              <p:cNvPr id="10" name="TextBox 9"/>
              <p:cNvSpPr txBox="1">
                <a:spLocks noRot="1" noChangeAspect="1" noMove="1" noResize="1" noEditPoints="1" noAdjustHandles="1" noChangeArrowheads="1" noChangeShapeType="1" noTextEdit="1"/>
              </p:cNvSpPr>
              <p:nvPr/>
            </p:nvSpPr>
            <p:spPr>
              <a:xfrm>
                <a:off x="0" y="3491805"/>
                <a:ext cx="9144000" cy="1384995"/>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5007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1980" y="4648200"/>
                <a:ext cx="9144000" cy="1384995"/>
              </a:xfrm>
              <a:prstGeom prst="rect">
                <a:avLst/>
              </a:prstGeom>
              <a:noFill/>
            </p:spPr>
            <p:txBody>
              <a:bodyPr wrap="square" rtlCol="0">
                <a:spAutoFit/>
              </a:bodyPr>
              <a:lstStyle/>
              <a:p>
                <a:pPr algn="just">
                  <a:lnSpc>
                    <a:spcPct val="150000"/>
                  </a:lnSpc>
                </a:pPr>
                <a:r>
                  <a:rPr lang="en-US" sz="2800" b="1" dirty="0" smtClean="0"/>
                  <a:t>The </a:t>
                </a:r>
                <a:r>
                  <a:rPr lang="en-US" sz="2800" b="1" dirty="0"/>
                  <a:t>product of these matrices is </a:t>
                </a:r>
                <a:r>
                  <a:rPr lang="en-US" sz="2800" b="1" dirty="0" smtClean="0"/>
                  <a:t>the </a:t>
                </a:r>
                <a14:m>
                  <m:oMath xmlns:m="http://schemas.openxmlformats.org/officeDocument/2006/math">
                    <m:r>
                      <a:rPr lang="en-US" sz="2800" b="1" i="1" smtClean="0">
                        <a:solidFill>
                          <a:srgbClr val="00B0F0"/>
                        </a:solidFill>
                        <a:latin typeface="Cambria Math"/>
                      </a:rPr>
                      <m:t>𝟑</m:t>
                    </m:r>
                    <m:r>
                      <a:rPr lang="en-US" sz="2800" b="1" i="1" smtClean="0">
                        <a:solidFill>
                          <a:srgbClr val="00B0F0"/>
                        </a:solidFill>
                        <a:latin typeface="Cambria Math"/>
                        <a:ea typeface="Cambria Math"/>
                      </a:rPr>
                      <m:t>×</m:t>
                    </m:r>
                    <m:r>
                      <a:rPr lang="en-US" sz="2800" b="1" i="1" smtClean="0">
                        <a:solidFill>
                          <a:srgbClr val="00B0F0"/>
                        </a:solidFill>
                        <a:latin typeface="Cambria Math"/>
                        <a:ea typeface="Cambria Math"/>
                      </a:rPr>
                      <m:t>𝟏</m:t>
                    </m:r>
                  </m:oMath>
                </a14:m>
                <a:r>
                  <a:rPr lang="en-US" sz="2800" b="1" dirty="0" smtClean="0">
                    <a:solidFill>
                      <a:srgbClr val="00B0F0"/>
                    </a:solidFill>
                  </a:rPr>
                  <a:t> </a:t>
                </a:r>
                <a:r>
                  <a:rPr lang="en-US" sz="2800" b="1" dirty="0"/>
                  <a:t>matrix giving the total sales for each of </a:t>
                </a:r>
                <a:r>
                  <a:rPr lang="en-US" sz="2800" b="1" dirty="0" smtClean="0"/>
                  <a:t>the three </a:t>
                </a:r>
                <a:r>
                  <a:rPr lang="en-US" sz="2800" b="1" dirty="0"/>
                  <a:t>stands.</a:t>
                </a:r>
              </a:p>
            </p:txBody>
          </p:sp>
        </mc:Choice>
        <mc:Fallback>
          <p:sp>
            <p:nvSpPr>
              <p:cNvPr id="5" name="TextBox 4"/>
              <p:cNvSpPr txBox="1">
                <a:spLocks noRot="1" noChangeAspect="1" noMove="1" noResize="1" noEditPoints="1" noAdjustHandles="1" noChangeArrowheads="1" noChangeShapeType="1" noTextEdit="1"/>
              </p:cNvSpPr>
              <p:nvPr/>
            </p:nvSpPr>
            <p:spPr>
              <a:xfrm>
                <a:off x="-1980" y="4648200"/>
                <a:ext cx="9144000" cy="1384995"/>
              </a:xfrm>
              <a:prstGeom prst="rect">
                <a:avLst/>
              </a:prstGeom>
              <a:blipFill rotWithShape="0">
                <a:blip r:embed="rId2"/>
                <a:stretch>
                  <a:fillRect l="-1400" r="-1333" b="-6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0" y="0"/>
                <a:ext cx="9144000" cy="4626075"/>
              </a:xfrm>
              <a:prstGeom prst="rect">
                <a:avLst/>
              </a:prstGeom>
              <a:noFill/>
            </p:spPr>
            <p:txBody>
              <a:bodyPr wrap="square" rtlCol="0">
                <a:spAutoFit/>
              </a:bodyPr>
              <a:lstStyle/>
              <a:p>
                <a:pPr algn="just">
                  <a:lnSpc>
                    <a:spcPct val="150000"/>
                  </a:lnSpc>
                </a:pPr>
                <a:r>
                  <a:rPr lang="en-US" sz="2800" b="1" dirty="0" smtClean="0"/>
                  <a:t>The preceding computations are examples of matrix multiplication. </a:t>
                </a:r>
                <a:endParaRPr lang="en-US" sz="2800" b="1" dirty="0" smtClean="0"/>
              </a:p>
              <a:p>
                <a:pPr algn="just">
                  <a:lnSpc>
                    <a:spcPct val="150000"/>
                  </a:lnSpc>
                  <a:spcAft>
                    <a:spcPts val="1200"/>
                  </a:spcAft>
                </a:pPr>
                <a:r>
                  <a:rPr lang="en-US" sz="2800" b="1" dirty="0" smtClean="0"/>
                  <a:t>You </a:t>
                </a:r>
                <a:r>
                  <a:rPr lang="en-US" sz="2800" b="1" dirty="0"/>
                  <a:t>can write the product of the </a:t>
                </a:r>
                <a14:m>
                  <m:oMath xmlns:m="http://schemas.openxmlformats.org/officeDocument/2006/math">
                    <m:r>
                      <a:rPr lang="en-US" sz="2800" b="1" i="1" smtClean="0">
                        <a:solidFill>
                          <a:srgbClr val="00B0F0"/>
                        </a:solidFill>
                        <a:latin typeface="Cambria Math" panose="02040503050406030204" pitchFamily="18" charset="0"/>
                      </a:rPr>
                      <m:t>𝟑</m:t>
                    </m:r>
                    <m:r>
                      <a:rPr lang="en-US" sz="2800" b="1" i="1">
                        <a:solidFill>
                          <a:srgbClr val="00B0F0"/>
                        </a:solidFill>
                        <a:latin typeface="Cambria Math" panose="02040503050406030204" pitchFamily="18" charset="0"/>
                        <a:ea typeface="Cambria Math"/>
                      </a:rPr>
                      <m:t>×</m:t>
                    </m:r>
                    <m:r>
                      <a:rPr lang="en-US" sz="2800" b="1" i="1" smtClean="0">
                        <a:solidFill>
                          <a:srgbClr val="00B0F0"/>
                        </a:solidFill>
                        <a:latin typeface="Cambria Math" panose="02040503050406030204" pitchFamily="18" charset="0"/>
                        <a:ea typeface="Cambria Math"/>
                      </a:rPr>
                      <m:t>𝟑</m:t>
                    </m:r>
                  </m:oMath>
                </a14:m>
                <a:r>
                  <a:rPr lang="en-US" sz="2800" b="1" dirty="0" smtClean="0"/>
                  <a:t> </a:t>
                </a:r>
                <a:r>
                  <a:rPr lang="en-US" sz="2800" b="1" dirty="0"/>
                  <a:t>matrix indicating the number of items sold and the matrix </a:t>
                </a:r>
                <a14:m>
                  <m:oMath xmlns:m="http://schemas.openxmlformats.org/officeDocument/2006/math">
                    <m:r>
                      <a:rPr lang="en-US" sz="2800" b="1" i="1" smtClean="0">
                        <a:solidFill>
                          <a:srgbClr val="00B0F0"/>
                        </a:solidFill>
                        <a:latin typeface="Cambria Math" panose="02040503050406030204" pitchFamily="18" charset="0"/>
                      </a:rPr>
                      <m:t>𝟑</m:t>
                    </m:r>
                    <m:r>
                      <a:rPr lang="en-US" sz="2800" b="1" i="1">
                        <a:solidFill>
                          <a:srgbClr val="00B0F0"/>
                        </a:solidFill>
                        <a:latin typeface="Cambria Math" panose="02040503050406030204" pitchFamily="18" charset="0"/>
                        <a:ea typeface="Cambria Math"/>
                      </a:rPr>
                      <m:t>×</m:t>
                    </m:r>
                    <m:r>
                      <a:rPr lang="en-US" sz="2800" b="1" i="1">
                        <a:solidFill>
                          <a:srgbClr val="00B0F0"/>
                        </a:solidFill>
                        <a:latin typeface="Cambria Math" panose="02040503050406030204" pitchFamily="18" charset="0"/>
                        <a:ea typeface="Cambria Math"/>
                      </a:rPr>
                      <m:t>𝟏</m:t>
                    </m:r>
                  </m:oMath>
                </a14:m>
                <a:r>
                  <a:rPr lang="en-US" sz="2800" b="1" dirty="0"/>
                  <a:t> indicating the selling prices as follows</a:t>
                </a:r>
                <a:r>
                  <a:rPr lang="en-US" sz="2800" b="1" dirty="0" smtClean="0"/>
                  <a:t>:</a:t>
                </a:r>
              </a:p>
              <a:p>
                <a:pPr algn="just"/>
                <a14:m>
                  <m:oMathPara xmlns:m="http://schemas.openxmlformats.org/officeDocument/2006/math">
                    <m:oMathParaPr>
                      <m:jc m:val="centerGroup"/>
                    </m:oMathParaPr>
                    <m:oMath xmlns:m="http://schemas.openxmlformats.org/officeDocument/2006/math">
                      <m:d>
                        <m:dPr>
                          <m:begChr m:val="["/>
                          <m:endChr m:val="]"/>
                          <m:ctrlPr>
                            <a:rPr lang="en-US" sz="2800" b="1" i="1" smtClean="0">
                              <a:latin typeface="Cambria Math" panose="02040503050406030204" pitchFamily="18" charset="0"/>
                            </a:rPr>
                          </m:ctrlPr>
                        </m:dPr>
                        <m:e>
                          <m:m>
                            <m:mPr>
                              <m:mcs>
                                <m:mc>
                                  <m:mcPr>
                                    <m:count m:val="3"/>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𝟏𝟐𝟎</m:t>
                                </m:r>
                              </m:e>
                              <m:e>
                                <m:r>
                                  <a:rPr lang="en-US" sz="2800" b="1" i="1" smtClean="0">
                                    <a:latin typeface="Cambria Math" panose="02040503050406030204" pitchFamily="18" charset="0"/>
                                  </a:rPr>
                                  <m:t>𝟐𝟓𝟎</m:t>
                                </m:r>
                              </m:e>
                              <m:e>
                                <m:r>
                                  <a:rPr lang="en-US" sz="2800" b="1" i="1" smtClean="0">
                                    <a:latin typeface="Cambria Math" panose="02040503050406030204" pitchFamily="18" charset="0"/>
                                  </a:rPr>
                                  <m:t>𝟑𝟎𝟓</m:t>
                                </m:r>
                              </m:e>
                            </m:mr>
                            <m:mr>
                              <m:e>
                                <m:r>
                                  <a:rPr lang="en-US" sz="2800" b="1" i="1" smtClean="0">
                                    <a:latin typeface="Cambria Math" panose="02040503050406030204" pitchFamily="18" charset="0"/>
                                  </a:rPr>
                                  <m:t>𝟐𝟎𝟕</m:t>
                                </m:r>
                              </m:e>
                              <m:e>
                                <m:r>
                                  <a:rPr lang="en-US" sz="2800" b="1" i="1" smtClean="0">
                                    <a:latin typeface="Cambria Math" panose="02040503050406030204" pitchFamily="18" charset="0"/>
                                  </a:rPr>
                                  <m:t>𝟏𝟒𝟎</m:t>
                                </m:r>
                              </m:e>
                              <m:e>
                                <m:r>
                                  <a:rPr lang="en-US" sz="2800" b="1" i="1" smtClean="0">
                                    <a:latin typeface="Cambria Math" panose="02040503050406030204" pitchFamily="18" charset="0"/>
                                  </a:rPr>
                                  <m:t>𝟒𝟏𝟗</m:t>
                                </m:r>
                              </m:e>
                            </m:mr>
                            <m:mr>
                              <m:e>
                                <m:r>
                                  <a:rPr lang="en-US" sz="2800" b="1" i="1" smtClean="0">
                                    <a:latin typeface="Cambria Math" panose="02040503050406030204" pitchFamily="18" charset="0"/>
                                  </a:rPr>
                                  <m:t>𝟐𝟗</m:t>
                                </m:r>
                              </m:e>
                              <m:e>
                                <m:r>
                                  <a:rPr lang="en-US" sz="2800" b="1" i="1" smtClean="0">
                                    <a:latin typeface="Cambria Math" panose="02040503050406030204" pitchFamily="18" charset="0"/>
                                  </a:rPr>
                                  <m:t>𝟏𝟐𝟎</m:t>
                                </m:r>
                              </m:e>
                              <m:e>
                                <m:r>
                                  <a:rPr lang="en-US" sz="2800" b="1" i="1" smtClean="0">
                                    <a:latin typeface="Cambria Math" panose="02040503050406030204" pitchFamily="18" charset="0"/>
                                  </a:rPr>
                                  <m:t>𝟏𝟗𝟎</m:t>
                                </m:r>
                              </m:e>
                            </m:mr>
                          </m:m>
                        </m:e>
                      </m:d>
                      <m:r>
                        <a:rPr lang="en-US" sz="2800" b="1" i="1" smtClean="0">
                          <a:latin typeface="Cambria Math" panose="02040503050406030204" pitchFamily="18" charset="0"/>
                          <a:ea typeface="Cambria Math" panose="02040503050406030204" pitchFamily="18" charset="0"/>
                        </a:rPr>
                        <m:t>×</m:t>
                      </m:r>
                      <m:d>
                        <m:dPr>
                          <m:begChr m:val="["/>
                          <m:endChr m:val="]"/>
                          <m:ctrlPr>
                            <a:rPr lang="en-US" sz="2800" b="1"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ea typeface="Cambria Math" panose="02040503050406030204" pitchFamily="18" charset="0"/>
                                </a:rPr>
                              </m:ctrlPr>
                            </m:mPr>
                            <m:mr>
                              <m:e>
                                <m:r>
                                  <m:rPr>
                                    <m:brk m:alnAt="7"/>
                                  </m:rPr>
                                  <a:rPr lang="en-US" sz="2800" b="1" i="1" smtClean="0">
                                    <a:latin typeface="Cambria Math" panose="02040503050406030204" pitchFamily="18" charset="0"/>
                                    <a:ea typeface="Cambria Math" panose="02040503050406030204" pitchFamily="18" charset="0"/>
                                  </a:rPr>
                                  <m:t>𝟐</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𝟎𝟎</m:t>
                                </m:r>
                              </m:e>
                            </m:mr>
                            <m:mr>
                              <m:e>
                                <m:r>
                                  <a:rPr lang="en-US" sz="2800" b="1" i="1" smtClean="0">
                                    <a:latin typeface="Cambria Math" panose="02040503050406030204" pitchFamily="18" charset="0"/>
                                    <a:ea typeface="Cambria Math" panose="02040503050406030204" pitchFamily="18" charset="0"/>
                                  </a:rPr>
                                  <m:t>𝟑</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𝟎𝟎</m:t>
                                </m:r>
                              </m:e>
                            </m:mr>
                            <m:mr>
                              <m:e>
                                <m:r>
                                  <a:rPr lang="en-US" sz="2800" b="1" i="1" smtClean="0">
                                    <a:latin typeface="Cambria Math" panose="02040503050406030204" pitchFamily="18" charset="0"/>
                                    <a:ea typeface="Cambria Math" panose="02040503050406030204" pitchFamily="18" charset="0"/>
                                  </a:rPr>
                                  <m:t>𝟐</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𝟕𝟓</m:t>
                                </m:r>
                              </m:e>
                            </m:mr>
                          </m:m>
                        </m:e>
                      </m:d>
                      <m:r>
                        <a:rPr lang="en-US" sz="2800" b="1" i="1" smtClean="0">
                          <a:latin typeface="Cambria Math" panose="02040503050406030204" pitchFamily="18" charset="0"/>
                          <a:ea typeface="Cambria Math" panose="02040503050406030204" pitchFamily="18" charset="0"/>
                        </a:rPr>
                        <m:t>=</m:t>
                      </m:r>
                      <m:d>
                        <m:dPr>
                          <m:begChr m:val="["/>
                          <m:endChr m:val="]"/>
                          <m:ctrlPr>
                            <a:rPr lang="en-US" sz="2800" b="1"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ea typeface="Cambria Math" panose="02040503050406030204" pitchFamily="18" charset="0"/>
                                </a:rPr>
                              </m:ctrlPr>
                            </m:mPr>
                            <m:mr>
                              <m:e>
                                <m:r>
                                  <m:rPr>
                                    <m:brk m:alnAt="7"/>
                                  </m:rPr>
                                  <a:rPr lang="en-US" sz="2800" b="1" i="1" smtClean="0">
                                    <a:latin typeface="Cambria Math" panose="02040503050406030204" pitchFamily="18" charset="0"/>
                                    <a:ea typeface="Cambria Math" panose="02040503050406030204" pitchFamily="18" charset="0"/>
                                  </a:rPr>
                                  <m:t>𝟏𝟖𝟐𝟖</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𝟕𝟓</m:t>
                                </m:r>
                              </m:e>
                            </m:mr>
                            <m:mr>
                              <m:e>
                                <m:r>
                                  <a:rPr lang="en-US" sz="2800" b="1" i="1" smtClean="0">
                                    <a:latin typeface="Cambria Math" panose="02040503050406030204" pitchFamily="18" charset="0"/>
                                    <a:ea typeface="Cambria Math" panose="02040503050406030204" pitchFamily="18" charset="0"/>
                                  </a:rPr>
                                  <m:t>𝟏𝟗𝟖𝟔</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𝟐𝟓</m:t>
                                </m:r>
                              </m:e>
                            </m:mr>
                            <m:mr>
                              <m:e>
                                <m:r>
                                  <a:rPr lang="en-US" sz="2800" b="1" i="1" smtClean="0">
                                    <a:latin typeface="Cambria Math" panose="02040503050406030204" pitchFamily="18" charset="0"/>
                                    <a:ea typeface="Cambria Math" panose="02040503050406030204" pitchFamily="18" charset="0"/>
                                  </a:rPr>
                                  <m:t>𝟗𝟒𝟎</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𝟓𝟎</m:t>
                                </m:r>
                              </m:e>
                            </m:mr>
                          </m:m>
                        </m:e>
                      </m:d>
                    </m:oMath>
                  </m:oMathPara>
                </a14:m>
                <a:endParaRPr lang="en-US" sz="2800" b="1" dirty="0"/>
              </a:p>
            </p:txBody>
          </p:sp>
        </mc:Choice>
        <mc:Fallback>
          <p:sp>
            <p:nvSpPr>
              <p:cNvPr id="9" name="TextBox 8"/>
              <p:cNvSpPr txBox="1">
                <a:spLocks noRot="1" noChangeAspect="1" noMove="1" noResize="1" noEditPoints="1" noAdjustHandles="1" noChangeArrowheads="1" noChangeShapeType="1" noTextEdit="1"/>
              </p:cNvSpPr>
              <p:nvPr/>
            </p:nvSpPr>
            <p:spPr>
              <a:xfrm>
                <a:off x="0" y="0"/>
                <a:ext cx="9144000" cy="4626075"/>
              </a:xfrm>
              <a:prstGeom prst="rect">
                <a:avLst/>
              </a:prstGeom>
              <a:blipFill rotWithShape="0">
                <a:blip r:embed="rId3"/>
                <a:stretch>
                  <a:fillRect l="-1333" r="-1333"/>
                </a:stretch>
              </a:blipFill>
            </p:spPr>
            <p:txBody>
              <a:bodyPr/>
              <a:lstStyle/>
              <a:p>
                <a:r>
                  <a:rPr lang="en-US">
                    <a:noFill/>
                  </a:rPr>
                  <a:t> </a:t>
                </a:r>
              </a:p>
            </p:txBody>
          </p:sp>
        </mc:Fallback>
      </mc:AlternateContent>
      <p:sp>
        <p:nvSpPr>
          <p:cNvPr id="6" name="TextBox 5"/>
          <p:cNvSpPr txBox="1"/>
          <p:nvPr/>
        </p:nvSpPr>
        <p:spPr>
          <a:xfrm>
            <a:off x="0" y="6096000"/>
            <a:ext cx="9144000" cy="769441"/>
          </a:xfrm>
          <a:prstGeom prst="rect">
            <a:avLst/>
          </a:prstGeom>
          <a:noFill/>
        </p:spPr>
        <p:txBody>
          <a:bodyPr wrap="square" rtlCol="0">
            <a:spAutoFit/>
          </a:bodyPr>
          <a:lstStyle/>
          <a:p>
            <a:pPr algn="ctr"/>
            <a:r>
              <a:rPr lang="en-US" sz="4400" b="1" dirty="0">
                <a:solidFill>
                  <a:srgbClr val="0070C0"/>
                </a:solidFill>
                <a:effectLst>
                  <a:outerShdw blurRad="38100" dist="38100" dir="2700000" algn="tl">
                    <a:srgbClr val="000000">
                      <a:alpha val="43137"/>
                    </a:srgbClr>
                  </a:outerShdw>
                </a:effectLst>
              </a:rPr>
              <a:t>Matrix Multiplication</a:t>
            </a:r>
            <a:endParaRPr lang="en-US" sz="4400"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7157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0" y="371778"/>
                <a:ext cx="9144000" cy="4066883"/>
              </a:xfrm>
              <a:prstGeom prst="rect">
                <a:avLst/>
              </a:prstGeom>
              <a:noFill/>
            </p:spPr>
            <p:txBody>
              <a:bodyPr wrap="square" rtlCol="0">
                <a:spAutoFit/>
              </a:bodyPr>
              <a:lstStyle/>
              <a:p>
                <a:pPr algn="just">
                  <a:lnSpc>
                    <a:spcPct val="150000"/>
                  </a:lnSpc>
                </a:pPr>
                <a:r>
                  <a:rPr lang="en-US" sz="2800" b="1" dirty="0" smtClean="0"/>
                  <a:t>If </a:t>
                </a:r>
                <a14:m>
                  <m:oMath xmlns:m="http://schemas.openxmlformats.org/officeDocument/2006/math">
                    <m:r>
                      <a:rPr lang="en-US" sz="2800" b="1" i="1">
                        <a:latin typeface="Cambria Math" panose="02040503050406030204" pitchFamily="18" charset="0"/>
                      </a:rPr>
                      <m:t>𝑨</m:t>
                    </m:r>
                    <m:r>
                      <a:rPr lang="en-US" sz="2800" b="1" i="1">
                        <a:latin typeface="Cambria Math" panose="02040503050406030204" pitchFamily="18" charset="0"/>
                      </a:rPr>
                      <m:t>=</m:t>
                    </m:r>
                    <m:d>
                      <m:dPr>
                        <m:begChr m:val="["/>
                        <m:endChr m:val="]"/>
                        <m:ctrlPr>
                          <a:rPr lang="en-US" sz="2800" b="1" i="1">
                            <a:latin typeface="Cambria Math" panose="02040503050406030204" pitchFamily="18" charset="0"/>
                          </a:rPr>
                        </m:ctrlPr>
                      </m:dPr>
                      <m:e>
                        <m:sSub>
                          <m:sSubPr>
                            <m:ctrlPr>
                              <a:rPr lang="en-US" sz="2800" b="1" i="1" smtClean="0">
                                <a:solidFill>
                                  <a:srgbClr val="00B0F0"/>
                                </a:solidFill>
                                <a:latin typeface="Cambria Math" panose="02040503050406030204" pitchFamily="18" charset="0"/>
                              </a:rPr>
                            </m:ctrlPr>
                          </m:sSubPr>
                          <m:e>
                            <m:r>
                              <a:rPr lang="en-US" sz="2800" b="1" i="1">
                                <a:solidFill>
                                  <a:srgbClr val="00B0F0"/>
                                </a:solidFill>
                                <a:latin typeface="Cambria Math" panose="02040503050406030204" pitchFamily="18" charset="0"/>
                              </a:rPr>
                              <m:t>𝒂</m:t>
                            </m:r>
                          </m:e>
                          <m:sub>
                            <m:r>
                              <a:rPr lang="en-US" sz="2800" b="1" i="1">
                                <a:solidFill>
                                  <a:srgbClr val="00B0F0"/>
                                </a:solidFill>
                                <a:latin typeface="Cambria Math" panose="02040503050406030204" pitchFamily="18" charset="0"/>
                              </a:rPr>
                              <m:t>𝒊𝒋</m:t>
                            </m:r>
                          </m:sub>
                        </m:sSub>
                      </m:e>
                    </m:d>
                  </m:oMath>
                </a14:m>
                <a:r>
                  <a:rPr lang="en-US" sz="2800" b="1" dirty="0" smtClean="0"/>
                  <a:t> is an </a:t>
                </a:r>
                <a14:m>
                  <m:oMath xmlns:m="http://schemas.openxmlformats.org/officeDocument/2006/math">
                    <m:r>
                      <a:rPr lang="en-US" sz="2800" b="1" i="1" smtClean="0">
                        <a:solidFill>
                          <a:srgbClr val="00B0F0"/>
                        </a:solidFill>
                        <a:latin typeface="Cambria Math" panose="02040503050406030204" pitchFamily="18" charset="0"/>
                      </a:rPr>
                      <m:t>𝒎</m:t>
                    </m:r>
                    <m:r>
                      <a:rPr lang="en-US" sz="2800" b="1" i="1">
                        <a:solidFill>
                          <a:srgbClr val="00B0F0"/>
                        </a:solidFill>
                        <a:latin typeface="Cambria Math" panose="02040503050406030204" pitchFamily="18" charset="0"/>
                        <a:ea typeface="Cambria Math"/>
                      </a:rPr>
                      <m:t>×</m:t>
                    </m:r>
                    <m:r>
                      <a:rPr lang="en-US" sz="2800" b="1" i="1">
                        <a:solidFill>
                          <a:srgbClr val="00B0F0"/>
                        </a:solidFill>
                        <a:latin typeface="Cambria Math" panose="02040503050406030204" pitchFamily="18" charset="0"/>
                        <a:ea typeface="Cambria Math"/>
                      </a:rPr>
                      <m:t>𝒏</m:t>
                    </m:r>
                  </m:oMath>
                </a14:m>
                <a:r>
                  <a:rPr lang="en-US" sz="2800" b="1" dirty="0" smtClean="0"/>
                  <a:t> matrix </a:t>
                </a:r>
                <a:r>
                  <a:rPr lang="en-US" sz="2800" b="1" dirty="0"/>
                  <a:t>and </a:t>
                </a:r>
                <a14:m>
                  <m:oMath xmlns:m="http://schemas.openxmlformats.org/officeDocument/2006/math">
                    <m:r>
                      <a:rPr lang="en-US" sz="2800" b="1" i="1">
                        <a:latin typeface="Cambria Math" panose="02040503050406030204" pitchFamily="18" charset="0"/>
                      </a:rPr>
                      <m:t>𝑩</m:t>
                    </m:r>
                    <m:r>
                      <a:rPr lang="en-US" sz="2800" b="1" i="1">
                        <a:latin typeface="Cambria Math" panose="02040503050406030204" pitchFamily="18" charset="0"/>
                      </a:rPr>
                      <m:t>=[</m:t>
                    </m:r>
                    <m:sSub>
                      <m:sSubPr>
                        <m:ctrlPr>
                          <a:rPr lang="en-US" sz="2800" b="1" i="1" smtClean="0">
                            <a:solidFill>
                              <a:srgbClr val="00B0F0"/>
                            </a:solidFill>
                            <a:latin typeface="Cambria Math" panose="02040503050406030204" pitchFamily="18" charset="0"/>
                          </a:rPr>
                        </m:ctrlPr>
                      </m:sSubPr>
                      <m:e>
                        <m:r>
                          <a:rPr lang="en-US" sz="2800" b="1" i="1">
                            <a:solidFill>
                              <a:srgbClr val="00B0F0"/>
                            </a:solidFill>
                            <a:latin typeface="Cambria Math" panose="02040503050406030204" pitchFamily="18" charset="0"/>
                          </a:rPr>
                          <m:t>𝒃</m:t>
                        </m:r>
                      </m:e>
                      <m:sub>
                        <m:r>
                          <a:rPr lang="en-US" sz="2800" b="1" i="1">
                            <a:solidFill>
                              <a:srgbClr val="00B0F0"/>
                            </a:solidFill>
                            <a:latin typeface="Cambria Math" panose="02040503050406030204" pitchFamily="18" charset="0"/>
                          </a:rPr>
                          <m:t>𝒊𝒋</m:t>
                        </m:r>
                      </m:sub>
                    </m:sSub>
                    <m:r>
                      <a:rPr lang="en-US" sz="2800" b="1" i="1">
                        <a:latin typeface="Cambria Math" panose="02040503050406030204" pitchFamily="18" charset="0"/>
                      </a:rPr>
                      <m:t>]</m:t>
                    </m:r>
                  </m:oMath>
                </a14:m>
                <a:r>
                  <a:rPr lang="en-US" sz="2800" b="1" dirty="0"/>
                  <a:t> </a:t>
                </a:r>
                <a:r>
                  <a:rPr lang="en-US" sz="2800" b="1" dirty="0" smtClean="0"/>
                  <a:t>is an </a:t>
                </a:r>
                <a14:m>
                  <m:oMath xmlns:m="http://schemas.openxmlformats.org/officeDocument/2006/math">
                    <m:r>
                      <a:rPr lang="en-US" sz="2800" b="1" i="1" smtClean="0">
                        <a:solidFill>
                          <a:srgbClr val="00B0F0"/>
                        </a:solidFill>
                        <a:latin typeface="Cambria Math" panose="02040503050406030204" pitchFamily="18" charset="0"/>
                      </a:rPr>
                      <m:t>𝒏</m:t>
                    </m:r>
                    <m:r>
                      <a:rPr lang="en-US" sz="2800" b="1" i="1">
                        <a:solidFill>
                          <a:srgbClr val="00B0F0"/>
                        </a:solidFill>
                        <a:latin typeface="Cambria Math" panose="02040503050406030204" pitchFamily="18" charset="0"/>
                        <a:ea typeface="Cambria Math"/>
                      </a:rPr>
                      <m:t>×</m:t>
                    </m:r>
                    <m:r>
                      <a:rPr lang="en-US" sz="2800" b="1" i="1" smtClean="0">
                        <a:solidFill>
                          <a:srgbClr val="00B0F0"/>
                        </a:solidFill>
                        <a:latin typeface="Cambria Math" panose="02040503050406030204" pitchFamily="18" charset="0"/>
                        <a:ea typeface="Cambria Math"/>
                      </a:rPr>
                      <m:t>𝒑</m:t>
                    </m:r>
                  </m:oMath>
                </a14:m>
                <a:r>
                  <a:rPr lang="en-US" sz="2800" b="1" dirty="0" smtClean="0"/>
                  <a:t> matrix</a:t>
                </a:r>
                <a14:m>
                  <m:oMath xmlns:m="http://schemas.openxmlformats.org/officeDocument/2006/math">
                    <m:r>
                      <a:rPr lang="en-US" sz="2800" b="1">
                        <a:latin typeface="Cambria Math" panose="02040503050406030204" pitchFamily="18" charset="0"/>
                        <a:ea typeface="Cambria Math"/>
                      </a:rPr>
                      <m:t>, </m:t>
                    </m:r>
                  </m:oMath>
                </a14:m>
                <a:r>
                  <a:rPr lang="en-US" sz="2800" b="1" dirty="0"/>
                  <a:t>then </a:t>
                </a:r>
                <a:r>
                  <a:rPr lang="en-US" sz="2800" b="1" dirty="0" smtClean="0"/>
                  <a:t>the product </a:t>
                </a:r>
                <a14:m>
                  <m:oMath xmlns:m="http://schemas.openxmlformats.org/officeDocument/2006/math">
                    <m:r>
                      <a:rPr lang="en-US" sz="2800" b="1" i="1" smtClean="0">
                        <a:latin typeface="Cambria Math" panose="02040503050406030204" pitchFamily="18" charset="0"/>
                      </a:rPr>
                      <m:t>𝑨</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rPr>
                      <m:t>𝑩</m:t>
                    </m:r>
                  </m:oMath>
                </a14:m>
                <a:r>
                  <a:rPr lang="en-US" sz="2800" b="1" dirty="0" smtClean="0"/>
                  <a:t> </a:t>
                </a:r>
                <a:r>
                  <a:rPr lang="en-US" sz="2800" b="1" dirty="0"/>
                  <a:t>is </a:t>
                </a:r>
                <a:r>
                  <a:rPr lang="en-US" sz="2800" b="1" dirty="0" smtClean="0"/>
                  <a:t>an </a:t>
                </a:r>
                <a14:m>
                  <m:oMath xmlns:m="http://schemas.openxmlformats.org/officeDocument/2006/math">
                    <m:r>
                      <a:rPr lang="en-US" sz="2800" b="1" i="1">
                        <a:latin typeface="Cambria Math" panose="02040503050406030204" pitchFamily="18" charset="0"/>
                      </a:rPr>
                      <m:t>𝒎</m:t>
                    </m:r>
                    <m:r>
                      <a:rPr lang="en-US" sz="2800" b="1" i="1">
                        <a:latin typeface="Cambria Math" panose="02040503050406030204" pitchFamily="18" charset="0"/>
                        <a:ea typeface="Cambria Math"/>
                      </a:rPr>
                      <m:t>×</m:t>
                    </m:r>
                    <m:r>
                      <a:rPr lang="en-US" sz="2800" b="1" i="1" smtClean="0">
                        <a:latin typeface="Cambria Math" panose="02040503050406030204" pitchFamily="18" charset="0"/>
                        <a:ea typeface="Cambria Math"/>
                      </a:rPr>
                      <m:t>𝒑</m:t>
                    </m:r>
                  </m:oMath>
                </a14:m>
                <a:r>
                  <a:rPr lang="en-US" sz="2800" b="1" dirty="0"/>
                  <a:t> </a:t>
                </a:r>
                <a:r>
                  <a:rPr lang="en-US" sz="2800" b="1" dirty="0" smtClean="0"/>
                  <a:t>matrix</a:t>
                </a:r>
                <a:endParaRPr lang="en-US" sz="2800" b="1" i="1" dirty="0" smtClean="0"/>
              </a:p>
              <a:p>
                <a:pPr algn="just">
                  <a:lnSpc>
                    <a:spcPct val="150000"/>
                  </a:lnSpc>
                </a:pPr>
                <a14:m>
                  <m:oMathPara xmlns:m="http://schemas.openxmlformats.org/officeDocument/2006/math">
                    <m:oMathParaPr>
                      <m:jc m:val="centerGroup"/>
                    </m:oMathParaPr>
                    <m:oMath xmlns:m="http://schemas.openxmlformats.org/officeDocument/2006/math">
                      <m:r>
                        <a:rPr lang="en-US" sz="2800" b="1" i="1">
                          <a:latin typeface="Cambria Math" panose="02040503050406030204" pitchFamily="18" charset="0"/>
                        </a:rPr>
                        <m:t>𝑨𝑩</m:t>
                      </m:r>
                      <m:r>
                        <a:rPr lang="en-US" sz="2800" b="1" i="1">
                          <a:latin typeface="Cambria Math" panose="02040503050406030204" pitchFamily="18" charset="0"/>
                        </a:rPr>
                        <m:t>=</m:t>
                      </m:r>
                      <m:d>
                        <m:dPr>
                          <m:begChr m:val="["/>
                          <m:endChr m:val="]"/>
                          <m:ctrlPr>
                            <a:rPr lang="en-US" sz="2800" b="1" i="1">
                              <a:latin typeface="Cambria Math" panose="02040503050406030204" pitchFamily="18" charset="0"/>
                            </a:rPr>
                          </m:ctrlPr>
                        </m:dPr>
                        <m:e>
                          <m:sSub>
                            <m:sSubPr>
                              <m:ctrlPr>
                                <a:rPr lang="en-US" sz="2800" b="1" i="1">
                                  <a:latin typeface="Cambria Math" panose="02040503050406030204" pitchFamily="18" charset="0"/>
                                </a:rPr>
                              </m:ctrlPr>
                            </m:sSubPr>
                            <m:e>
                              <m:r>
                                <a:rPr lang="en-US" sz="2800" b="1" i="1" smtClean="0">
                                  <a:latin typeface="Cambria Math" panose="02040503050406030204" pitchFamily="18" charset="0"/>
                                </a:rPr>
                                <m:t>𝒄</m:t>
                              </m:r>
                            </m:e>
                            <m:sub>
                              <m:r>
                                <a:rPr lang="en-US" sz="2800" b="1" i="1">
                                  <a:latin typeface="Cambria Math" panose="02040503050406030204" pitchFamily="18" charset="0"/>
                                </a:rPr>
                                <m:t>𝒊𝒋</m:t>
                              </m:r>
                            </m:sub>
                          </m:sSub>
                        </m:e>
                      </m:d>
                    </m:oMath>
                  </m:oMathPara>
                </a14:m>
                <a:endParaRPr lang="en-US" sz="2800" b="1" dirty="0"/>
              </a:p>
              <a:p>
                <a:pPr algn="just">
                  <a:lnSpc>
                    <a:spcPct val="150000"/>
                  </a:lnSpc>
                </a:pPr>
                <a:r>
                  <a:rPr lang="en-US" sz="2800" b="1" dirty="0" smtClean="0"/>
                  <a:t>where</a:t>
                </a:r>
              </a:p>
              <a:p>
                <a:pPr algn="just"/>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𝒄</m:t>
                          </m:r>
                        </m:e>
                        <m:sub>
                          <m:r>
                            <a:rPr lang="en-US" sz="2800" b="1" i="1" smtClean="0">
                              <a:latin typeface="Cambria Math" panose="02040503050406030204" pitchFamily="18" charset="0"/>
                            </a:rPr>
                            <m:t>𝒊𝒋</m:t>
                          </m:r>
                        </m:sub>
                      </m:sSub>
                      <m:r>
                        <a:rPr lang="en-US" sz="2800" b="1" i="1" smtClean="0">
                          <a:latin typeface="Cambria Math" panose="02040503050406030204" pitchFamily="18" charset="0"/>
                        </a:rPr>
                        <m:t>=</m:t>
                      </m:r>
                      <m:nary>
                        <m:naryPr>
                          <m:chr m:val="∑"/>
                          <m:ctrlPr>
                            <a:rPr lang="en-US" sz="2800" b="1" i="1" smtClean="0">
                              <a:latin typeface="Cambria Math" panose="02040503050406030204" pitchFamily="18" charset="0"/>
                            </a:rPr>
                          </m:ctrlPr>
                        </m:naryPr>
                        <m:sub>
                          <m:r>
                            <m:rPr>
                              <m:brk m:alnAt="23"/>
                            </m:rPr>
                            <a:rPr lang="en-US" sz="2800" b="1" i="1" smtClean="0">
                              <a:latin typeface="Cambria Math" panose="02040503050406030204" pitchFamily="18" charset="0"/>
                            </a:rPr>
                            <m:t>𝒌</m:t>
                          </m:r>
                          <m:r>
                            <a:rPr lang="en-US" sz="2800" b="1" i="1" smtClean="0">
                              <a:latin typeface="Cambria Math" panose="02040503050406030204" pitchFamily="18" charset="0"/>
                            </a:rPr>
                            <m:t>=</m:t>
                          </m:r>
                          <m:r>
                            <a:rPr lang="en-US" sz="2800" b="1" i="1" smtClean="0">
                              <a:latin typeface="Cambria Math" panose="02040503050406030204" pitchFamily="18" charset="0"/>
                            </a:rPr>
                            <m:t>𝟏</m:t>
                          </m:r>
                        </m:sub>
                        <m:sup>
                          <m:r>
                            <a:rPr lang="en-US" sz="2800" b="1" i="1" smtClean="0">
                              <a:latin typeface="Cambria Math" panose="02040503050406030204" pitchFamily="18" charset="0"/>
                            </a:rPr>
                            <m:t>𝒏</m:t>
                          </m:r>
                        </m:sup>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𝒊𝒌</m:t>
                              </m:r>
                            </m:sub>
                          </m:sSub>
                          <m:r>
                            <a:rPr lang="en-US" sz="2800" b="1" i="1" smtClean="0">
                              <a:latin typeface="Cambria Math" panose="02040503050406030204" pitchFamily="18" charset="0"/>
                              <a:ea typeface="Cambria Math"/>
                            </a:rPr>
                            <m:t>∙</m:t>
                          </m:r>
                          <m:sSub>
                            <m:sSubPr>
                              <m:ctrlPr>
                                <a:rPr lang="en-US" sz="2800" b="1" i="1" smtClean="0">
                                  <a:latin typeface="Cambria Math" panose="02040503050406030204" pitchFamily="18" charset="0"/>
                                  <a:ea typeface="Cambria Math"/>
                                </a:rPr>
                              </m:ctrlPr>
                            </m:sSubPr>
                            <m:e>
                              <m:r>
                                <a:rPr lang="en-US" sz="2800" b="1" i="1" smtClean="0">
                                  <a:latin typeface="Cambria Math" panose="02040503050406030204" pitchFamily="18" charset="0"/>
                                  <a:ea typeface="Cambria Math"/>
                                </a:rPr>
                                <m:t>𝒃</m:t>
                              </m:r>
                            </m:e>
                            <m:sub>
                              <m:r>
                                <a:rPr lang="en-US" sz="2800" b="1" i="1" smtClean="0">
                                  <a:latin typeface="Cambria Math" panose="02040503050406030204" pitchFamily="18" charset="0"/>
                                  <a:ea typeface="Cambria Math"/>
                                </a:rPr>
                                <m:t>𝒌𝒋</m:t>
                              </m:r>
                            </m:sub>
                          </m:sSub>
                        </m:e>
                      </m:nary>
                      <m:r>
                        <a:rPr lang="en-US" sz="2800" b="1" i="1" smtClean="0">
                          <a:latin typeface="Cambria Math" panose="02040503050406030204" pitchFamily="18" charset="0"/>
                        </a:rPr>
                        <m:t>=</m:t>
                      </m:r>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𝒊</m:t>
                          </m:r>
                          <m:r>
                            <a:rPr lang="en-US" sz="2800" b="1" i="1" smtClean="0">
                              <a:latin typeface="Cambria Math" panose="02040503050406030204" pitchFamily="18" charset="0"/>
                            </a:rPr>
                            <m:t>𝟏</m:t>
                          </m:r>
                        </m:sub>
                      </m:sSub>
                      <m:r>
                        <a:rPr lang="en-US" sz="2800" b="1" i="1">
                          <a:latin typeface="Cambria Math" panose="02040503050406030204" pitchFamily="18" charset="0"/>
                          <a:ea typeface="Cambria Math"/>
                        </a:rPr>
                        <m:t>∙</m:t>
                      </m:r>
                      <m:sSub>
                        <m:sSubPr>
                          <m:ctrlPr>
                            <a:rPr lang="en-US" sz="2800" b="1" i="1">
                              <a:latin typeface="Cambria Math" panose="02040503050406030204" pitchFamily="18" charset="0"/>
                              <a:ea typeface="Cambria Math"/>
                            </a:rPr>
                          </m:ctrlPr>
                        </m:sSubPr>
                        <m:e>
                          <m:r>
                            <a:rPr lang="en-US" sz="2800" b="1" i="1">
                              <a:latin typeface="Cambria Math" panose="02040503050406030204" pitchFamily="18" charset="0"/>
                              <a:ea typeface="Cambria Math"/>
                            </a:rPr>
                            <m:t>𝒃</m:t>
                          </m:r>
                        </m:e>
                        <m:sub>
                          <m:r>
                            <a:rPr lang="en-US" sz="2800" b="1" i="1" smtClean="0">
                              <a:latin typeface="Cambria Math" panose="02040503050406030204" pitchFamily="18" charset="0"/>
                              <a:ea typeface="Cambria Math"/>
                            </a:rPr>
                            <m:t>𝟏</m:t>
                          </m:r>
                          <m:r>
                            <a:rPr lang="en-US" sz="2800" b="1" i="1">
                              <a:latin typeface="Cambria Math" panose="02040503050406030204" pitchFamily="18" charset="0"/>
                              <a:ea typeface="Cambria Math"/>
                            </a:rPr>
                            <m:t>𝒋</m:t>
                          </m:r>
                        </m:sub>
                      </m:sSub>
                      <m:r>
                        <a:rPr lang="en-US" sz="2800" b="1" i="1" smtClean="0">
                          <a:latin typeface="Cambria Math" panose="02040503050406030204" pitchFamily="18" charset="0"/>
                          <a:ea typeface="Cambria Math"/>
                        </a:rPr>
                        <m:t>+</m:t>
                      </m:r>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𝒊</m:t>
                          </m:r>
                          <m:r>
                            <a:rPr lang="en-US" sz="2800" b="1" i="1" smtClean="0">
                              <a:latin typeface="Cambria Math" panose="02040503050406030204" pitchFamily="18" charset="0"/>
                            </a:rPr>
                            <m:t>𝟐</m:t>
                          </m:r>
                        </m:sub>
                      </m:sSub>
                      <m:r>
                        <a:rPr lang="en-US" sz="2800" b="1" i="1">
                          <a:latin typeface="Cambria Math" panose="02040503050406030204" pitchFamily="18" charset="0"/>
                          <a:ea typeface="Cambria Math"/>
                        </a:rPr>
                        <m:t>∙</m:t>
                      </m:r>
                      <m:sSub>
                        <m:sSubPr>
                          <m:ctrlPr>
                            <a:rPr lang="en-US" sz="2800" b="1" i="1">
                              <a:latin typeface="Cambria Math" panose="02040503050406030204" pitchFamily="18" charset="0"/>
                              <a:ea typeface="Cambria Math"/>
                            </a:rPr>
                          </m:ctrlPr>
                        </m:sSubPr>
                        <m:e>
                          <m:r>
                            <a:rPr lang="en-US" sz="2800" b="1" i="1">
                              <a:latin typeface="Cambria Math" panose="02040503050406030204" pitchFamily="18" charset="0"/>
                              <a:ea typeface="Cambria Math"/>
                            </a:rPr>
                            <m:t>𝒃</m:t>
                          </m:r>
                        </m:e>
                        <m:sub>
                          <m:r>
                            <a:rPr lang="en-US" sz="2800" b="1" i="1" smtClean="0">
                              <a:latin typeface="Cambria Math" panose="02040503050406030204" pitchFamily="18" charset="0"/>
                              <a:ea typeface="Cambria Math"/>
                            </a:rPr>
                            <m:t>𝟐</m:t>
                          </m:r>
                          <m:r>
                            <a:rPr lang="en-US" sz="2800" b="1" i="1">
                              <a:latin typeface="Cambria Math" panose="02040503050406030204" pitchFamily="18" charset="0"/>
                              <a:ea typeface="Cambria Math"/>
                            </a:rPr>
                            <m:t>𝒋</m:t>
                          </m:r>
                        </m:sub>
                      </m:sSub>
                      <m:r>
                        <a:rPr lang="en-US" sz="2800" b="1" i="1" smtClean="0">
                          <a:latin typeface="Cambria Math" panose="02040503050406030204" pitchFamily="18" charset="0"/>
                          <a:ea typeface="Cambria Math"/>
                        </a:rPr>
                        <m:t>+…+</m:t>
                      </m:r>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𝒊</m:t>
                          </m:r>
                          <m:r>
                            <a:rPr lang="en-US" sz="2800" b="1" i="1" smtClean="0">
                              <a:latin typeface="Cambria Math" panose="02040503050406030204" pitchFamily="18" charset="0"/>
                            </a:rPr>
                            <m:t>𝒏</m:t>
                          </m:r>
                        </m:sub>
                      </m:sSub>
                      <m:r>
                        <a:rPr lang="en-US" sz="2800" b="1" i="1">
                          <a:latin typeface="Cambria Math" panose="02040503050406030204" pitchFamily="18" charset="0"/>
                          <a:ea typeface="Cambria Math"/>
                        </a:rPr>
                        <m:t>∙</m:t>
                      </m:r>
                      <m:sSub>
                        <m:sSubPr>
                          <m:ctrlPr>
                            <a:rPr lang="en-US" sz="2800" b="1" i="1">
                              <a:latin typeface="Cambria Math" panose="02040503050406030204" pitchFamily="18" charset="0"/>
                              <a:ea typeface="Cambria Math"/>
                            </a:rPr>
                          </m:ctrlPr>
                        </m:sSubPr>
                        <m:e>
                          <m:r>
                            <a:rPr lang="en-US" sz="2800" b="1" i="1">
                              <a:latin typeface="Cambria Math" panose="02040503050406030204" pitchFamily="18" charset="0"/>
                              <a:ea typeface="Cambria Math"/>
                            </a:rPr>
                            <m:t>𝒃</m:t>
                          </m:r>
                        </m:e>
                        <m:sub>
                          <m:r>
                            <a:rPr lang="en-US" sz="2800" b="1" i="1" smtClean="0">
                              <a:latin typeface="Cambria Math" panose="02040503050406030204" pitchFamily="18" charset="0"/>
                              <a:ea typeface="Cambria Math"/>
                            </a:rPr>
                            <m:t>𝒏</m:t>
                          </m:r>
                          <m:r>
                            <a:rPr lang="en-US" sz="2800" b="1" i="1">
                              <a:latin typeface="Cambria Math" panose="02040503050406030204" pitchFamily="18" charset="0"/>
                              <a:ea typeface="Cambria Math"/>
                            </a:rPr>
                            <m:t>𝒋</m:t>
                          </m:r>
                        </m:sub>
                      </m:sSub>
                    </m:oMath>
                  </m:oMathPara>
                </a14:m>
                <a:endParaRPr lang="en-US" sz="2800" b="1" dirty="0"/>
              </a:p>
            </p:txBody>
          </p:sp>
        </mc:Choice>
        <mc:Fallback>
          <p:sp>
            <p:nvSpPr>
              <p:cNvPr id="5" name="TextBox 4"/>
              <p:cNvSpPr txBox="1">
                <a:spLocks noRot="1" noChangeAspect="1" noMove="1" noResize="1" noEditPoints="1" noAdjustHandles="1" noChangeArrowheads="1" noChangeShapeType="1" noTextEdit="1"/>
              </p:cNvSpPr>
              <p:nvPr/>
            </p:nvSpPr>
            <p:spPr>
              <a:xfrm>
                <a:off x="0" y="371778"/>
                <a:ext cx="9144000" cy="4066883"/>
              </a:xfrm>
              <a:prstGeom prst="rect">
                <a:avLst/>
              </a:prstGeom>
              <a:blipFill rotWithShape="0">
                <a:blip r:embed="rId2"/>
                <a:stretch>
                  <a:fillRect l="-1333"/>
                </a:stretch>
              </a:blipFill>
            </p:spPr>
            <p:txBody>
              <a:bodyPr/>
              <a:lstStyle/>
              <a:p>
                <a:r>
                  <a:rPr lang="en-US">
                    <a:noFill/>
                  </a:rPr>
                  <a:t> </a:t>
                </a:r>
              </a:p>
            </p:txBody>
          </p:sp>
        </mc:Fallback>
      </mc:AlternateContent>
      <p:sp>
        <p:nvSpPr>
          <p:cNvPr id="8" name="TextBox 7"/>
          <p:cNvSpPr txBox="1"/>
          <p:nvPr/>
        </p:nvSpPr>
        <p:spPr>
          <a:xfrm>
            <a:off x="0" y="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Definition (</a:t>
            </a:r>
            <a:r>
              <a:rPr lang="en-US" sz="2800" b="1" dirty="0">
                <a:solidFill>
                  <a:srgbClr val="00B050"/>
                </a:solidFill>
                <a:effectLst>
                  <a:outerShdw blurRad="38100" dist="38100" dir="2700000" algn="tl">
                    <a:srgbClr val="000000">
                      <a:alpha val="43137"/>
                    </a:srgbClr>
                  </a:outerShdw>
                </a:effectLst>
              </a:rPr>
              <a:t>Matrix Multiplication</a:t>
            </a:r>
            <a:r>
              <a:rPr lang="en-US" sz="2800" b="1" dirty="0" smtClean="0">
                <a:solidFill>
                  <a:srgbClr val="00B050"/>
                </a:solidFill>
                <a:effectLst>
                  <a:outerShdw blurRad="38100" dist="38100" dir="2700000" algn="tl">
                    <a:srgbClr val="000000">
                      <a:alpha val="43137"/>
                    </a:srgbClr>
                  </a:outerShdw>
                </a:effectLst>
              </a:rPr>
              <a:t>)</a:t>
            </a:r>
            <a:endParaRPr lang="en-US" sz="2800" b="1" dirty="0">
              <a:solidFill>
                <a:srgbClr val="00B050"/>
              </a:solidFill>
              <a:effectLst>
                <a:outerShdw blurRad="38100" dist="38100" dir="2700000" algn="tl">
                  <a:srgbClr val="000000">
                    <a:alpha val="43137"/>
                  </a:srgbClr>
                </a:outerShdw>
              </a:effectLst>
            </a:endParaRPr>
          </a:p>
        </p:txBody>
      </p:sp>
      <p:sp>
        <p:nvSpPr>
          <p:cNvPr id="7" name="TextBox 6"/>
          <p:cNvSpPr txBox="1"/>
          <p:nvPr/>
        </p:nvSpPr>
        <p:spPr>
          <a:xfrm>
            <a:off x="0" y="6096000"/>
            <a:ext cx="9144000" cy="769441"/>
          </a:xfrm>
          <a:prstGeom prst="rect">
            <a:avLst/>
          </a:prstGeom>
          <a:noFill/>
        </p:spPr>
        <p:txBody>
          <a:bodyPr wrap="square" rtlCol="0">
            <a:spAutoFit/>
          </a:bodyPr>
          <a:lstStyle/>
          <a:p>
            <a:pPr algn="ctr"/>
            <a:r>
              <a:rPr lang="en-US" sz="4400" b="1" dirty="0">
                <a:solidFill>
                  <a:srgbClr val="0070C0"/>
                </a:solidFill>
                <a:effectLst>
                  <a:outerShdw blurRad="38100" dist="38100" dir="2700000" algn="tl">
                    <a:srgbClr val="000000">
                      <a:alpha val="43137"/>
                    </a:srgbClr>
                  </a:outerShdw>
                </a:effectLst>
              </a:rPr>
              <a:t>Matrix Multiplication</a:t>
            </a:r>
            <a:endParaRPr lang="en-US" sz="4400"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06156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Operations with </a:t>
            </a:r>
            <a:r>
              <a:rPr lang="en-US" sz="4400" b="1" dirty="0">
                <a:solidFill>
                  <a:srgbClr val="0070C0"/>
                </a:solidFill>
                <a:effectLst>
                  <a:outerShdw blurRad="38100" dist="38100" dir="2700000" algn="tl">
                    <a:srgbClr val="000000">
                      <a:alpha val="43137"/>
                    </a:srgbClr>
                  </a:outerShdw>
                </a:effectLst>
              </a:rPr>
              <a:t>Matrices</a:t>
            </a:r>
          </a:p>
        </p:txBody>
      </p:sp>
      <p:sp>
        <p:nvSpPr>
          <p:cNvPr id="7" name="TextBox 6"/>
          <p:cNvSpPr txBox="1"/>
          <p:nvPr/>
        </p:nvSpPr>
        <p:spPr>
          <a:xfrm>
            <a:off x="0" y="0"/>
            <a:ext cx="9144000" cy="5262979"/>
          </a:xfrm>
          <a:prstGeom prst="rect">
            <a:avLst/>
          </a:prstGeom>
          <a:noFill/>
        </p:spPr>
        <p:txBody>
          <a:bodyPr wrap="square" rtlCol="0">
            <a:spAutoFit/>
          </a:bodyPr>
          <a:lstStyle/>
          <a:p>
            <a:pPr algn="just">
              <a:lnSpc>
                <a:spcPct val="150000"/>
              </a:lnSpc>
            </a:pPr>
            <a:r>
              <a:rPr lang="en-US" sz="2800" b="1" dirty="0"/>
              <a:t>In </a:t>
            </a:r>
            <a:r>
              <a:rPr lang="en-US" sz="2800" b="1" dirty="0" smtClean="0"/>
              <a:t>our previous lessons we </a:t>
            </a:r>
            <a:r>
              <a:rPr lang="en-US" sz="2800" b="1" dirty="0"/>
              <a:t>used matrices to solve systems of linear equations. </a:t>
            </a:r>
            <a:endParaRPr lang="en-US" sz="2800" b="1" dirty="0" smtClean="0"/>
          </a:p>
          <a:p>
            <a:pPr algn="just">
              <a:lnSpc>
                <a:spcPct val="150000"/>
              </a:lnSpc>
            </a:pPr>
            <a:endParaRPr lang="en-US" sz="2800" b="1" dirty="0" smtClean="0"/>
          </a:p>
          <a:p>
            <a:pPr algn="just">
              <a:lnSpc>
                <a:spcPct val="150000"/>
              </a:lnSpc>
            </a:pPr>
            <a:r>
              <a:rPr lang="en-US" sz="2800" b="1" dirty="0" smtClean="0"/>
              <a:t>Matrices</a:t>
            </a:r>
            <a:r>
              <a:rPr lang="en-US" sz="2800" b="1" dirty="0"/>
              <a:t>, </a:t>
            </a:r>
            <a:r>
              <a:rPr lang="en-US" sz="2800" b="1" dirty="0" smtClean="0"/>
              <a:t>however, can </a:t>
            </a:r>
            <a:r>
              <a:rPr lang="en-US" sz="2800" b="1" dirty="0"/>
              <a:t>be used to do much more than that. </a:t>
            </a:r>
            <a:endParaRPr lang="en-US" sz="2800" b="1" dirty="0" smtClean="0"/>
          </a:p>
          <a:p>
            <a:pPr algn="just">
              <a:lnSpc>
                <a:spcPct val="150000"/>
              </a:lnSpc>
            </a:pPr>
            <a:endParaRPr lang="en-US" sz="2800" b="1" dirty="0" smtClean="0"/>
          </a:p>
          <a:p>
            <a:pPr algn="just">
              <a:lnSpc>
                <a:spcPct val="150000"/>
              </a:lnSpc>
            </a:pPr>
            <a:r>
              <a:rPr lang="en-US" sz="2800" b="1" dirty="0" smtClean="0"/>
              <a:t>There </a:t>
            </a:r>
            <a:r>
              <a:rPr lang="en-US" sz="2800" b="1" dirty="0"/>
              <a:t>is a rich mathematical theory of </a:t>
            </a:r>
            <a:r>
              <a:rPr lang="en-US" sz="2800" b="1" dirty="0" smtClean="0"/>
              <a:t>matrices, and </a:t>
            </a:r>
            <a:r>
              <a:rPr lang="en-US" sz="2800" b="1" dirty="0"/>
              <a:t>its applications are numerous.</a:t>
            </a:r>
          </a:p>
        </p:txBody>
      </p:sp>
    </p:spTree>
    <p:extLst>
      <p:ext uri="{BB962C8B-B14F-4D97-AF65-F5344CB8AC3E}">
        <p14:creationId xmlns:p14="http://schemas.microsoft.com/office/powerpoint/2010/main" val="1976105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96000"/>
            <a:ext cx="9144000" cy="769441"/>
          </a:xfrm>
          <a:prstGeom prst="rect">
            <a:avLst/>
          </a:prstGeom>
          <a:noFill/>
        </p:spPr>
        <p:txBody>
          <a:bodyPr wrap="square" rtlCol="0">
            <a:spAutoFit/>
          </a:bodyPr>
          <a:lstStyle/>
          <a:p>
            <a:pPr algn="ctr"/>
            <a:r>
              <a:rPr lang="en-US" sz="4400" b="1" dirty="0">
                <a:solidFill>
                  <a:srgbClr val="0070C0"/>
                </a:solidFill>
                <a:effectLst>
                  <a:outerShdw blurRad="38100" dist="38100" dir="2700000" algn="tl">
                    <a:srgbClr val="000000">
                      <a:alpha val="43137"/>
                    </a:srgbClr>
                  </a:outerShdw>
                </a:effectLst>
              </a:rPr>
              <a:t>Matrix Multiplication</a:t>
            </a:r>
            <a:endParaRPr lang="en-US" sz="4400" dirty="0">
              <a:solidFill>
                <a:srgbClr val="0070C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5" name="TextBox 4"/>
              <p:cNvSpPr txBox="1"/>
              <p:nvPr/>
            </p:nvSpPr>
            <p:spPr>
              <a:xfrm>
                <a:off x="0" y="0"/>
                <a:ext cx="9144000" cy="3323987"/>
              </a:xfrm>
              <a:prstGeom prst="rect">
                <a:avLst/>
              </a:prstGeom>
              <a:noFill/>
            </p:spPr>
            <p:txBody>
              <a:bodyPr wrap="square" rtlCol="0">
                <a:spAutoFit/>
              </a:bodyPr>
              <a:lstStyle/>
              <a:p>
                <a:pPr algn="just">
                  <a:lnSpc>
                    <a:spcPct val="150000"/>
                  </a:lnSpc>
                </a:pPr>
                <a:r>
                  <a:rPr lang="en-US" sz="2800" b="1" dirty="0" smtClean="0"/>
                  <a:t>This definition means that the entry in the </a:t>
                </a:r>
                <a14:m>
                  <m:oMath xmlns:m="http://schemas.openxmlformats.org/officeDocument/2006/math">
                    <m:r>
                      <a:rPr lang="en-US" sz="2800" b="1" i="1" smtClean="0">
                        <a:solidFill>
                          <a:srgbClr val="00B0F0"/>
                        </a:solidFill>
                        <a:latin typeface="Cambria Math" panose="02040503050406030204" pitchFamily="18" charset="0"/>
                      </a:rPr>
                      <m:t>𝒊</m:t>
                    </m:r>
                  </m:oMath>
                </a14:m>
                <a:r>
                  <a:rPr lang="en-US" sz="2800" b="1" baseline="30000" dirty="0" smtClean="0"/>
                  <a:t>th</a:t>
                </a:r>
                <a:r>
                  <a:rPr lang="en-US" sz="2800" b="1" dirty="0" smtClean="0"/>
                  <a:t> </a:t>
                </a:r>
                <a:r>
                  <a:rPr lang="en-US" sz="2800" b="1" dirty="0"/>
                  <a:t>row and the </a:t>
                </a:r>
                <a14:m>
                  <m:oMath xmlns:m="http://schemas.openxmlformats.org/officeDocument/2006/math">
                    <m:r>
                      <a:rPr lang="en-US" sz="2800" b="1" i="1" smtClean="0">
                        <a:solidFill>
                          <a:srgbClr val="00B0F0"/>
                        </a:solidFill>
                        <a:latin typeface="Cambria Math" panose="02040503050406030204" pitchFamily="18" charset="0"/>
                      </a:rPr>
                      <m:t>𝒋</m:t>
                    </m:r>
                  </m:oMath>
                </a14:m>
                <a:r>
                  <a:rPr lang="en-US" sz="2800" b="1" baseline="30000" dirty="0" smtClean="0"/>
                  <a:t>th</a:t>
                </a:r>
                <a:r>
                  <a:rPr lang="en-US" sz="2800" b="1" dirty="0" smtClean="0"/>
                  <a:t> </a:t>
                </a:r>
                <a:r>
                  <a:rPr lang="en-US" sz="2800" b="1" dirty="0"/>
                  <a:t>column of the </a:t>
                </a:r>
                <a:r>
                  <a:rPr lang="en-US" sz="2800" b="1" dirty="0" smtClean="0"/>
                  <a:t>product </a:t>
                </a:r>
                <a14:m>
                  <m:oMath xmlns:m="http://schemas.openxmlformats.org/officeDocument/2006/math">
                    <m:r>
                      <a:rPr lang="en-US" sz="2800" b="1" i="1" smtClean="0">
                        <a:latin typeface="Cambria Math" panose="02040503050406030204" pitchFamily="18" charset="0"/>
                      </a:rPr>
                      <m:t>𝑨</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rPr>
                      <m:t>𝑩</m:t>
                    </m:r>
                  </m:oMath>
                </a14:m>
                <a:r>
                  <a:rPr lang="en-US" sz="2800" b="1" dirty="0" smtClean="0"/>
                  <a:t> is </a:t>
                </a:r>
                <a:r>
                  <a:rPr lang="en-US" sz="2800" b="1" dirty="0"/>
                  <a:t>obtained by multiplying the entries in the </a:t>
                </a:r>
                <a14:m>
                  <m:oMath xmlns:m="http://schemas.openxmlformats.org/officeDocument/2006/math">
                    <m:r>
                      <a:rPr lang="en-US" sz="2800" b="1" i="1" smtClean="0">
                        <a:solidFill>
                          <a:srgbClr val="00B0F0"/>
                        </a:solidFill>
                        <a:latin typeface="Cambria Math" panose="02040503050406030204" pitchFamily="18" charset="0"/>
                      </a:rPr>
                      <m:t>𝒊</m:t>
                    </m:r>
                  </m:oMath>
                </a14:m>
                <a:r>
                  <a:rPr lang="en-US" sz="2800" b="1" baseline="30000" dirty="0" smtClean="0"/>
                  <a:t>th</a:t>
                </a:r>
                <a:r>
                  <a:rPr lang="en-US" sz="2800" b="1" dirty="0" smtClean="0"/>
                  <a:t> </a:t>
                </a:r>
                <a:r>
                  <a:rPr lang="en-US" sz="2800" b="1" dirty="0"/>
                  <a:t>row </a:t>
                </a:r>
                <a:r>
                  <a:rPr lang="en-US" sz="2800" b="1" dirty="0" smtClean="0"/>
                  <a:t>of </a:t>
                </a:r>
                <a14:m>
                  <m:oMath xmlns:m="http://schemas.openxmlformats.org/officeDocument/2006/math">
                    <m:r>
                      <a:rPr lang="en-US" sz="2800" b="1" i="1" smtClean="0">
                        <a:solidFill>
                          <a:srgbClr val="00B0F0"/>
                        </a:solidFill>
                        <a:latin typeface="Cambria Math" panose="02040503050406030204" pitchFamily="18" charset="0"/>
                      </a:rPr>
                      <m:t>𝑨</m:t>
                    </m:r>
                  </m:oMath>
                </a14:m>
                <a:r>
                  <a:rPr lang="en-US" sz="2800" b="1" dirty="0" smtClean="0"/>
                  <a:t> </a:t>
                </a:r>
                <a:r>
                  <a:rPr lang="en-US" sz="2800" b="1" dirty="0"/>
                  <a:t>by the corresponding entries </a:t>
                </a:r>
                <a:r>
                  <a:rPr lang="en-US" sz="2800" b="1" dirty="0" smtClean="0"/>
                  <a:t>in the </a:t>
                </a:r>
                <a14:m>
                  <m:oMath xmlns:m="http://schemas.openxmlformats.org/officeDocument/2006/math">
                    <m:r>
                      <a:rPr lang="en-US" sz="2800" b="1" i="1" smtClean="0">
                        <a:solidFill>
                          <a:srgbClr val="00B0F0"/>
                        </a:solidFill>
                        <a:latin typeface="Cambria Math" panose="02040503050406030204" pitchFamily="18" charset="0"/>
                      </a:rPr>
                      <m:t>𝒋</m:t>
                    </m:r>
                  </m:oMath>
                </a14:m>
                <a:r>
                  <a:rPr lang="en-US" sz="2800" b="1" baseline="30000" dirty="0" smtClean="0"/>
                  <a:t>th</a:t>
                </a:r>
                <a:r>
                  <a:rPr lang="en-US" sz="2800" b="1" dirty="0" smtClean="0"/>
                  <a:t> </a:t>
                </a:r>
                <a:r>
                  <a:rPr lang="en-US" sz="2800" b="1" dirty="0"/>
                  <a:t>column </a:t>
                </a:r>
                <a:r>
                  <a:rPr lang="en-US" sz="2800" b="1" dirty="0" smtClean="0"/>
                  <a:t>of </a:t>
                </a:r>
                <a14:m>
                  <m:oMath xmlns:m="http://schemas.openxmlformats.org/officeDocument/2006/math">
                    <m:r>
                      <a:rPr lang="en-US" sz="2800" b="1" i="1" smtClean="0">
                        <a:solidFill>
                          <a:srgbClr val="00B0F0"/>
                        </a:solidFill>
                        <a:latin typeface="Cambria Math" panose="02040503050406030204" pitchFamily="18" charset="0"/>
                      </a:rPr>
                      <m:t>𝑩</m:t>
                    </m:r>
                  </m:oMath>
                </a14:m>
                <a:r>
                  <a:rPr lang="en-US" sz="2800" b="1" dirty="0" smtClean="0"/>
                  <a:t> </a:t>
                </a:r>
                <a:r>
                  <a:rPr lang="en-US" sz="2800" b="1" dirty="0"/>
                  <a:t>and then adding the results.</a:t>
                </a:r>
              </a:p>
            </p:txBody>
          </p:sp>
        </mc:Choice>
        <mc:Fallback>
          <p:sp>
            <p:nvSpPr>
              <p:cNvPr id="5" name="TextBox 4"/>
              <p:cNvSpPr txBox="1">
                <a:spLocks noRot="1" noChangeAspect="1" noMove="1" noResize="1" noEditPoints="1" noAdjustHandles="1" noChangeArrowheads="1" noChangeShapeType="1" noTextEdit="1"/>
              </p:cNvSpPr>
              <p:nvPr/>
            </p:nvSpPr>
            <p:spPr>
              <a:xfrm>
                <a:off x="0" y="0"/>
                <a:ext cx="9144000" cy="3323987"/>
              </a:xfrm>
              <a:prstGeom prst="rect">
                <a:avLst/>
              </a:prstGeom>
              <a:blipFill rotWithShape="0">
                <a:blip r:embed="rId2"/>
                <a:stretch>
                  <a:fillRect l="-1333" r="-1333" b="-2202"/>
                </a:stretch>
              </a:blipFill>
            </p:spPr>
            <p:txBody>
              <a:bodyPr/>
              <a:lstStyle/>
              <a:p>
                <a:r>
                  <a:rPr lang="en-US">
                    <a:noFill/>
                  </a:rPr>
                  <a:t> </a:t>
                </a:r>
              </a:p>
            </p:txBody>
          </p:sp>
        </mc:Fallback>
      </mc:AlternateContent>
    </p:spTree>
    <p:extLst>
      <p:ext uri="{BB962C8B-B14F-4D97-AF65-F5344CB8AC3E}">
        <p14:creationId xmlns:p14="http://schemas.microsoft.com/office/powerpoint/2010/main" val="352082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0" y="470315"/>
                <a:ext cx="9144000" cy="1878078"/>
              </a:xfrm>
              <a:prstGeom prst="rect">
                <a:avLst/>
              </a:prstGeom>
              <a:noFill/>
            </p:spPr>
            <p:txBody>
              <a:bodyPr wrap="square" rtlCol="0">
                <a:spAutoFit/>
              </a:bodyPr>
              <a:lstStyle/>
              <a:p>
                <a:pPr>
                  <a:lnSpc>
                    <a:spcPct val="150000"/>
                  </a:lnSpc>
                </a:pPr>
                <a:r>
                  <a:rPr lang="en-US" sz="2800" b="1" dirty="0" smtClean="0"/>
                  <a:t>Find the </a:t>
                </a:r>
                <a:r>
                  <a:rPr lang="en-US" sz="2800" b="1" dirty="0" smtClean="0"/>
                  <a:t>product </a:t>
                </a:r>
                <a14:m>
                  <m:oMath xmlns:m="http://schemas.openxmlformats.org/officeDocument/2006/math">
                    <m:r>
                      <a:rPr lang="en-US" sz="2800" b="1" i="1" smtClean="0">
                        <a:latin typeface="Cambria Math" panose="02040503050406030204" pitchFamily="18" charset="0"/>
                      </a:rPr>
                      <m:t>𝑨</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rPr>
                      <m:t>𝑩</m:t>
                    </m:r>
                  </m:oMath>
                </a14:m>
                <a:r>
                  <a:rPr lang="en-US" sz="2800" b="1" dirty="0" smtClean="0"/>
                  <a:t> where</a:t>
                </a:r>
              </a:p>
              <a:p>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𝑨</m:t>
                      </m:r>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2"/>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m:t>
                                </m:r>
                                <m:r>
                                  <a:rPr lang="en-US" sz="2800" b="1" i="1" smtClean="0">
                                    <a:latin typeface="Cambria Math" panose="02040503050406030204" pitchFamily="18" charset="0"/>
                                  </a:rPr>
                                  <m:t>𝟏</m:t>
                                </m:r>
                              </m:e>
                              <m:e>
                                <m:r>
                                  <a:rPr lang="en-US" sz="2800" b="1" i="1" smtClean="0">
                                    <a:latin typeface="Cambria Math" panose="02040503050406030204" pitchFamily="18" charset="0"/>
                                  </a:rPr>
                                  <m:t>𝟑</m:t>
                                </m:r>
                              </m:e>
                            </m:mr>
                            <m:mr>
                              <m:e>
                                <m:r>
                                  <a:rPr lang="en-US" sz="2800" b="1" i="1" smtClean="0">
                                    <a:latin typeface="Cambria Math" panose="02040503050406030204" pitchFamily="18" charset="0"/>
                                  </a:rPr>
                                  <m:t>𝟒</m:t>
                                </m:r>
                              </m:e>
                              <m:e>
                                <m:r>
                                  <a:rPr lang="en-US" sz="2800" b="1" i="1" smtClean="0">
                                    <a:latin typeface="Cambria Math" panose="02040503050406030204" pitchFamily="18" charset="0"/>
                                  </a:rPr>
                                  <m:t>−</m:t>
                                </m:r>
                                <m:r>
                                  <a:rPr lang="en-US" sz="2800" b="1" i="1" smtClean="0">
                                    <a:latin typeface="Cambria Math" panose="02040503050406030204" pitchFamily="18" charset="0"/>
                                  </a:rPr>
                                  <m:t>𝟐</m:t>
                                </m:r>
                              </m:e>
                            </m:mr>
                            <m:mr>
                              <m:e>
                                <m:r>
                                  <a:rPr lang="en-US" sz="2800" b="1" i="1" smtClean="0">
                                    <a:latin typeface="Cambria Math" panose="02040503050406030204" pitchFamily="18" charset="0"/>
                                  </a:rPr>
                                  <m:t>𝟓</m:t>
                                </m:r>
                              </m:e>
                              <m:e>
                                <m:r>
                                  <a:rPr lang="en-US" sz="2800" b="1" i="1" smtClean="0">
                                    <a:latin typeface="Cambria Math" panose="02040503050406030204" pitchFamily="18" charset="0"/>
                                  </a:rPr>
                                  <m:t>𝟎</m:t>
                                </m:r>
                              </m:e>
                            </m:mr>
                          </m:m>
                        </m:e>
                      </m:d>
                      <m:r>
                        <a:rPr lang="en-US" sz="2800" b="1" i="1" smtClean="0">
                          <a:latin typeface="Cambria Math" panose="02040503050406030204" pitchFamily="18" charset="0"/>
                        </a:rPr>
                        <m:t>         </m:t>
                      </m:r>
                      <m:r>
                        <a:rPr lang="en-US" sz="2800" b="1" i="0" smtClean="0">
                          <a:latin typeface="Cambria Math" panose="02040503050406030204" pitchFamily="18" charset="0"/>
                        </a:rPr>
                        <m:t>𝐚𝐧𝐝</m:t>
                      </m:r>
                      <m:r>
                        <a:rPr lang="en-US" sz="2800" b="1" i="1" smtClean="0">
                          <a:latin typeface="Cambria Math" panose="02040503050406030204" pitchFamily="18" charset="0"/>
                        </a:rPr>
                        <m:t>       </m:t>
                      </m:r>
                      <m:r>
                        <a:rPr lang="en-US" sz="2800" b="1" i="1" smtClean="0">
                          <a:latin typeface="Cambria Math" panose="02040503050406030204" pitchFamily="18" charset="0"/>
                        </a:rPr>
                        <m:t>𝑩</m:t>
                      </m:r>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2"/>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m:t>
                                </m:r>
                                <m:r>
                                  <a:rPr lang="en-US" sz="2800" b="1" i="1" smtClean="0">
                                    <a:latin typeface="Cambria Math" panose="02040503050406030204" pitchFamily="18" charset="0"/>
                                  </a:rPr>
                                  <m:t>𝟑</m:t>
                                </m:r>
                              </m:e>
                              <m:e>
                                <m:r>
                                  <a:rPr lang="en-US" sz="2800" b="1" i="1" smtClean="0">
                                    <a:latin typeface="Cambria Math" panose="02040503050406030204" pitchFamily="18" charset="0"/>
                                  </a:rPr>
                                  <m:t>𝟐</m:t>
                                </m:r>
                              </m:e>
                            </m:mr>
                            <m:mr>
                              <m:e>
                                <m:r>
                                  <a:rPr lang="en-US" sz="2800" b="1" i="1" smtClean="0">
                                    <a:latin typeface="Cambria Math" panose="02040503050406030204" pitchFamily="18" charset="0"/>
                                  </a:rPr>
                                  <m:t>−</m:t>
                                </m:r>
                                <m:r>
                                  <a:rPr lang="en-US" sz="2800" b="1" i="1" smtClean="0">
                                    <a:latin typeface="Cambria Math" panose="02040503050406030204" pitchFamily="18" charset="0"/>
                                  </a:rPr>
                                  <m:t>𝟒</m:t>
                                </m:r>
                              </m:e>
                              <m:e>
                                <m:r>
                                  <a:rPr lang="en-US" sz="2800" b="1" i="1" smtClean="0">
                                    <a:latin typeface="Cambria Math" panose="02040503050406030204" pitchFamily="18" charset="0"/>
                                  </a:rPr>
                                  <m:t>𝟏</m:t>
                                </m:r>
                              </m:e>
                            </m:mr>
                          </m:m>
                        </m:e>
                      </m:d>
                    </m:oMath>
                  </m:oMathPara>
                </a14:m>
                <a:endParaRPr lang="en-US" sz="2800" b="1" dirty="0"/>
              </a:p>
            </p:txBody>
          </p:sp>
        </mc:Choice>
        <mc:Fallback>
          <p:sp>
            <p:nvSpPr>
              <p:cNvPr id="5" name="TextBox 4"/>
              <p:cNvSpPr txBox="1">
                <a:spLocks noRot="1" noChangeAspect="1" noMove="1" noResize="1" noEditPoints="1" noAdjustHandles="1" noChangeArrowheads="1" noChangeShapeType="1" noTextEdit="1"/>
              </p:cNvSpPr>
              <p:nvPr/>
            </p:nvSpPr>
            <p:spPr>
              <a:xfrm>
                <a:off x="0" y="470315"/>
                <a:ext cx="9144000" cy="1878078"/>
              </a:xfrm>
              <a:prstGeom prst="rect">
                <a:avLst/>
              </a:prstGeom>
              <a:blipFill rotWithShape="0">
                <a:blip r:embed="rId2"/>
                <a:stretch>
                  <a:fillRect l="-1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 y="2568467"/>
                <a:ext cx="9144000" cy="1317733"/>
              </a:xfrm>
              <a:prstGeom prst="rect">
                <a:avLst/>
              </a:prstGeom>
              <a:noFill/>
            </p:spPr>
            <p:txBody>
              <a:bodyPr wrap="square" rtlCol="0">
                <a:spAutoFit/>
              </a:bodyPr>
              <a:lstStyle/>
              <a:p>
                <a:pPr algn="just">
                  <a:lnSpc>
                    <a:spcPct val="150000"/>
                  </a:lnSpc>
                </a:pPr>
                <a:r>
                  <a:rPr lang="en-US" sz="2800" b="1" dirty="0" smtClean="0"/>
                  <a:t>First note that the product </a:t>
                </a:r>
                <a14:m>
                  <m:oMath xmlns:m="http://schemas.openxmlformats.org/officeDocument/2006/math">
                    <m:r>
                      <a:rPr lang="en-US" sz="2800" b="1" i="1" smtClean="0">
                        <a:latin typeface="Cambria Math" panose="02040503050406030204" pitchFamily="18" charset="0"/>
                      </a:rPr>
                      <m:t>𝑨</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𝑩</m:t>
                    </m:r>
                  </m:oMath>
                </a14:m>
                <a:r>
                  <a:rPr lang="en-US" sz="2800" b="1" dirty="0" smtClean="0"/>
                  <a:t> </a:t>
                </a:r>
                <a:r>
                  <a:rPr lang="en-US" sz="2800" b="1" dirty="0"/>
                  <a:t>is defined </a:t>
                </a:r>
                <a:r>
                  <a:rPr lang="en-US" sz="2800" b="1" dirty="0" smtClean="0"/>
                  <a:t>because </a:t>
                </a:r>
                <a14:m>
                  <m:oMath xmlns:m="http://schemas.openxmlformats.org/officeDocument/2006/math">
                    <m:r>
                      <a:rPr lang="en-US" sz="2800" b="1" i="1" smtClean="0">
                        <a:latin typeface="Cambria Math" panose="02040503050406030204" pitchFamily="18" charset="0"/>
                      </a:rPr>
                      <m:t>𝑨</m:t>
                    </m:r>
                  </m:oMath>
                </a14:m>
                <a:r>
                  <a:rPr lang="en-US" sz="2800" b="1" dirty="0" smtClean="0"/>
                  <a:t> </a:t>
                </a:r>
                <a:r>
                  <a:rPr lang="en-US" sz="2800" b="1" dirty="0"/>
                  <a:t>has </a:t>
                </a:r>
                <a:r>
                  <a:rPr lang="en-US" sz="2800" b="1" dirty="0" smtClean="0"/>
                  <a:t>size </a:t>
                </a:r>
                <a14:m>
                  <m:oMath xmlns:m="http://schemas.openxmlformats.org/officeDocument/2006/math">
                    <m:r>
                      <a:rPr lang="en-US" sz="2800" b="1" i="1" smtClean="0">
                        <a:latin typeface="Cambria Math" panose="02040503050406030204" pitchFamily="18" charset="0"/>
                      </a:rPr>
                      <m:t>𝟑</m:t>
                    </m:r>
                    <m:r>
                      <a:rPr lang="en-US" sz="2800" b="1" i="1" smtClean="0">
                        <a:latin typeface="Cambria Math" panose="02040503050406030204" pitchFamily="18" charset="0"/>
                        <a:ea typeface="Cambria Math"/>
                      </a:rPr>
                      <m:t>×</m:t>
                    </m:r>
                    <m:r>
                      <a:rPr lang="en-US" sz="2800" b="1" i="1" smtClean="0">
                        <a:latin typeface="Cambria Math" panose="02040503050406030204" pitchFamily="18" charset="0"/>
                        <a:ea typeface="Cambria Math"/>
                      </a:rPr>
                      <m:t>𝟐</m:t>
                    </m:r>
                  </m:oMath>
                </a14:m>
                <a:r>
                  <a:rPr lang="en-US" sz="2800" b="1" dirty="0" smtClean="0"/>
                  <a:t> and </a:t>
                </a:r>
                <a14:m>
                  <m:oMath xmlns:m="http://schemas.openxmlformats.org/officeDocument/2006/math">
                    <m:r>
                      <a:rPr lang="en-US" sz="2800" b="1" i="1" smtClean="0">
                        <a:latin typeface="Cambria Math" panose="02040503050406030204" pitchFamily="18" charset="0"/>
                      </a:rPr>
                      <m:t>𝑩</m:t>
                    </m:r>
                  </m:oMath>
                </a14:m>
                <a:r>
                  <a:rPr lang="en-US" sz="2800" b="1" dirty="0" smtClean="0"/>
                  <a:t> </a:t>
                </a:r>
                <a:r>
                  <a:rPr lang="en-US" sz="2800" b="1" dirty="0" smtClean="0"/>
                  <a:t>has size </a:t>
                </a:r>
                <a14:m>
                  <m:oMath xmlns:m="http://schemas.openxmlformats.org/officeDocument/2006/math">
                    <m:r>
                      <a:rPr lang="en-US" sz="2800" b="1" i="1" smtClean="0">
                        <a:latin typeface="Cambria Math" panose="02040503050406030204" pitchFamily="18" charset="0"/>
                      </a:rPr>
                      <m:t>𝟐</m:t>
                    </m:r>
                    <m:r>
                      <a:rPr lang="en-US" sz="2800" b="1" i="1" smtClean="0">
                        <a:latin typeface="Cambria Math" panose="02040503050406030204" pitchFamily="18" charset="0"/>
                        <a:ea typeface="Cambria Math"/>
                      </a:rPr>
                      <m:t>×</m:t>
                    </m:r>
                    <m:r>
                      <a:rPr lang="en-US" sz="2800" b="1" i="1" smtClean="0">
                        <a:latin typeface="Cambria Math" panose="02040503050406030204" pitchFamily="18" charset="0"/>
                        <a:ea typeface="Cambria Math"/>
                      </a:rPr>
                      <m:t>𝟐</m:t>
                    </m:r>
                  </m:oMath>
                </a14:m>
                <a:r>
                  <a:rPr lang="en-US" sz="2800" b="1" dirty="0" smtClean="0"/>
                  <a:t>.</a:t>
                </a:r>
              </a:p>
            </p:txBody>
          </p:sp>
        </mc:Choice>
        <mc:Fallback>
          <p:sp>
            <p:nvSpPr>
              <p:cNvPr id="7" name="TextBox 6"/>
              <p:cNvSpPr txBox="1">
                <a:spLocks noRot="1" noChangeAspect="1" noMove="1" noResize="1" noEditPoints="1" noAdjustHandles="1" noChangeArrowheads="1" noChangeShapeType="1" noTextEdit="1"/>
              </p:cNvSpPr>
              <p:nvPr/>
            </p:nvSpPr>
            <p:spPr>
              <a:xfrm>
                <a:off x="-1" y="2568467"/>
                <a:ext cx="9144000" cy="1317733"/>
              </a:xfrm>
              <a:prstGeom prst="rect">
                <a:avLst/>
              </a:prstGeom>
              <a:blipFill rotWithShape="0">
                <a:blip r:embed="rId3"/>
                <a:stretch>
                  <a:fillRect l="-1333" b="-11521"/>
                </a:stretch>
              </a:blipFill>
            </p:spPr>
            <p:txBody>
              <a:bodyPr/>
              <a:lstStyle/>
              <a:p>
                <a:r>
                  <a:rPr lang="en-US">
                    <a:noFill/>
                  </a:rPr>
                  <a:t> </a:t>
                </a:r>
              </a:p>
            </p:txBody>
          </p:sp>
        </mc:Fallback>
      </mc:AlternateContent>
      <p:sp>
        <p:nvSpPr>
          <p:cNvPr id="10" name="TextBox 9"/>
          <p:cNvSpPr txBox="1"/>
          <p:nvPr/>
        </p:nvSpPr>
        <p:spPr>
          <a:xfrm>
            <a:off x="0" y="7620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Example </a:t>
            </a:r>
            <a:r>
              <a:rPr lang="en-US" sz="2800" b="1" dirty="0" smtClean="0">
                <a:solidFill>
                  <a:srgbClr val="00B050"/>
                </a:solidFill>
                <a:effectLst>
                  <a:outerShdw blurRad="38100" dist="38100" dir="2700000" algn="tl">
                    <a:srgbClr val="000000">
                      <a:alpha val="43137"/>
                    </a:srgbClr>
                  </a:outerShdw>
                </a:effectLst>
              </a:rPr>
              <a:t>4. Finding </a:t>
            </a:r>
            <a:r>
              <a:rPr lang="en-US" sz="2800" b="1" dirty="0">
                <a:solidFill>
                  <a:srgbClr val="00B050"/>
                </a:solidFill>
                <a:effectLst>
                  <a:outerShdw blurRad="38100" dist="38100" dir="2700000" algn="tl">
                    <a:srgbClr val="000000">
                      <a:alpha val="43137"/>
                    </a:srgbClr>
                  </a:outerShdw>
                </a:effectLst>
              </a:rPr>
              <a:t>the Product of Two </a:t>
            </a:r>
            <a:r>
              <a:rPr lang="en-US" sz="2800" b="1" dirty="0" smtClean="0">
                <a:solidFill>
                  <a:srgbClr val="00B050"/>
                </a:solidFill>
                <a:effectLst>
                  <a:outerShdw blurRad="38100" dist="38100" dir="2700000" algn="tl">
                    <a:srgbClr val="000000">
                      <a:alpha val="43137"/>
                    </a:srgbClr>
                  </a:outerShdw>
                </a:effectLst>
              </a:rPr>
              <a:t>Matrices</a:t>
            </a:r>
            <a:endParaRPr lang="en-US" sz="2800" b="1" dirty="0">
              <a:solidFill>
                <a:srgbClr val="00B050"/>
              </a:solidFill>
              <a:effectLst>
                <a:outerShdw blurRad="38100" dist="38100" dir="2700000" algn="tl">
                  <a:srgbClr val="000000">
                    <a:alpha val="43137"/>
                  </a:srgbClr>
                </a:outerShdw>
              </a:effectLst>
            </a:endParaRPr>
          </a:p>
        </p:txBody>
      </p:sp>
      <p:sp>
        <p:nvSpPr>
          <p:cNvPr id="12" name="TextBox 11"/>
          <p:cNvSpPr txBox="1"/>
          <p:nvPr/>
        </p:nvSpPr>
        <p:spPr>
          <a:xfrm>
            <a:off x="0" y="228600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Solution</a:t>
            </a:r>
            <a:endParaRPr lang="en-US" sz="2800" b="1" dirty="0">
              <a:solidFill>
                <a:srgbClr val="00B050"/>
              </a:solidFill>
              <a:effectLst>
                <a:outerShdw blurRad="38100" dist="38100" dir="2700000" algn="tl">
                  <a:srgbClr val="000000">
                    <a:alpha val="43137"/>
                  </a:srgbClr>
                </a:outerShdw>
              </a:effectLst>
            </a:endParaRPr>
          </a:p>
        </p:txBody>
      </p:sp>
      <p:sp>
        <p:nvSpPr>
          <p:cNvPr id="8" name="TextBox 7"/>
          <p:cNvSpPr txBox="1"/>
          <p:nvPr/>
        </p:nvSpPr>
        <p:spPr>
          <a:xfrm>
            <a:off x="0" y="6096000"/>
            <a:ext cx="9144000" cy="769441"/>
          </a:xfrm>
          <a:prstGeom prst="rect">
            <a:avLst/>
          </a:prstGeom>
          <a:noFill/>
        </p:spPr>
        <p:txBody>
          <a:bodyPr wrap="square" rtlCol="0">
            <a:spAutoFit/>
          </a:bodyPr>
          <a:lstStyle/>
          <a:p>
            <a:pPr algn="ctr"/>
            <a:r>
              <a:rPr lang="en-US" sz="4400" b="1" dirty="0">
                <a:solidFill>
                  <a:srgbClr val="0070C0"/>
                </a:solidFill>
                <a:effectLst>
                  <a:outerShdw blurRad="38100" dist="38100" dir="2700000" algn="tl">
                    <a:srgbClr val="000000">
                      <a:alpha val="43137"/>
                    </a:srgbClr>
                  </a:outerShdw>
                </a:effectLst>
              </a:rPr>
              <a:t>Matrix Multiplication</a:t>
            </a:r>
            <a:endParaRPr lang="en-US" sz="4400" dirty="0">
              <a:solidFill>
                <a:srgbClr val="0070C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11" name="TextBox 10"/>
              <p:cNvSpPr txBox="1"/>
              <p:nvPr/>
            </p:nvSpPr>
            <p:spPr>
              <a:xfrm>
                <a:off x="0" y="4025458"/>
                <a:ext cx="9144000" cy="2146742"/>
              </a:xfrm>
              <a:prstGeom prst="rect">
                <a:avLst/>
              </a:prstGeom>
              <a:noFill/>
            </p:spPr>
            <p:txBody>
              <a:bodyPr wrap="square" rtlCol="0">
                <a:spAutoFit/>
              </a:bodyPr>
              <a:lstStyle/>
              <a:p>
                <a:pPr algn="just"/>
                <a:r>
                  <a:rPr lang="en-US" sz="2800" b="1" dirty="0" smtClean="0"/>
                  <a:t>Moreover, the product </a:t>
                </a:r>
                <a14:m>
                  <m:oMath xmlns:m="http://schemas.openxmlformats.org/officeDocument/2006/math">
                    <m:r>
                      <a:rPr lang="en-US" sz="2800" b="1" i="1">
                        <a:latin typeface="Cambria Math" panose="02040503050406030204" pitchFamily="18" charset="0"/>
                      </a:rPr>
                      <m:t>𝑨</m:t>
                    </m:r>
                    <m:r>
                      <a:rPr lang="en-US" sz="2800" b="1"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𝑩</m:t>
                    </m:r>
                  </m:oMath>
                </a14:m>
                <a:r>
                  <a:rPr lang="en-US" sz="2800" b="1" dirty="0"/>
                  <a:t> has size </a:t>
                </a:r>
                <a14:m>
                  <m:oMath xmlns:m="http://schemas.openxmlformats.org/officeDocument/2006/math">
                    <m:r>
                      <a:rPr lang="en-US" sz="2800" b="1" i="1">
                        <a:latin typeface="Cambria Math"/>
                      </a:rPr>
                      <m:t>𝟑</m:t>
                    </m:r>
                    <m:r>
                      <a:rPr lang="en-US" sz="2800" b="1" i="1">
                        <a:latin typeface="Cambria Math"/>
                        <a:ea typeface="Cambria Math"/>
                      </a:rPr>
                      <m:t>×</m:t>
                    </m:r>
                    <m:r>
                      <a:rPr lang="en-US" sz="2800" b="1" i="1">
                        <a:latin typeface="Cambria Math"/>
                        <a:ea typeface="Cambria Math"/>
                      </a:rPr>
                      <m:t>𝟐</m:t>
                    </m:r>
                  </m:oMath>
                </a14:m>
                <a:r>
                  <a:rPr lang="en-US" sz="2800" b="1" dirty="0"/>
                  <a:t> and will take the </a:t>
                </a:r>
                <a:r>
                  <a:rPr lang="en-US" sz="2800" b="1" dirty="0" smtClean="0"/>
                  <a:t>form</a:t>
                </a:r>
              </a:p>
              <a:p>
                <a:pPr algn="just"/>
                <a14:m>
                  <m:oMathPara xmlns:m="http://schemas.openxmlformats.org/officeDocument/2006/math">
                    <m:oMathParaPr>
                      <m:jc m:val="centerGroup"/>
                    </m:oMathParaPr>
                    <m:oMath xmlns:m="http://schemas.openxmlformats.org/officeDocument/2006/math">
                      <m:d>
                        <m:dPr>
                          <m:begChr m:val="["/>
                          <m:endChr m:val="]"/>
                          <m:ctrlPr>
                            <a:rPr lang="en-US" sz="2800" b="1" i="1">
                              <a:latin typeface="Cambria Math" panose="02040503050406030204" pitchFamily="18" charset="0"/>
                            </a:rPr>
                          </m:ctrlPr>
                        </m:dPr>
                        <m:e>
                          <m:m>
                            <m:mPr>
                              <m:mcs>
                                <m:mc>
                                  <m:mcPr>
                                    <m:count m:val="2"/>
                                    <m:mcJc m:val="center"/>
                                  </m:mcPr>
                                </m:mc>
                              </m:mcs>
                              <m:ctrlPr>
                                <a:rPr lang="en-US" sz="2800" b="1" i="1">
                                  <a:latin typeface="Cambria Math" panose="02040503050406030204" pitchFamily="18" charset="0"/>
                                </a:rPr>
                              </m:ctrlPr>
                            </m:mPr>
                            <m:mr>
                              <m:e>
                                <m:r>
                                  <m:rPr>
                                    <m:brk m:alnAt="7"/>
                                  </m:rPr>
                                  <a:rPr lang="en-US" sz="2800" b="1" i="1">
                                    <a:latin typeface="Cambria Math" panose="02040503050406030204" pitchFamily="18" charset="0"/>
                                  </a:rPr>
                                  <m:t>−</m:t>
                                </m:r>
                                <m:r>
                                  <a:rPr lang="en-US" sz="2800" b="1" i="1">
                                    <a:latin typeface="Cambria Math" panose="02040503050406030204" pitchFamily="18" charset="0"/>
                                  </a:rPr>
                                  <m:t>𝟏</m:t>
                                </m:r>
                              </m:e>
                              <m:e>
                                <m:r>
                                  <a:rPr lang="en-US" sz="2800" b="1" i="1">
                                    <a:latin typeface="Cambria Math" panose="02040503050406030204" pitchFamily="18" charset="0"/>
                                  </a:rPr>
                                  <m:t>𝟑</m:t>
                                </m:r>
                              </m:e>
                            </m:mr>
                            <m:mr>
                              <m:e>
                                <m:r>
                                  <a:rPr lang="en-US" sz="2800" b="1" i="1">
                                    <a:latin typeface="Cambria Math" panose="02040503050406030204" pitchFamily="18" charset="0"/>
                                  </a:rPr>
                                  <m:t>𝟒</m:t>
                                </m:r>
                              </m:e>
                              <m:e>
                                <m:r>
                                  <a:rPr lang="en-US" sz="2800" b="1" i="1">
                                    <a:latin typeface="Cambria Math" panose="02040503050406030204" pitchFamily="18" charset="0"/>
                                  </a:rPr>
                                  <m:t>−</m:t>
                                </m:r>
                                <m:r>
                                  <a:rPr lang="en-US" sz="2800" b="1" i="1">
                                    <a:latin typeface="Cambria Math" panose="02040503050406030204" pitchFamily="18" charset="0"/>
                                  </a:rPr>
                                  <m:t>𝟐</m:t>
                                </m:r>
                              </m:e>
                            </m:mr>
                            <m:mr>
                              <m:e>
                                <m:r>
                                  <a:rPr lang="en-US" sz="2800" b="1" i="1">
                                    <a:latin typeface="Cambria Math" panose="02040503050406030204" pitchFamily="18" charset="0"/>
                                  </a:rPr>
                                  <m:t>𝟓</m:t>
                                </m:r>
                              </m:e>
                              <m:e>
                                <m:r>
                                  <a:rPr lang="en-US" sz="2800" b="1" i="1">
                                    <a:latin typeface="Cambria Math" panose="02040503050406030204" pitchFamily="18" charset="0"/>
                                  </a:rPr>
                                  <m:t>𝟎</m:t>
                                </m:r>
                              </m:e>
                            </m:mr>
                          </m:m>
                        </m:e>
                      </m:d>
                      <m:r>
                        <a:rPr lang="en-US" sz="2800" b="1" i="1" smtClean="0">
                          <a:latin typeface="Cambria Math" panose="02040503050406030204" pitchFamily="18" charset="0"/>
                          <a:ea typeface="Cambria Math" panose="02040503050406030204" pitchFamily="18" charset="0"/>
                        </a:rPr>
                        <m:t>×</m:t>
                      </m:r>
                      <m:d>
                        <m:dPr>
                          <m:begChr m:val="["/>
                          <m:endChr m:val="]"/>
                          <m:ctrlPr>
                            <a:rPr lang="en-US" sz="2800" b="1" i="1">
                              <a:latin typeface="Cambria Math" panose="02040503050406030204" pitchFamily="18" charset="0"/>
                            </a:rPr>
                          </m:ctrlPr>
                        </m:dPr>
                        <m:e>
                          <m:m>
                            <m:mPr>
                              <m:mcs>
                                <m:mc>
                                  <m:mcPr>
                                    <m:count m:val="2"/>
                                    <m:mcJc m:val="center"/>
                                  </m:mcPr>
                                </m:mc>
                              </m:mcs>
                              <m:ctrlPr>
                                <a:rPr lang="en-US" sz="2800" b="1" i="1">
                                  <a:latin typeface="Cambria Math" panose="02040503050406030204" pitchFamily="18" charset="0"/>
                                </a:rPr>
                              </m:ctrlPr>
                            </m:mPr>
                            <m:mr>
                              <m:e>
                                <m:r>
                                  <m:rPr>
                                    <m:brk m:alnAt="7"/>
                                  </m:rPr>
                                  <a:rPr lang="en-US" sz="2800" b="1" i="1">
                                    <a:latin typeface="Cambria Math" panose="02040503050406030204" pitchFamily="18" charset="0"/>
                                  </a:rPr>
                                  <m:t>−</m:t>
                                </m:r>
                                <m:r>
                                  <a:rPr lang="en-US" sz="2800" b="1" i="1">
                                    <a:latin typeface="Cambria Math" panose="02040503050406030204" pitchFamily="18" charset="0"/>
                                  </a:rPr>
                                  <m:t>𝟑</m:t>
                                </m:r>
                              </m:e>
                              <m:e>
                                <m:r>
                                  <a:rPr lang="en-US" sz="2800" b="1" i="1">
                                    <a:latin typeface="Cambria Math" panose="02040503050406030204" pitchFamily="18" charset="0"/>
                                  </a:rPr>
                                  <m:t>𝟐</m:t>
                                </m:r>
                              </m:e>
                            </m:mr>
                            <m:mr>
                              <m:e>
                                <m:r>
                                  <a:rPr lang="en-US" sz="2800" b="1" i="1">
                                    <a:latin typeface="Cambria Math" panose="02040503050406030204" pitchFamily="18" charset="0"/>
                                  </a:rPr>
                                  <m:t>−</m:t>
                                </m:r>
                                <m:r>
                                  <a:rPr lang="en-US" sz="2800" b="1" i="1">
                                    <a:latin typeface="Cambria Math" panose="02040503050406030204" pitchFamily="18" charset="0"/>
                                  </a:rPr>
                                  <m:t>𝟒</m:t>
                                </m:r>
                              </m:e>
                              <m:e>
                                <m:r>
                                  <a:rPr lang="en-US" sz="2800" b="1" i="1">
                                    <a:latin typeface="Cambria Math" panose="02040503050406030204" pitchFamily="18" charset="0"/>
                                  </a:rPr>
                                  <m:t>𝟏</m:t>
                                </m:r>
                              </m:e>
                            </m:mr>
                          </m:m>
                        </m:e>
                      </m:d>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2"/>
                                    <m:mcJc m:val="center"/>
                                  </m:mcPr>
                                </m:mc>
                              </m:mcs>
                              <m:ctrlPr>
                                <a:rPr lang="en-US" sz="2800" b="1" i="1" smtClean="0">
                                  <a:latin typeface="Cambria Math" panose="02040503050406030204" pitchFamily="18" charset="0"/>
                                </a:rPr>
                              </m:ctrlPr>
                            </m:mPr>
                            <m:mr>
                              <m:e>
                                <m:sSub>
                                  <m:sSubPr>
                                    <m:ctrlPr>
                                      <a:rPr lang="en-US" sz="2800" b="1" i="1" smtClean="0">
                                        <a:latin typeface="Cambria Math" panose="02040503050406030204" pitchFamily="18" charset="0"/>
                                      </a:rPr>
                                    </m:ctrlPr>
                                  </m:sSubPr>
                                  <m:e>
                                    <m:r>
                                      <m:rPr>
                                        <m:brk m:alnAt="7"/>
                                      </m:rPr>
                                      <a:rPr lang="en-US" sz="2800" b="1" i="1" smtClean="0">
                                        <a:latin typeface="Cambria Math" panose="02040503050406030204" pitchFamily="18" charset="0"/>
                                      </a:rPr>
                                      <m:t>𝒄</m:t>
                                    </m:r>
                                  </m:e>
                                  <m:sub>
                                    <m:r>
                                      <m:rPr>
                                        <m:brk m:alnAt="7"/>
                                      </m:rPr>
                                      <a:rPr lang="en-US" sz="2800" b="1" i="1" smtClean="0">
                                        <a:latin typeface="Cambria Math" panose="02040503050406030204" pitchFamily="18" charset="0"/>
                                      </a:rPr>
                                      <m:t>𝟏𝟏</m:t>
                                    </m:r>
                                  </m:sub>
                                </m:sSub>
                              </m:e>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𝒄</m:t>
                                    </m:r>
                                  </m:e>
                                  <m:sub>
                                    <m:r>
                                      <a:rPr lang="en-US" sz="2800" b="1" i="1" smtClean="0">
                                        <a:latin typeface="Cambria Math" panose="02040503050406030204" pitchFamily="18" charset="0"/>
                                      </a:rPr>
                                      <m:t>𝟏𝟐</m:t>
                                    </m:r>
                                  </m:sub>
                                </m:sSub>
                              </m:e>
                            </m:mr>
                            <m:m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𝒄</m:t>
                                    </m:r>
                                  </m:e>
                                  <m:sub>
                                    <m:r>
                                      <a:rPr lang="en-US" sz="2800" b="1" i="1" smtClean="0">
                                        <a:latin typeface="Cambria Math" panose="02040503050406030204" pitchFamily="18" charset="0"/>
                                      </a:rPr>
                                      <m:t>𝟐𝟏</m:t>
                                    </m:r>
                                  </m:sub>
                                </m:sSub>
                              </m:e>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𝒄</m:t>
                                    </m:r>
                                  </m:e>
                                  <m:sub>
                                    <m:r>
                                      <a:rPr lang="en-US" sz="2800" b="1" i="1" smtClean="0">
                                        <a:latin typeface="Cambria Math" panose="02040503050406030204" pitchFamily="18" charset="0"/>
                                      </a:rPr>
                                      <m:t>𝟐𝟐</m:t>
                                    </m:r>
                                  </m:sub>
                                </m:sSub>
                              </m:e>
                            </m:mr>
                            <m:m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𝒄</m:t>
                                    </m:r>
                                  </m:e>
                                  <m:sub>
                                    <m:r>
                                      <a:rPr lang="en-US" sz="2800" b="1" i="1" smtClean="0">
                                        <a:latin typeface="Cambria Math" panose="02040503050406030204" pitchFamily="18" charset="0"/>
                                      </a:rPr>
                                      <m:t>𝟑𝟏</m:t>
                                    </m:r>
                                  </m:sub>
                                </m:sSub>
                              </m:e>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𝒄</m:t>
                                    </m:r>
                                  </m:e>
                                  <m:sub>
                                    <m:r>
                                      <a:rPr lang="en-US" sz="2800" b="1" i="1" smtClean="0">
                                        <a:latin typeface="Cambria Math" panose="02040503050406030204" pitchFamily="18" charset="0"/>
                                      </a:rPr>
                                      <m:t>𝟑𝟐</m:t>
                                    </m:r>
                                  </m:sub>
                                </m:sSub>
                              </m:e>
                            </m:mr>
                          </m:m>
                        </m:e>
                      </m:d>
                    </m:oMath>
                  </m:oMathPara>
                </a14:m>
                <a:endParaRPr lang="en-US" sz="2800" b="1" dirty="0"/>
              </a:p>
            </p:txBody>
          </p:sp>
        </mc:Choice>
        <mc:Fallback>
          <p:sp>
            <p:nvSpPr>
              <p:cNvPr id="11" name="TextBox 10"/>
              <p:cNvSpPr txBox="1">
                <a:spLocks noRot="1" noChangeAspect="1" noMove="1" noResize="1" noEditPoints="1" noAdjustHandles="1" noChangeArrowheads="1" noChangeShapeType="1" noTextEdit="1"/>
              </p:cNvSpPr>
              <p:nvPr/>
            </p:nvSpPr>
            <p:spPr>
              <a:xfrm>
                <a:off x="0" y="4025458"/>
                <a:ext cx="9144000" cy="2146742"/>
              </a:xfrm>
              <a:prstGeom prst="rect">
                <a:avLst/>
              </a:prstGeom>
              <a:blipFill rotWithShape="0">
                <a:blip r:embed="rId4"/>
                <a:stretch>
                  <a:fillRect l="-1333" t="-2833" r="-1333"/>
                </a:stretch>
              </a:blipFill>
            </p:spPr>
            <p:txBody>
              <a:bodyPr/>
              <a:lstStyle/>
              <a:p>
                <a:r>
                  <a:rPr lang="en-US">
                    <a:noFill/>
                  </a:rPr>
                  <a:t> </a:t>
                </a:r>
              </a:p>
            </p:txBody>
          </p:sp>
        </mc:Fallback>
      </mc:AlternateContent>
    </p:spTree>
    <p:extLst>
      <p:ext uri="{BB962C8B-B14F-4D97-AF65-F5344CB8AC3E}">
        <p14:creationId xmlns:p14="http://schemas.microsoft.com/office/powerpoint/2010/main" val="77944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018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Solution (continued)</a:t>
            </a:r>
            <a:endParaRPr lang="en-US" sz="2800" b="1" dirty="0">
              <a:solidFill>
                <a:srgbClr val="00B050"/>
              </a:solidFill>
              <a:effectLst>
                <a:outerShdw blurRad="38100" dist="38100" dir="2700000" algn="tl">
                  <a:srgbClr val="000000">
                    <a:alpha val="43137"/>
                  </a:srgbClr>
                </a:outerShdw>
              </a:effectLst>
            </a:endParaRPr>
          </a:p>
        </p:txBody>
      </p:sp>
      <p:sp>
        <p:nvSpPr>
          <p:cNvPr id="7" name="TextBox 6"/>
          <p:cNvSpPr txBox="1"/>
          <p:nvPr/>
        </p:nvSpPr>
        <p:spPr>
          <a:xfrm>
            <a:off x="0" y="6096000"/>
            <a:ext cx="9144000" cy="769441"/>
          </a:xfrm>
          <a:prstGeom prst="rect">
            <a:avLst/>
          </a:prstGeom>
          <a:noFill/>
        </p:spPr>
        <p:txBody>
          <a:bodyPr wrap="square" rtlCol="0">
            <a:spAutoFit/>
          </a:bodyPr>
          <a:lstStyle/>
          <a:p>
            <a:pPr algn="ctr"/>
            <a:r>
              <a:rPr lang="en-US" sz="4400" b="1" dirty="0">
                <a:solidFill>
                  <a:srgbClr val="0070C0"/>
                </a:solidFill>
                <a:effectLst>
                  <a:outerShdw blurRad="38100" dist="38100" dir="2700000" algn="tl">
                    <a:srgbClr val="000000">
                      <a:alpha val="43137"/>
                    </a:srgbClr>
                  </a:outerShdw>
                </a:effectLst>
              </a:rPr>
              <a:t>Matrix Multiplication</a:t>
            </a:r>
            <a:endParaRPr lang="en-US" sz="4400" dirty="0">
              <a:solidFill>
                <a:srgbClr val="0070C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8" name="TextBox 7"/>
              <p:cNvSpPr txBox="1"/>
              <p:nvPr/>
            </p:nvSpPr>
            <p:spPr>
              <a:xfrm>
                <a:off x="-2" y="446544"/>
                <a:ext cx="9144000" cy="1964064"/>
              </a:xfrm>
              <a:prstGeom prst="rect">
                <a:avLst/>
              </a:prstGeom>
              <a:noFill/>
            </p:spPr>
            <p:txBody>
              <a:bodyPr wrap="square" rtlCol="0">
                <a:spAutoFit/>
              </a:bodyPr>
              <a:lstStyle/>
              <a:p>
                <a:pPr algn="just">
                  <a:lnSpc>
                    <a:spcPct val="150000"/>
                  </a:lnSpc>
                </a:pPr>
                <a:r>
                  <a:rPr lang="en-US" sz="2800" b="1" dirty="0" smtClean="0"/>
                  <a:t>To find </a:t>
                </a:r>
                <a14:m>
                  <m:oMath xmlns:m="http://schemas.openxmlformats.org/officeDocument/2006/math">
                    <m:sSub>
                      <m:sSubPr>
                        <m:ctrlPr>
                          <a:rPr lang="en-US" sz="2800" b="1" i="1" smtClean="0">
                            <a:solidFill>
                              <a:srgbClr val="00B0F0"/>
                            </a:solidFill>
                            <a:latin typeface="Cambria Math" panose="02040503050406030204" pitchFamily="18" charset="0"/>
                          </a:rPr>
                        </m:ctrlPr>
                      </m:sSubPr>
                      <m:e>
                        <m:r>
                          <a:rPr lang="en-US" sz="2800" b="1" i="1" smtClean="0">
                            <a:solidFill>
                              <a:srgbClr val="00B0F0"/>
                            </a:solidFill>
                            <a:latin typeface="Cambria Math" panose="02040503050406030204" pitchFamily="18" charset="0"/>
                          </a:rPr>
                          <m:t>𝒄</m:t>
                        </m:r>
                      </m:e>
                      <m:sub>
                        <m:r>
                          <a:rPr lang="en-US" sz="2800" b="1" i="1" smtClean="0">
                            <a:solidFill>
                              <a:srgbClr val="00B0F0"/>
                            </a:solidFill>
                            <a:latin typeface="Cambria Math" panose="02040503050406030204" pitchFamily="18" charset="0"/>
                          </a:rPr>
                          <m:t>𝟏𝟏</m:t>
                        </m:r>
                      </m:sub>
                    </m:sSub>
                  </m:oMath>
                </a14:m>
                <a:r>
                  <a:rPr lang="en-US" sz="2800" b="1" dirty="0" smtClean="0"/>
                  <a:t> </a:t>
                </a:r>
                <a:r>
                  <a:rPr lang="en-US" sz="2800" b="1" dirty="0"/>
                  <a:t>(the entry in the first row and first column of the product), multiply </a:t>
                </a:r>
                <a:r>
                  <a:rPr lang="en-US" sz="2800" b="1" dirty="0" smtClean="0"/>
                  <a:t>corresponding entries </a:t>
                </a:r>
                <a:r>
                  <a:rPr lang="en-US" sz="2800" b="1" dirty="0"/>
                  <a:t>in the first row </a:t>
                </a:r>
                <a:r>
                  <a:rPr lang="en-US" sz="2800" b="1" dirty="0" smtClean="0"/>
                  <a:t>of </a:t>
                </a:r>
                <a14:m>
                  <m:oMath xmlns:m="http://schemas.openxmlformats.org/officeDocument/2006/math">
                    <m:r>
                      <a:rPr lang="en-US" sz="2800" b="1" i="1" smtClean="0">
                        <a:solidFill>
                          <a:srgbClr val="00B0F0"/>
                        </a:solidFill>
                        <a:latin typeface="Cambria Math" panose="02040503050406030204" pitchFamily="18" charset="0"/>
                      </a:rPr>
                      <m:t>𝑨</m:t>
                    </m:r>
                  </m:oMath>
                </a14:m>
                <a:r>
                  <a:rPr lang="en-US" sz="2800" b="1" dirty="0" smtClean="0"/>
                  <a:t> </a:t>
                </a:r>
                <a:r>
                  <a:rPr lang="en-US" sz="2800" b="1" dirty="0"/>
                  <a:t>and the first column </a:t>
                </a:r>
                <a:r>
                  <a:rPr lang="en-US" sz="2800" b="1" dirty="0" smtClean="0"/>
                  <a:t>of </a:t>
                </a:r>
                <a14:m>
                  <m:oMath xmlns:m="http://schemas.openxmlformats.org/officeDocument/2006/math">
                    <m:r>
                      <a:rPr lang="en-US" sz="2800" b="1" i="1" smtClean="0">
                        <a:solidFill>
                          <a:srgbClr val="00B0F0"/>
                        </a:solidFill>
                        <a:latin typeface="Cambria Math" panose="02040503050406030204" pitchFamily="18" charset="0"/>
                      </a:rPr>
                      <m:t>𝑩</m:t>
                    </m:r>
                  </m:oMath>
                </a14:m>
                <a:r>
                  <a:rPr lang="en-US" sz="2800" b="1" dirty="0" smtClean="0"/>
                  <a:t>:</a:t>
                </a:r>
                <a:endParaRPr lang="en-US" sz="2800" b="1" dirty="0" smtClean="0"/>
              </a:p>
            </p:txBody>
          </p:sp>
        </mc:Choice>
        <mc:Fallback>
          <p:sp>
            <p:nvSpPr>
              <p:cNvPr id="8" name="TextBox 7"/>
              <p:cNvSpPr txBox="1">
                <a:spLocks noRot="1" noChangeAspect="1" noMove="1" noResize="1" noEditPoints="1" noAdjustHandles="1" noChangeArrowheads="1" noChangeShapeType="1" noTextEdit="1"/>
              </p:cNvSpPr>
              <p:nvPr/>
            </p:nvSpPr>
            <p:spPr>
              <a:xfrm>
                <a:off x="-2" y="446544"/>
                <a:ext cx="9144000" cy="1964064"/>
              </a:xfrm>
              <a:prstGeom prst="rect">
                <a:avLst/>
              </a:prstGeom>
              <a:blipFill rotWithShape="0">
                <a:blip r:embed="rId2"/>
                <a:stretch>
                  <a:fillRect l="-1333" r="-1333" b="-7764"/>
                </a:stretch>
              </a:blipFill>
            </p:spPr>
            <p:txBody>
              <a:bodyPr/>
              <a:lstStyle/>
              <a:p>
                <a:r>
                  <a:rPr lang="en-US">
                    <a:noFill/>
                  </a:rPr>
                  <a:t> </a:t>
                </a:r>
              </a:p>
            </p:txBody>
          </p:sp>
        </mc:Fallback>
      </mc:AlternateContent>
      <p:pic>
        <p:nvPicPr>
          <p:cNvPr id="9"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481010" y="2667000"/>
            <a:ext cx="8181975" cy="203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53543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18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Solution (continued)</a:t>
            </a:r>
            <a:endParaRPr lang="en-US" sz="2800" b="1" dirty="0">
              <a:solidFill>
                <a:srgbClr val="00B05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6" name="TextBox 5"/>
              <p:cNvSpPr txBox="1"/>
              <p:nvPr/>
            </p:nvSpPr>
            <p:spPr>
              <a:xfrm>
                <a:off x="-1" y="457200"/>
                <a:ext cx="9144000" cy="2031325"/>
              </a:xfrm>
              <a:prstGeom prst="rect">
                <a:avLst/>
              </a:prstGeom>
              <a:noFill/>
            </p:spPr>
            <p:txBody>
              <a:bodyPr wrap="square" rtlCol="0">
                <a:spAutoFit/>
              </a:bodyPr>
              <a:lstStyle/>
              <a:p>
                <a:pPr algn="just">
                  <a:lnSpc>
                    <a:spcPct val="150000"/>
                  </a:lnSpc>
                </a:pPr>
                <a:r>
                  <a:rPr lang="en-US" sz="2800" b="1" dirty="0" smtClean="0"/>
                  <a:t>Similarly, to find </a:t>
                </a:r>
                <a14:m>
                  <m:oMath xmlns:m="http://schemas.openxmlformats.org/officeDocument/2006/math">
                    <m:sSub>
                      <m:sSubPr>
                        <m:ctrlPr>
                          <a:rPr lang="en-US" sz="2800" b="1" i="1" smtClean="0">
                            <a:solidFill>
                              <a:srgbClr val="00B0F0"/>
                            </a:solidFill>
                            <a:latin typeface="Cambria Math" panose="02040503050406030204" pitchFamily="18" charset="0"/>
                          </a:rPr>
                        </m:ctrlPr>
                      </m:sSubPr>
                      <m:e>
                        <m:r>
                          <a:rPr lang="en-US" sz="2800" b="1" i="1" smtClean="0">
                            <a:solidFill>
                              <a:srgbClr val="00B0F0"/>
                            </a:solidFill>
                            <a:latin typeface="Cambria Math" panose="02040503050406030204" pitchFamily="18" charset="0"/>
                          </a:rPr>
                          <m:t>𝒄</m:t>
                        </m:r>
                      </m:e>
                      <m:sub>
                        <m:r>
                          <a:rPr lang="en-US" sz="2800" b="1" i="1" smtClean="0">
                            <a:solidFill>
                              <a:srgbClr val="00B0F0"/>
                            </a:solidFill>
                            <a:latin typeface="Cambria Math" panose="02040503050406030204" pitchFamily="18" charset="0"/>
                          </a:rPr>
                          <m:t>𝟏𝟐</m:t>
                        </m:r>
                      </m:sub>
                    </m:sSub>
                  </m:oMath>
                </a14:m>
                <a:r>
                  <a:rPr lang="en-US" sz="2800" b="1" dirty="0" smtClean="0"/>
                  <a:t>, </a:t>
                </a:r>
                <a:r>
                  <a:rPr lang="en-US" sz="2800" b="1" dirty="0"/>
                  <a:t>multiply corresponding entries in the first row </a:t>
                </a:r>
                <a:r>
                  <a:rPr lang="en-US" sz="2800" b="1" dirty="0" smtClean="0"/>
                  <a:t>of </a:t>
                </a:r>
                <a14:m>
                  <m:oMath xmlns:m="http://schemas.openxmlformats.org/officeDocument/2006/math">
                    <m:r>
                      <a:rPr lang="en-US" sz="2800" b="1" i="1" smtClean="0">
                        <a:solidFill>
                          <a:srgbClr val="00B0F0"/>
                        </a:solidFill>
                        <a:latin typeface="Cambria Math" panose="02040503050406030204" pitchFamily="18" charset="0"/>
                      </a:rPr>
                      <m:t>𝑨</m:t>
                    </m:r>
                  </m:oMath>
                </a14:m>
                <a:r>
                  <a:rPr lang="en-US" sz="2800" b="1" dirty="0" smtClean="0"/>
                  <a:t> </a:t>
                </a:r>
                <a:r>
                  <a:rPr lang="en-US" sz="2800" b="1" dirty="0"/>
                  <a:t>and the </a:t>
                </a:r>
                <a:r>
                  <a:rPr lang="en-US" sz="2800" b="1" dirty="0" smtClean="0"/>
                  <a:t>second column of </a:t>
                </a:r>
                <a14:m>
                  <m:oMath xmlns:m="http://schemas.openxmlformats.org/officeDocument/2006/math">
                    <m:r>
                      <a:rPr lang="en-US" sz="2800" b="1" i="1" smtClean="0">
                        <a:solidFill>
                          <a:srgbClr val="00B0F0"/>
                        </a:solidFill>
                        <a:latin typeface="Cambria Math" panose="02040503050406030204" pitchFamily="18" charset="0"/>
                      </a:rPr>
                      <m:t>𝑩</m:t>
                    </m:r>
                  </m:oMath>
                </a14:m>
                <a:r>
                  <a:rPr lang="en-US" sz="2800" b="1" dirty="0" smtClean="0"/>
                  <a:t> </a:t>
                </a:r>
                <a:r>
                  <a:rPr lang="en-US" sz="2800" b="1" dirty="0"/>
                  <a:t>to obtain</a:t>
                </a:r>
              </a:p>
            </p:txBody>
          </p:sp>
        </mc:Choice>
        <mc:Fallback>
          <p:sp>
            <p:nvSpPr>
              <p:cNvPr id="6" name="TextBox 5"/>
              <p:cNvSpPr txBox="1">
                <a:spLocks noRot="1" noChangeAspect="1" noMove="1" noResize="1" noEditPoints="1" noAdjustHandles="1" noChangeArrowheads="1" noChangeShapeType="1" noTextEdit="1"/>
              </p:cNvSpPr>
              <p:nvPr/>
            </p:nvSpPr>
            <p:spPr>
              <a:xfrm>
                <a:off x="-1" y="457200"/>
                <a:ext cx="9144000" cy="2031325"/>
              </a:xfrm>
              <a:prstGeom prst="rect">
                <a:avLst/>
              </a:prstGeom>
              <a:blipFill rotWithShape="0">
                <a:blip r:embed="rId2"/>
                <a:stretch>
                  <a:fillRect l="-1333" r="-1333" b="-4204"/>
                </a:stretch>
              </a:blipFill>
            </p:spPr>
            <p:txBody>
              <a:bodyPr/>
              <a:lstStyle/>
              <a:p>
                <a:r>
                  <a:rPr lang="en-US">
                    <a:noFill/>
                  </a:rPr>
                  <a:t> </a:t>
                </a:r>
              </a:p>
            </p:txBody>
          </p:sp>
        </mc:Fallback>
      </mc:AlternateContent>
      <p:pic>
        <p:nvPicPr>
          <p:cNvPr id="12290"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442912" y="2590800"/>
            <a:ext cx="825817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0" y="6096000"/>
            <a:ext cx="9144000" cy="769441"/>
          </a:xfrm>
          <a:prstGeom prst="rect">
            <a:avLst/>
          </a:prstGeom>
          <a:noFill/>
        </p:spPr>
        <p:txBody>
          <a:bodyPr wrap="square" rtlCol="0">
            <a:spAutoFit/>
          </a:bodyPr>
          <a:lstStyle/>
          <a:p>
            <a:pPr algn="ctr"/>
            <a:r>
              <a:rPr lang="en-US" sz="4400" b="1" dirty="0">
                <a:solidFill>
                  <a:srgbClr val="0070C0"/>
                </a:solidFill>
                <a:effectLst>
                  <a:outerShdw blurRad="38100" dist="38100" dir="2700000" algn="tl">
                    <a:srgbClr val="000000">
                      <a:alpha val="43137"/>
                    </a:srgbClr>
                  </a:outerShdw>
                </a:effectLst>
              </a:rPr>
              <a:t>Matrix Multiplication</a:t>
            </a:r>
            <a:endParaRPr lang="en-US" sz="4400"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16340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1018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Solution (continued)</a:t>
            </a:r>
            <a:endParaRPr lang="en-US" sz="2800" b="1" dirty="0">
              <a:solidFill>
                <a:srgbClr val="00B05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9" name="TextBox 8"/>
              <p:cNvSpPr txBox="1"/>
              <p:nvPr/>
            </p:nvSpPr>
            <p:spPr>
              <a:xfrm>
                <a:off x="0" y="449282"/>
                <a:ext cx="9144000" cy="3970318"/>
              </a:xfrm>
              <a:prstGeom prst="rect">
                <a:avLst/>
              </a:prstGeom>
              <a:noFill/>
            </p:spPr>
            <p:txBody>
              <a:bodyPr wrap="square" rtlCol="0">
                <a:spAutoFit/>
              </a:bodyPr>
              <a:lstStyle/>
              <a:p>
                <a:pPr algn="just">
                  <a:lnSpc>
                    <a:spcPct val="150000"/>
                  </a:lnSpc>
                </a:pPr>
                <a:r>
                  <a:rPr lang="en-US" sz="2800" b="1" dirty="0" smtClean="0"/>
                  <a:t>Continuing this pattern produces the results shown below:</a:t>
                </a:r>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𝒄</m:t>
                          </m:r>
                        </m:e>
                        <m:sub>
                          <m:r>
                            <a:rPr lang="en-US" sz="2800" b="1" i="1" smtClean="0">
                              <a:latin typeface="Cambria Math" panose="02040503050406030204" pitchFamily="18" charset="0"/>
                            </a:rPr>
                            <m:t>𝟐𝟏</m:t>
                          </m:r>
                        </m:sub>
                      </m:sSub>
                      <m:r>
                        <a:rPr lang="en-US" sz="2800" b="1" i="1" smtClean="0">
                          <a:latin typeface="Cambria Math" panose="02040503050406030204" pitchFamily="18" charset="0"/>
                        </a:rPr>
                        <m:t>=</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𝟒</m:t>
                          </m:r>
                        </m:e>
                      </m:d>
                      <m:d>
                        <m:dPr>
                          <m:ctrlPr>
                            <a:rPr lang="en-US" sz="2800" b="1" i="1" smtClean="0">
                              <a:latin typeface="Cambria Math" panose="02040503050406030204" pitchFamily="18" charset="0"/>
                            </a:rPr>
                          </m:ctrlPr>
                        </m:dPr>
                        <m:e>
                          <m:r>
                            <a:rPr lang="en-US" sz="2800" b="1" i="1" smtClean="0">
                              <a:latin typeface="Cambria Math" panose="02040503050406030204" pitchFamily="18" charset="0"/>
                            </a:rPr>
                            <m:t>−</m:t>
                          </m:r>
                          <m:r>
                            <a:rPr lang="en-US" sz="2800" b="1" i="1" smtClean="0">
                              <a:latin typeface="Cambria Math" panose="02040503050406030204" pitchFamily="18" charset="0"/>
                            </a:rPr>
                            <m:t>𝟑</m:t>
                          </m:r>
                        </m:e>
                      </m:d>
                      <m:r>
                        <a:rPr lang="en-US" sz="2800" b="1" i="1" smtClean="0">
                          <a:latin typeface="Cambria Math" panose="02040503050406030204" pitchFamily="18" charset="0"/>
                        </a:rPr>
                        <m:t>+</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m:t>
                          </m:r>
                          <m:r>
                            <a:rPr lang="en-US" sz="2800" b="1" i="1" smtClean="0">
                              <a:latin typeface="Cambria Math" panose="02040503050406030204" pitchFamily="18" charset="0"/>
                            </a:rPr>
                            <m:t>𝟐</m:t>
                          </m:r>
                        </m:e>
                      </m:d>
                      <m:d>
                        <m:dPr>
                          <m:ctrlPr>
                            <a:rPr lang="en-US" sz="2800" b="1" i="1" smtClean="0">
                              <a:latin typeface="Cambria Math" panose="02040503050406030204" pitchFamily="18" charset="0"/>
                            </a:rPr>
                          </m:ctrlPr>
                        </m:dPr>
                        <m:e>
                          <m:r>
                            <a:rPr lang="en-US" sz="2800" b="1" i="1" smtClean="0">
                              <a:latin typeface="Cambria Math" panose="02040503050406030204" pitchFamily="18" charset="0"/>
                            </a:rPr>
                            <m:t>−</m:t>
                          </m:r>
                          <m:r>
                            <a:rPr lang="en-US" sz="2800" b="1" i="1" smtClean="0">
                              <a:latin typeface="Cambria Math" panose="02040503050406030204" pitchFamily="18" charset="0"/>
                            </a:rPr>
                            <m:t>𝟒</m:t>
                          </m:r>
                        </m:e>
                      </m:d>
                      <m:r>
                        <a:rPr lang="en-US" sz="2800" b="1" i="1" smtClean="0">
                          <a:latin typeface="Cambria Math" panose="02040503050406030204" pitchFamily="18" charset="0"/>
                        </a:rPr>
                        <m:t>=−</m:t>
                      </m:r>
                      <m:r>
                        <a:rPr lang="en-US" sz="2800" b="1" i="1" smtClean="0">
                          <a:latin typeface="Cambria Math" panose="02040503050406030204" pitchFamily="18" charset="0"/>
                        </a:rPr>
                        <m:t>𝟒</m:t>
                      </m:r>
                    </m:oMath>
                  </m:oMathPara>
                </a14:m>
                <a:endParaRPr lang="en-US" sz="2800" b="1" dirty="0" smtClean="0"/>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𝒄</m:t>
                          </m:r>
                        </m:e>
                        <m:sub>
                          <m:r>
                            <a:rPr lang="en-US" sz="2800" b="1" i="1" smtClean="0">
                              <a:latin typeface="Cambria Math" panose="02040503050406030204" pitchFamily="18" charset="0"/>
                            </a:rPr>
                            <m:t>𝟐𝟐</m:t>
                          </m:r>
                        </m:sub>
                      </m:sSub>
                      <m:r>
                        <a:rPr lang="en-US" sz="2800" b="1" i="1" smtClean="0">
                          <a:latin typeface="Cambria Math" panose="02040503050406030204" pitchFamily="18" charset="0"/>
                        </a:rPr>
                        <m:t>=</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𝟒</m:t>
                          </m:r>
                        </m:e>
                      </m:d>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𝟐</m:t>
                          </m:r>
                        </m:e>
                      </m:d>
                      <m:r>
                        <a:rPr lang="en-US" sz="2800" b="1" i="1" smtClean="0">
                          <a:latin typeface="Cambria Math" panose="02040503050406030204" pitchFamily="18" charset="0"/>
                        </a:rPr>
                        <m:t>+</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m:t>
                          </m:r>
                          <m:r>
                            <a:rPr lang="en-US" sz="2800" b="1" i="1" smtClean="0">
                              <a:latin typeface="Cambria Math" panose="02040503050406030204" pitchFamily="18" charset="0"/>
                            </a:rPr>
                            <m:t>𝟐</m:t>
                          </m:r>
                        </m:e>
                      </m:d>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𝟏</m:t>
                          </m:r>
                        </m:e>
                      </m:d>
                      <m:r>
                        <a:rPr lang="en-US" sz="2800" b="1" i="1" smtClean="0">
                          <a:latin typeface="Cambria Math" panose="02040503050406030204" pitchFamily="18" charset="0"/>
                        </a:rPr>
                        <m:t>=</m:t>
                      </m:r>
                      <m:r>
                        <a:rPr lang="en-US" sz="2800" b="1" i="1" smtClean="0">
                          <a:latin typeface="Cambria Math" panose="02040503050406030204" pitchFamily="18" charset="0"/>
                        </a:rPr>
                        <m:t>𝟔</m:t>
                      </m:r>
                    </m:oMath>
                  </m:oMathPara>
                </a14:m>
                <a:endParaRPr lang="en-US" sz="2800" b="1" dirty="0" smtClean="0"/>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𝒄</m:t>
                          </m:r>
                        </m:e>
                        <m:sub>
                          <m:r>
                            <a:rPr lang="en-US" sz="2800" b="1" i="1" smtClean="0">
                              <a:latin typeface="Cambria Math" panose="02040503050406030204" pitchFamily="18" charset="0"/>
                            </a:rPr>
                            <m:t>𝟑𝟏</m:t>
                          </m:r>
                        </m:sub>
                      </m:sSub>
                      <m:r>
                        <a:rPr lang="en-US" sz="2800" b="1" i="1" smtClean="0">
                          <a:latin typeface="Cambria Math" panose="02040503050406030204" pitchFamily="18" charset="0"/>
                        </a:rPr>
                        <m:t>=</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𝟓</m:t>
                          </m:r>
                        </m:e>
                      </m:d>
                      <m:d>
                        <m:dPr>
                          <m:ctrlPr>
                            <a:rPr lang="en-US" sz="2800" b="1" i="1" smtClean="0">
                              <a:latin typeface="Cambria Math" panose="02040503050406030204" pitchFamily="18" charset="0"/>
                            </a:rPr>
                          </m:ctrlPr>
                        </m:dPr>
                        <m:e>
                          <m:r>
                            <a:rPr lang="en-US" sz="2800" b="1" i="1" smtClean="0">
                              <a:latin typeface="Cambria Math" panose="02040503050406030204" pitchFamily="18" charset="0"/>
                            </a:rPr>
                            <m:t>−</m:t>
                          </m:r>
                          <m:r>
                            <a:rPr lang="en-US" sz="2800" b="1" i="1" smtClean="0">
                              <a:latin typeface="Cambria Math" panose="02040503050406030204" pitchFamily="18" charset="0"/>
                            </a:rPr>
                            <m:t>𝟑</m:t>
                          </m:r>
                        </m:e>
                      </m:d>
                      <m:r>
                        <a:rPr lang="en-US" sz="2800" b="1" i="1" smtClean="0">
                          <a:latin typeface="Cambria Math" panose="02040503050406030204" pitchFamily="18" charset="0"/>
                        </a:rPr>
                        <m:t>+</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𝟎</m:t>
                          </m:r>
                        </m:e>
                      </m:d>
                      <m:d>
                        <m:dPr>
                          <m:ctrlPr>
                            <a:rPr lang="en-US" sz="2800" b="1" i="1" smtClean="0">
                              <a:latin typeface="Cambria Math" panose="02040503050406030204" pitchFamily="18" charset="0"/>
                            </a:rPr>
                          </m:ctrlPr>
                        </m:dPr>
                        <m:e>
                          <m:r>
                            <a:rPr lang="en-US" sz="2800" b="1" i="1" smtClean="0">
                              <a:latin typeface="Cambria Math" panose="02040503050406030204" pitchFamily="18" charset="0"/>
                            </a:rPr>
                            <m:t>−</m:t>
                          </m:r>
                          <m:r>
                            <a:rPr lang="en-US" sz="2800" b="1" i="1" smtClean="0">
                              <a:latin typeface="Cambria Math" panose="02040503050406030204" pitchFamily="18" charset="0"/>
                            </a:rPr>
                            <m:t>𝟒</m:t>
                          </m:r>
                        </m:e>
                      </m:d>
                      <m:r>
                        <a:rPr lang="en-US" sz="2800" b="1" i="1" smtClean="0">
                          <a:latin typeface="Cambria Math" panose="02040503050406030204" pitchFamily="18" charset="0"/>
                        </a:rPr>
                        <m:t>=−</m:t>
                      </m:r>
                      <m:r>
                        <a:rPr lang="en-US" sz="2800" b="1" i="1" smtClean="0">
                          <a:latin typeface="Cambria Math" panose="02040503050406030204" pitchFamily="18" charset="0"/>
                        </a:rPr>
                        <m:t>𝟏𝟓</m:t>
                      </m:r>
                    </m:oMath>
                  </m:oMathPara>
                </a14:m>
                <a:endParaRPr lang="en-US" sz="2800" b="1" dirty="0" smtClean="0"/>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𝒄</m:t>
                          </m:r>
                        </m:e>
                        <m:sub>
                          <m:r>
                            <a:rPr lang="en-US" sz="2800" b="1" i="1" smtClean="0">
                              <a:latin typeface="Cambria Math" panose="02040503050406030204" pitchFamily="18" charset="0"/>
                            </a:rPr>
                            <m:t>𝟑𝟐</m:t>
                          </m:r>
                        </m:sub>
                      </m:sSub>
                      <m:r>
                        <a:rPr lang="en-US" sz="2800" b="1" i="1" smtClean="0">
                          <a:latin typeface="Cambria Math" panose="02040503050406030204" pitchFamily="18" charset="0"/>
                        </a:rPr>
                        <m:t>=</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𝟓</m:t>
                          </m:r>
                        </m:e>
                      </m:d>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𝟐</m:t>
                          </m:r>
                        </m:e>
                      </m:d>
                      <m:r>
                        <a:rPr lang="en-US" sz="2800" b="1" i="1" smtClean="0">
                          <a:latin typeface="Cambria Math" panose="02040503050406030204" pitchFamily="18" charset="0"/>
                        </a:rPr>
                        <m:t>+</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𝟎</m:t>
                          </m:r>
                        </m:e>
                      </m:d>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𝟏</m:t>
                          </m:r>
                        </m:e>
                      </m:d>
                      <m:r>
                        <a:rPr lang="en-US" sz="2800" b="1" i="1" smtClean="0">
                          <a:latin typeface="Cambria Math" panose="02040503050406030204" pitchFamily="18" charset="0"/>
                        </a:rPr>
                        <m:t>=</m:t>
                      </m:r>
                      <m:r>
                        <a:rPr lang="en-US" sz="2800" b="1" i="1" smtClean="0">
                          <a:latin typeface="Cambria Math" panose="02040503050406030204" pitchFamily="18" charset="0"/>
                        </a:rPr>
                        <m:t>𝟏𝟎</m:t>
                      </m:r>
                    </m:oMath>
                  </m:oMathPara>
                </a14:m>
                <a:endParaRPr lang="en-US" sz="2800" b="1" dirty="0"/>
              </a:p>
            </p:txBody>
          </p:sp>
        </mc:Choice>
        <mc:Fallback>
          <p:sp>
            <p:nvSpPr>
              <p:cNvPr id="9" name="TextBox 8"/>
              <p:cNvSpPr txBox="1">
                <a:spLocks noRot="1" noChangeAspect="1" noMove="1" noResize="1" noEditPoints="1" noAdjustHandles="1" noChangeArrowheads="1" noChangeShapeType="1" noTextEdit="1"/>
              </p:cNvSpPr>
              <p:nvPr/>
            </p:nvSpPr>
            <p:spPr>
              <a:xfrm>
                <a:off x="0" y="449282"/>
                <a:ext cx="9144000" cy="3970318"/>
              </a:xfrm>
              <a:prstGeom prst="rect">
                <a:avLst/>
              </a:prstGeom>
              <a:blipFill rotWithShape="0">
                <a:blip r:embed="rId2"/>
                <a:stretch>
                  <a:fillRect l="-1333" r="-1333"/>
                </a:stretch>
              </a:blipFill>
            </p:spPr>
            <p:txBody>
              <a:bodyPr/>
              <a:lstStyle/>
              <a:p>
                <a:r>
                  <a:rPr lang="en-US">
                    <a:noFill/>
                  </a:rPr>
                  <a:t> </a:t>
                </a:r>
              </a:p>
            </p:txBody>
          </p:sp>
        </mc:Fallback>
      </mc:AlternateContent>
      <p:sp>
        <p:nvSpPr>
          <p:cNvPr id="6" name="TextBox 5"/>
          <p:cNvSpPr txBox="1"/>
          <p:nvPr/>
        </p:nvSpPr>
        <p:spPr>
          <a:xfrm>
            <a:off x="0" y="6096000"/>
            <a:ext cx="9144000" cy="769441"/>
          </a:xfrm>
          <a:prstGeom prst="rect">
            <a:avLst/>
          </a:prstGeom>
          <a:noFill/>
        </p:spPr>
        <p:txBody>
          <a:bodyPr wrap="square" rtlCol="0">
            <a:spAutoFit/>
          </a:bodyPr>
          <a:lstStyle/>
          <a:p>
            <a:pPr algn="ctr"/>
            <a:r>
              <a:rPr lang="en-US" sz="4400" b="1" dirty="0">
                <a:solidFill>
                  <a:srgbClr val="0070C0"/>
                </a:solidFill>
                <a:effectLst>
                  <a:outerShdw blurRad="38100" dist="38100" dir="2700000" algn="tl">
                    <a:srgbClr val="000000">
                      <a:alpha val="43137"/>
                    </a:srgbClr>
                  </a:outerShdw>
                </a:effectLst>
              </a:rPr>
              <a:t>Matrix Multiplication</a:t>
            </a:r>
            <a:endParaRPr lang="en-US" sz="4400"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4116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0" y="394115"/>
                <a:ext cx="9144000" cy="1878078"/>
              </a:xfrm>
              <a:prstGeom prst="rect">
                <a:avLst/>
              </a:prstGeom>
              <a:noFill/>
            </p:spPr>
            <p:txBody>
              <a:bodyPr wrap="square" rtlCol="0">
                <a:spAutoFit/>
              </a:bodyPr>
              <a:lstStyle/>
              <a:p>
                <a:pPr algn="just">
                  <a:lnSpc>
                    <a:spcPct val="150000"/>
                  </a:lnSpc>
                </a:pPr>
                <a:r>
                  <a:rPr lang="en-US" sz="2800" b="1" dirty="0" smtClean="0"/>
                  <a:t>Therefore the </a:t>
                </a:r>
                <a:r>
                  <a:rPr lang="en-US" sz="2800" b="1" dirty="0"/>
                  <a:t>product </a:t>
                </a:r>
                <a:r>
                  <a:rPr lang="en-US" sz="2800" b="1" dirty="0" smtClean="0"/>
                  <a:t>is</a:t>
                </a:r>
                <a:r>
                  <a:rPr lang="en-US" sz="2800" b="1" dirty="0" smtClean="0"/>
                  <a:t>:</a:t>
                </a:r>
              </a:p>
              <a:p>
                <a:pPr algn="just"/>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𝑨</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𝑩</m:t>
                      </m:r>
                      <m:r>
                        <a:rPr lang="en-US" sz="2800" b="1" i="1" smtClean="0">
                          <a:latin typeface="Cambria Math" panose="02040503050406030204" pitchFamily="18" charset="0"/>
                          <a:ea typeface="Cambria Math" panose="02040503050406030204" pitchFamily="18" charset="0"/>
                        </a:rPr>
                        <m:t>=</m:t>
                      </m:r>
                      <m:d>
                        <m:dPr>
                          <m:begChr m:val="["/>
                          <m:endChr m:val="]"/>
                          <m:ctrlPr>
                            <a:rPr lang="en-US" sz="2800" b="1" i="1">
                              <a:latin typeface="Cambria Math" panose="02040503050406030204" pitchFamily="18" charset="0"/>
                            </a:rPr>
                          </m:ctrlPr>
                        </m:dPr>
                        <m:e>
                          <m:m>
                            <m:mPr>
                              <m:mcs>
                                <m:mc>
                                  <m:mcPr>
                                    <m:count m:val="2"/>
                                    <m:mcJc m:val="center"/>
                                  </m:mcPr>
                                </m:mc>
                              </m:mcs>
                              <m:ctrlPr>
                                <a:rPr lang="en-US" sz="2800" b="1" i="1">
                                  <a:latin typeface="Cambria Math" panose="02040503050406030204" pitchFamily="18" charset="0"/>
                                </a:rPr>
                              </m:ctrlPr>
                            </m:mPr>
                            <m:mr>
                              <m:e>
                                <m:r>
                                  <m:rPr>
                                    <m:brk m:alnAt="7"/>
                                  </m:rPr>
                                  <a:rPr lang="en-US" sz="2800" b="1" i="1">
                                    <a:latin typeface="Cambria Math" panose="02040503050406030204" pitchFamily="18" charset="0"/>
                                  </a:rPr>
                                  <m:t>−</m:t>
                                </m:r>
                                <m:r>
                                  <a:rPr lang="en-US" sz="2800" b="1" i="1">
                                    <a:latin typeface="Cambria Math" panose="02040503050406030204" pitchFamily="18" charset="0"/>
                                  </a:rPr>
                                  <m:t>𝟏</m:t>
                                </m:r>
                              </m:e>
                              <m:e>
                                <m:r>
                                  <a:rPr lang="en-US" sz="2800" b="1" i="1">
                                    <a:latin typeface="Cambria Math" panose="02040503050406030204" pitchFamily="18" charset="0"/>
                                  </a:rPr>
                                  <m:t>𝟑</m:t>
                                </m:r>
                              </m:e>
                            </m:mr>
                            <m:mr>
                              <m:e>
                                <m:r>
                                  <a:rPr lang="en-US" sz="2800" b="1" i="1">
                                    <a:latin typeface="Cambria Math" panose="02040503050406030204" pitchFamily="18" charset="0"/>
                                  </a:rPr>
                                  <m:t>𝟒</m:t>
                                </m:r>
                              </m:e>
                              <m:e>
                                <m:r>
                                  <a:rPr lang="en-US" sz="2800" b="1" i="1">
                                    <a:latin typeface="Cambria Math" panose="02040503050406030204" pitchFamily="18" charset="0"/>
                                  </a:rPr>
                                  <m:t>−</m:t>
                                </m:r>
                                <m:r>
                                  <a:rPr lang="en-US" sz="2800" b="1" i="1">
                                    <a:latin typeface="Cambria Math" panose="02040503050406030204" pitchFamily="18" charset="0"/>
                                  </a:rPr>
                                  <m:t>𝟐</m:t>
                                </m:r>
                              </m:e>
                            </m:mr>
                            <m:mr>
                              <m:e>
                                <m:r>
                                  <a:rPr lang="en-US" sz="2800" b="1" i="1">
                                    <a:latin typeface="Cambria Math" panose="02040503050406030204" pitchFamily="18" charset="0"/>
                                  </a:rPr>
                                  <m:t>𝟓</m:t>
                                </m:r>
                              </m:e>
                              <m:e>
                                <m:r>
                                  <a:rPr lang="en-US" sz="2800" b="1" i="1">
                                    <a:latin typeface="Cambria Math" panose="02040503050406030204" pitchFamily="18" charset="0"/>
                                  </a:rPr>
                                  <m:t>𝟎</m:t>
                                </m:r>
                              </m:e>
                            </m:mr>
                          </m:m>
                        </m:e>
                      </m:d>
                      <m:r>
                        <a:rPr lang="en-US" sz="2800" b="1" i="1">
                          <a:latin typeface="Cambria Math" panose="02040503050406030204" pitchFamily="18" charset="0"/>
                          <a:ea typeface="Cambria Math" panose="02040503050406030204" pitchFamily="18" charset="0"/>
                        </a:rPr>
                        <m:t>×</m:t>
                      </m:r>
                      <m:d>
                        <m:dPr>
                          <m:begChr m:val="["/>
                          <m:endChr m:val="]"/>
                          <m:ctrlPr>
                            <a:rPr lang="en-US" sz="2800" b="1" i="1">
                              <a:latin typeface="Cambria Math" panose="02040503050406030204" pitchFamily="18" charset="0"/>
                            </a:rPr>
                          </m:ctrlPr>
                        </m:dPr>
                        <m:e>
                          <m:m>
                            <m:mPr>
                              <m:mcs>
                                <m:mc>
                                  <m:mcPr>
                                    <m:count m:val="2"/>
                                    <m:mcJc m:val="center"/>
                                  </m:mcPr>
                                </m:mc>
                              </m:mcs>
                              <m:ctrlPr>
                                <a:rPr lang="en-US" sz="2800" b="1" i="1">
                                  <a:latin typeface="Cambria Math" panose="02040503050406030204" pitchFamily="18" charset="0"/>
                                </a:rPr>
                              </m:ctrlPr>
                            </m:mPr>
                            <m:mr>
                              <m:e>
                                <m:r>
                                  <m:rPr>
                                    <m:brk m:alnAt="7"/>
                                  </m:rPr>
                                  <a:rPr lang="en-US" sz="2800" b="1" i="1">
                                    <a:latin typeface="Cambria Math" panose="02040503050406030204" pitchFamily="18" charset="0"/>
                                  </a:rPr>
                                  <m:t>−</m:t>
                                </m:r>
                                <m:r>
                                  <a:rPr lang="en-US" sz="2800" b="1" i="1">
                                    <a:latin typeface="Cambria Math" panose="02040503050406030204" pitchFamily="18" charset="0"/>
                                  </a:rPr>
                                  <m:t>𝟑</m:t>
                                </m:r>
                              </m:e>
                              <m:e>
                                <m:r>
                                  <a:rPr lang="en-US" sz="2800" b="1" i="1">
                                    <a:latin typeface="Cambria Math" panose="02040503050406030204" pitchFamily="18" charset="0"/>
                                  </a:rPr>
                                  <m:t>𝟐</m:t>
                                </m:r>
                              </m:e>
                            </m:mr>
                            <m:mr>
                              <m:e>
                                <m:r>
                                  <a:rPr lang="en-US" sz="2800" b="1" i="1">
                                    <a:latin typeface="Cambria Math" panose="02040503050406030204" pitchFamily="18" charset="0"/>
                                  </a:rPr>
                                  <m:t>−</m:t>
                                </m:r>
                                <m:r>
                                  <a:rPr lang="en-US" sz="2800" b="1" i="1">
                                    <a:latin typeface="Cambria Math" panose="02040503050406030204" pitchFamily="18" charset="0"/>
                                  </a:rPr>
                                  <m:t>𝟒</m:t>
                                </m:r>
                              </m:e>
                              <m:e>
                                <m:r>
                                  <a:rPr lang="en-US" sz="2800" b="1" i="1">
                                    <a:latin typeface="Cambria Math" panose="02040503050406030204" pitchFamily="18" charset="0"/>
                                  </a:rPr>
                                  <m:t>𝟏</m:t>
                                </m:r>
                              </m:e>
                            </m:mr>
                          </m:m>
                        </m:e>
                      </m:d>
                      <m:r>
                        <a:rPr lang="en-US" sz="2800" b="1" i="1">
                          <a:latin typeface="Cambria Math" panose="02040503050406030204" pitchFamily="18" charset="0"/>
                        </a:rPr>
                        <m:t>=</m:t>
                      </m:r>
                      <m:d>
                        <m:dPr>
                          <m:begChr m:val="["/>
                          <m:endChr m:val="]"/>
                          <m:ctrlPr>
                            <a:rPr lang="en-US" sz="2800" b="1" i="1">
                              <a:latin typeface="Cambria Math" panose="02040503050406030204" pitchFamily="18" charset="0"/>
                            </a:rPr>
                          </m:ctrlPr>
                        </m:dPr>
                        <m:e>
                          <m:m>
                            <m:mPr>
                              <m:mcs>
                                <m:mc>
                                  <m:mcPr>
                                    <m:count m:val="2"/>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m:t>
                                </m:r>
                                <m:r>
                                  <a:rPr lang="en-US" sz="2800" b="1" i="1" smtClean="0">
                                    <a:latin typeface="Cambria Math" panose="02040503050406030204" pitchFamily="18" charset="0"/>
                                  </a:rPr>
                                  <m:t>𝟗</m:t>
                                </m:r>
                              </m:e>
                              <m:e>
                                <m:r>
                                  <a:rPr lang="en-US" sz="2800" b="1" i="1" smtClean="0">
                                    <a:latin typeface="Cambria Math" panose="02040503050406030204" pitchFamily="18" charset="0"/>
                                  </a:rPr>
                                  <m:t>𝟏</m:t>
                                </m:r>
                              </m:e>
                            </m:mr>
                            <m:mr>
                              <m:e>
                                <m:r>
                                  <a:rPr lang="en-US" sz="2800" b="1" i="1" smtClean="0">
                                    <a:latin typeface="Cambria Math" panose="02040503050406030204" pitchFamily="18" charset="0"/>
                                  </a:rPr>
                                  <m:t>−</m:t>
                                </m:r>
                                <m:r>
                                  <a:rPr lang="en-US" sz="2800" b="1" i="1" smtClean="0">
                                    <a:latin typeface="Cambria Math" panose="02040503050406030204" pitchFamily="18" charset="0"/>
                                  </a:rPr>
                                  <m:t>𝟒</m:t>
                                </m:r>
                              </m:e>
                              <m:e>
                                <m:r>
                                  <a:rPr lang="en-US" sz="2800" b="1" i="1" smtClean="0">
                                    <a:latin typeface="Cambria Math" panose="02040503050406030204" pitchFamily="18" charset="0"/>
                                  </a:rPr>
                                  <m:t>𝟔</m:t>
                                </m:r>
                              </m:e>
                            </m:mr>
                            <m:mr>
                              <m:e>
                                <m:r>
                                  <a:rPr lang="en-US" sz="2800" b="1" i="1" smtClean="0">
                                    <a:latin typeface="Cambria Math" panose="02040503050406030204" pitchFamily="18" charset="0"/>
                                  </a:rPr>
                                  <m:t>−</m:t>
                                </m:r>
                                <m:r>
                                  <a:rPr lang="en-US" sz="2800" b="1" i="1" smtClean="0">
                                    <a:latin typeface="Cambria Math" panose="02040503050406030204" pitchFamily="18" charset="0"/>
                                  </a:rPr>
                                  <m:t>𝟏𝟓</m:t>
                                </m:r>
                              </m:e>
                              <m:e>
                                <m:r>
                                  <a:rPr lang="en-US" sz="2800" b="1" i="1" smtClean="0">
                                    <a:latin typeface="Cambria Math" panose="02040503050406030204" pitchFamily="18" charset="0"/>
                                  </a:rPr>
                                  <m:t>𝟏𝟎</m:t>
                                </m:r>
                              </m:e>
                            </m:mr>
                          </m:m>
                        </m:e>
                      </m:d>
                    </m:oMath>
                  </m:oMathPara>
                </a14:m>
                <a:endParaRPr lang="en-US" sz="2800" b="1" dirty="0"/>
              </a:p>
            </p:txBody>
          </p:sp>
        </mc:Choice>
        <mc:Fallback>
          <p:sp>
            <p:nvSpPr>
              <p:cNvPr id="5" name="TextBox 4"/>
              <p:cNvSpPr txBox="1">
                <a:spLocks noRot="1" noChangeAspect="1" noMove="1" noResize="1" noEditPoints="1" noAdjustHandles="1" noChangeArrowheads="1" noChangeShapeType="1" noTextEdit="1"/>
              </p:cNvSpPr>
              <p:nvPr/>
            </p:nvSpPr>
            <p:spPr>
              <a:xfrm>
                <a:off x="0" y="394115"/>
                <a:ext cx="9144000" cy="1878078"/>
              </a:xfrm>
              <a:prstGeom prst="rect">
                <a:avLst/>
              </a:prstGeom>
              <a:blipFill rotWithShape="0">
                <a:blip r:embed="rId2"/>
                <a:stretch>
                  <a:fillRect l="-1333"/>
                </a:stretch>
              </a:blipFill>
            </p:spPr>
            <p:txBody>
              <a:bodyPr/>
              <a:lstStyle/>
              <a:p>
                <a:r>
                  <a:rPr lang="en-US">
                    <a:noFill/>
                  </a:rPr>
                  <a:t> </a:t>
                </a:r>
              </a:p>
            </p:txBody>
          </p:sp>
        </mc:Fallback>
      </mc:AlternateContent>
      <p:sp>
        <p:nvSpPr>
          <p:cNvPr id="8" name="TextBox 7"/>
          <p:cNvSpPr txBox="1"/>
          <p:nvPr/>
        </p:nvSpPr>
        <p:spPr>
          <a:xfrm>
            <a:off x="0" y="1018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Solution (continued)</a:t>
            </a:r>
            <a:endParaRPr lang="en-US" sz="2800" b="1" dirty="0">
              <a:solidFill>
                <a:srgbClr val="00B050"/>
              </a:solidFill>
              <a:effectLst>
                <a:outerShdw blurRad="38100" dist="38100" dir="2700000" algn="tl">
                  <a:srgbClr val="000000">
                    <a:alpha val="43137"/>
                  </a:srgbClr>
                </a:outerShdw>
              </a:effectLst>
            </a:endParaRPr>
          </a:p>
        </p:txBody>
      </p:sp>
      <p:sp>
        <p:nvSpPr>
          <p:cNvPr id="6" name="TextBox 5"/>
          <p:cNvSpPr txBox="1"/>
          <p:nvPr/>
        </p:nvSpPr>
        <p:spPr>
          <a:xfrm>
            <a:off x="0" y="6096000"/>
            <a:ext cx="9144000" cy="769441"/>
          </a:xfrm>
          <a:prstGeom prst="rect">
            <a:avLst/>
          </a:prstGeom>
          <a:noFill/>
        </p:spPr>
        <p:txBody>
          <a:bodyPr wrap="square" rtlCol="0">
            <a:spAutoFit/>
          </a:bodyPr>
          <a:lstStyle/>
          <a:p>
            <a:pPr algn="ctr"/>
            <a:r>
              <a:rPr lang="en-US" sz="4400" b="1" dirty="0">
                <a:solidFill>
                  <a:srgbClr val="0070C0"/>
                </a:solidFill>
                <a:effectLst>
                  <a:outerShdw blurRad="38100" dist="38100" dir="2700000" algn="tl">
                    <a:srgbClr val="000000">
                      <a:alpha val="43137"/>
                    </a:srgbClr>
                  </a:outerShdw>
                </a:effectLst>
              </a:rPr>
              <a:t>Matrix Multiplication</a:t>
            </a:r>
            <a:endParaRPr lang="en-US" sz="4400"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518000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81000"/>
            <a:ext cx="9144000" cy="2031325"/>
          </a:xfrm>
          <a:prstGeom prst="rect">
            <a:avLst/>
          </a:prstGeom>
          <a:noFill/>
        </p:spPr>
        <p:txBody>
          <a:bodyPr wrap="square" rtlCol="0">
            <a:spAutoFit/>
          </a:bodyPr>
          <a:lstStyle/>
          <a:p>
            <a:pPr algn="just">
              <a:lnSpc>
                <a:spcPct val="150000"/>
              </a:lnSpc>
            </a:pPr>
            <a:r>
              <a:rPr lang="en-US" sz="2800" b="1" dirty="0" smtClean="0"/>
              <a:t>For </a:t>
            </a:r>
            <a:r>
              <a:rPr lang="en-US" sz="2800" b="1" dirty="0"/>
              <a:t>the product of two matrices to be defined, the </a:t>
            </a:r>
            <a:r>
              <a:rPr lang="en-US" sz="2800" b="1" dirty="0" smtClean="0"/>
              <a:t>number of </a:t>
            </a:r>
            <a:r>
              <a:rPr lang="en-US" sz="2800" b="1" dirty="0"/>
              <a:t>columns of the first matrix must equal the number of rows of the second </a:t>
            </a:r>
            <a:r>
              <a:rPr lang="en-US" sz="2800" b="1" dirty="0" smtClean="0"/>
              <a:t>matrix:</a:t>
            </a:r>
            <a:endParaRPr lang="en-US" sz="2800" b="1" dirty="0"/>
          </a:p>
        </p:txBody>
      </p:sp>
      <p:sp>
        <p:nvSpPr>
          <p:cNvPr id="8" name="TextBox 7"/>
          <p:cNvSpPr txBox="1"/>
          <p:nvPr/>
        </p:nvSpPr>
        <p:spPr>
          <a:xfrm>
            <a:off x="0" y="1018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Remark</a:t>
            </a:r>
            <a:endParaRPr lang="en-US" sz="2800" b="1" dirty="0">
              <a:solidFill>
                <a:srgbClr val="00B050"/>
              </a:solidFill>
              <a:effectLst>
                <a:outerShdw blurRad="38100" dist="38100" dir="2700000" algn="tl">
                  <a:srgbClr val="000000">
                    <a:alpha val="43137"/>
                  </a:srgbClr>
                </a:outerShdw>
              </a:effectLst>
            </a:endParaRPr>
          </a:p>
        </p:txBody>
      </p:sp>
      <p:pic>
        <p:nvPicPr>
          <p:cNvPr id="1536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745779" y="2550677"/>
            <a:ext cx="5410200" cy="3088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0" y="6096000"/>
            <a:ext cx="9144000" cy="769441"/>
          </a:xfrm>
          <a:prstGeom prst="rect">
            <a:avLst/>
          </a:prstGeom>
          <a:noFill/>
        </p:spPr>
        <p:txBody>
          <a:bodyPr wrap="square" rtlCol="0">
            <a:spAutoFit/>
          </a:bodyPr>
          <a:lstStyle/>
          <a:p>
            <a:pPr algn="ctr"/>
            <a:r>
              <a:rPr lang="en-US" sz="4400" b="1" dirty="0">
                <a:solidFill>
                  <a:srgbClr val="0070C0"/>
                </a:solidFill>
                <a:effectLst>
                  <a:outerShdw blurRad="38100" dist="38100" dir="2700000" algn="tl">
                    <a:srgbClr val="000000">
                      <a:alpha val="43137"/>
                    </a:srgbClr>
                  </a:outerShdw>
                </a:effectLst>
              </a:rPr>
              <a:t>Matrix Multiplication</a:t>
            </a:r>
            <a:endParaRPr lang="en-US" sz="4400"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981883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0" y="0"/>
                <a:ext cx="9144000" cy="2677656"/>
              </a:xfrm>
              <a:prstGeom prst="rect">
                <a:avLst/>
              </a:prstGeom>
              <a:noFill/>
            </p:spPr>
            <p:txBody>
              <a:bodyPr wrap="square" rtlCol="0">
                <a:spAutoFit/>
              </a:bodyPr>
              <a:lstStyle/>
              <a:p>
                <a:pPr algn="just">
                  <a:lnSpc>
                    <a:spcPct val="150000"/>
                  </a:lnSpc>
                </a:pPr>
                <a:r>
                  <a:rPr lang="en-US" sz="2800" b="1" dirty="0" smtClean="0"/>
                  <a:t>The general pattern for matrix multiplication is as follows: </a:t>
                </a:r>
                <a:r>
                  <a:rPr lang="en-US" sz="2800" b="1" dirty="0" smtClean="0"/>
                  <a:t>to </a:t>
                </a:r>
                <a:r>
                  <a:rPr lang="en-US" sz="2800" b="1" dirty="0"/>
                  <a:t>obtain the element in the </a:t>
                </a:r>
                <a14:m>
                  <m:oMath xmlns:m="http://schemas.openxmlformats.org/officeDocument/2006/math">
                    <m:r>
                      <a:rPr lang="en-US" sz="2800" b="1" i="1" smtClean="0">
                        <a:solidFill>
                          <a:srgbClr val="00B0F0"/>
                        </a:solidFill>
                        <a:latin typeface="Cambria Math" panose="02040503050406030204" pitchFamily="18" charset="0"/>
                      </a:rPr>
                      <m:t>𝒊</m:t>
                    </m:r>
                  </m:oMath>
                </a14:m>
                <a:r>
                  <a:rPr lang="en-US" sz="2800" b="1" baseline="30000" dirty="0" smtClean="0"/>
                  <a:t>th</a:t>
                </a:r>
                <a:r>
                  <a:rPr lang="en-US" sz="2800" b="1" dirty="0" smtClean="0"/>
                  <a:t> row </a:t>
                </a:r>
                <a:r>
                  <a:rPr lang="en-US" sz="2800" b="1" dirty="0"/>
                  <a:t>and the </a:t>
                </a:r>
                <a14:m>
                  <m:oMath xmlns:m="http://schemas.openxmlformats.org/officeDocument/2006/math">
                    <m:r>
                      <a:rPr lang="en-US" sz="2800" b="1" i="1" smtClean="0">
                        <a:solidFill>
                          <a:srgbClr val="00B0F0"/>
                        </a:solidFill>
                        <a:latin typeface="Cambria Math" panose="02040503050406030204" pitchFamily="18" charset="0"/>
                      </a:rPr>
                      <m:t>𝒋</m:t>
                    </m:r>
                  </m:oMath>
                </a14:m>
                <a:r>
                  <a:rPr lang="en-US" sz="2800" b="1" baseline="30000" dirty="0" smtClean="0"/>
                  <a:t>th</a:t>
                </a:r>
                <a:r>
                  <a:rPr lang="en-US" sz="2800" b="1" dirty="0" smtClean="0"/>
                  <a:t> </a:t>
                </a:r>
                <a:r>
                  <a:rPr lang="en-US" sz="2800" b="1" dirty="0"/>
                  <a:t>column of the </a:t>
                </a:r>
                <a:r>
                  <a:rPr lang="en-US" sz="2800" b="1" dirty="0" smtClean="0"/>
                  <a:t>product </a:t>
                </a:r>
                <a14:m>
                  <m:oMath xmlns:m="http://schemas.openxmlformats.org/officeDocument/2006/math">
                    <m:r>
                      <a:rPr lang="en-US" sz="2800" b="1" i="1" smtClean="0">
                        <a:latin typeface="Cambria Math"/>
                      </a:rPr>
                      <m:t>𝑨</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a:rPr>
                      <m:t>𝑩</m:t>
                    </m:r>
                  </m:oMath>
                </a14:m>
                <a:r>
                  <a:rPr lang="en-US" sz="2800" b="1" dirty="0" smtClean="0"/>
                  <a:t>, use the </a:t>
                </a:r>
                <a14:m>
                  <m:oMath xmlns:m="http://schemas.openxmlformats.org/officeDocument/2006/math">
                    <m:r>
                      <a:rPr lang="en-US" sz="2800" b="1" i="1" smtClean="0">
                        <a:solidFill>
                          <a:srgbClr val="00B0F0"/>
                        </a:solidFill>
                        <a:latin typeface="Cambria Math" panose="02040503050406030204" pitchFamily="18" charset="0"/>
                      </a:rPr>
                      <m:t>𝒊</m:t>
                    </m:r>
                  </m:oMath>
                </a14:m>
                <a:r>
                  <a:rPr lang="en-US" sz="2800" b="1" baseline="30000" dirty="0"/>
                  <a:t>th</a:t>
                </a:r>
                <a:r>
                  <a:rPr lang="en-US" sz="2800" b="1" dirty="0"/>
                  <a:t> row </a:t>
                </a:r>
                <a:r>
                  <a:rPr lang="en-US" sz="2800" b="1" dirty="0" smtClean="0"/>
                  <a:t>of </a:t>
                </a:r>
                <a:r>
                  <a:rPr lang="en-US" sz="2800" b="1" i="1" dirty="0" smtClean="0">
                    <a:solidFill>
                      <a:srgbClr val="00B0F0"/>
                    </a:solidFill>
                  </a:rPr>
                  <a:t>A</a:t>
                </a:r>
                <a:r>
                  <a:rPr lang="en-US" sz="2800" b="1" dirty="0" smtClean="0"/>
                  <a:t> and the </a:t>
                </a:r>
                <a14:m>
                  <m:oMath xmlns:m="http://schemas.openxmlformats.org/officeDocument/2006/math">
                    <m:r>
                      <a:rPr lang="en-US" sz="2800" b="1" i="1" smtClean="0">
                        <a:solidFill>
                          <a:srgbClr val="00B0F0"/>
                        </a:solidFill>
                        <a:latin typeface="Cambria Math" panose="02040503050406030204" pitchFamily="18" charset="0"/>
                      </a:rPr>
                      <m:t>𝒋</m:t>
                    </m:r>
                  </m:oMath>
                </a14:m>
                <a:r>
                  <a:rPr lang="en-US" sz="2800" b="1" baseline="30000" dirty="0"/>
                  <a:t>th</a:t>
                </a:r>
                <a:r>
                  <a:rPr lang="en-US" sz="2800" b="1" dirty="0"/>
                  <a:t> column of </a:t>
                </a:r>
                <a:r>
                  <a:rPr lang="en-US" sz="2800" b="1" i="1" dirty="0" smtClean="0">
                    <a:solidFill>
                      <a:srgbClr val="00B0F0"/>
                    </a:solidFill>
                  </a:rPr>
                  <a:t>B</a:t>
                </a:r>
                <a:r>
                  <a:rPr lang="en-US" sz="2800" b="1" dirty="0" smtClean="0"/>
                  <a:t>:</a:t>
                </a:r>
                <a:endParaRPr lang="en-US" sz="2800" b="1" dirty="0"/>
              </a:p>
            </p:txBody>
          </p:sp>
        </mc:Choice>
        <mc:Fallback>
          <p:sp>
            <p:nvSpPr>
              <p:cNvPr id="5" name="TextBox 4"/>
              <p:cNvSpPr txBox="1">
                <a:spLocks noRot="1" noChangeAspect="1" noMove="1" noResize="1" noEditPoints="1" noAdjustHandles="1" noChangeArrowheads="1" noChangeShapeType="1" noTextEdit="1"/>
              </p:cNvSpPr>
              <p:nvPr/>
            </p:nvSpPr>
            <p:spPr>
              <a:xfrm>
                <a:off x="0" y="0"/>
                <a:ext cx="9144000" cy="2677656"/>
              </a:xfrm>
              <a:prstGeom prst="rect">
                <a:avLst/>
              </a:prstGeom>
              <a:blipFill rotWithShape="0">
                <a:blip r:embed="rId2"/>
                <a:stretch>
                  <a:fillRect l="-1333" r="-1333" b="-2961"/>
                </a:stretch>
              </a:blipFill>
            </p:spPr>
            <p:txBody>
              <a:bodyPr/>
              <a:lstStyle/>
              <a:p>
                <a:r>
                  <a:rPr lang="en-US">
                    <a:noFill/>
                  </a:rPr>
                  <a:t> </a:t>
                </a:r>
              </a:p>
            </p:txBody>
          </p:sp>
        </mc:Fallback>
      </mc:AlternateContent>
      <p:pic>
        <p:nvPicPr>
          <p:cNvPr id="16386"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2882949"/>
            <a:ext cx="9144000" cy="2603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0" y="6096000"/>
            <a:ext cx="9144000" cy="769441"/>
          </a:xfrm>
          <a:prstGeom prst="rect">
            <a:avLst/>
          </a:prstGeom>
          <a:noFill/>
        </p:spPr>
        <p:txBody>
          <a:bodyPr wrap="square" rtlCol="0">
            <a:spAutoFit/>
          </a:bodyPr>
          <a:lstStyle/>
          <a:p>
            <a:pPr algn="ctr"/>
            <a:r>
              <a:rPr lang="en-US" sz="4400" b="1" dirty="0">
                <a:solidFill>
                  <a:srgbClr val="0070C0"/>
                </a:solidFill>
                <a:effectLst>
                  <a:outerShdw blurRad="38100" dist="38100" dir="2700000" algn="tl">
                    <a:srgbClr val="000000">
                      <a:alpha val="43137"/>
                    </a:srgbClr>
                  </a:outerShdw>
                </a:effectLst>
              </a:rPr>
              <a:t>Matrix Multiplication</a:t>
            </a:r>
            <a:endParaRPr lang="en-US" sz="4400"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580466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1018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Example </a:t>
            </a:r>
            <a:r>
              <a:rPr lang="en-US" sz="2800" b="1" dirty="0" smtClean="0">
                <a:solidFill>
                  <a:srgbClr val="00B050"/>
                </a:solidFill>
                <a:effectLst>
                  <a:outerShdw blurRad="38100" dist="38100" dir="2700000" algn="tl">
                    <a:srgbClr val="000000">
                      <a:alpha val="43137"/>
                    </a:srgbClr>
                  </a:outerShdw>
                </a:effectLst>
              </a:rPr>
              <a:t>5. Matrix Multiplication</a:t>
            </a:r>
            <a:endParaRPr lang="en-US" sz="2800" b="1" dirty="0">
              <a:solidFill>
                <a:srgbClr val="00B050"/>
              </a:solidFill>
              <a:effectLst>
                <a:outerShdw blurRad="38100" dist="38100" dir="2700000" algn="tl">
                  <a:srgbClr val="000000">
                    <a:alpha val="43137"/>
                  </a:srgbClr>
                </a:outerShdw>
              </a:effectLst>
            </a:endParaRPr>
          </a:p>
        </p:txBody>
      </p:sp>
      <p:sp>
        <p:nvSpPr>
          <p:cNvPr id="6" name="TextBox 5"/>
          <p:cNvSpPr txBox="1"/>
          <p:nvPr/>
        </p:nvSpPr>
        <p:spPr>
          <a:xfrm>
            <a:off x="0" y="6096000"/>
            <a:ext cx="9144000" cy="769441"/>
          </a:xfrm>
          <a:prstGeom prst="rect">
            <a:avLst/>
          </a:prstGeom>
          <a:noFill/>
        </p:spPr>
        <p:txBody>
          <a:bodyPr wrap="square" rtlCol="0">
            <a:spAutoFit/>
          </a:bodyPr>
          <a:lstStyle/>
          <a:p>
            <a:pPr algn="ctr"/>
            <a:r>
              <a:rPr lang="en-US" sz="4400" b="1" dirty="0">
                <a:solidFill>
                  <a:srgbClr val="0070C0"/>
                </a:solidFill>
                <a:effectLst>
                  <a:outerShdw blurRad="38100" dist="38100" dir="2700000" algn="tl">
                    <a:srgbClr val="000000">
                      <a:alpha val="43137"/>
                    </a:srgbClr>
                  </a:outerShdw>
                </a:effectLst>
              </a:rPr>
              <a:t>Matrix Multiplication</a:t>
            </a:r>
            <a:endParaRPr lang="en-US" sz="4400" dirty="0">
              <a:solidFill>
                <a:srgbClr val="0070C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9" name="TextBox 8"/>
              <p:cNvSpPr txBox="1"/>
              <p:nvPr/>
            </p:nvSpPr>
            <p:spPr>
              <a:xfrm>
                <a:off x="0" y="381000"/>
                <a:ext cx="9144000" cy="2387898"/>
              </a:xfrm>
              <a:prstGeom prst="rect">
                <a:avLst/>
              </a:prstGeom>
              <a:noFill/>
            </p:spPr>
            <p:txBody>
              <a:bodyPr wrap="square" rtlCol="0">
                <a:spAutoFit/>
              </a:bodyPr>
              <a:lstStyle/>
              <a:p>
                <a:pPr algn="just">
                  <a:lnSpc>
                    <a:spcPct val="150000"/>
                  </a:lnSpc>
                </a:pPr>
                <a:r>
                  <a:rPr lang="en-US" sz="2800" b="1" dirty="0" smtClean="0"/>
                  <a:t>(</a:t>
                </a:r>
                <a:r>
                  <a:rPr lang="en-US" sz="2800" b="1" dirty="0" smtClean="0">
                    <a:solidFill>
                      <a:srgbClr val="00B050"/>
                    </a:solidFill>
                  </a:rPr>
                  <a:t>a</a:t>
                </a:r>
                <a:r>
                  <a:rPr lang="en-US" sz="2800" b="1" dirty="0" smtClean="0"/>
                  <a:t>) </a:t>
                </a:r>
                <a14:m>
                  <m:oMath xmlns:m="http://schemas.openxmlformats.org/officeDocument/2006/math">
                    <m:m>
                      <m:mPr>
                        <m:mcs>
                          <m:mc>
                            <m:mcPr>
                              <m:count m:val="1"/>
                              <m:mcJc m:val="center"/>
                            </m:mcPr>
                          </m:mc>
                        </m:mcs>
                        <m:ctrlPr>
                          <a:rPr lang="en-US" sz="2800" b="1" i="1" smtClean="0">
                            <a:latin typeface="Cambria Math" panose="02040503050406030204" pitchFamily="18" charset="0"/>
                            <a:ea typeface="Cambria Math" panose="02040503050406030204" pitchFamily="18" charset="0"/>
                          </a:rPr>
                        </m:ctrlPr>
                      </m:mPr>
                      <m:mr>
                        <m:e>
                          <m:d>
                            <m:dPr>
                              <m:begChr m:val="["/>
                              <m:endChr m:val="]"/>
                              <m:ctrlPr>
                                <a:rPr lang="en-US" sz="2800" b="1" i="1">
                                  <a:latin typeface="Cambria Math" panose="02040503050406030204" pitchFamily="18" charset="0"/>
                                </a:rPr>
                              </m:ctrlPr>
                            </m:dPr>
                            <m:e>
                              <m:m>
                                <m:mPr>
                                  <m:mcs>
                                    <m:mc>
                                      <m:mcPr>
                                        <m:count m:val="3"/>
                                        <m:mcJc m:val="center"/>
                                      </m:mcPr>
                                    </m:mc>
                                  </m:mcs>
                                  <m:ctrlPr>
                                    <a:rPr lang="en-US" sz="2800" b="1" i="1">
                                      <a:latin typeface="Cambria Math" panose="02040503050406030204" pitchFamily="18" charset="0"/>
                                    </a:rPr>
                                  </m:ctrlPr>
                                </m:mPr>
                                <m:mr>
                                  <m:e>
                                    <m:r>
                                      <m:rPr>
                                        <m:brk m:alnAt="7"/>
                                      </m:rPr>
                                      <a:rPr lang="en-US" sz="2800" b="1" i="1">
                                        <a:latin typeface="Cambria Math" panose="02040503050406030204" pitchFamily="18" charset="0"/>
                                      </a:rPr>
                                      <m:t>𝟏</m:t>
                                    </m:r>
                                  </m:e>
                                  <m:e>
                                    <m:r>
                                      <a:rPr lang="en-US" sz="2800" b="1" i="1">
                                        <a:latin typeface="Cambria Math" panose="02040503050406030204" pitchFamily="18" charset="0"/>
                                      </a:rPr>
                                      <m:t>𝟎</m:t>
                                    </m:r>
                                  </m:e>
                                  <m:e>
                                    <m:r>
                                      <a:rPr lang="en-US" sz="2800" b="1" i="1">
                                        <a:latin typeface="Cambria Math" panose="02040503050406030204" pitchFamily="18" charset="0"/>
                                      </a:rPr>
                                      <m:t>𝟑</m:t>
                                    </m:r>
                                  </m:e>
                                </m:mr>
                                <m:mr>
                                  <m:e>
                                    <m:r>
                                      <a:rPr lang="en-US" sz="2800" b="1" i="1">
                                        <a:latin typeface="Cambria Math" panose="02040503050406030204" pitchFamily="18" charset="0"/>
                                      </a:rPr>
                                      <m:t>𝟐</m:t>
                                    </m:r>
                                  </m:e>
                                  <m:e>
                                    <m:r>
                                      <a:rPr lang="en-US" sz="2800" b="1" i="1">
                                        <a:latin typeface="Cambria Math" panose="02040503050406030204" pitchFamily="18" charset="0"/>
                                      </a:rPr>
                                      <m:t>−</m:t>
                                    </m:r>
                                    <m:r>
                                      <a:rPr lang="en-US" sz="2800" b="1" i="1">
                                        <a:latin typeface="Cambria Math" panose="02040503050406030204" pitchFamily="18" charset="0"/>
                                      </a:rPr>
                                      <m:t>𝟏</m:t>
                                    </m:r>
                                  </m:e>
                                  <m:e>
                                    <m:r>
                                      <a:rPr lang="en-US" sz="2800" b="1" i="1">
                                        <a:latin typeface="Cambria Math" panose="02040503050406030204" pitchFamily="18" charset="0"/>
                                      </a:rPr>
                                      <m:t>−</m:t>
                                    </m:r>
                                    <m:r>
                                      <a:rPr lang="en-US" sz="2800" b="1" i="1">
                                        <a:latin typeface="Cambria Math" panose="02040503050406030204" pitchFamily="18" charset="0"/>
                                      </a:rPr>
                                      <m:t>𝟐</m:t>
                                    </m:r>
                                  </m:e>
                                </m:mr>
                              </m:m>
                            </m:e>
                          </m:d>
                        </m:e>
                      </m:mr>
                      <m:mr>
                        <m:e>
                          <m:r>
                            <a:rPr lang="en-US" sz="2800" b="1" i="1" smtClean="0">
                              <a:solidFill>
                                <a:srgbClr val="C00000"/>
                              </a:solidFill>
                              <a:latin typeface="Cambria Math" panose="02040503050406030204" pitchFamily="18" charset="0"/>
                              <a:ea typeface="Cambria Math" panose="02040503050406030204" pitchFamily="18" charset="0"/>
                            </a:rPr>
                            <m:t>𝟐</m:t>
                          </m:r>
                          <m:r>
                            <a:rPr lang="en-US" sz="2800" b="1" i="1" smtClean="0">
                              <a:solidFill>
                                <a:srgbClr val="C00000"/>
                              </a:solidFill>
                              <a:latin typeface="Cambria Math" panose="02040503050406030204" pitchFamily="18" charset="0"/>
                              <a:ea typeface="Cambria Math" panose="02040503050406030204" pitchFamily="18" charset="0"/>
                            </a:rPr>
                            <m:t>×</m:t>
                          </m:r>
                          <m:r>
                            <a:rPr lang="en-US" sz="2800" b="1" i="1" smtClean="0">
                              <a:solidFill>
                                <a:srgbClr val="C00000"/>
                              </a:solidFill>
                              <a:latin typeface="Cambria Math" panose="02040503050406030204" pitchFamily="18" charset="0"/>
                              <a:ea typeface="Cambria Math" panose="02040503050406030204" pitchFamily="18" charset="0"/>
                            </a:rPr>
                            <m:t>𝟑</m:t>
                          </m:r>
                        </m:e>
                      </m:mr>
                    </m:m>
                    <m:r>
                      <a:rPr lang="en-US" sz="2800" b="1" i="1" smtClean="0">
                        <a:latin typeface="Cambria Math" panose="02040503050406030204" pitchFamily="18" charset="0"/>
                        <a:ea typeface="Cambria Math" panose="02040503050406030204" pitchFamily="18" charset="0"/>
                      </a:rPr>
                      <m:t>×</m:t>
                    </m:r>
                    <m:m>
                      <m:mPr>
                        <m:mcs>
                          <m:mc>
                            <m:mcPr>
                              <m:count m:val="1"/>
                              <m:mcJc m:val="center"/>
                            </m:mcPr>
                          </m:mc>
                        </m:mcs>
                        <m:ctrlPr>
                          <a:rPr lang="en-US" sz="2800" b="1" i="1" smtClean="0">
                            <a:latin typeface="Cambria Math" panose="02040503050406030204" pitchFamily="18" charset="0"/>
                            <a:ea typeface="Cambria Math" panose="02040503050406030204" pitchFamily="18" charset="0"/>
                          </a:rPr>
                        </m:ctrlPr>
                      </m:mPr>
                      <m:mr>
                        <m:e>
                          <m:d>
                            <m:dPr>
                              <m:begChr m:val="["/>
                              <m:endChr m:val="]"/>
                              <m:ctrlPr>
                                <a:rPr lang="en-US" sz="2800" b="1" i="1">
                                  <a:latin typeface="Cambria Math" panose="02040503050406030204" pitchFamily="18" charset="0"/>
                                  <a:ea typeface="Cambria Math" panose="02040503050406030204" pitchFamily="18" charset="0"/>
                                </a:rPr>
                              </m:ctrlPr>
                            </m:dPr>
                            <m:e>
                              <m:m>
                                <m:mPr>
                                  <m:mcs>
                                    <m:mc>
                                      <m:mcPr>
                                        <m:count m:val="3"/>
                                        <m:mcJc m:val="center"/>
                                      </m:mcPr>
                                    </m:mc>
                                  </m:mcs>
                                  <m:ctrlPr>
                                    <a:rPr lang="en-US" sz="2800" b="1" i="1">
                                      <a:latin typeface="Cambria Math" panose="02040503050406030204" pitchFamily="18" charset="0"/>
                                      <a:ea typeface="Cambria Math" panose="02040503050406030204" pitchFamily="18" charset="0"/>
                                    </a:rPr>
                                  </m:ctrlPr>
                                </m:mPr>
                                <m:mr>
                                  <m:e>
                                    <m:r>
                                      <m:rPr>
                                        <m:brk m:alnAt="7"/>
                                      </m:rPr>
                                      <a:rPr lang="en-US" sz="2800" b="1"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𝟐</m:t>
                                    </m:r>
                                  </m:e>
                                  <m:e>
                                    <m:r>
                                      <a:rPr lang="en-US" sz="2800" b="1" i="1">
                                        <a:latin typeface="Cambria Math" panose="02040503050406030204" pitchFamily="18" charset="0"/>
                                        <a:ea typeface="Cambria Math" panose="02040503050406030204" pitchFamily="18" charset="0"/>
                                      </a:rPr>
                                      <m:t>𝟒</m:t>
                                    </m:r>
                                  </m:e>
                                  <m:e>
                                    <m:r>
                                      <a:rPr lang="en-US" sz="2800" b="1" i="1">
                                        <a:latin typeface="Cambria Math" panose="02040503050406030204" pitchFamily="18" charset="0"/>
                                        <a:ea typeface="Cambria Math" panose="02040503050406030204" pitchFamily="18" charset="0"/>
                                      </a:rPr>
                                      <m:t>𝟐</m:t>
                                    </m:r>
                                  </m:e>
                                </m:mr>
                                <m:mr>
                                  <m:e>
                                    <m:r>
                                      <a:rPr lang="en-US" sz="2800" b="1" i="1">
                                        <a:latin typeface="Cambria Math" panose="02040503050406030204" pitchFamily="18" charset="0"/>
                                        <a:ea typeface="Cambria Math" panose="02040503050406030204" pitchFamily="18" charset="0"/>
                                      </a:rPr>
                                      <m:t>𝟏</m:t>
                                    </m:r>
                                  </m:e>
                                  <m:e>
                                    <m:r>
                                      <a:rPr lang="en-US" sz="2800" b="1" i="1">
                                        <a:latin typeface="Cambria Math" panose="02040503050406030204" pitchFamily="18" charset="0"/>
                                        <a:ea typeface="Cambria Math" panose="02040503050406030204" pitchFamily="18" charset="0"/>
                                      </a:rPr>
                                      <m:t>𝟎</m:t>
                                    </m:r>
                                  </m:e>
                                  <m:e>
                                    <m:r>
                                      <a:rPr lang="en-US" sz="2800" b="1" i="1">
                                        <a:latin typeface="Cambria Math" panose="02040503050406030204" pitchFamily="18" charset="0"/>
                                        <a:ea typeface="Cambria Math" panose="02040503050406030204" pitchFamily="18" charset="0"/>
                                      </a:rPr>
                                      <m:t>𝟎</m:t>
                                    </m:r>
                                  </m:e>
                                </m:mr>
                                <m:mr>
                                  <m:e>
                                    <m:r>
                                      <a:rPr lang="en-US" sz="2800" b="1"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𝟏</m:t>
                                    </m:r>
                                  </m:e>
                                  <m:e>
                                    <m:r>
                                      <a:rPr lang="en-US" sz="2800" b="1" i="1">
                                        <a:latin typeface="Cambria Math" panose="02040503050406030204" pitchFamily="18" charset="0"/>
                                        <a:ea typeface="Cambria Math" panose="02040503050406030204" pitchFamily="18" charset="0"/>
                                      </a:rPr>
                                      <m:t>𝟏</m:t>
                                    </m:r>
                                  </m:e>
                                  <m:e>
                                    <m:r>
                                      <a:rPr lang="en-US" sz="2800" b="1"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𝟏</m:t>
                                    </m:r>
                                  </m:e>
                                </m:mr>
                              </m:m>
                            </m:e>
                          </m:d>
                        </m:e>
                      </m:mr>
                      <m:mr>
                        <m:e>
                          <m:r>
                            <a:rPr lang="en-US" sz="2800" b="1" i="1" smtClean="0">
                              <a:solidFill>
                                <a:srgbClr val="C00000"/>
                              </a:solidFill>
                              <a:latin typeface="Cambria Math" panose="02040503050406030204" pitchFamily="18" charset="0"/>
                              <a:ea typeface="Cambria Math" panose="02040503050406030204" pitchFamily="18" charset="0"/>
                            </a:rPr>
                            <m:t>𝟑</m:t>
                          </m:r>
                          <m:r>
                            <a:rPr lang="en-US" sz="2800" b="1" i="1" smtClean="0">
                              <a:solidFill>
                                <a:srgbClr val="C00000"/>
                              </a:solidFill>
                              <a:latin typeface="Cambria Math" panose="02040503050406030204" pitchFamily="18" charset="0"/>
                              <a:ea typeface="Cambria Math" panose="02040503050406030204" pitchFamily="18" charset="0"/>
                            </a:rPr>
                            <m:t>×</m:t>
                          </m:r>
                          <m:r>
                            <a:rPr lang="en-US" sz="2800" b="1" i="1" smtClean="0">
                              <a:solidFill>
                                <a:srgbClr val="C00000"/>
                              </a:solidFill>
                              <a:latin typeface="Cambria Math" panose="02040503050406030204" pitchFamily="18" charset="0"/>
                              <a:ea typeface="Cambria Math" panose="02040503050406030204" pitchFamily="18" charset="0"/>
                            </a:rPr>
                            <m:t>𝟑</m:t>
                          </m:r>
                        </m:e>
                      </m:mr>
                    </m:m>
                    <m:r>
                      <a:rPr lang="en-US" sz="2800" b="1" i="1" smtClean="0">
                        <a:latin typeface="Cambria Math" panose="02040503050406030204" pitchFamily="18" charset="0"/>
                        <a:ea typeface="Cambria Math" panose="02040503050406030204" pitchFamily="18" charset="0"/>
                      </a:rPr>
                      <m:t>=</m:t>
                    </m:r>
                    <m:m>
                      <m:mPr>
                        <m:mcs>
                          <m:mc>
                            <m:mcPr>
                              <m:count m:val="1"/>
                              <m:mcJc m:val="center"/>
                            </m:mcPr>
                          </m:mc>
                        </m:mcs>
                        <m:ctrlPr>
                          <a:rPr lang="en-US" sz="2800" b="1" i="1" smtClean="0">
                            <a:latin typeface="Cambria Math" panose="02040503050406030204" pitchFamily="18" charset="0"/>
                            <a:ea typeface="Cambria Math" panose="02040503050406030204" pitchFamily="18" charset="0"/>
                          </a:rPr>
                        </m:ctrlPr>
                      </m:mPr>
                      <m:mr>
                        <m:e>
                          <m:d>
                            <m:dPr>
                              <m:begChr m:val="["/>
                              <m:endChr m:val="]"/>
                              <m:ctrlPr>
                                <a:rPr lang="en-US" sz="2800" b="1" i="1">
                                  <a:latin typeface="Cambria Math" panose="02040503050406030204" pitchFamily="18" charset="0"/>
                                  <a:ea typeface="Cambria Math" panose="02040503050406030204" pitchFamily="18" charset="0"/>
                                </a:rPr>
                              </m:ctrlPr>
                            </m:dPr>
                            <m:e>
                              <m:m>
                                <m:mPr>
                                  <m:mcs>
                                    <m:mc>
                                      <m:mcPr>
                                        <m:count m:val="3"/>
                                        <m:mcJc m:val="center"/>
                                      </m:mcPr>
                                    </m:mc>
                                  </m:mcs>
                                  <m:ctrlPr>
                                    <a:rPr lang="en-US" sz="2800" b="1" i="1">
                                      <a:latin typeface="Cambria Math" panose="02040503050406030204" pitchFamily="18" charset="0"/>
                                      <a:ea typeface="Cambria Math" panose="02040503050406030204" pitchFamily="18" charset="0"/>
                                    </a:rPr>
                                  </m:ctrlPr>
                                </m:mPr>
                                <m:mr>
                                  <m:e>
                                    <m:r>
                                      <m:rPr>
                                        <m:brk m:alnAt="7"/>
                                      </m:rPr>
                                      <a:rPr lang="en-US" sz="2800" b="1"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𝟓</m:t>
                                    </m:r>
                                  </m:e>
                                  <m:e>
                                    <m:r>
                                      <a:rPr lang="en-US" sz="2800" b="1" i="1">
                                        <a:latin typeface="Cambria Math" panose="02040503050406030204" pitchFamily="18" charset="0"/>
                                        <a:ea typeface="Cambria Math" panose="02040503050406030204" pitchFamily="18" charset="0"/>
                                      </a:rPr>
                                      <m:t>𝟕</m:t>
                                    </m:r>
                                  </m:e>
                                  <m:e>
                                    <m:r>
                                      <a:rPr lang="en-US" sz="2800" b="1"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𝟏</m:t>
                                    </m:r>
                                  </m:e>
                                </m:mr>
                                <m:mr>
                                  <m:e>
                                    <m:r>
                                      <a:rPr lang="en-US" sz="2800" b="1"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𝟑</m:t>
                                    </m:r>
                                  </m:e>
                                  <m:e>
                                    <m:r>
                                      <a:rPr lang="en-US" sz="2800" b="1" i="1">
                                        <a:latin typeface="Cambria Math" panose="02040503050406030204" pitchFamily="18" charset="0"/>
                                        <a:ea typeface="Cambria Math" panose="02040503050406030204" pitchFamily="18" charset="0"/>
                                      </a:rPr>
                                      <m:t>𝟔</m:t>
                                    </m:r>
                                  </m:e>
                                  <m:e>
                                    <m:r>
                                      <a:rPr lang="en-US" sz="2800" b="1" i="1">
                                        <a:latin typeface="Cambria Math" panose="02040503050406030204" pitchFamily="18" charset="0"/>
                                        <a:ea typeface="Cambria Math" panose="02040503050406030204" pitchFamily="18" charset="0"/>
                                      </a:rPr>
                                      <m:t>𝟔</m:t>
                                    </m:r>
                                  </m:e>
                                </m:mr>
                              </m:m>
                            </m:e>
                          </m:d>
                        </m:e>
                      </m:mr>
                      <m:mr>
                        <m:e>
                          <m:r>
                            <a:rPr lang="en-US" sz="2800" b="1" i="1" smtClean="0">
                              <a:solidFill>
                                <a:srgbClr val="C00000"/>
                              </a:solidFill>
                              <a:latin typeface="Cambria Math" panose="02040503050406030204" pitchFamily="18" charset="0"/>
                              <a:ea typeface="Cambria Math" panose="02040503050406030204" pitchFamily="18" charset="0"/>
                            </a:rPr>
                            <m:t>𝟐</m:t>
                          </m:r>
                          <m:r>
                            <a:rPr lang="en-US" sz="2800" b="1" i="1" smtClean="0">
                              <a:solidFill>
                                <a:srgbClr val="C00000"/>
                              </a:solidFill>
                              <a:latin typeface="Cambria Math" panose="02040503050406030204" pitchFamily="18" charset="0"/>
                              <a:ea typeface="Cambria Math" panose="02040503050406030204" pitchFamily="18" charset="0"/>
                            </a:rPr>
                            <m:t>×</m:t>
                          </m:r>
                          <m:r>
                            <a:rPr lang="en-US" sz="2800" b="1" i="1" smtClean="0">
                              <a:solidFill>
                                <a:srgbClr val="C00000"/>
                              </a:solidFill>
                              <a:latin typeface="Cambria Math" panose="02040503050406030204" pitchFamily="18" charset="0"/>
                              <a:ea typeface="Cambria Math" panose="02040503050406030204" pitchFamily="18" charset="0"/>
                            </a:rPr>
                            <m:t>𝟑</m:t>
                          </m:r>
                        </m:e>
                      </m:mr>
                    </m:m>
                  </m:oMath>
                </a14:m>
                <a:endParaRPr lang="en-US" sz="2800" b="1" dirty="0"/>
              </a:p>
            </p:txBody>
          </p:sp>
        </mc:Choice>
        <mc:Fallback>
          <p:sp>
            <p:nvSpPr>
              <p:cNvPr id="9" name="TextBox 8"/>
              <p:cNvSpPr txBox="1">
                <a:spLocks noRot="1" noChangeAspect="1" noMove="1" noResize="1" noEditPoints="1" noAdjustHandles="1" noChangeArrowheads="1" noChangeShapeType="1" noTextEdit="1"/>
              </p:cNvSpPr>
              <p:nvPr/>
            </p:nvSpPr>
            <p:spPr>
              <a:xfrm>
                <a:off x="0" y="381000"/>
                <a:ext cx="9144000" cy="2387898"/>
              </a:xfrm>
              <a:prstGeom prst="rect">
                <a:avLst/>
              </a:prstGeom>
              <a:blipFill rotWithShape="0">
                <a:blip r:embed="rId2"/>
                <a:stretch>
                  <a:fillRect l="-1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0" y="3019510"/>
                <a:ext cx="9144000" cy="1704890"/>
              </a:xfrm>
              <a:prstGeom prst="rect">
                <a:avLst/>
              </a:prstGeom>
              <a:noFill/>
            </p:spPr>
            <p:txBody>
              <a:bodyPr wrap="square" rtlCol="0">
                <a:spAutoFit/>
              </a:bodyPr>
              <a:lstStyle/>
              <a:p>
                <a:pPr algn="just">
                  <a:lnSpc>
                    <a:spcPct val="150000"/>
                  </a:lnSpc>
                </a:pPr>
                <a:r>
                  <a:rPr lang="en-US" sz="2800" b="1" dirty="0" smtClean="0"/>
                  <a:t>(</a:t>
                </a:r>
                <a:r>
                  <a:rPr lang="en-US" sz="2800" b="1" dirty="0" smtClean="0">
                    <a:solidFill>
                      <a:srgbClr val="00B050"/>
                    </a:solidFill>
                  </a:rPr>
                  <a:t>b</a:t>
                </a:r>
                <a:r>
                  <a:rPr lang="en-US" sz="2800" b="1" dirty="0" smtClean="0"/>
                  <a:t>) </a:t>
                </a:r>
                <a14:m>
                  <m:oMath xmlns:m="http://schemas.openxmlformats.org/officeDocument/2006/math">
                    <m:m>
                      <m:mPr>
                        <m:mcs>
                          <m:mc>
                            <m:mcPr>
                              <m:count m:val="1"/>
                              <m:mcJc m:val="center"/>
                            </m:mcPr>
                          </m:mc>
                        </m:mcs>
                        <m:ctrlPr>
                          <a:rPr lang="en-US" sz="2800" b="1" i="1" smtClean="0">
                            <a:latin typeface="Cambria Math" panose="02040503050406030204" pitchFamily="18" charset="0"/>
                          </a:rPr>
                        </m:ctrlPr>
                      </m:mPr>
                      <m:mr>
                        <m:e>
                          <m:d>
                            <m:dPr>
                              <m:begChr m:val="["/>
                              <m:endChr m:val="]"/>
                              <m:ctrlPr>
                                <a:rPr lang="en-US" sz="2800" b="1" i="1" smtClean="0">
                                  <a:latin typeface="Cambria Math" panose="02040503050406030204" pitchFamily="18" charset="0"/>
                                </a:rPr>
                              </m:ctrlPr>
                            </m:dPr>
                            <m:e>
                              <m:m>
                                <m:mPr>
                                  <m:mcs>
                                    <m:mc>
                                      <m:mcPr>
                                        <m:count m:val="2"/>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𝟑</m:t>
                                    </m:r>
                                  </m:e>
                                  <m:e>
                                    <m:r>
                                      <a:rPr lang="en-US" sz="2800" b="1" i="1" smtClean="0">
                                        <a:latin typeface="Cambria Math" panose="02040503050406030204" pitchFamily="18" charset="0"/>
                                      </a:rPr>
                                      <m:t>𝟒</m:t>
                                    </m:r>
                                  </m:e>
                                </m:mr>
                                <m:mr>
                                  <m:e>
                                    <m:r>
                                      <a:rPr lang="en-US" sz="2800" b="1" i="1" smtClean="0">
                                        <a:latin typeface="Cambria Math" panose="02040503050406030204" pitchFamily="18" charset="0"/>
                                      </a:rPr>
                                      <m:t>−</m:t>
                                    </m:r>
                                    <m:r>
                                      <a:rPr lang="en-US" sz="2800" b="1" i="1" smtClean="0">
                                        <a:latin typeface="Cambria Math" panose="02040503050406030204" pitchFamily="18" charset="0"/>
                                      </a:rPr>
                                      <m:t>𝟐</m:t>
                                    </m:r>
                                  </m:e>
                                  <m:e>
                                    <m:r>
                                      <a:rPr lang="en-US" sz="2800" b="1" i="1" smtClean="0">
                                        <a:latin typeface="Cambria Math" panose="02040503050406030204" pitchFamily="18" charset="0"/>
                                      </a:rPr>
                                      <m:t>𝟓</m:t>
                                    </m:r>
                                  </m:e>
                                </m:mr>
                              </m:m>
                            </m:e>
                          </m:d>
                        </m:e>
                      </m:mr>
                      <m:mr>
                        <m:e>
                          <m:r>
                            <a:rPr lang="en-US" sz="2800" b="1" i="1" smtClean="0">
                              <a:solidFill>
                                <a:srgbClr val="C00000"/>
                              </a:solidFill>
                              <a:latin typeface="Cambria Math" panose="02040503050406030204" pitchFamily="18" charset="0"/>
                            </a:rPr>
                            <m:t>𝟐</m:t>
                          </m:r>
                          <m:r>
                            <a:rPr lang="en-US" sz="2800" b="1" i="1" smtClean="0">
                              <a:solidFill>
                                <a:srgbClr val="C00000"/>
                              </a:solidFill>
                              <a:latin typeface="Cambria Math" panose="02040503050406030204" pitchFamily="18" charset="0"/>
                              <a:ea typeface="Cambria Math" panose="02040503050406030204" pitchFamily="18" charset="0"/>
                            </a:rPr>
                            <m:t>×</m:t>
                          </m:r>
                          <m:r>
                            <a:rPr lang="en-US" sz="2800" b="1" i="1" smtClean="0">
                              <a:solidFill>
                                <a:srgbClr val="C00000"/>
                              </a:solidFill>
                              <a:latin typeface="Cambria Math" panose="02040503050406030204" pitchFamily="18" charset="0"/>
                              <a:ea typeface="Cambria Math" panose="02040503050406030204" pitchFamily="18" charset="0"/>
                            </a:rPr>
                            <m:t>𝟐</m:t>
                          </m:r>
                        </m:e>
                      </m:mr>
                    </m:m>
                    <m:r>
                      <a:rPr lang="en-US" sz="2800" b="1" i="1" smtClean="0">
                        <a:latin typeface="Cambria Math" panose="02040503050406030204" pitchFamily="18" charset="0"/>
                        <a:ea typeface="Cambria Math" panose="02040503050406030204" pitchFamily="18" charset="0"/>
                      </a:rPr>
                      <m:t>×</m:t>
                    </m:r>
                    <m:m>
                      <m:mPr>
                        <m:mcs>
                          <m:mc>
                            <m:mcPr>
                              <m:count m:val="1"/>
                              <m:mcJc m:val="center"/>
                            </m:mcPr>
                          </m:mc>
                        </m:mcs>
                        <m:ctrlPr>
                          <a:rPr lang="en-US" sz="2800" b="1" i="1">
                            <a:latin typeface="Cambria Math" panose="02040503050406030204" pitchFamily="18" charset="0"/>
                            <a:ea typeface="Cambria Math" panose="02040503050406030204" pitchFamily="18" charset="0"/>
                          </a:rPr>
                        </m:ctrlPr>
                      </m:mPr>
                      <m:mr>
                        <m:e>
                          <m:d>
                            <m:dPr>
                              <m:begChr m:val="["/>
                              <m:endChr m:val="]"/>
                              <m:ctrlPr>
                                <a:rPr lang="en-US" sz="2800" b="1" i="1">
                                  <a:latin typeface="Cambria Math" panose="02040503050406030204" pitchFamily="18" charset="0"/>
                                  <a:ea typeface="Cambria Math" panose="02040503050406030204" pitchFamily="18" charset="0"/>
                                </a:rPr>
                              </m:ctrlPr>
                            </m:dPr>
                            <m:e>
                              <m:m>
                                <m:mPr>
                                  <m:mcs>
                                    <m:mc>
                                      <m:mcPr>
                                        <m:count m:val="2"/>
                                        <m:mcJc m:val="center"/>
                                      </m:mcPr>
                                    </m:mc>
                                  </m:mcs>
                                  <m:ctrlPr>
                                    <a:rPr lang="en-US" sz="2800" b="1" i="1">
                                      <a:latin typeface="Cambria Math" panose="02040503050406030204" pitchFamily="18" charset="0"/>
                                      <a:ea typeface="Cambria Math" panose="02040503050406030204" pitchFamily="18" charset="0"/>
                                    </a:rPr>
                                  </m:ctrlPr>
                                </m:mPr>
                                <m:mr>
                                  <m:e>
                                    <m:r>
                                      <m:rPr>
                                        <m:brk m:alnAt="7"/>
                                      </m:rPr>
                                      <a:rPr lang="en-US" sz="2800" b="1" i="1">
                                        <a:latin typeface="Cambria Math" panose="02040503050406030204" pitchFamily="18" charset="0"/>
                                        <a:ea typeface="Cambria Math" panose="02040503050406030204" pitchFamily="18" charset="0"/>
                                      </a:rPr>
                                      <m:t>𝟏</m:t>
                                    </m:r>
                                  </m:e>
                                  <m:e>
                                    <m:r>
                                      <a:rPr lang="en-US" sz="2800" b="1" i="1">
                                        <a:latin typeface="Cambria Math" panose="02040503050406030204" pitchFamily="18" charset="0"/>
                                        <a:ea typeface="Cambria Math" panose="02040503050406030204" pitchFamily="18" charset="0"/>
                                      </a:rPr>
                                      <m:t>𝟎</m:t>
                                    </m:r>
                                  </m:e>
                                </m:mr>
                                <m:mr>
                                  <m:e>
                                    <m:r>
                                      <a:rPr lang="en-US" sz="2800" b="1" i="1">
                                        <a:latin typeface="Cambria Math" panose="02040503050406030204" pitchFamily="18" charset="0"/>
                                        <a:ea typeface="Cambria Math" panose="02040503050406030204" pitchFamily="18" charset="0"/>
                                      </a:rPr>
                                      <m:t>𝟎</m:t>
                                    </m:r>
                                  </m:e>
                                  <m:e>
                                    <m:r>
                                      <a:rPr lang="en-US" sz="2800" b="1" i="1">
                                        <a:latin typeface="Cambria Math" panose="02040503050406030204" pitchFamily="18" charset="0"/>
                                        <a:ea typeface="Cambria Math" panose="02040503050406030204" pitchFamily="18" charset="0"/>
                                      </a:rPr>
                                      <m:t>𝟏</m:t>
                                    </m:r>
                                  </m:e>
                                </m:mr>
                              </m:m>
                            </m:e>
                          </m:d>
                        </m:e>
                      </m:mr>
                      <m:mr>
                        <m:e>
                          <m:r>
                            <a:rPr lang="en-US" sz="2800" b="1" i="1" smtClean="0">
                              <a:solidFill>
                                <a:srgbClr val="C00000"/>
                              </a:solidFill>
                              <a:latin typeface="Cambria Math" panose="02040503050406030204" pitchFamily="18" charset="0"/>
                              <a:ea typeface="Cambria Math" panose="02040503050406030204" pitchFamily="18" charset="0"/>
                            </a:rPr>
                            <m:t>𝟐</m:t>
                          </m:r>
                          <m:r>
                            <a:rPr lang="en-US" sz="2800" b="1" i="1" smtClean="0">
                              <a:solidFill>
                                <a:srgbClr val="C00000"/>
                              </a:solidFill>
                              <a:latin typeface="Cambria Math" panose="02040503050406030204" pitchFamily="18" charset="0"/>
                              <a:ea typeface="Cambria Math" panose="02040503050406030204" pitchFamily="18" charset="0"/>
                            </a:rPr>
                            <m:t>×</m:t>
                          </m:r>
                          <m:r>
                            <a:rPr lang="en-US" sz="2800" b="1" i="1" smtClean="0">
                              <a:solidFill>
                                <a:srgbClr val="C00000"/>
                              </a:solidFill>
                              <a:latin typeface="Cambria Math" panose="02040503050406030204" pitchFamily="18" charset="0"/>
                              <a:ea typeface="Cambria Math" panose="02040503050406030204" pitchFamily="18" charset="0"/>
                            </a:rPr>
                            <m:t>𝟐</m:t>
                          </m:r>
                        </m:e>
                      </m:mr>
                    </m:m>
                    <m:r>
                      <a:rPr lang="en-US" sz="2800" b="1" i="1" smtClean="0">
                        <a:latin typeface="Cambria Math" panose="02040503050406030204" pitchFamily="18" charset="0"/>
                        <a:ea typeface="Cambria Math" panose="02040503050406030204" pitchFamily="18" charset="0"/>
                      </a:rPr>
                      <m:t>=</m:t>
                    </m:r>
                    <m:m>
                      <m:mPr>
                        <m:mcs>
                          <m:mc>
                            <m:mcPr>
                              <m:count m:val="1"/>
                              <m:mcJc m:val="center"/>
                            </m:mcPr>
                          </m:mc>
                        </m:mcs>
                        <m:ctrlPr>
                          <a:rPr lang="en-US" sz="2800" b="1" i="1" smtClean="0">
                            <a:latin typeface="Cambria Math" panose="02040503050406030204" pitchFamily="18" charset="0"/>
                            <a:ea typeface="Cambria Math" panose="02040503050406030204" pitchFamily="18" charset="0"/>
                          </a:rPr>
                        </m:ctrlPr>
                      </m:mPr>
                      <m:mr>
                        <m:e>
                          <m:d>
                            <m:dPr>
                              <m:begChr m:val="["/>
                              <m:endChr m:val="]"/>
                              <m:ctrlPr>
                                <a:rPr lang="en-US" sz="2800" b="1"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800" b="1" i="1" smtClean="0">
                                      <a:latin typeface="Cambria Math" panose="02040503050406030204" pitchFamily="18" charset="0"/>
                                      <a:ea typeface="Cambria Math" panose="02040503050406030204" pitchFamily="18" charset="0"/>
                                    </a:rPr>
                                  </m:ctrlPr>
                                </m:mPr>
                                <m:mr>
                                  <m:e>
                                    <m:r>
                                      <m:rPr>
                                        <m:brk m:alnAt="7"/>
                                      </m:rPr>
                                      <a:rPr lang="en-US" sz="2800" b="1" i="1" smtClean="0">
                                        <a:latin typeface="Cambria Math" panose="02040503050406030204" pitchFamily="18" charset="0"/>
                                        <a:ea typeface="Cambria Math" panose="02040503050406030204" pitchFamily="18" charset="0"/>
                                      </a:rPr>
                                      <m:t>𝟑</m:t>
                                    </m:r>
                                  </m:e>
                                  <m:e>
                                    <m:r>
                                      <a:rPr lang="en-US" sz="2800" b="1" i="1" smtClean="0">
                                        <a:latin typeface="Cambria Math" panose="02040503050406030204" pitchFamily="18" charset="0"/>
                                        <a:ea typeface="Cambria Math" panose="02040503050406030204" pitchFamily="18" charset="0"/>
                                      </a:rPr>
                                      <m:t>𝟒</m:t>
                                    </m:r>
                                  </m:e>
                                </m:mr>
                                <m:mr>
                                  <m:e>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𝟐</m:t>
                                    </m:r>
                                  </m:e>
                                  <m:e>
                                    <m:r>
                                      <a:rPr lang="en-US" sz="2800" b="1" i="1" smtClean="0">
                                        <a:latin typeface="Cambria Math" panose="02040503050406030204" pitchFamily="18" charset="0"/>
                                        <a:ea typeface="Cambria Math" panose="02040503050406030204" pitchFamily="18" charset="0"/>
                                      </a:rPr>
                                      <m:t>𝟓</m:t>
                                    </m:r>
                                  </m:e>
                                </m:mr>
                              </m:m>
                            </m:e>
                          </m:d>
                        </m:e>
                      </m:mr>
                      <m:mr>
                        <m:e>
                          <m:r>
                            <a:rPr lang="en-US" sz="2800" b="1" i="1" smtClean="0">
                              <a:solidFill>
                                <a:srgbClr val="C00000"/>
                              </a:solidFill>
                              <a:latin typeface="Cambria Math" panose="02040503050406030204" pitchFamily="18" charset="0"/>
                              <a:ea typeface="Cambria Math" panose="02040503050406030204" pitchFamily="18" charset="0"/>
                            </a:rPr>
                            <m:t>𝟐</m:t>
                          </m:r>
                          <m:r>
                            <a:rPr lang="en-US" sz="2800" b="1" i="1" smtClean="0">
                              <a:solidFill>
                                <a:srgbClr val="C00000"/>
                              </a:solidFill>
                              <a:latin typeface="Cambria Math" panose="02040503050406030204" pitchFamily="18" charset="0"/>
                              <a:ea typeface="Cambria Math" panose="02040503050406030204" pitchFamily="18" charset="0"/>
                            </a:rPr>
                            <m:t>×</m:t>
                          </m:r>
                          <m:r>
                            <a:rPr lang="en-US" sz="2800" b="1" i="1" smtClean="0">
                              <a:solidFill>
                                <a:srgbClr val="C00000"/>
                              </a:solidFill>
                              <a:latin typeface="Cambria Math" panose="02040503050406030204" pitchFamily="18" charset="0"/>
                              <a:ea typeface="Cambria Math" panose="02040503050406030204" pitchFamily="18" charset="0"/>
                            </a:rPr>
                            <m:t>𝟐</m:t>
                          </m:r>
                        </m:e>
                      </m:mr>
                    </m:m>
                  </m:oMath>
                </a14:m>
                <a:endParaRPr lang="en-US" sz="2800" b="1" dirty="0"/>
              </a:p>
            </p:txBody>
          </p:sp>
        </mc:Choice>
        <mc:Fallback>
          <p:sp>
            <p:nvSpPr>
              <p:cNvPr id="10" name="TextBox 9"/>
              <p:cNvSpPr txBox="1">
                <a:spLocks noRot="1" noChangeAspect="1" noMove="1" noResize="1" noEditPoints="1" noAdjustHandles="1" noChangeArrowheads="1" noChangeShapeType="1" noTextEdit="1"/>
              </p:cNvSpPr>
              <p:nvPr/>
            </p:nvSpPr>
            <p:spPr>
              <a:xfrm>
                <a:off x="0" y="3019510"/>
                <a:ext cx="9144000" cy="1704890"/>
              </a:xfrm>
              <a:prstGeom prst="rect">
                <a:avLst/>
              </a:prstGeom>
              <a:blipFill rotWithShape="0">
                <a:blip r:embed="rId3"/>
                <a:stretch>
                  <a:fillRect l="-1333"/>
                </a:stretch>
              </a:blipFill>
            </p:spPr>
            <p:txBody>
              <a:bodyPr/>
              <a:lstStyle/>
              <a:p>
                <a:r>
                  <a:rPr lang="en-US">
                    <a:noFill/>
                  </a:rPr>
                  <a:t> </a:t>
                </a:r>
              </a:p>
            </p:txBody>
          </p:sp>
        </mc:Fallback>
      </mc:AlternateContent>
    </p:spTree>
    <p:extLst>
      <p:ext uri="{BB962C8B-B14F-4D97-AF65-F5344CB8AC3E}">
        <p14:creationId xmlns:p14="http://schemas.microsoft.com/office/powerpoint/2010/main" val="329979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018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Example </a:t>
            </a:r>
            <a:r>
              <a:rPr lang="en-US" sz="2800" b="1" dirty="0" smtClean="0">
                <a:solidFill>
                  <a:srgbClr val="00B050"/>
                </a:solidFill>
                <a:effectLst>
                  <a:outerShdw blurRad="38100" dist="38100" dir="2700000" algn="tl">
                    <a:srgbClr val="000000">
                      <a:alpha val="43137"/>
                    </a:srgbClr>
                  </a:outerShdw>
                </a:effectLst>
              </a:rPr>
              <a:t>5. Matrix Multiplication</a:t>
            </a:r>
            <a:endParaRPr lang="en-US" sz="2800" b="1" dirty="0">
              <a:solidFill>
                <a:srgbClr val="00B050"/>
              </a:solidFill>
              <a:effectLst>
                <a:outerShdw blurRad="38100" dist="38100" dir="2700000" algn="tl">
                  <a:srgbClr val="000000">
                    <a:alpha val="43137"/>
                  </a:srgbClr>
                </a:outerShdw>
              </a:effectLst>
            </a:endParaRPr>
          </a:p>
        </p:txBody>
      </p:sp>
      <p:sp>
        <p:nvSpPr>
          <p:cNvPr id="7" name="TextBox 6"/>
          <p:cNvSpPr txBox="1"/>
          <p:nvPr/>
        </p:nvSpPr>
        <p:spPr>
          <a:xfrm>
            <a:off x="0" y="6096000"/>
            <a:ext cx="9144000" cy="769441"/>
          </a:xfrm>
          <a:prstGeom prst="rect">
            <a:avLst/>
          </a:prstGeom>
          <a:noFill/>
        </p:spPr>
        <p:txBody>
          <a:bodyPr wrap="square" rtlCol="0">
            <a:spAutoFit/>
          </a:bodyPr>
          <a:lstStyle/>
          <a:p>
            <a:pPr algn="ctr"/>
            <a:r>
              <a:rPr lang="en-US" sz="4400" b="1" dirty="0">
                <a:solidFill>
                  <a:srgbClr val="0070C0"/>
                </a:solidFill>
                <a:effectLst>
                  <a:outerShdw blurRad="38100" dist="38100" dir="2700000" algn="tl">
                    <a:srgbClr val="000000">
                      <a:alpha val="43137"/>
                    </a:srgbClr>
                  </a:outerShdw>
                </a:effectLst>
              </a:rPr>
              <a:t>Matrix Multiplication</a:t>
            </a:r>
            <a:endParaRPr lang="en-US" sz="4400" dirty="0">
              <a:solidFill>
                <a:srgbClr val="0070C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8" name="TextBox 7"/>
              <p:cNvSpPr txBox="1"/>
              <p:nvPr/>
            </p:nvSpPr>
            <p:spPr>
              <a:xfrm>
                <a:off x="0" y="381000"/>
                <a:ext cx="9144000" cy="1709122"/>
              </a:xfrm>
              <a:prstGeom prst="rect">
                <a:avLst/>
              </a:prstGeom>
              <a:noFill/>
            </p:spPr>
            <p:txBody>
              <a:bodyPr wrap="square" rtlCol="0">
                <a:spAutoFit/>
              </a:bodyPr>
              <a:lstStyle/>
              <a:p>
                <a:pPr algn="just">
                  <a:lnSpc>
                    <a:spcPct val="150000"/>
                  </a:lnSpc>
                </a:pPr>
                <a:r>
                  <a:rPr lang="en-US" sz="2800" b="1" dirty="0" smtClean="0"/>
                  <a:t>(</a:t>
                </a:r>
                <a:r>
                  <a:rPr lang="en-US" sz="2800" b="1" dirty="0" smtClean="0">
                    <a:solidFill>
                      <a:srgbClr val="00B050"/>
                    </a:solidFill>
                  </a:rPr>
                  <a:t>c</a:t>
                </a:r>
                <a:r>
                  <a:rPr lang="en-US" sz="2800" b="1" dirty="0" smtClean="0"/>
                  <a:t>) </a:t>
                </a:r>
                <a14:m>
                  <m:oMath xmlns:m="http://schemas.openxmlformats.org/officeDocument/2006/math">
                    <m:m>
                      <m:mPr>
                        <m:mcs>
                          <m:mc>
                            <m:mcPr>
                              <m:count m:val="1"/>
                              <m:mcJc m:val="center"/>
                            </m:mcPr>
                          </m:mc>
                        </m:mcs>
                        <m:ctrlPr>
                          <a:rPr lang="en-US" sz="2800" b="1" i="1" smtClean="0">
                            <a:latin typeface="Cambria Math" panose="02040503050406030204" pitchFamily="18" charset="0"/>
                            <a:ea typeface="Cambria Math" panose="02040503050406030204" pitchFamily="18" charset="0"/>
                          </a:rPr>
                        </m:ctrlPr>
                      </m:mPr>
                      <m:mr>
                        <m:e>
                          <m:d>
                            <m:dPr>
                              <m:begChr m:val="["/>
                              <m:endChr m:val="]"/>
                              <m:ctrlPr>
                                <a:rPr lang="en-US" sz="2800" b="1" i="1">
                                  <a:latin typeface="Cambria Math" panose="02040503050406030204" pitchFamily="18" charset="0"/>
                                </a:rPr>
                              </m:ctrlPr>
                            </m:dPr>
                            <m:e>
                              <m:m>
                                <m:mPr>
                                  <m:mcs>
                                    <m:mc>
                                      <m:mcPr>
                                        <m:count m:val="2"/>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𝟏</m:t>
                                    </m:r>
                                  </m:e>
                                  <m:e>
                                    <m:r>
                                      <a:rPr lang="en-US" sz="2800" b="1" i="1" smtClean="0">
                                        <a:latin typeface="Cambria Math" panose="02040503050406030204" pitchFamily="18" charset="0"/>
                                      </a:rPr>
                                      <m:t>𝟐</m:t>
                                    </m:r>
                                  </m:e>
                                </m:mr>
                                <m:mr>
                                  <m:e>
                                    <m:r>
                                      <a:rPr lang="en-US" sz="2800" b="1" i="1" smtClean="0">
                                        <a:latin typeface="Cambria Math" panose="02040503050406030204" pitchFamily="18" charset="0"/>
                                      </a:rPr>
                                      <m:t>𝟏</m:t>
                                    </m:r>
                                  </m:e>
                                  <m:e>
                                    <m:r>
                                      <a:rPr lang="en-US" sz="2800" b="1" i="1" smtClean="0">
                                        <a:latin typeface="Cambria Math" panose="02040503050406030204" pitchFamily="18" charset="0"/>
                                      </a:rPr>
                                      <m:t>𝟏</m:t>
                                    </m:r>
                                  </m:e>
                                </m:mr>
                              </m:m>
                            </m:e>
                          </m:d>
                        </m:e>
                      </m:mr>
                      <m:mr>
                        <m:e>
                          <m:r>
                            <a:rPr lang="en-US" sz="2800" b="1" i="1" smtClean="0">
                              <a:solidFill>
                                <a:srgbClr val="C00000"/>
                              </a:solidFill>
                              <a:latin typeface="Cambria Math" panose="02040503050406030204" pitchFamily="18" charset="0"/>
                              <a:ea typeface="Cambria Math" panose="02040503050406030204" pitchFamily="18" charset="0"/>
                            </a:rPr>
                            <m:t>𝟐</m:t>
                          </m:r>
                          <m:r>
                            <a:rPr lang="en-US" sz="2800" b="1" i="1" smtClean="0">
                              <a:solidFill>
                                <a:srgbClr val="C00000"/>
                              </a:solidFill>
                              <a:latin typeface="Cambria Math" panose="02040503050406030204" pitchFamily="18" charset="0"/>
                              <a:ea typeface="Cambria Math" panose="02040503050406030204" pitchFamily="18" charset="0"/>
                            </a:rPr>
                            <m:t>×</m:t>
                          </m:r>
                          <m:r>
                            <a:rPr lang="en-US" sz="2800" b="1" i="1" smtClean="0">
                              <a:solidFill>
                                <a:srgbClr val="C00000"/>
                              </a:solidFill>
                              <a:latin typeface="Cambria Math" panose="02040503050406030204" pitchFamily="18" charset="0"/>
                              <a:ea typeface="Cambria Math" panose="02040503050406030204" pitchFamily="18" charset="0"/>
                            </a:rPr>
                            <m:t>𝟐</m:t>
                          </m:r>
                        </m:e>
                      </m:mr>
                    </m:m>
                    <m:r>
                      <a:rPr lang="en-US" sz="2800" b="1" i="1" smtClean="0">
                        <a:latin typeface="Cambria Math" panose="02040503050406030204" pitchFamily="18" charset="0"/>
                        <a:ea typeface="Cambria Math" panose="02040503050406030204" pitchFamily="18" charset="0"/>
                      </a:rPr>
                      <m:t>×</m:t>
                    </m:r>
                    <m:m>
                      <m:mPr>
                        <m:mcs>
                          <m:mc>
                            <m:mcPr>
                              <m:count m:val="1"/>
                              <m:mcJc m:val="center"/>
                            </m:mcPr>
                          </m:mc>
                        </m:mcs>
                        <m:ctrlPr>
                          <a:rPr lang="en-US" sz="2800" b="1" i="1" smtClean="0">
                            <a:latin typeface="Cambria Math" panose="02040503050406030204" pitchFamily="18" charset="0"/>
                            <a:ea typeface="Cambria Math" panose="02040503050406030204" pitchFamily="18" charset="0"/>
                          </a:rPr>
                        </m:ctrlPr>
                      </m:mPr>
                      <m:mr>
                        <m:e>
                          <m:d>
                            <m:dPr>
                              <m:begChr m:val="["/>
                              <m:endChr m:val="]"/>
                              <m:ctrlPr>
                                <a:rPr lang="en-US" sz="2800" b="1" i="1">
                                  <a:latin typeface="Cambria Math" panose="02040503050406030204" pitchFamily="18" charset="0"/>
                                  <a:ea typeface="Cambria Math" panose="02040503050406030204" pitchFamily="18" charset="0"/>
                                </a:rPr>
                              </m:ctrlPr>
                            </m:dPr>
                            <m:e>
                              <m:m>
                                <m:mPr>
                                  <m:mcs>
                                    <m:mc>
                                      <m:mcPr>
                                        <m:count m:val="2"/>
                                        <m:mcJc m:val="center"/>
                                      </m:mcPr>
                                    </m:mc>
                                  </m:mcs>
                                  <m:ctrlPr>
                                    <a:rPr lang="en-US" sz="2800" b="1" i="1" smtClean="0">
                                      <a:latin typeface="Cambria Math" panose="02040503050406030204" pitchFamily="18" charset="0"/>
                                      <a:ea typeface="Cambria Math" panose="02040503050406030204" pitchFamily="18" charset="0"/>
                                    </a:rPr>
                                  </m:ctrlPr>
                                </m:mPr>
                                <m:mr>
                                  <m:e>
                                    <m:r>
                                      <m:rPr>
                                        <m:brk m:alnAt="7"/>
                                      </m:rP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𝟏</m:t>
                                    </m:r>
                                  </m:e>
                                  <m:e>
                                    <m:r>
                                      <a:rPr lang="en-US" sz="2800" b="1" i="1" smtClean="0">
                                        <a:latin typeface="Cambria Math" panose="02040503050406030204" pitchFamily="18" charset="0"/>
                                        <a:ea typeface="Cambria Math" panose="02040503050406030204" pitchFamily="18" charset="0"/>
                                      </a:rPr>
                                      <m:t>𝟐</m:t>
                                    </m:r>
                                  </m:e>
                                </m:mr>
                                <m:mr>
                                  <m:e>
                                    <m:r>
                                      <a:rPr lang="en-US" sz="2800" b="1" i="1" smtClean="0">
                                        <a:latin typeface="Cambria Math" panose="02040503050406030204" pitchFamily="18" charset="0"/>
                                        <a:ea typeface="Cambria Math" panose="02040503050406030204" pitchFamily="18" charset="0"/>
                                      </a:rPr>
                                      <m:t>𝟏</m:t>
                                    </m:r>
                                  </m:e>
                                  <m:e>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𝟏</m:t>
                                    </m:r>
                                  </m:e>
                                </m:mr>
                              </m:m>
                            </m:e>
                          </m:d>
                        </m:e>
                      </m:mr>
                      <m:mr>
                        <m:e>
                          <m:r>
                            <a:rPr lang="en-US" sz="2800" b="1" i="1" smtClean="0">
                              <a:solidFill>
                                <a:srgbClr val="C00000"/>
                              </a:solidFill>
                              <a:latin typeface="Cambria Math" panose="02040503050406030204" pitchFamily="18" charset="0"/>
                              <a:ea typeface="Cambria Math" panose="02040503050406030204" pitchFamily="18" charset="0"/>
                            </a:rPr>
                            <m:t>𝟐</m:t>
                          </m:r>
                          <m:r>
                            <a:rPr lang="en-US" sz="2800" b="1" i="1" smtClean="0">
                              <a:solidFill>
                                <a:srgbClr val="C00000"/>
                              </a:solidFill>
                              <a:latin typeface="Cambria Math" panose="02040503050406030204" pitchFamily="18" charset="0"/>
                              <a:ea typeface="Cambria Math" panose="02040503050406030204" pitchFamily="18" charset="0"/>
                            </a:rPr>
                            <m:t>×</m:t>
                          </m:r>
                          <m:r>
                            <a:rPr lang="en-US" sz="2800" b="1" i="1" smtClean="0">
                              <a:solidFill>
                                <a:srgbClr val="C00000"/>
                              </a:solidFill>
                              <a:latin typeface="Cambria Math" panose="02040503050406030204" pitchFamily="18" charset="0"/>
                              <a:ea typeface="Cambria Math" panose="02040503050406030204" pitchFamily="18" charset="0"/>
                            </a:rPr>
                            <m:t>𝟐</m:t>
                          </m:r>
                        </m:e>
                      </m:mr>
                    </m:m>
                    <m:r>
                      <a:rPr lang="en-US" sz="2800" b="1" i="1" smtClean="0">
                        <a:latin typeface="Cambria Math" panose="02040503050406030204" pitchFamily="18" charset="0"/>
                        <a:ea typeface="Cambria Math" panose="02040503050406030204" pitchFamily="18" charset="0"/>
                      </a:rPr>
                      <m:t>=</m:t>
                    </m:r>
                    <m:m>
                      <m:mPr>
                        <m:mcs>
                          <m:mc>
                            <m:mcPr>
                              <m:count m:val="1"/>
                              <m:mcJc m:val="center"/>
                            </m:mcPr>
                          </m:mc>
                        </m:mcs>
                        <m:ctrlPr>
                          <a:rPr lang="en-US" sz="2800" b="1" i="1" smtClean="0">
                            <a:latin typeface="Cambria Math" panose="02040503050406030204" pitchFamily="18" charset="0"/>
                            <a:ea typeface="Cambria Math" panose="02040503050406030204" pitchFamily="18" charset="0"/>
                          </a:rPr>
                        </m:ctrlPr>
                      </m:mPr>
                      <m:mr>
                        <m:e>
                          <m:d>
                            <m:dPr>
                              <m:begChr m:val="["/>
                              <m:endChr m:val="]"/>
                              <m:ctrlPr>
                                <a:rPr lang="en-US" sz="2800" b="1" i="1">
                                  <a:latin typeface="Cambria Math" panose="02040503050406030204" pitchFamily="18" charset="0"/>
                                  <a:ea typeface="Cambria Math" panose="02040503050406030204" pitchFamily="18" charset="0"/>
                                </a:rPr>
                              </m:ctrlPr>
                            </m:dPr>
                            <m:e>
                              <m:m>
                                <m:mPr>
                                  <m:mcs>
                                    <m:mc>
                                      <m:mcPr>
                                        <m:count m:val="2"/>
                                        <m:mcJc m:val="center"/>
                                      </m:mcPr>
                                    </m:mc>
                                  </m:mcs>
                                  <m:ctrlPr>
                                    <a:rPr lang="en-US" sz="2800" b="1" i="1" smtClean="0">
                                      <a:latin typeface="Cambria Math" panose="02040503050406030204" pitchFamily="18" charset="0"/>
                                      <a:ea typeface="Cambria Math" panose="02040503050406030204" pitchFamily="18" charset="0"/>
                                    </a:rPr>
                                  </m:ctrlPr>
                                </m:mPr>
                                <m:mr>
                                  <m:e>
                                    <m:r>
                                      <m:rPr>
                                        <m:brk m:alnAt="7"/>
                                      </m:rPr>
                                      <a:rPr lang="en-US" sz="2800" b="1" i="1" smtClean="0">
                                        <a:latin typeface="Cambria Math" panose="02040503050406030204" pitchFamily="18" charset="0"/>
                                        <a:ea typeface="Cambria Math" panose="02040503050406030204" pitchFamily="18" charset="0"/>
                                      </a:rPr>
                                      <m:t>𝟏</m:t>
                                    </m:r>
                                  </m:e>
                                  <m:e>
                                    <m:r>
                                      <a:rPr lang="en-US" sz="2800" b="1" i="1" smtClean="0">
                                        <a:latin typeface="Cambria Math" panose="02040503050406030204" pitchFamily="18" charset="0"/>
                                        <a:ea typeface="Cambria Math" panose="02040503050406030204" pitchFamily="18" charset="0"/>
                                      </a:rPr>
                                      <m:t>𝟎</m:t>
                                    </m:r>
                                  </m:e>
                                </m:mr>
                                <m:mr>
                                  <m:e>
                                    <m:r>
                                      <a:rPr lang="en-US" sz="2800" b="1" i="1" smtClean="0">
                                        <a:latin typeface="Cambria Math" panose="02040503050406030204" pitchFamily="18" charset="0"/>
                                        <a:ea typeface="Cambria Math" panose="02040503050406030204" pitchFamily="18" charset="0"/>
                                      </a:rPr>
                                      <m:t>𝟎</m:t>
                                    </m:r>
                                  </m:e>
                                  <m:e>
                                    <m:r>
                                      <a:rPr lang="en-US" sz="2800" b="1" i="1" smtClean="0">
                                        <a:latin typeface="Cambria Math" panose="02040503050406030204" pitchFamily="18" charset="0"/>
                                        <a:ea typeface="Cambria Math" panose="02040503050406030204" pitchFamily="18" charset="0"/>
                                      </a:rPr>
                                      <m:t>𝟏</m:t>
                                    </m:r>
                                  </m:e>
                                </m:mr>
                              </m:m>
                            </m:e>
                          </m:d>
                        </m:e>
                      </m:mr>
                      <m:mr>
                        <m:e>
                          <m:r>
                            <a:rPr lang="en-US" sz="2800" b="1" i="1" smtClean="0">
                              <a:solidFill>
                                <a:srgbClr val="C00000"/>
                              </a:solidFill>
                              <a:latin typeface="Cambria Math" panose="02040503050406030204" pitchFamily="18" charset="0"/>
                              <a:ea typeface="Cambria Math" panose="02040503050406030204" pitchFamily="18" charset="0"/>
                            </a:rPr>
                            <m:t>𝟐</m:t>
                          </m:r>
                          <m:r>
                            <a:rPr lang="en-US" sz="2800" b="1" i="1" smtClean="0">
                              <a:solidFill>
                                <a:srgbClr val="C00000"/>
                              </a:solidFill>
                              <a:latin typeface="Cambria Math" panose="02040503050406030204" pitchFamily="18" charset="0"/>
                              <a:ea typeface="Cambria Math" panose="02040503050406030204" pitchFamily="18" charset="0"/>
                            </a:rPr>
                            <m:t>×</m:t>
                          </m:r>
                          <m:r>
                            <a:rPr lang="en-US" sz="2800" b="1" i="1" smtClean="0">
                              <a:solidFill>
                                <a:srgbClr val="C00000"/>
                              </a:solidFill>
                              <a:latin typeface="Cambria Math" panose="02040503050406030204" pitchFamily="18" charset="0"/>
                              <a:ea typeface="Cambria Math" panose="02040503050406030204" pitchFamily="18" charset="0"/>
                            </a:rPr>
                            <m:t>𝟐</m:t>
                          </m:r>
                        </m:e>
                      </m:mr>
                    </m:m>
                  </m:oMath>
                </a14:m>
                <a:endParaRPr lang="en-US" sz="2800" b="1" dirty="0"/>
              </a:p>
            </p:txBody>
          </p:sp>
        </mc:Choice>
        <mc:Fallback>
          <p:sp>
            <p:nvSpPr>
              <p:cNvPr id="8" name="TextBox 7"/>
              <p:cNvSpPr txBox="1">
                <a:spLocks noRot="1" noChangeAspect="1" noMove="1" noResize="1" noEditPoints="1" noAdjustHandles="1" noChangeArrowheads="1" noChangeShapeType="1" noTextEdit="1"/>
              </p:cNvSpPr>
              <p:nvPr/>
            </p:nvSpPr>
            <p:spPr>
              <a:xfrm>
                <a:off x="0" y="381000"/>
                <a:ext cx="9144000" cy="1709122"/>
              </a:xfrm>
              <a:prstGeom prst="rect">
                <a:avLst/>
              </a:prstGeom>
              <a:blipFill rotWithShape="0">
                <a:blip r:embed="rId2"/>
                <a:stretch>
                  <a:fillRect l="-1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0" y="2286000"/>
                <a:ext cx="9144000" cy="2387898"/>
              </a:xfrm>
              <a:prstGeom prst="rect">
                <a:avLst/>
              </a:prstGeom>
              <a:noFill/>
            </p:spPr>
            <p:txBody>
              <a:bodyPr wrap="square" rtlCol="0">
                <a:spAutoFit/>
              </a:bodyPr>
              <a:lstStyle/>
              <a:p>
                <a:pPr algn="just">
                  <a:lnSpc>
                    <a:spcPct val="150000"/>
                  </a:lnSpc>
                </a:pPr>
                <a:r>
                  <a:rPr lang="en-US" sz="2800" b="1" dirty="0" smtClean="0"/>
                  <a:t>(</a:t>
                </a:r>
                <a:r>
                  <a:rPr lang="en-US" sz="2800" b="1" dirty="0" smtClean="0">
                    <a:solidFill>
                      <a:srgbClr val="00B050"/>
                    </a:solidFill>
                  </a:rPr>
                  <a:t>d</a:t>
                </a:r>
                <a:r>
                  <a:rPr lang="en-US" sz="2800" b="1" dirty="0" smtClean="0"/>
                  <a:t>) </a:t>
                </a:r>
                <a14:m>
                  <m:oMath xmlns:m="http://schemas.openxmlformats.org/officeDocument/2006/math">
                    <m:m>
                      <m:mPr>
                        <m:mcs>
                          <m:mc>
                            <m:mcPr>
                              <m:count m:val="1"/>
                              <m:mcJc m:val="center"/>
                            </m:mcPr>
                          </m:mc>
                        </m:mcs>
                        <m:ctrlPr>
                          <a:rPr lang="en-US" sz="2800" b="1" i="1" smtClean="0">
                            <a:latin typeface="Cambria Math" panose="02040503050406030204" pitchFamily="18" charset="0"/>
                          </a:rPr>
                        </m:ctrlPr>
                      </m:mPr>
                      <m:mr>
                        <m:e>
                          <m:d>
                            <m:dPr>
                              <m:begChr m:val="["/>
                              <m:endChr m:val="]"/>
                              <m:ctrlPr>
                                <a:rPr lang="en-US" sz="2800" b="1" i="1" smtClean="0">
                                  <a:latin typeface="Cambria Math" panose="02040503050406030204" pitchFamily="18" charset="0"/>
                                </a:rPr>
                              </m:ctrlPr>
                            </m:dPr>
                            <m:e>
                              <m:m>
                                <m:mPr>
                                  <m:mcs>
                                    <m:mc>
                                      <m:mcPr>
                                        <m:count m:val="3"/>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𝟏</m:t>
                                    </m:r>
                                  </m:e>
                                  <m:e>
                                    <m:r>
                                      <a:rPr lang="en-US" sz="2800" b="1" i="1" smtClean="0">
                                        <a:latin typeface="Cambria Math" panose="02040503050406030204" pitchFamily="18" charset="0"/>
                                      </a:rPr>
                                      <m:t>−</m:t>
                                    </m:r>
                                    <m:r>
                                      <a:rPr lang="en-US" sz="2800" b="1" i="1" smtClean="0">
                                        <a:latin typeface="Cambria Math" panose="02040503050406030204" pitchFamily="18" charset="0"/>
                                      </a:rPr>
                                      <m:t>𝟐</m:t>
                                    </m:r>
                                  </m:e>
                                  <m:e>
                                    <m:r>
                                      <a:rPr lang="en-US" sz="2800" b="1" i="1" smtClean="0">
                                        <a:latin typeface="Cambria Math" panose="02040503050406030204" pitchFamily="18" charset="0"/>
                                      </a:rPr>
                                      <m:t>−</m:t>
                                    </m:r>
                                    <m:r>
                                      <a:rPr lang="en-US" sz="2800" b="1" i="1" smtClean="0">
                                        <a:latin typeface="Cambria Math" panose="02040503050406030204" pitchFamily="18" charset="0"/>
                                      </a:rPr>
                                      <m:t>𝟑</m:t>
                                    </m:r>
                                  </m:e>
                                </m:mr>
                              </m:m>
                            </m:e>
                          </m:d>
                        </m:e>
                      </m:mr>
                      <m:mr>
                        <m:e>
                          <m:r>
                            <a:rPr lang="en-US" sz="2800" b="1" i="1" smtClean="0">
                              <a:solidFill>
                                <a:srgbClr val="C00000"/>
                              </a:solidFill>
                              <a:latin typeface="Cambria Math" panose="02040503050406030204" pitchFamily="18" charset="0"/>
                            </a:rPr>
                            <m:t>𝟏</m:t>
                          </m:r>
                          <m:r>
                            <a:rPr lang="en-US" sz="2800" b="1" i="1" smtClean="0">
                              <a:solidFill>
                                <a:srgbClr val="C00000"/>
                              </a:solidFill>
                              <a:latin typeface="Cambria Math" panose="02040503050406030204" pitchFamily="18" charset="0"/>
                              <a:ea typeface="Cambria Math" panose="02040503050406030204" pitchFamily="18" charset="0"/>
                            </a:rPr>
                            <m:t>×</m:t>
                          </m:r>
                          <m:r>
                            <a:rPr lang="en-US" sz="2800" b="1" i="1" smtClean="0">
                              <a:solidFill>
                                <a:srgbClr val="C00000"/>
                              </a:solidFill>
                              <a:latin typeface="Cambria Math" panose="02040503050406030204" pitchFamily="18" charset="0"/>
                              <a:ea typeface="Cambria Math" panose="02040503050406030204" pitchFamily="18" charset="0"/>
                            </a:rPr>
                            <m:t>𝟑</m:t>
                          </m:r>
                        </m:e>
                      </m:mr>
                    </m:m>
                    <m:r>
                      <a:rPr lang="en-US" sz="2800" b="1" i="1" smtClean="0">
                        <a:latin typeface="Cambria Math" panose="02040503050406030204" pitchFamily="18" charset="0"/>
                        <a:ea typeface="Cambria Math" panose="02040503050406030204" pitchFamily="18" charset="0"/>
                      </a:rPr>
                      <m:t>×</m:t>
                    </m:r>
                    <m:m>
                      <m:mPr>
                        <m:mcs>
                          <m:mc>
                            <m:mcPr>
                              <m:count m:val="1"/>
                              <m:mcJc m:val="center"/>
                            </m:mcPr>
                          </m:mc>
                        </m:mcs>
                        <m:ctrlPr>
                          <a:rPr lang="en-US" sz="2800" b="1" i="1">
                            <a:latin typeface="Cambria Math" panose="02040503050406030204" pitchFamily="18" charset="0"/>
                            <a:ea typeface="Cambria Math" panose="02040503050406030204" pitchFamily="18" charset="0"/>
                          </a:rPr>
                        </m:ctrlPr>
                      </m:mPr>
                      <m:mr>
                        <m:e>
                          <m:d>
                            <m:dPr>
                              <m:begChr m:val="["/>
                              <m:endChr m:val="]"/>
                              <m:ctrlPr>
                                <a:rPr lang="en-US" sz="2800" b="1" i="1">
                                  <a:latin typeface="Cambria Math" panose="02040503050406030204" pitchFamily="18" charset="0"/>
                                  <a:ea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ea typeface="Cambria Math" panose="02040503050406030204" pitchFamily="18" charset="0"/>
                                    </a:rPr>
                                  </m:ctrlPr>
                                </m:mPr>
                                <m:mr>
                                  <m:e>
                                    <m:r>
                                      <m:rPr>
                                        <m:brk m:alnAt="7"/>
                                      </m:rPr>
                                      <a:rPr lang="en-US" sz="2800" b="1" i="1" smtClean="0">
                                        <a:latin typeface="Cambria Math" panose="02040503050406030204" pitchFamily="18" charset="0"/>
                                        <a:ea typeface="Cambria Math" panose="02040503050406030204" pitchFamily="18" charset="0"/>
                                      </a:rPr>
                                      <m:t>𝟐</m:t>
                                    </m:r>
                                  </m:e>
                                </m:mr>
                                <m:mr>
                                  <m:e>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𝟏</m:t>
                                    </m:r>
                                  </m:e>
                                </m:mr>
                                <m:mr>
                                  <m:e>
                                    <m:r>
                                      <a:rPr lang="en-US" sz="2800" b="1" i="1" smtClean="0">
                                        <a:latin typeface="Cambria Math" panose="02040503050406030204" pitchFamily="18" charset="0"/>
                                        <a:ea typeface="Cambria Math" panose="02040503050406030204" pitchFamily="18" charset="0"/>
                                      </a:rPr>
                                      <m:t>𝟏</m:t>
                                    </m:r>
                                  </m:e>
                                </m:mr>
                              </m:m>
                            </m:e>
                          </m:d>
                        </m:e>
                      </m:mr>
                      <m:mr>
                        <m:e>
                          <m:r>
                            <a:rPr lang="en-US" sz="2800" b="1" i="1" smtClean="0">
                              <a:solidFill>
                                <a:srgbClr val="C00000"/>
                              </a:solidFill>
                              <a:latin typeface="Cambria Math" panose="02040503050406030204" pitchFamily="18" charset="0"/>
                              <a:ea typeface="Cambria Math" panose="02040503050406030204" pitchFamily="18" charset="0"/>
                            </a:rPr>
                            <m:t>𝟑</m:t>
                          </m:r>
                          <m:r>
                            <a:rPr lang="en-US" sz="2800" b="1" i="1" smtClean="0">
                              <a:solidFill>
                                <a:srgbClr val="C00000"/>
                              </a:solidFill>
                              <a:latin typeface="Cambria Math" panose="02040503050406030204" pitchFamily="18" charset="0"/>
                              <a:ea typeface="Cambria Math" panose="02040503050406030204" pitchFamily="18" charset="0"/>
                            </a:rPr>
                            <m:t>×</m:t>
                          </m:r>
                          <m:r>
                            <a:rPr lang="en-US" sz="2800" b="1" i="1" smtClean="0">
                              <a:solidFill>
                                <a:srgbClr val="C00000"/>
                              </a:solidFill>
                              <a:latin typeface="Cambria Math" panose="02040503050406030204" pitchFamily="18" charset="0"/>
                              <a:ea typeface="Cambria Math" panose="02040503050406030204" pitchFamily="18" charset="0"/>
                            </a:rPr>
                            <m:t>𝟏</m:t>
                          </m:r>
                        </m:e>
                      </m:mr>
                    </m:m>
                    <m:r>
                      <a:rPr lang="en-US" sz="2800" b="1" i="1" smtClean="0">
                        <a:latin typeface="Cambria Math" panose="02040503050406030204" pitchFamily="18" charset="0"/>
                        <a:ea typeface="Cambria Math" panose="02040503050406030204" pitchFamily="18" charset="0"/>
                      </a:rPr>
                      <m:t>=</m:t>
                    </m:r>
                    <m:m>
                      <m:mPr>
                        <m:mcs>
                          <m:mc>
                            <m:mcPr>
                              <m:count m:val="1"/>
                              <m:mcJc m:val="center"/>
                            </m:mcPr>
                          </m:mc>
                        </m:mcs>
                        <m:ctrlPr>
                          <a:rPr lang="en-US" sz="2800" b="1" i="1" smtClean="0">
                            <a:latin typeface="Cambria Math" panose="02040503050406030204" pitchFamily="18" charset="0"/>
                            <a:ea typeface="Cambria Math" panose="02040503050406030204" pitchFamily="18" charset="0"/>
                          </a:rPr>
                        </m:ctrlPr>
                      </m:mPr>
                      <m:mr>
                        <m:e>
                          <m:d>
                            <m:dPr>
                              <m:begChr m:val="["/>
                              <m:endChr m:val="]"/>
                              <m:ctrlPr>
                                <a:rPr lang="en-US" sz="2800" b="1" i="1" smtClean="0">
                                  <a:latin typeface="Cambria Math" panose="02040503050406030204" pitchFamily="18" charset="0"/>
                                  <a:ea typeface="Cambria Math" panose="02040503050406030204" pitchFamily="18" charset="0"/>
                                </a:rPr>
                              </m:ctrlPr>
                            </m:dPr>
                            <m:e>
                              <m:r>
                                <a:rPr lang="en-US" sz="2800" b="1" i="1" smtClean="0">
                                  <a:latin typeface="Cambria Math" panose="02040503050406030204" pitchFamily="18" charset="0"/>
                                  <a:ea typeface="Cambria Math" panose="02040503050406030204" pitchFamily="18" charset="0"/>
                                </a:rPr>
                                <m:t>𝟏</m:t>
                              </m:r>
                            </m:e>
                          </m:d>
                        </m:e>
                      </m:mr>
                      <m:mr>
                        <m:e>
                          <m:r>
                            <a:rPr lang="en-US" sz="2800" b="1" i="1" smtClean="0">
                              <a:solidFill>
                                <a:srgbClr val="C00000"/>
                              </a:solidFill>
                              <a:latin typeface="Cambria Math" panose="02040503050406030204" pitchFamily="18" charset="0"/>
                              <a:ea typeface="Cambria Math" panose="02040503050406030204" pitchFamily="18" charset="0"/>
                            </a:rPr>
                            <m:t>𝟏</m:t>
                          </m:r>
                          <m:r>
                            <a:rPr lang="en-US" sz="2800" b="1" i="1" smtClean="0">
                              <a:solidFill>
                                <a:srgbClr val="C00000"/>
                              </a:solidFill>
                              <a:latin typeface="Cambria Math" panose="02040503050406030204" pitchFamily="18" charset="0"/>
                              <a:ea typeface="Cambria Math" panose="02040503050406030204" pitchFamily="18" charset="0"/>
                            </a:rPr>
                            <m:t>×</m:t>
                          </m:r>
                          <m:r>
                            <a:rPr lang="en-US" sz="2800" b="1" i="1" smtClean="0">
                              <a:solidFill>
                                <a:srgbClr val="C00000"/>
                              </a:solidFill>
                              <a:latin typeface="Cambria Math" panose="02040503050406030204" pitchFamily="18" charset="0"/>
                              <a:ea typeface="Cambria Math" panose="02040503050406030204" pitchFamily="18" charset="0"/>
                            </a:rPr>
                            <m:t>𝟏</m:t>
                          </m:r>
                        </m:e>
                      </m:mr>
                    </m:m>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𝟏</m:t>
                    </m:r>
                  </m:oMath>
                </a14:m>
                <a:endParaRPr lang="en-US" sz="2800" b="1" dirty="0"/>
              </a:p>
            </p:txBody>
          </p:sp>
        </mc:Choice>
        <mc:Fallback>
          <p:sp>
            <p:nvSpPr>
              <p:cNvPr id="9" name="TextBox 8"/>
              <p:cNvSpPr txBox="1">
                <a:spLocks noRot="1" noChangeAspect="1" noMove="1" noResize="1" noEditPoints="1" noAdjustHandles="1" noChangeArrowheads="1" noChangeShapeType="1" noTextEdit="1"/>
              </p:cNvSpPr>
              <p:nvPr/>
            </p:nvSpPr>
            <p:spPr>
              <a:xfrm>
                <a:off x="0" y="2286000"/>
                <a:ext cx="9144000" cy="2387898"/>
              </a:xfrm>
              <a:prstGeom prst="rect">
                <a:avLst/>
              </a:prstGeom>
              <a:blipFill rotWithShape="0">
                <a:blip r:embed="rId3"/>
                <a:stretch>
                  <a:fillRect l="-1333"/>
                </a:stretch>
              </a:blipFill>
            </p:spPr>
            <p:txBody>
              <a:bodyPr/>
              <a:lstStyle/>
              <a:p>
                <a:r>
                  <a:rPr lang="en-US">
                    <a:noFill/>
                  </a:rPr>
                  <a:t> </a:t>
                </a:r>
              </a:p>
            </p:txBody>
          </p:sp>
        </mc:Fallback>
      </mc:AlternateContent>
    </p:spTree>
    <p:extLst>
      <p:ext uri="{BB962C8B-B14F-4D97-AF65-F5344CB8AC3E}">
        <p14:creationId xmlns:p14="http://schemas.microsoft.com/office/powerpoint/2010/main" val="55132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0" y="0"/>
                <a:ext cx="9144000" cy="2677656"/>
              </a:xfrm>
              <a:prstGeom prst="rect">
                <a:avLst/>
              </a:prstGeom>
              <a:noFill/>
            </p:spPr>
            <p:txBody>
              <a:bodyPr wrap="square" rtlCol="0">
                <a:spAutoFit/>
              </a:bodyPr>
              <a:lstStyle/>
              <a:p>
                <a:pPr algn="just">
                  <a:lnSpc>
                    <a:spcPct val="150000"/>
                  </a:lnSpc>
                </a:pPr>
                <a:r>
                  <a:rPr lang="en-US" sz="2800" b="1" dirty="0" smtClean="0"/>
                  <a:t>It is standard mathematical convention to represent matrices in any one of the following three ways:</a:t>
                </a:r>
              </a:p>
              <a:p>
                <a:pPr algn="just">
                  <a:lnSpc>
                    <a:spcPct val="150000"/>
                  </a:lnSpc>
                </a:pPr>
                <a:r>
                  <a:rPr lang="en-US" sz="2800" b="1" dirty="0" smtClean="0">
                    <a:solidFill>
                      <a:srgbClr val="C00000"/>
                    </a:solidFill>
                  </a:rPr>
                  <a:t>1</a:t>
                </a:r>
                <a:r>
                  <a:rPr lang="en-US" sz="2800" b="1" dirty="0" smtClean="0"/>
                  <a:t>. A </a:t>
                </a:r>
                <a:r>
                  <a:rPr lang="en-US" sz="2800" b="1" dirty="0"/>
                  <a:t>matrix can be denoted by an uppercase letter such </a:t>
                </a:r>
                <a:r>
                  <a:rPr lang="en-US" sz="2800" b="1" dirty="0" smtClean="0"/>
                  <a:t>as </a:t>
                </a:r>
                <a14:m>
                  <m:oMath xmlns:m="http://schemas.openxmlformats.org/officeDocument/2006/math">
                    <m:r>
                      <a:rPr lang="en-US" sz="2800" b="1" i="1" smtClean="0">
                        <a:solidFill>
                          <a:srgbClr val="00B0F0"/>
                        </a:solidFill>
                        <a:latin typeface="Cambria Math"/>
                      </a:rPr>
                      <m:t>𝑨</m:t>
                    </m:r>
                    <m:r>
                      <a:rPr lang="en-US" sz="2800" b="1" i="1" smtClean="0">
                        <a:latin typeface="Cambria Math"/>
                      </a:rPr>
                      <m:t>, </m:t>
                    </m:r>
                    <m:r>
                      <a:rPr lang="en-US" sz="2800" b="1" i="1" smtClean="0">
                        <a:solidFill>
                          <a:srgbClr val="00B0F0"/>
                        </a:solidFill>
                        <a:latin typeface="Cambria Math"/>
                      </a:rPr>
                      <m:t>𝑩</m:t>
                    </m:r>
                    <m:r>
                      <a:rPr lang="en-US" sz="2800" b="1" i="1" smtClean="0">
                        <a:latin typeface="Cambria Math"/>
                      </a:rPr>
                      <m:t>, </m:t>
                    </m:r>
                    <m:r>
                      <a:rPr lang="en-US" sz="2800" b="1" i="1" smtClean="0">
                        <a:solidFill>
                          <a:srgbClr val="00B0F0"/>
                        </a:solidFill>
                        <a:latin typeface="Cambria Math"/>
                      </a:rPr>
                      <m:t>𝑪</m:t>
                    </m:r>
                  </m:oMath>
                </a14:m>
                <a:r>
                  <a:rPr lang="en-US" sz="2800" b="1" dirty="0" smtClean="0"/>
                  <a:t>…</a:t>
                </a:r>
              </a:p>
            </p:txBody>
          </p:sp>
        </mc:Choice>
        <mc:Fallback>
          <p:sp>
            <p:nvSpPr>
              <p:cNvPr id="4" name="TextBox 3"/>
              <p:cNvSpPr txBox="1">
                <a:spLocks noRot="1" noChangeAspect="1" noMove="1" noResize="1" noEditPoints="1" noAdjustHandles="1" noChangeArrowheads="1" noChangeShapeType="1" noTextEdit="1"/>
              </p:cNvSpPr>
              <p:nvPr/>
            </p:nvSpPr>
            <p:spPr>
              <a:xfrm>
                <a:off x="0" y="0"/>
                <a:ext cx="9144000" cy="2677656"/>
              </a:xfrm>
              <a:prstGeom prst="rect">
                <a:avLst/>
              </a:prstGeom>
              <a:blipFill rotWithShape="0">
                <a:blip r:embed="rId2"/>
                <a:stretch>
                  <a:fillRect l="-1333" r="-1333" b="-29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4011" y="2708070"/>
                <a:ext cx="9144000" cy="1492460"/>
              </a:xfrm>
              <a:prstGeom prst="rect">
                <a:avLst/>
              </a:prstGeom>
              <a:noFill/>
            </p:spPr>
            <p:txBody>
              <a:bodyPr wrap="square" rtlCol="0">
                <a:spAutoFit/>
              </a:bodyPr>
              <a:lstStyle/>
              <a:p>
                <a:pPr algn="just">
                  <a:lnSpc>
                    <a:spcPct val="150000"/>
                  </a:lnSpc>
                </a:pPr>
                <a:r>
                  <a:rPr lang="en-US" sz="2800" b="1" dirty="0" smtClean="0">
                    <a:solidFill>
                      <a:srgbClr val="C00000"/>
                    </a:solidFill>
                  </a:rPr>
                  <a:t>2</a:t>
                </a:r>
                <a:r>
                  <a:rPr lang="en-US" sz="2800" b="1" dirty="0" smtClean="0"/>
                  <a:t>. A </a:t>
                </a:r>
                <a:r>
                  <a:rPr lang="en-US" sz="2800" b="1" dirty="0"/>
                  <a:t>matrix can be denoted by a representative element enclosed in brackets, such as </a:t>
                </a:r>
                <a14:m>
                  <m:oMath xmlns:m="http://schemas.openxmlformats.org/officeDocument/2006/math">
                    <m:d>
                      <m:dPr>
                        <m:begChr m:val="["/>
                        <m:endChr m:val="]"/>
                        <m:ctrlPr>
                          <a:rPr lang="en-US" sz="2800" b="1" i="1">
                            <a:latin typeface="Cambria Math" panose="02040503050406030204" pitchFamily="18" charset="0"/>
                          </a:rPr>
                        </m:ctrlPr>
                      </m:dPr>
                      <m:e>
                        <m:sSub>
                          <m:sSubPr>
                            <m:ctrlPr>
                              <a:rPr lang="en-US" sz="2800" b="1" i="1" smtClean="0">
                                <a:solidFill>
                                  <a:srgbClr val="00B0F0"/>
                                </a:solidFill>
                                <a:latin typeface="Cambria Math" panose="02040503050406030204" pitchFamily="18" charset="0"/>
                              </a:rPr>
                            </m:ctrlPr>
                          </m:sSubPr>
                          <m:e>
                            <m:r>
                              <a:rPr lang="en-US" sz="2800" b="1" i="1">
                                <a:solidFill>
                                  <a:srgbClr val="00B0F0"/>
                                </a:solidFill>
                                <a:latin typeface="Cambria Math"/>
                              </a:rPr>
                              <m:t>𝒂</m:t>
                            </m:r>
                          </m:e>
                          <m:sub>
                            <m:r>
                              <a:rPr lang="en-US" sz="2800" b="1" i="1">
                                <a:solidFill>
                                  <a:srgbClr val="00B0F0"/>
                                </a:solidFill>
                                <a:latin typeface="Cambria Math"/>
                              </a:rPr>
                              <m:t>𝒊𝒋</m:t>
                            </m:r>
                          </m:sub>
                        </m:sSub>
                      </m:e>
                    </m:d>
                    <m:r>
                      <a:rPr lang="en-US" sz="2800" b="1" i="1">
                        <a:latin typeface="Cambria Math"/>
                      </a:rPr>
                      <m:t>,</m:t>
                    </m:r>
                    <m:d>
                      <m:dPr>
                        <m:begChr m:val="["/>
                        <m:endChr m:val="]"/>
                        <m:ctrlPr>
                          <a:rPr lang="en-US" sz="2800" b="1" i="1">
                            <a:latin typeface="Cambria Math" panose="02040503050406030204" pitchFamily="18" charset="0"/>
                          </a:rPr>
                        </m:ctrlPr>
                      </m:dPr>
                      <m:e>
                        <m:sSub>
                          <m:sSubPr>
                            <m:ctrlPr>
                              <a:rPr lang="en-US" sz="2800" b="1" i="1" smtClean="0">
                                <a:solidFill>
                                  <a:srgbClr val="00B0F0"/>
                                </a:solidFill>
                                <a:latin typeface="Cambria Math" panose="02040503050406030204" pitchFamily="18" charset="0"/>
                              </a:rPr>
                            </m:ctrlPr>
                          </m:sSubPr>
                          <m:e>
                            <m:r>
                              <a:rPr lang="en-US" sz="2800" b="1" i="1">
                                <a:solidFill>
                                  <a:srgbClr val="00B0F0"/>
                                </a:solidFill>
                                <a:latin typeface="Cambria Math"/>
                              </a:rPr>
                              <m:t>𝒃</m:t>
                            </m:r>
                          </m:e>
                          <m:sub>
                            <m:r>
                              <a:rPr lang="en-US" sz="2800" b="1" i="1">
                                <a:solidFill>
                                  <a:srgbClr val="00B0F0"/>
                                </a:solidFill>
                                <a:latin typeface="Cambria Math"/>
                              </a:rPr>
                              <m:t>𝒊𝒋</m:t>
                            </m:r>
                          </m:sub>
                        </m:sSub>
                      </m:e>
                    </m:d>
                    <m:r>
                      <a:rPr lang="en-US" sz="2800" b="1" i="1">
                        <a:latin typeface="Cambria Math"/>
                      </a:rPr>
                      <m:t>,</m:t>
                    </m:r>
                    <m:d>
                      <m:dPr>
                        <m:begChr m:val="["/>
                        <m:endChr m:val="]"/>
                        <m:ctrlPr>
                          <a:rPr lang="en-US" sz="2800" b="1" i="1">
                            <a:latin typeface="Cambria Math" panose="02040503050406030204" pitchFamily="18" charset="0"/>
                          </a:rPr>
                        </m:ctrlPr>
                      </m:dPr>
                      <m:e>
                        <m:sSub>
                          <m:sSubPr>
                            <m:ctrlPr>
                              <a:rPr lang="en-US" sz="2800" b="1" i="1" smtClean="0">
                                <a:solidFill>
                                  <a:srgbClr val="00B0F0"/>
                                </a:solidFill>
                                <a:latin typeface="Cambria Math" panose="02040503050406030204" pitchFamily="18" charset="0"/>
                              </a:rPr>
                            </m:ctrlPr>
                          </m:sSubPr>
                          <m:e>
                            <m:r>
                              <a:rPr lang="en-US" sz="2800" b="1" i="1">
                                <a:solidFill>
                                  <a:srgbClr val="00B0F0"/>
                                </a:solidFill>
                                <a:latin typeface="Cambria Math"/>
                              </a:rPr>
                              <m:t>𝒄</m:t>
                            </m:r>
                          </m:e>
                          <m:sub>
                            <m:r>
                              <a:rPr lang="en-US" sz="2800" b="1" i="1">
                                <a:solidFill>
                                  <a:srgbClr val="00B0F0"/>
                                </a:solidFill>
                                <a:latin typeface="Cambria Math"/>
                              </a:rPr>
                              <m:t>𝒊𝒋</m:t>
                            </m:r>
                          </m:sub>
                        </m:sSub>
                      </m:e>
                    </m:d>
                    <m:r>
                      <a:rPr lang="en-US" sz="2800" b="1" i="1">
                        <a:latin typeface="Cambria Math"/>
                      </a:rPr>
                      <m:t>,…</m:t>
                    </m:r>
                  </m:oMath>
                </a14:m>
                <a:endParaRPr lang="en-US" sz="2800" b="1" dirty="0"/>
              </a:p>
            </p:txBody>
          </p:sp>
        </mc:Choice>
        <mc:Fallback>
          <p:sp>
            <p:nvSpPr>
              <p:cNvPr id="6" name="TextBox 5"/>
              <p:cNvSpPr txBox="1">
                <a:spLocks noRot="1" noChangeAspect="1" noMove="1" noResize="1" noEditPoints="1" noAdjustHandles="1" noChangeArrowheads="1" noChangeShapeType="1" noTextEdit="1"/>
              </p:cNvSpPr>
              <p:nvPr/>
            </p:nvSpPr>
            <p:spPr>
              <a:xfrm>
                <a:off x="4011" y="2708070"/>
                <a:ext cx="9144000" cy="1492460"/>
              </a:xfrm>
              <a:prstGeom prst="rect">
                <a:avLst/>
              </a:prstGeom>
              <a:blipFill rotWithShape="0">
                <a:blip r:embed="rId3"/>
                <a:stretch>
                  <a:fillRect l="-1400" r="-1333" b="-3673"/>
                </a:stretch>
              </a:blipFill>
            </p:spPr>
            <p:txBody>
              <a:bodyPr/>
              <a:lstStyle/>
              <a:p>
                <a:r>
                  <a:rPr lang="en-US">
                    <a:noFill/>
                  </a:rPr>
                  <a:t> </a:t>
                </a:r>
              </a:p>
            </p:txBody>
          </p:sp>
        </mc:Fallback>
      </mc:AlternateContent>
      <p:sp>
        <p:nvSpPr>
          <p:cNvPr id="7" name="TextBox 6"/>
          <p:cNvSpPr txBox="1"/>
          <p:nvPr/>
        </p:nvSpPr>
        <p:spPr>
          <a:xfrm>
            <a:off x="0" y="4379893"/>
            <a:ext cx="9144000" cy="954107"/>
          </a:xfrm>
          <a:prstGeom prst="rect">
            <a:avLst/>
          </a:prstGeom>
          <a:noFill/>
        </p:spPr>
        <p:txBody>
          <a:bodyPr wrap="square" rtlCol="0">
            <a:spAutoFit/>
          </a:bodyPr>
          <a:lstStyle/>
          <a:p>
            <a:pPr algn="just"/>
            <a:r>
              <a:rPr lang="en-US" sz="2800" b="1" dirty="0" smtClean="0">
                <a:solidFill>
                  <a:srgbClr val="C00000"/>
                </a:solidFill>
              </a:rPr>
              <a:t>3</a:t>
            </a:r>
            <a:r>
              <a:rPr lang="en-US" sz="2800" b="1" dirty="0" smtClean="0"/>
              <a:t>. A </a:t>
            </a:r>
            <a:r>
              <a:rPr lang="en-US" sz="2800" b="1" dirty="0"/>
              <a:t>matrix can be denoted by a rectangular array of </a:t>
            </a:r>
            <a:r>
              <a:rPr lang="en-US" sz="2800" b="1" dirty="0" smtClean="0"/>
              <a:t>numbers</a:t>
            </a:r>
            <a:endParaRPr lang="en-US" sz="2800" b="1" dirty="0"/>
          </a:p>
        </p:txBody>
      </p:sp>
      <p:sp>
        <p:nvSpPr>
          <p:cNvPr id="8" name="TextBox 7"/>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Operations with </a:t>
            </a:r>
            <a:r>
              <a:rPr lang="en-US" sz="4400" b="1" dirty="0">
                <a:solidFill>
                  <a:srgbClr val="0070C0"/>
                </a:solidFill>
                <a:effectLst>
                  <a:outerShdw blurRad="38100" dist="38100" dir="2700000" algn="tl">
                    <a:srgbClr val="000000">
                      <a:alpha val="43137"/>
                    </a:srgbClr>
                  </a:outerShdw>
                </a:effectLst>
              </a:rPr>
              <a:t>Matrices</a:t>
            </a:r>
          </a:p>
        </p:txBody>
      </p:sp>
    </p:spTree>
    <p:extLst>
      <p:ext uri="{BB962C8B-B14F-4D97-AF65-F5344CB8AC3E}">
        <p14:creationId xmlns:p14="http://schemas.microsoft.com/office/powerpoint/2010/main" val="237429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620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Example </a:t>
            </a:r>
            <a:r>
              <a:rPr lang="en-US" sz="2800" b="1" dirty="0" smtClean="0">
                <a:solidFill>
                  <a:srgbClr val="00B050"/>
                </a:solidFill>
                <a:effectLst>
                  <a:outerShdw blurRad="38100" dist="38100" dir="2700000" algn="tl">
                    <a:srgbClr val="000000">
                      <a:alpha val="43137"/>
                    </a:srgbClr>
                  </a:outerShdw>
                </a:effectLst>
              </a:rPr>
              <a:t>5. Matrix Multiplication</a:t>
            </a:r>
            <a:endParaRPr lang="en-US" sz="2800" b="1" dirty="0">
              <a:solidFill>
                <a:srgbClr val="00B050"/>
              </a:solidFill>
              <a:effectLst>
                <a:outerShdw blurRad="38100" dist="38100" dir="2700000" algn="tl">
                  <a:srgbClr val="000000">
                    <a:alpha val="43137"/>
                  </a:srgbClr>
                </a:outerShdw>
              </a:effectLst>
            </a:endParaRPr>
          </a:p>
        </p:txBody>
      </p:sp>
      <p:sp>
        <p:nvSpPr>
          <p:cNvPr id="5" name="TextBox 4"/>
          <p:cNvSpPr txBox="1"/>
          <p:nvPr/>
        </p:nvSpPr>
        <p:spPr>
          <a:xfrm>
            <a:off x="0" y="6096000"/>
            <a:ext cx="9144000" cy="769441"/>
          </a:xfrm>
          <a:prstGeom prst="rect">
            <a:avLst/>
          </a:prstGeom>
          <a:noFill/>
        </p:spPr>
        <p:txBody>
          <a:bodyPr wrap="square" rtlCol="0">
            <a:spAutoFit/>
          </a:bodyPr>
          <a:lstStyle/>
          <a:p>
            <a:pPr algn="ctr"/>
            <a:r>
              <a:rPr lang="en-US" sz="4400" b="1" dirty="0">
                <a:solidFill>
                  <a:srgbClr val="0070C0"/>
                </a:solidFill>
                <a:effectLst>
                  <a:outerShdw blurRad="38100" dist="38100" dir="2700000" algn="tl">
                    <a:srgbClr val="000000">
                      <a:alpha val="43137"/>
                    </a:srgbClr>
                  </a:outerShdw>
                </a:effectLst>
              </a:rPr>
              <a:t>Matrix Multiplication</a:t>
            </a:r>
            <a:endParaRPr lang="en-US" sz="4400" dirty="0">
              <a:solidFill>
                <a:srgbClr val="0070C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6" name="TextBox 5"/>
              <p:cNvSpPr txBox="1"/>
              <p:nvPr/>
            </p:nvSpPr>
            <p:spPr>
              <a:xfrm>
                <a:off x="0" y="381000"/>
                <a:ext cx="9144000" cy="2387898"/>
              </a:xfrm>
              <a:prstGeom prst="rect">
                <a:avLst/>
              </a:prstGeom>
              <a:noFill/>
            </p:spPr>
            <p:txBody>
              <a:bodyPr wrap="square" rtlCol="0">
                <a:spAutoFit/>
              </a:bodyPr>
              <a:lstStyle/>
              <a:p>
                <a:pPr algn="just">
                  <a:lnSpc>
                    <a:spcPct val="150000"/>
                  </a:lnSpc>
                </a:pPr>
                <a:r>
                  <a:rPr lang="en-US" sz="2800" b="1" dirty="0" smtClean="0"/>
                  <a:t>(</a:t>
                </a:r>
                <a:r>
                  <a:rPr lang="en-US" sz="2800" b="1" dirty="0" smtClean="0">
                    <a:solidFill>
                      <a:srgbClr val="00B050"/>
                    </a:solidFill>
                  </a:rPr>
                  <a:t>e</a:t>
                </a:r>
                <a:r>
                  <a:rPr lang="en-US" sz="2800" b="1" dirty="0" smtClean="0"/>
                  <a:t>) </a:t>
                </a:r>
                <a14:m>
                  <m:oMath xmlns:m="http://schemas.openxmlformats.org/officeDocument/2006/math">
                    <m:m>
                      <m:mPr>
                        <m:mcs>
                          <m:mc>
                            <m:mcPr>
                              <m:count m:val="1"/>
                              <m:mcJc m:val="center"/>
                            </m:mcPr>
                          </m:mc>
                        </m:mcs>
                        <m:ctrlPr>
                          <a:rPr lang="en-US" sz="2800" b="1" i="1" smtClean="0">
                            <a:latin typeface="Cambria Math" panose="02040503050406030204" pitchFamily="18" charset="0"/>
                            <a:ea typeface="Cambria Math" panose="02040503050406030204" pitchFamily="18" charset="0"/>
                          </a:rPr>
                        </m:ctrlPr>
                      </m:mPr>
                      <m:mr>
                        <m:e>
                          <m:d>
                            <m:dPr>
                              <m:begChr m:val="["/>
                              <m:endChr m:val="]"/>
                              <m:ctrlPr>
                                <a:rPr lang="en-US" sz="2800" b="1" i="1">
                                  <a:latin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𝟐</m:t>
                                    </m:r>
                                  </m:e>
                                </m:mr>
                                <m:mr>
                                  <m:e>
                                    <m:r>
                                      <a:rPr lang="en-US" sz="2800" b="1" i="1" smtClean="0">
                                        <a:latin typeface="Cambria Math" panose="02040503050406030204" pitchFamily="18" charset="0"/>
                                      </a:rPr>
                                      <m:t>−</m:t>
                                    </m:r>
                                    <m:r>
                                      <a:rPr lang="en-US" sz="2800" b="1" i="1" smtClean="0">
                                        <a:latin typeface="Cambria Math" panose="02040503050406030204" pitchFamily="18" charset="0"/>
                                      </a:rPr>
                                      <m:t>𝟏</m:t>
                                    </m:r>
                                  </m:e>
                                </m:mr>
                                <m:mr>
                                  <m:e>
                                    <m:r>
                                      <a:rPr lang="en-US" sz="2800" b="1" i="1" smtClean="0">
                                        <a:latin typeface="Cambria Math" panose="02040503050406030204" pitchFamily="18" charset="0"/>
                                      </a:rPr>
                                      <m:t>𝟏</m:t>
                                    </m:r>
                                  </m:e>
                                </m:mr>
                              </m:m>
                            </m:e>
                          </m:d>
                        </m:e>
                      </m:mr>
                      <m:mr>
                        <m:e>
                          <m:r>
                            <a:rPr lang="en-US" sz="2800" b="1" i="1" smtClean="0">
                              <a:solidFill>
                                <a:srgbClr val="C00000"/>
                              </a:solidFill>
                              <a:latin typeface="Cambria Math" panose="02040503050406030204" pitchFamily="18" charset="0"/>
                              <a:ea typeface="Cambria Math" panose="02040503050406030204" pitchFamily="18" charset="0"/>
                            </a:rPr>
                            <m:t>𝟑</m:t>
                          </m:r>
                          <m:r>
                            <a:rPr lang="en-US" sz="2800" b="1" i="1" smtClean="0">
                              <a:solidFill>
                                <a:srgbClr val="C00000"/>
                              </a:solidFill>
                              <a:latin typeface="Cambria Math" panose="02040503050406030204" pitchFamily="18" charset="0"/>
                              <a:ea typeface="Cambria Math" panose="02040503050406030204" pitchFamily="18" charset="0"/>
                            </a:rPr>
                            <m:t>×</m:t>
                          </m:r>
                          <m:r>
                            <a:rPr lang="en-US" sz="2800" b="1" i="1" smtClean="0">
                              <a:solidFill>
                                <a:srgbClr val="C00000"/>
                              </a:solidFill>
                              <a:latin typeface="Cambria Math" panose="02040503050406030204" pitchFamily="18" charset="0"/>
                              <a:ea typeface="Cambria Math" panose="02040503050406030204" pitchFamily="18" charset="0"/>
                            </a:rPr>
                            <m:t>𝟏</m:t>
                          </m:r>
                        </m:e>
                      </m:mr>
                    </m:m>
                    <m:r>
                      <a:rPr lang="en-US" sz="2800" b="1" i="1" smtClean="0">
                        <a:latin typeface="Cambria Math" panose="02040503050406030204" pitchFamily="18" charset="0"/>
                        <a:ea typeface="Cambria Math" panose="02040503050406030204" pitchFamily="18" charset="0"/>
                      </a:rPr>
                      <m:t>×</m:t>
                    </m:r>
                    <m:m>
                      <m:mPr>
                        <m:mcs>
                          <m:mc>
                            <m:mcPr>
                              <m:count m:val="1"/>
                              <m:mcJc m:val="center"/>
                            </m:mcPr>
                          </m:mc>
                        </m:mcs>
                        <m:ctrlPr>
                          <a:rPr lang="en-US" sz="2800" b="1" i="1" smtClean="0">
                            <a:latin typeface="Cambria Math" panose="02040503050406030204" pitchFamily="18" charset="0"/>
                            <a:ea typeface="Cambria Math" panose="02040503050406030204" pitchFamily="18" charset="0"/>
                          </a:rPr>
                        </m:ctrlPr>
                      </m:mPr>
                      <m:mr>
                        <m:e>
                          <m:d>
                            <m:dPr>
                              <m:begChr m:val="["/>
                              <m:endChr m:val="]"/>
                              <m:ctrlPr>
                                <a:rPr lang="en-US" sz="2800" b="1" i="1">
                                  <a:latin typeface="Cambria Math" panose="02040503050406030204" pitchFamily="18" charset="0"/>
                                  <a:ea typeface="Cambria Math" panose="02040503050406030204" pitchFamily="18" charset="0"/>
                                </a:rPr>
                              </m:ctrlPr>
                            </m:dPr>
                            <m:e>
                              <m:m>
                                <m:mPr>
                                  <m:mcs>
                                    <m:mc>
                                      <m:mcPr>
                                        <m:count m:val="3"/>
                                        <m:mcJc m:val="center"/>
                                      </m:mcPr>
                                    </m:mc>
                                  </m:mcs>
                                  <m:ctrlPr>
                                    <a:rPr lang="en-US" sz="2800" b="1" i="1" smtClean="0">
                                      <a:latin typeface="Cambria Math" panose="02040503050406030204" pitchFamily="18" charset="0"/>
                                      <a:ea typeface="Cambria Math" panose="02040503050406030204" pitchFamily="18" charset="0"/>
                                    </a:rPr>
                                  </m:ctrlPr>
                                </m:mPr>
                                <m:mr>
                                  <m:e>
                                    <m:r>
                                      <m:rPr>
                                        <m:brk m:alnAt="7"/>
                                      </m:rPr>
                                      <a:rPr lang="en-US" sz="2800" b="1" i="1" smtClean="0">
                                        <a:latin typeface="Cambria Math" panose="02040503050406030204" pitchFamily="18" charset="0"/>
                                        <a:ea typeface="Cambria Math" panose="02040503050406030204" pitchFamily="18" charset="0"/>
                                      </a:rPr>
                                      <m:t>𝟏</m:t>
                                    </m:r>
                                  </m:e>
                                  <m:e>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𝟐</m:t>
                                    </m:r>
                                  </m:e>
                                  <m:e>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𝟑</m:t>
                                    </m:r>
                                  </m:e>
                                </m:mr>
                              </m:m>
                            </m:e>
                          </m:d>
                        </m:e>
                      </m:mr>
                      <m:mr>
                        <m:e>
                          <m:r>
                            <a:rPr lang="en-US" sz="2800" b="1" i="1" smtClean="0">
                              <a:solidFill>
                                <a:srgbClr val="C00000"/>
                              </a:solidFill>
                              <a:latin typeface="Cambria Math" panose="02040503050406030204" pitchFamily="18" charset="0"/>
                              <a:ea typeface="Cambria Math" panose="02040503050406030204" pitchFamily="18" charset="0"/>
                            </a:rPr>
                            <m:t>𝟏</m:t>
                          </m:r>
                          <m:r>
                            <a:rPr lang="en-US" sz="2800" b="1" i="1" smtClean="0">
                              <a:solidFill>
                                <a:srgbClr val="C00000"/>
                              </a:solidFill>
                              <a:latin typeface="Cambria Math" panose="02040503050406030204" pitchFamily="18" charset="0"/>
                              <a:ea typeface="Cambria Math" panose="02040503050406030204" pitchFamily="18" charset="0"/>
                            </a:rPr>
                            <m:t>×</m:t>
                          </m:r>
                          <m:r>
                            <a:rPr lang="en-US" sz="2800" b="1" i="1" smtClean="0">
                              <a:solidFill>
                                <a:srgbClr val="C00000"/>
                              </a:solidFill>
                              <a:latin typeface="Cambria Math" panose="02040503050406030204" pitchFamily="18" charset="0"/>
                              <a:ea typeface="Cambria Math" panose="02040503050406030204" pitchFamily="18" charset="0"/>
                            </a:rPr>
                            <m:t>𝟑</m:t>
                          </m:r>
                        </m:e>
                      </m:mr>
                    </m:m>
                    <m:r>
                      <a:rPr lang="en-US" sz="2800" b="1" i="1" smtClean="0">
                        <a:latin typeface="Cambria Math" panose="02040503050406030204" pitchFamily="18" charset="0"/>
                        <a:ea typeface="Cambria Math" panose="02040503050406030204" pitchFamily="18" charset="0"/>
                      </a:rPr>
                      <m:t>=</m:t>
                    </m:r>
                    <m:m>
                      <m:mPr>
                        <m:mcs>
                          <m:mc>
                            <m:mcPr>
                              <m:count m:val="1"/>
                              <m:mcJc m:val="center"/>
                            </m:mcPr>
                          </m:mc>
                        </m:mcs>
                        <m:ctrlPr>
                          <a:rPr lang="en-US" sz="2800" b="1" i="1" smtClean="0">
                            <a:latin typeface="Cambria Math" panose="02040503050406030204" pitchFamily="18" charset="0"/>
                            <a:ea typeface="Cambria Math" panose="02040503050406030204" pitchFamily="18" charset="0"/>
                          </a:rPr>
                        </m:ctrlPr>
                      </m:mPr>
                      <m:mr>
                        <m:e>
                          <m:d>
                            <m:dPr>
                              <m:begChr m:val="["/>
                              <m:endChr m:val="]"/>
                              <m:ctrlPr>
                                <a:rPr lang="en-US" sz="2800" b="1" i="1">
                                  <a:latin typeface="Cambria Math" panose="02040503050406030204" pitchFamily="18" charset="0"/>
                                  <a:ea typeface="Cambria Math" panose="02040503050406030204" pitchFamily="18" charset="0"/>
                                </a:rPr>
                              </m:ctrlPr>
                            </m:dPr>
                            <m:e>
                              <m:m>
                                <m:mPr>
                                  <m:mcs>
                                    <m:mc>
                                      <m:mcPr>
                                        <m:count m:val="3"/>
                                        <m:mcJc m:val="center"/>
                                      </m:mcPr>
                                    </m:mc>
                                  </m:mcs>
                                  <m:ctrlPr>
                                    <a:rPr lang="en-US" sz="2800" b="1" i="1" smtClean="0">
                                      <a:latin typeface="Cambria Math" panose="02040503050406030204" pitchFamily="18" charset="0"/>
                                      <a:ea typeface="Cambria Math" panose="02040503050406030204" pitchFamily="18" charset="0"/>
                                    </a:rPr>
                                  </m:ctrlPr>
                                </m:mPr>
                                <m:mr>
                                  <m:e>
                                    <m:r>
                                      <m:rPr>
                                        <m:brk m:alnAt="7"/>
                                      </m:rPr>
                                      <a:rPr lang="en-US" sz="2800" b="1" i="1" smtClean="0">
                                        <a:latin typeface="Cambria Math" panose="02040503050406030204" pitchFamily="18" charset="0"/>
                                        <a:ea typeface="Cambria Math" panose="02040503050406030204" pitchFamily="18" charset="0"/>
                                      </a:rPr>
                                      <m:t>𝟐</m:t>
                                    </m:r>
                                  </m:e>
                                  <m:e>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𝟒</m:t>
                                    </m:r>
                                  </m:e>
                                  <m:e>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𝟔</m:t>
                                    </m:r>
                                  </m:e>
                                </m:mr>
                                <m:mr>
                                  <m:e>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𝟏</m:t>
                                    </m:r>
                                  </m:e>
                                  <m:e>
                                    <m:r>
                                      <a:rPr lang="en-US" sz="2800" b="1" i="1" smtClean="0">
                                        <a:latin typeface="Cambria Math" panose="02040503050406030204" pitchFamily="18" charset="0"/>
                                        <a:ea typeface="Cambria Math" panose="02040503050406030204" pitchFamily="18" charset="0"/>
                                      </a:rPr>
                                      <m:t>𝟐</m:t>
                                    </m:r>
                                  </m:e>
                                  <m:e>
                                    <m:r>
                                      <a:rPr lang="en-US" sz="2800" b="1" i="1" smtClean="0">
                                        <a:latin typeface="Cambria Math" panose="02040503050406030204" pitchFamily="18" charset="0"/>
                                        <a:ea typeface="Cambria Math" panose="02040503050406030204" pitchFamily="18" charset="0"/>
                                      </a:rPr>
                                      <m:t>𝟑</m:t>
                                    </m:r>
                                  </m:e>
                                </m:mr>
                                <m:mr>
                                  <m:e>
                                    <m:r>
                                      <a:rPr lang="en-US" sz="2800" b="1" i="1" smtClean="0">
                                        <a:latin typeface="Cambria Math" panose="02040503050406030204" pitchFamily="18" charset="0"/>
                                        <a:ea typeface="Cambria Math" panose="02040503050406030204" pitchFamily="18" charset="0"/>
                                      </a:rPr>
                                      <m:t>𝟏</m:t>
                                    </m:r>
                                  </m:e>
                                  <m:e>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𝟐</m:t>
                                    </m:r>
                                  </m:e>
                                  <m:e>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𝟑</m:t>
                                    </m:r>
                                  </m:e>
                                </m:mr>
                              </m:m>
                            </m:e>
                          </m:d>
                        </m:e>
                      </m:mr>
                      <m:mr>
                        <m:e>
                          <m:r>
                            <a:rPr lang="en-US" sz="2800" b="1" i="1" smtClean="0">
                              <a:solidFill>
                                <a:srgbClr val="C00000"/>
                              </a:solidFill>
                              <a:latin typeface="Cambria Math" panose="02040503050406030204" pitchFamily="18" charset="0"/>
                              <a:ea typeface="Cambria Math" panose="02040503050406030204" pitchFamily="18" charset="0"/>
                            </a:rPr>
                            <m:t>𝟑</m:t>
                          </m:r>
                          <m:r>
                            <a:rPr lang="en-US" sz="2800" b="1" i="1" smtClean="0">
                              <a:solidFill>
                                <a:srgbClr val="C00000"/>
                              </a:solidFill>
                              <a:latin typeface="Cambria Math" panose="02040503050406030204" pitchFamily="18" charset="0"/>
                              <a:ea typeface="Cambria Math" panose="02040503050406030204" pitchFamily="18" charset="0"/>
                            </a:rPr>
                            <m:t>×</m:t>
                          </m:r>
                          <m:r>
                            <a:rPr lang="en-US" sz="2800" b="1" i="1" smtClean="0">
                              <a:solidFill>
                                <a:srgbClr val="C00000"/>
                              </a:solidFill>
                              <a:latin typeface="Cambria Math" panose="02040503050406030204" pitchFamily="18" charset="0"/>
                              <a:ea typeface="Cambria Math" panose="02040503050406030204" pitchFamily="18" charset="0"/>
                            </a:rPr>
                            <m:t>𝟑</m:t>
                          </m:r>
                        </m:e>
                      </m:mr>
                    </m:m>
                  </m:oMath>
                </a14:m>
                <a:endParaRPr lang="en-US" sz="2800" b="1" dirty="0"/>
              </a:p>
            </p:txBody>
          </p:sp>
        </mc:Choice>
        <mc:Fallback>
          <p:sp>
            <p:nvSpPr>
              <p:cNvPr id="6" name="TextBox 5"/>
              <p:cNvSpPr txBox="1">
                <a:spLocks noRot="1" noChangeAspect="1" noMove="1" noResize="1" noEditPoints="1" noAdjustHandles="1" noChangeArrowheads="1" noChangeShapeType="1" noTextEdit="1"/>
              </p:cNvSpPr>
              <p:nvPr/>
            </p:nvSpPr>
            <p:spPr>
              <a:xfrm>
                <a:off x="0" y="381000"/>
                <a:ext cx="9144000" cy="2387898"/>
              </a:xfrm>
              <a:prstGeom prst="rect">
                <a:avLst/>
              </a:prstGeom>
              <a:blipFill rotWithShape="0">
                <a:blip r:embed="rId2"/>
                <a:stretch>
                  <a:fillRect l="-1333"/>
                </a:stretch>
              </a:blipFill>
            </p:spPr>
            <p:txBody>
              <a:bodyPr/>
              <a:lstStyle/>
              <a:p>
                <a:r>
                  <a:rPr lang="en-US">
                    <a:noFill/>
                  </a:rPr>
                  <a:t> </a:t>
                </a:r>
              </a:p>
            </p:txBody>
          </p:sp>
        </mc:Fallback>
      </mc:AlternateContent>
    </p:spTree>
    <p:extLst>
      <p:ext uri="{BB962C8B-B14F-4D97-AF65-F5344CB8AC3E}">
        <p14:creationId xmlns:p14="http://schemas.microsoft.com/office/powerpoint/2010/main" val="11020996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990" y="457200"/>
                <a:ext cx="9143010" cy="2031325"/>
              </a:xfrm>
              <a:prstGeom prst="rect">
                <a:avLst/>
              </a:prstGeom>
              <a:noFill/>
            </p:spPr>
            <p:txBody>
              <a:bodyPr wrap="square" rtlCol="0">
                <a:spAutoFit/>
              </a:bodyPr>
              <a:lstStyle/>
              <a:p>
                <a:pPr algn="just">
                  <a:lnSpc>
                    <a:spcPct val="150000"/>
                  </a:lnSpc>
                </a:pPr>
                <a:r>
                  <a:rPr lang="en-US" sz="2800" b="1" dirty="0" smtClean="0"/>
                  <a:t>In general, matrix multiplication is not </a:t>
                </a:r>
                <a:r>
                  <a:rPr lang="en-US" sz="2800" b="1" dirty="0" smtClean="0"/>
                  <a:t>commutative – </a:t>
                </a:r>
                <a:r>
                  <a:rPr lang="en-US" sz="2800" b="1" dirty="0"/>
                  <a:t> </a:t>
                </a:r>
                <a:r>
                  <a:rPr lang="en-US" sz="2800" b="1" dirty="0" smtClean="0"/>
                  <a:t>it </a:t>
                </a:r>
                <a:r>
                  <a:rPr lang="en-US" sz="2800" b="1" dirty="0"/>
                  <a:t>is usually not true </a:t>
                </a:r>
                <a:r>
                  <a:rPr lang="en-US" sz="2800" b="1" dirty="0" smtClean="0"/>
                  <a:t>that the product </a:t>
                </a:r>
                <a14:m>
                  <m:oMath xmlns:m="http://schemas.openxmlformats.org/officeDocument/2006/math">
                    <m:r>
                      <a:rPr lang="en-US" sz="2800" b="1" i="1" smtClean="0">
                        <a:solidFill>
                          <a:srgbClr val="00B0F0"/>
                        </a:solidFill>
                        <a:latin typeface="Cambria Math"/>
                      </a:rPr>
                      <m:t>𝑨</m:t>
                    </m:r>
                    <m:r>
                      <a:rPr lang="en-US" sz="2800" b="1" i="1" smtClean="0">
                        <a:solidFill>
                          <a:srgbClr val="00B0F0"/>
                        </a:solidFill>
                        <a:latin typeface="Cambria Math" panose="02040503050406030204" pitchFamily="18" charset="0"/>
                        <a:ea typeface="Cambria Math" panose="02040503050406030204" pitchFamily="18" charset="0"/>
                      </a:rPr>
                      <m:t>×</m:t>
                    </m:r>
                    <m:r>
                      <a:rPr lang="en-US" sz="2800" b="1" i="1" smtClean="0">
                        <a:solidFill>
                          <a:srgbClr val="00B0F0"/>
                        </a:solidFill>
                        <a:latin typeface="Cambria Math"/>
                      </a:rPr>
                      <m:t>𝑩</m:t>
                    </m:r>
                  </m:oMath>
                </a14:m>
                <a:r>
                  <a:rPr lang="en-US" sz="2800" b="1" dirty="0" smtClean="0">
                    <a:solidFill>
                      <a:srgbClr val="00B0F0"/>
                    </a:solidFill>
                  </a:rPr>
                  <a:t> </a:t>
                </a:r>
                <a:r>
                  <a:rPr lang="en-US" sz="2800" b="1" dirty="0"/>
                  <a:t>is equal to the </a:t>
                </a:r>
                <a:r>
                  <a:rPr lang="en-US" sz="2800" b="1" dirty="0" smtClean="0"/>
                  <a:t>product </a:t>
                </a:r>
                <a14:m>
                  <m:oMath xmlns:m="http://schemas.openxmlformats.org/officeDocument/2006/math">
                    <m:r>
                      <a:rPr lang="en-US" sz="2800" b="1" i="1" dirty="0" smtClean="0">
                        <a:solidFill>
                          <a:srgbClr val="00B0F0"/>
                        </a:solidFill>
                        <a:latin typeface="Cambria Math"/>
                      </a:rPr>
                      <m:t>𝑩</m:t>
                    </m:r>
                    <m:r>
                      <a:rPr lang="en-US" sz="2800" b="1" i="1" dirty="0" smtClean="0">
                        <a:solidFill>
                          <a:srgbClr val="00B0F0"/>
                        </a:solidFill>
                        <a:latin typeface="Cambria Math" panose="02040503050406030204" pitchFamily="18" charset="0"/>
                        <a:ea typeface="Cambria Math" panose="02040503050406030204" pitchFamily="18" charset="0"/>
                      </a:rPr>
                      <m:t>×</m:t>
                    </m:r>
                    <m:r>
                      <a:rPr lang="en-US" sz="2800" b="1" i="1" dirty="0" smtClean="0">
                        <a:solidFill>
                          <a:srgbClr val="00B0F0"/>
                        </a:solidFill>
                        <a:latin typeface="Cambria Math"/>
                      </a:rPr>
                      <m:t>𝑨</m:t>
                    </m:r>
                  </m:oMath>
                </a14:m>
                <a:r>
                  <a:rPr lang="en-US" sz="2800" b="1" i="1" dirty="0" smtClean="0"/>
                  <a:t>.</a:t>
                </a:r>
                <a:endParaRPr lang="en-US" sz="2800" b="1" i="1" dirty="0"/>
              </a:p>
            </p:txBody>
          </p:sp>
        </mc:Choice>
        <mc:Fallback>
          <p:sp>
            <p:nvSpPr>
              <p:cNvPr id="5" name="TextBox 4"/>
              <p:cNvSpPr txBox="1">
                <a:spLocks noRot="1" noChangeAspect="1" noMove="1" noResize="1" noEditPoints="1" noAdjustHandles="1" noChangeArrowheads="1" noChangeShapeType="1" noTextEdit="1"/>
              </p:cNvSpPr>
              <p:nvPr/>
            </p:nvSpPr>
            <p:spPr>
              <a:xfrm>
                <a:off x="990" y="457200"/>
                <a:ext cx="9143010" cy="2031325"/>
              </a:xfrm>
              <a:prstGeom prst="rect">
                <a:avLst/>
              </a:prstGeom>
              <a:blipFill rotWithShape="0">
                <a:blip r:embed="rId2"/>
                <a:stretch>
                  <a:fillRect l="-1333" r="-1400" b="-4204"/>
                </a:stretch>
              </a:blipFill>
            </p:spPr>
            <p:txBody>
              <a:bodyPr/>
              <a:lstStyle/>
              <a:p>
                <a:r>
                  <a:rPr lang="en-US">
                    <a:noFill/>
                  </a:rPr>
                  <a:t> </a:t>
                </a:r>
              </a:p>
            </p:txBody>
          </p:sp>
        </mc:Fallback>
      </mc:AlternateContent>
      <p:sp>
        <p:nvSpPr>
          <p:cNvPr id="8" name="TextBox 7"/>
          <p:cNvSpPr txBox="1"/>
          <p:nvPr/>
        </p:nvSpPr>
        <p:spPr>
          <a:xfrm>
            <a:off x="0" y="1018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Remark</a:t>
            </a:r>
            <a:endParaRPr lang="en-US" sz="2800" b="1" dirty="0">
              <a:solidFill>
                <a:srgbClr val="00B050"/>
              </a:solidFill>
              <a:effectLst>
                <a:outerShdw blurRad="38100" dist="38100" dir="2700000" algn="tl">
                  <a:srgbClr val="000000">
                    <a:alpha val="43137"/>
                  </a:srgbClr>
                </a:outerShdw>
              </a:effectLst>
            </a:endParaRPr>
          </a:p>
        </p:txBody>
      </p:sp>
      <p:sp>
        <p:nvSpPr>
          <p:cNvPr id="6" name="TextBox 5"/>
          <p:cNvSpPr txBox="1"/>
          <p:nvPr/>
        </p:nvSpPr>
        <p:spPr>
          <a:xfrm>
            <a:off x="0" y="6096000"/>
            <a:ext cx="9144000" cy="769441"/>
          </a:xfrm>
          <a:prstGeom prst="rect">
            <a:avLst/>
          </a:prstGeom>
          <a:noFill/>
        </p:spPr>
        <p:txBody>
          <a:bodyPr wrap="square" rtlCol="0">
            <a:spAutoFit/>
          </a:bodyPr>
          <a:lstStyle/>
          <a:p>
            <a:pPr algn="ctr"/>
            <a:r>
              <a:rPr lang="en-US" sz="4400" b="1" dirty="0">
                <a:solidFill>
                  <a:srgbClr val="0070C0"/>
                </a:solidFill>
                <a:effectLst>
                  <a:outerShdw blurRad="38100" dist="38100" dir="2700000" algn="tl">
                    <a:srgbClr val="000000">
                      <a:alpha val="43137"/>
                    </a:srgbClr>
                  </a:outerShdw>
                </a:effectLst>
              </a:rPr>
              <a:t>Matrix Multiplication</a:t>
            </a:r>
            <a:endParaRPr lang="en-US" sz="4400"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518015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1384995"/>
          </a:xfrm>
          <a:prstGeom prst="rect">
            <a:avLst/>
          </a:prstGeom>
          <a:noFill/>
        </p:spPr>
        <p:txBody>
          <a:bodyPr wrap="square" rtlCol="0">
            <a:spAutoFit/>
          </a:bodyPr>
          <a:lstStyle/>
          <a:p>
            <a:pPr algn="just">
              <a:lnSpc>
                <a:spcPct val="150000"/>
              </a:lnSpc>
            </a:pPr>
            <a:r>
              <a:rPr lang="en-US" sz="2800" b="1" dirty="0" smtClean="0"/>
              <a:t>One practical application of matrix multiplication is representing a system of linear equations</a:t>
            </a:r>
            <a:r>
              <a:rPr lang="en-US" sz="2800" b="1" dirty="0" smtClean="0"/>
              <a:t>.</a:t>
            </a:r>
            <a:endParaRPr lang="en-US" sz="2800" b="1" dirty="0" smtClean="0"/>
          </a:p>
        </p:txBody>
      </p:sp>
      <p:sp>
        <p:nvSpPr>
          <p:cNvPr id="6" name="TextBox 5"/>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Systems of Linear Equations</a:t>
            </a:r>
            <a:endParaRPr lang="en-US" sz="4400" dirty="0">
              <a:solidFill>
                <a:srgbClr val="0070C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2" name="Rectangle 1"/>
              <p:cNvSpPr/>
              <p:nvPr/>
            </p:nvSpPr>
            <p:spPr>
              <a:xfrm>
                <a:off x="0" y="1447800"/>
                <a:ext cx="9144000" cy="4616648"/>
              </a:xfrm>
              <a:prstGeom prst="rect">
                <a:avLst/>
              </a:prstGeom>
            </p:spPr>
            <p:txBody>
              <a:bodyPr wrap="square">
                <a:spAutoFit/>
              </a:bodyPr>
              <a:lstStyle/>
              <a:p>
                <a:pPr algn="just">
                  <a:lnSpc>
                    <a:spcPct val="150000"/>
                  </a:lnSpc>
                </a:pPr>
                <a:r>
                  <a:rPr lang="en-US" sz="2800" b="1" dirty="0" smtClean="0"/>
                  <a:t>Note </a:t>
                </a:r>
                <a:r>
                  <a:rPr lang="en-US" sz="2800" b="1" dirty="0"/>
                  <a:t>how the </a:t>
                </a:r>
                <a:r>
                  <a:rPr lang="en-US" sz="2800" b="1" dirty="0"/>
                  <a:t>system</a:t>
                </a:r>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𝟏𝟏</m:t>
                          </m:r>
                        </m:sub>
                      </m:sSub>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𝟏</m:t>
                          </m:r>
                        </m:sub>
                      </m:sSub>
                      <m:r>
                        <a:rPr lang="en-US" sz="2800" b="1" i="1" smtClean="0">
                          <a:latin typeface="Cambria Math" panose="02040503050406030204" pitchFamily="18" charset="0"/>
                        </a:rPr>
                        <m:t>+</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𝟏𝟐</m:t>
                          </m:r>
                        </m:sub>
                      </m:sSub>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𝟐</m:t>
                          </m:r>
                        </m:sub>
                      </m:sSub>
                      <m:r>
                        <a:rPr lang="en-US" sz="2800" b="1" i="1" smtClean="0">
                          <a:latin typeface="Cambria Math" panose="02040503050406030204" pitchFamily="18" charset="0"/>
                        </a:rPr>
                        <m:t>+</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𝟏𝟑</m:t>
                          </m:r>
                        </m:sub>
                      </m:sSub>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𝟑</m:t>
                          </m:r>
                        </m:sub>
                      </m:sSub>
                      <m:r>
                        <a:rPr lang="en-US" sz="2800" b="1" i="1" smtClean="0">
                          <a:latin typeface="Cambria Math" panose="02040503050406030204" pitchFamily="18" charset="0"/>
                        </a:rPr>
                        <m:t>=</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𝒃</m:t>
                          </m:r>
                        </m:e>
                        <m:sub>
                          <m:r>
                            <a:rPr lang="en-US" sz="2800" b="1" i="1" smtClean="0">
                              <a:latin typeface="Cambria Math" panose="02040503050406030204" pitchFamily="18" charset="0"/>
                            </a:rPr>
                            <m:t>𝟏</m:t>
                          </m:r>
                        </m:sub>
                      </m:sSub>
                    </m:oMath>
                  </m:oMathPara>
                </a14:m>
                <a:endParaRPr lang="en-US" sz="2800" b="1" dirty="0"/>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smtClean="0">
                              <a:latin typeface="Cambria Math" panose="02040503050406030204" pitchFamily="18" charset="0"/>
                            </a:rPr>
                            <m:t>𝟐</m:t>
                          </m:r>
                          <m:r>
                            <a:rPr lang="en-US" sz="2800" b="1" i="1">
                              <a:latin typeface="Cambria Math" panose="02040503050406030204" pitchFamily="18" charset="0"/>
                            </a:rPr>
                            <m:t>𝟏</m:t>
                          </m:r>
                        </m:sub>
                      </m:sSub>
                      <m:sSub>
                        <m:sSubPr>
                          <m:ctrlPr>
                            <a:rPr lang="en-US" sz="2800" b="1" i="1">
                              <a:latin typeface="Cambria Math" panose="02040503050406030204" pitchFamily="18" charset="0"/>
                            </a:rPr>
                          </m:ctrlPr>
                        </m:sSubPr>
                        <m:e>
                          <m:r>
                            <a:rPr lang="en-US" sz="2800" b="1" i="1">
                              <a:latin typeface="Cambria Math" panose="02040503050406030204" pitchFamily="18" charset="0"/>
                            </a:rPr>
                            <m:t>𝒙</m:t>
                          </m:r>
                        </m:e>
                        <m:sub>
                          <m:r>
                            <a:rPr lang="en-US" sz="2800" b="1" i="1">
                              <a:latin typeface="Cambria Math" panose="02040503050406030204" pitchFamily="18" charset="0"/>
                            </a:rPr>
                            <m:t>𝟏</m:t>
                          </m:r>
                        </m:sub>
                      </m:sSub>
                      <m:r>
                        <a:rPr lang="en-US" sz="2800" b="1" i="1">
                          <a:latin typeface="Cambria Math" panose="02040503050406030204" pitchFamily="18" charset="0"/>
                        </a:rPr>
                        <m:t>+</m:t>
                      </m:r>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smtClean="0">
                              <a:latin typeface="Cambria Math" panose="02040503050406030204" pitchFamily="18" charset="0"/>
                            </a:rPr>
                            <m:t>𝟐</m:t>
                          </m:r>
                          <m:r>
                            <a:rPr lang="en-US" sz="2800" b="1" i="1">
                              <a:latin typeface="Cambria Math" panose="02040503050406030204" pitchFamily="18" charset="0"/>
                            </a:rPr>
                            <m:t>𝟐</m:t>
                          </m:r>
                        </m:sub>
                      </m:sSub>
                      <m:sSub>
                        <m:sSubPr>
                          <m:ctrlPr>
                            <a:rPr lang="en-US" sz="2800" b="1" i="1">
                              <a:latin typeface="Cambria Math" panose="02040503050406030204" pitchFamily="18" charset="0"/>
                            </a:rPr>
                          </m:ctrlPr>
                        </m:sSubPr>
                        <m:e>
                          <m:r>
                            <a:rPr lang="en-US" sz="2800" b="1" i="1">
                              <a:latin typeface="Cambria Math" panose="02040503050406030204" pitchFamily="18" charset="0"/>
                            </a:rPr>
                            <m:t>𝒙</m:t>
                          </m:r>
                        </m:e>
                        <m:sub>
                          <m:r>
                            <a:rPr lang="en-US" sz="2800" b="1" i="1">
                              <a:latin typeface="Cambria Math" panose="02040503050406030204" pitchFamily="18" charset="0"/>
                            </a:rPr>
                            <m:t>𝟐</m:t>
                          </m:r>
                        </m:sub>
                      </m:sSub>
                      <m:r>
                        <a:rPr lang="en-US" sz="2800" b="1" i="1">
                          <a:latin typeface="Cambria Math" panose="02040503050406030204" pitchFamily="18" charset="0"/>
                        </a:rPr>
                        <m:t>+</m:t>
                      </m:r>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smtClean="0">
                              <a:latin typeface="Cambria Math" panose="02040503050406030204" pitchFamily="18" charset="0"/>
                            </a:rPr>
                            <m:t>𝟐</m:t>
                          </m:r>
                          <m:r>
                            <a:rPr lang="en-US" sz="2800" b="1" i="1">
                              <a:latin typeface="Cambria Math" panose="02040503050406030204" pitchFamily="18" charset="0"/>
                            </a:rPr>
                            <m:t>𝟑</m:t>
                          </m:r>
                        </m:sub>
                      </m:sSub>
                      <m:sSub>
                        <m:sSubPr>
                          <m:ctrlPr>
                            <a:rPr lang="en-US" sz="2800" b="1" i="1">
                              <a:latin typeface="Cambria Math" panose="02040503050406030204" pitchFamily="18" charset="0"/>
                            </a:rPr>
                          </m:ctrlPr>
                        </m:sSubPr>
                        <m:e>
                          <m:r>
                            <a:rPr lang="en-US" sz="2800" b="1" i="1">
                              <a:latin typeface="Cambria Math" panose="02040503050406030204" pitchFamily="18" charset="0"/>
                            </a:rPr>
                            <m:t>𝒙</m:t>
                          </m:r>
                        </m:e>
                        <m:sub>
                          <m:r>
                            <a:rPr lang="en-US" sz="2800" b="1" i="1">
                              <a:latin typeface="Cambria Math" panose="02040503050406030204" pitchFamily="18" charset="0"/>
                            </a:rPr>
                            <m:t>𝟑</m:t>
                          </m:r>
                        </m:sub>
                      </m:sSub>
                      <m:r>
                        <a:rPr lang="en-US" sz="2800" b="1" i="1">
                          <a:latin typeface="Cambria Math" panose="02040503050406030204" pitchFamily="18" charset="0"/>
                        </a:rPr>
                        <m:t>=</m:t>
                      </m:r>
                      <m:sSub>
                        <m:sSubPr>
                          <m:ctrlPr>
                            <a:rPr lang="en-US" sz="2800" b="1" i="1">
                              <a:latin typeface="Cambria Math" panose="02040503050406030204" pitchFamily="18" charset="0"/>
                            </a:rPr>
                          </m:ctrlPr>
                        </m:sSubPr>
                        <m:e>
                          <m:r>
                            <a:rPr lang="en-US" sz="2800" b="1" i="1">
                              <a:latin typeface="Cambria Math" panose="02040503050406030204" pitchFamily="18" charset="0"/>
                            </a:rPr>
                            <m:t>𝒃</m:t>
                          </m:r>
                        </m:e>
                        <m:sub>
                          <m:r>
                            <a:rPr lang="en-US" sz="2800" b="1" i="1" smtClean="0">
                              <a:latin typeface="Cambria Math" panose="02040503050406030204" pitchFamily="18" charset="0"/>
                            </a:rPr>
                            <m:t>𝟐</m:t>
                          </m:r>
                        </m:sub>
                      </m:sSub>
                    </m:oMath>
                  </m:oMathPara>
                </a14:m>
                <a:endParaRPr lang="en-US" sz="2800" b="1" dirty="0"/>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smtClean="0">
                              <a:latin typeface="Cambria Math" panose="02040503050406030204" pitchFamily="18" charset="0"/>
                            </a:rPr>
                            <m:t>𝟑</m:t>
                          </m:r>
                          <m:r>
                            <a:rPr lang="en-US" sz="2800" b="1" i="1">
                              <a:latin typeface="Cambria Math" panose="02040503050406030204" pitchFamily="18" charset="0"/>
                            </a:rPr>
                            <m:t>𝟏</m:t>
                          </m:r>
                        </m:sub>
                      </m:sSub>
                      <m:sSub>
                        <m:sSubPr>
                          <m:ctrlPr>
                            <a:rPr lang="en-US" sz="2800" b="1" i="1">
                              <a:latin typeface="Cambria Math" panose="02040503050406030204" pitchFamily="18" charset="0"/>
                            </a:rPr>
                          </m:ctrlPr>
                        </m:sSubPr>
                        <m:e>
                          <m:r>
                            <a:rPr lang="en-US" sz="2800" b="1" i="1">
                              <a:latin typeface="Cambria Math" panose="02040503050406030204" pitchFamily="18" charset="0"/>
                            </a:rPr>
                            <m:t>𝒙</m:t>
                          </m:r>
                        </m:e>
                        <m:sub>
                          <m:r>
                            <a:rPr lang="en-US" sz="2800" b="1" i="1">
                              <a:latin typeface="Cambria Math" panose="02040503050406030204" pitchFamily="18" charset="0"/>
                            </a:rPr>
                            <m:t>𝟏</m:t>
                          </m:r>
                        </m:sub>
                      </m:sSub>
                      <m:r>
                        <a:rPr lang="en-US" sz="2800" b="1" i="1">
                          <a:latin typeface="Cambria Math" panose="02040503050406030204" pitchFamily="18" charset="0"/>
                        </a:rPr>
                        <m:t>+</m:t>
                      </m:r>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smtClean="0">
                              <a:latin typeface="Cambria Math" panose="02040503050406030204" pitchFamily="18" charset="0"/>
                            </a:rPr>
                            <m:t>𝟑</m:t>
                          </m:r>
                          <m:r>
                            <a:rPr lang="en-US" sz="2800" b="1" i="1">
                              <a:latin typeface="Cambria Math" panose="02040503050406030204" pitchFamily="18" charset="0"/>
                            </a:rPr>
                            <m:t>𝟐</m:t>
                          </m:r>
                        </m:sub>
                      </m:sSub>
                      <m:sSub>
                        <m:sSubPr>
                          <m:ctrlPr>
                            <a:rPr lang="en-US" sz="2800" b="1" i="1">
                              <a:latin typeface="Cambria Math" panose="02040503050406030204" pitchFamily="18" charset="0"/>
                            </a:rPr>
                          </m:ctrlPr>
                        </m:sSubPr>
                        <m:e>
                          <m:r>
                            <a:rPr lang="en-US" sz="2800" b="1" i="1">
                              <a:latin typeface="Cambria Math" panose="02040503050406030204" pitchFamily="18" charset="0"/>
                            </a:rPr>
                            <m:t>𝒙</m:t>
                          </m:r>
                        </m:e>
                        <m:sub>
                          <m:r>
                            <a:rPr lang="en-US" sz="2800" b="1" i="1">
                              <a:latin typeface="Cambria Math" panose="02040503050406030204" pitchFamily="18" charset="0"/>
                            </a:rPr>
                            <m:t>𝟐</m:t>
                          </m:r>
                        </m:sub>
                      </m:sSub>
                      <m:r>
                        <a:rPr lang="en-US" sz="2800" b="1" i="1">
                          <a:latin typeface="Cambria Math" panose="02040503050406030204" pitchFamily="18" charset="0"/>
                        </a:rPr>
                        <m:t>+</m:t>
                      </m:r>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smtClean="0">
                              <a:latin typeface="Cambria Math" panose="02040503050406030204" pitchFamily="18" charset="0"/>
                            </a:rPr>
                            <m:t>𝟑</m:t>
                          </m:r>
                          <m:r>
                            <a:rPr lang="en-US" sz="2800" b="1" i="1">
                              <a:latin typeface="Cambria Math" panose="02040503050406030204" pitchFamily="18" charset="0"/>
                            </a:rPr>
                            <m:t>𝟑</m:t>
                          </m:r>
                        </m:sub>
                      </m:sSub>
                      <m:sSub>
                        <m:sSubPr>
                          <m:ctrlPr>
                            <a:rPr lang="en-US" sz="2800" b="1" i="1">
                              <a:latin typeface="Cambria Math" panose="02040503050406030204" pitchFamily="18" charset="0"/>
                            </a:rPr>
                          </m:ctrlPr>
                        </m:sSubPr>
                        <m:e>
                          <m:r>
                            <a:rPr lang="en-US" sz="2800" b="1" i="1">
                              <a:latin typeface="Cambria Math" panose="02040503050406030204" pitchFamily="18" charset="0"/>
                            </a:rPr>
                            <m:t>𝒙</m:t>
                          </m:r>
                        </m:e>
                        <m:sub>
                          <m:r>
                            <a:rPr lang="en-US" sz="2800" b="1" i="1">
                              <a:latin typeface="Cambria Math" panose="02040503050406030204" pitchFamily="18" charset="0"/>
                            </a:rPr>
                            <m:t>𝟑</m:t>
                          </m:r>
                        </m:sub>
                      </m:sSub>
                      <m:r>
                        <a:rPr lang="en-US" sz="2800" b="1" i="1">
                          <a:latin typeface="Cambria Math" panose="02040503050406030204" pitchFamily="18" charset="0"/>
                        </a:rPr>
                        <m:t>=</m:t>
                      </m:r>
                      <m:sSub>
                        <m:sSubPr>
                          <m:ctrlPr>
                            <a:rPr lang="en-US" sz="2800" b="1" i="1">
                              <a:latin typeface="Cambria Math" panose="02040503050406030204" pitchFamily="18" charset="0"/>
                            </a:rPr>
                          </m:ctrlPr>
                        </m:sSubPr>
                        <m:e>
                          <m:r>
                            <a:rPr lang="en-US" sz="2800" b="1" i="1">
                              <a:latin typeface="Cambria Math" panose="02040503050406030204" pitchFamily="18" charset="0"/>
                            </a:rPr>
                            <m:t>𝒃</m:t>
                          </m:r>
                        </m:e>
                        <m:sub>
                          <m:r>
                            <a:rPr lang="en-US" sz="2800" b="1" i="1" smtClean="0">
                              <a:latin typeface="Cambria Math" panose="02040503050406030204" pitchFamily="18" charset="0"/>
                            </a:rPr>
                            <m:t>𝟑</m:t>
                          </m:r>
                        </m:sub>
                      </m:sSub>
                    </m:oMath>
                  </m:oMathPara>
                </a14:m>
                <a:endParaRPr lang="en-US" sz="2800" b="1" dirty="0" smtClean="0"/>
              </a:p>
              <a:p>
                <a:pPr algn="just">
                  <a:lnSpc>
                    <a:spcPct val="150000"/>
                  </a:lnSpc>
                </a:pPr>
                <a:r>
                  <a:rPr lang="en-US" sz="2800" b="1" dirty="0" smtClean="0"/>
                  <a:t>can </a:t>
                </a:r>
                <a:r>
                  <a:rPr lang="en-US" sz="2800" b="1" dirty="0"/>
                  <a:t>be written as the matrix </a:t>
                </a:r>
                <a:r>
                  <a:rPr lang="en-US" sz="2800" b="1" dirty="0"/>
                  <a:t>equation </a:t>
                </a:r>
                <a14:m>
                  <m:oMath xmlns:m="http://schemas.openxmlformats.org/officeDocument/2006/math">
                    <m:r>
                      <a:rPr lang="en-US" sz="2800" b="1" i="1" smtClean="0">
                        <a:solidFill>
                          <a:srgbClr val="00B0F0"/>
                        </a:solidFill>
                        <a:latin typeface="Cambria Math" panose="02040503050406030204" pitchFamily="18" charset="0"/>
                      </a:rPr>
                      <m:t>𝑨𝒙</m:t>
                    </m:r>
                    <m:r>
                      <a:rPr lang="en-US" sz="2800" b="1" i="1" smtClean="0">
                        <a:solidFill>
                          <a:srgbClr val="00B0F0"/>
                        </a:solidFill>
                        <a:latin typeface="Cambria Math" panose="02040503050406030204" pitchFamily="18" charset="0"/>
                      </a:rPr>
                      <m:t>=</m:t>
                    </m:r>
                    <m:r>
                      <a:rPr lang="en-US" sz="2800" b="1" i="1" smtClean="0">
                        <a:solidFill>
                          <a:srgbClr val="00B0F0"/>
                        </a:solidFill>
                        <a:latin typeface="Cambria Math" panose="02040503050406030204" pitchFamily="18" charset="0"/>
                      </a:rPr>
                      <m:t>𝒃</m:t>
                    </m:r>
                  </m:oMath>
                </a14:m>
                <a:r>
                  <a:rPr lang="en-US" sz="2800" b="1" dirty="0"/>
                  <a:t>, where </a:t>
                </a:r>
                <a14:m>
                  <m:oMath xmlns:m="http://schemas.openxmlformats.org/officeDocument/2006/math">
                    <m:r>
                      <a:rPr lang="en-US" sz="2800" b="1" i="1" smtClean="0">
                        <a:solidFill>
                          <a:srgbClr val="00B0F0"/>
                        </a:solidFill>
                        <a:latin typeface="Cambria Math" panose="02040503050406030204" pitchFamily="18" charset="0"/>
                      </a:rPr>
                      <m:t>𝑨</m:t>
                    </m:r>
                  </m:oMath>
                </a14:m>
                <a:r>
                  <a:rPr lang="en-US" sz="2800" b="1" dirty="0"/>
                  <a:t> </a:t>
                </a:r>
                <a:r>
                  <a:rPr lang="en-US" sz="2800" b="1" dirty="0"/>
                  <a:t>is the coefficient matrix of </a:t>
                </a:r>
                <a:r>
                  <a:rPr lang="en-US" sz="2800" b="1" dirty="0"/>
                  <a:t>the system</a:t>
                </a:r>
                <a:r>
                  <a:rPr lang="en-US" sz="2800" b="1" dirty="0"/>
                  <a:t>, </a:t>
                </a:r>
                <a:r>
                  <a:rPr lang="en-US" sz="2800" b="1" dirty="0"/>
                  <a:t>and </a:t>
                </a:r>
                <a14:m>
                  <m:oMath xmlns:m="http://schemas.openxmlformats.org/officeDocument/2006/math">
                    <m:r>
                      <a:rPr lang="en-US" sz="2800" b="1" i="1" smtClean="0">
                        <a:solidFill>
                          <a:srgbClr val="00B0F0"/>
                        </a:solidFill>
                        <a:latin typeface="Cambria Math" panose="02040503050406030204" pitchFamily="18" charset="0"/>
                      </a:rPr>
                      <m:t>𝒙</m:t>
                    </m:r>
                  </m:oMath>
                </a14:m>
                <a:r>
                  <a:rPr lang="en-US" sz="2800" b="1" dirty="0"/>
                  <a:t> and </a:t>
                </a:r>
                <a14:m>
                  <m:oMath xmlns:m="http://schemas.openxmlformats.org/officeDocument/2006/math">
                    <m:r>
                      <a:rPr lang="en-US" sz="2800" b="1" i="1" smtClean="0">
                        <a:solidFill>
                          <a:srgbClr val="00B0F0"/>
                        </a:solidFill>
                        <a:latin typeface="Cambria Math" panose="02040503050406030204" pitchFamily="18" charset="0"/>
                      </a:rPr>
                      <m:t>𝒃</m:t>
                    </m:r>
                  </m:oMath>
                </a14:m>
                <a:r>
                  <a:rPr lang="en-US" sz="2800" b="1" dirty="0"/>
                  <a:t> </a:t>
                </a:r>
                <a:r>
                  <a:rPr lang="en-US" sz="2800" b="1" dirty="0"/>
                  <a:t>are column matrices</a:t>
                </a:r>
                <a:r>
                  <a:rPr lang="en-US" sz="2800" b="1" dirty="0"/>
                  <a:t>.</a:t>
                </a:r>
                <a:endParaRPr lang="en-US" sz="2800" b="1" dirty="0"/>
              </a:p>
            </p:txBody>
          </p:sp>
        </mc:Choice>
        <mc:Fallback>
          <p:sp>
            <p:nvSpPr>
              <p:cNvPr id="2" name="Rectangle 1"/>
              <p:cNvSpPr>
                <a:spLocks noRot="1" noChangeAspect="1" noMove="1" noResize="1" noEditPoints="1" noAdjustHandles="1" noChangeArrowheads="1" noChangeShapeType="1" noTextEdit="1"/>
              </p:cNvSpPr>
              <p:nvPr/>
            </p:nvSpPr>
            <p:spPr>
              <a:xfrm>
                <a:off x="0" y="1447800"/>
                <a:ext cx="9144000" cy="4616648"/>
              </a:xfrm>
              <a:prstGeom prst="rect">
                <a:avLst/>
              </a:prstGeom>
              <a:blipFill rotWithShape="0">
                <a:blip r:embed="rId2"/>
                <a:stretch>
                  <a:fillRect l="-1333" r="-1333" b="-1189"/>
                </a:stretch>
              </a:blipFill>
            </p:spPr>
            <p:txBody>
              <a:bodyPr/>
              <a:lstStyle/>
              <a:p>
                <a:r>
                  <a:rPr lang="en-US">
                    <a:noFill/>
                  </a:rPr>
                  <a:t> </a:t>
                </a:r>
              </a:p>
            </p:txBody>
          </p:sp>
        </mc:Fallback>
      </mc:AlternateContent>
    </p:spTree>
    <p:extLst>
      <p:ext uri="{BB962C8B-B14F-4D97-AF65-F5344CB8AC3E}">
        <p14:creationId xmlns:p14="http://schemas.microsoft.com/office/powerpoint/2010/main" val="32631734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p:cNvSpPr txBox="1"/>
              <p:nvPr/>
            </p:nvSpPr>
            <p:spPr>
              <a:xfrm>
                <a:off x="0" y="0"/>
                <a:ext cx="9144000" cy="3385479"/>
              </a:xfrm>
              <a:prstGeom prst="rect">
                <a:avLst/>
              </a:prstGeom>
              <a:noFill/>
            </p:spPr>
            <p:txBody>
              <a:bodyPr wrap="square" rtlCol="0">
                <a:spAutoFit/>
              </a:bodyPr>
              <a:lstStyle/>
              <a:p>
                <a:pPr algn="just">
                  <a:lnSpc>
                    <a:spcPct val="150000"/>
                  </a:lnSpc>
                </a:pPr>
                <a:r>
                  <a:rPr lang="en-US" sz="2800" b="1" dirty="0" smtClean="0"/>
                  <a:t>You can write the system as</a:t>
                </a:r>
              </a:p>
              <a:p>
                <a:pPr algn="just">
                  <a:lnSpc>
                    <a:spcPct val="150000"/>
                  </a:lnSpc>
                </a:pPr>
                <a14:m>
                  <m:oMathPara xmlns:m="http://schemas.openxmlformats.org/officeDocument/2006/math">
                    <m:oMathParaPr>
                      <m:jc m:val="centerGroup"/>
                    </m:oMathParaPr>
                    <m:oMath xmlns:m="http://schemas.openxmlformats.org/officeDocument/2006/math">
                      <m:f>
                        <m:fPr>
                          <m:type m:val="noBar"/>
                          <m:ctrlPr>
                            <a:rPr lang="en-US" sz="2800" b="1" i="1" smtClean="0">
                              <a:latin typeface="Cambria Math" panose="02040503050406030204" pitchFamily="18" charset="0"/>
                            </a:rPr>
                          </m:ctrlPr>
                        </m:fPr>
                        <m:num>
                          <m:d>
                            <m:dPr>
                              <m:begChr m:val="["/>
                              <m:endChr m:val="]"/>
                              <m:ctrlPr>
                                <a:rPr lang="en-US" sz="2800" b="1" i="1" smtClean="0">
                                  <a:latin typeface="Cambria Math" panose="02040503050406030204" pitchFamily="18" charset="0"/>
                                </a:rPr>
                              </m:ctrlPr>
                            </m:dPr>
                            <m:e>
                              <m:m>
                                <m:mPr>
                                  <m:mcs>
                                    <m:mc>
                                      <m:mcPr>
                                        <m:count m:val="3"/>
                                        <m:mcJc m:val="center"/>
                                      </m:mcPr>
                                    </m:mc>
                                  </m:mcs>
                                  <m:ctrlPr>
                                    <a:rPr lang="en-US" sz="2800" b="1" i="1" smtClean="0">
                                      <a:latin typeface="Cambria Math" panose="02040503050406030204" pitchFamily="18" charset="0"/>
                                    </a:rPr>
                                  </m:ctrlPr>
                                </m:mPr>
                                <m:mr>
                                  <m:e>
                                    <m:sSub>
                                      <m:sSubPr>
                                        <m:ctrlPr>
                                          <a:rPr lang="en-US" sz="2800" b="1" i="1" smtClean="0">
                                            <a:latin typeface="Cambria Math" panose="02040503050406030204" pitchFamily="18" charset="0"/>
                                          </a:rPr>
                                        </m:ctrlPr>
                                      </m:sSubPr>
                                      <m:e>
                                        <m:r>
                                          <m:rPr>
                                            <m:brk m:alnAt="7"/>
                                          </m:rPr>
                                          <a:rPr lang="en-US" sz="2800" b="1" i="1" smtClean="0">
                                            <a:latin typeface="Cambria Math" panose="02040503050406030204" pitchFamily="18" charset="0"/>
                                          </a:rPr>
                                          <m:t>𝒂</m:t>
                                        </m:r>
                                      </m:e>
                                      <m:sub>
                                        <m:r>
                                          <m:rPr>
                                            <m:brk m:alnAt="7"/>
                                          </m:rPr>
                                          <a:rPr lang="en-US" sz="2800" b="1" i="1" smtClean="0">
                                            <a:latin typeface="Cambria Math" panose="02040503050406030204" pitchFamily="18" charset="0"/>
                                          </a:rPr>
                                          <m:t>𝟏𝟏</m:t>
                                        </m:r>
                                      </m:sub>
                                    </m:sSub>
                                  </m:e>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𝟏𝟐</m:t>
                                        </m:r>
                                      </m:sub>
                                    </m:sSub>
                                  </m:e>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𝟏𝟑</m:t>
                                        </m:r>
                                      </m:sub>
                                    </m:sSub>
                                  </m:e>
                                </m:mr>
                                <m:m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𝟐𝟏</m:t>
                                        </m:r>
                                      </m:sub>
                                    </m:sSub>
                                  </m:e>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𝟐𝟐</m:t>
                                        </m:r>
                                      </m:sub>
                                    </m:sSub>
                                  </m:e>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𝟐𝟑</m:t>
                                        </m:r>
                                      </m:sub>
                                    </m:sSub>
                                  </m:e>
                                </m:mr>
                                <m:m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𝟑𝟏</m:t>
                                        </m:r>
                                      </m:sub>
                                    </m:sSub>
                                  </m:e>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𝟑𝟐</m:t>
                                        </m:r>
                                      </m:sub>
                                    </m:sSub>
                                  </m:e>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𝟑𝟑</m:t>
                                        </m:r>
                                      </m:sub>
                                    </m:sSub>
                                  </m:e>
                                </m:mr>
                              </m:m>
                            </m:e>
                          </m:d>
                        </m:num>
                        <m:den>
                          <m:r>
                            <a:rPr lang="en-US" sz="2800" b="1" i="1" smtClean="0">
                              <a:solidFill>
                                <a:srgbClr val="00B0F0"/>
                              </a:solidFill>
                              <a:latin typeface="Cambria Math" panose="02040503050406030204" pitchFamily="18" charset="0"/>
                            </a:rPr>
                            <m:t>𝑨</m:t>
                          </m:r>
                        </m:den>
                      </m:f>
                      <m:r>
                        <a:rPr lang="en-US" sz="2800" b="1" i="1" smtClean="0">
                          <a:latin typeface="Cambria Math" panose="02040503050406030204" pitchFamily="18" charset="0"/>
                          <a:ea typeface="Cambria Math" panose="02040503050406030204" pitchFamily="18" charset="0"/>
                        </a:rPr>
                        <m:t>×</m:t>
                      </m:r>
                      <m:f>
                        <m:fPr>
                          <m:type m:val="noBar"/>
                          <m:ctrlPr>
                            <a:rPr lang="en-US" sz="2800" b="1" i="1" smtClean="0">
                              <a:latin typeface="Cambria Math" panose="02040503050406030204" pitchFamily="18" charset="0"/>
                              <a:ea typeface="Cambria Math" panose="02040503050406030204" pitchFamily="18" charset="0"/>
                            </a:rPr>
                          </m:ctrlPr>
                        </m:fPr>
                        <m:num>
                          <m:d>
                            <m:dPr>
                              <m:begChr m:val="["/>
                              <m:endChr m:val="]"/>
                              <m:ctrlPr>
                                <a:rPr lang="en-US" sz="2800" b="1"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ea typeface="Cambria Math" panose="02040503050406030204" pitchFamily="18" charset="0"/>
                                    </a:rPr>
                                  </m:ctrlPr>
                                </m:mPr>
                                <m:mr>
                                  <m:e>
                                    <m:sSub>
                                      <m:sSubPr>
                                        <m:ctrlPr>
                                          <a:rPr lang="en-US" sz="2800" b="1" i="1" smtClean="0">
                                            <a:latin typeface="Cambria Math" panose="02040503050406030204" pitchFamily="18" charset="0"/>
                                            <a:ea typeface="Cambria Math" panose="02040503050406030204" pitchFamily="18" charset="0"/>
                                          </a:rPr>
                                        </m:ctrlPr>
                                      </m:sSubPr>
                                      <m:e>
                                        <m:r>
                                          <m:rPr>
                                            <m:brk m:alnAt="7"/>
                                          </m:rPr>
                                          <a:rPr lang="en-US" sz="2800" b="1" i="1" smtClean="0">
                                            <a:latin typeface="Cambria Math" panose="02040503050406030204" pitchFamily="18" charset="0"/>
                                            <a:ea typeface="Cambria Math" panose="02040503050406030204" pitchFamily="18" charset="0"/>
                                          </a:rPr>
                                          <m:t>𝒙</m:t>
                                        </m:r>
                                      </m:e>
                                      <m:sub>
                                        <m:r>
                                          <m:rPr>
                                            <m:brk m:alnAt="7"/>
                                          </m:rPr>
                                          <a:rPr lang="en-US" sz="2800" b="1" i="1" smtClean="0">
                                            <a:latin typeface="Cambria Math" panose="02040503050406030204" pitchFamily="18" charset="0"/>
                                            <a:ea typeface="Cambria Math" panose="02040503050406030204" pitchFamily="18" charset="0"/>
                                          </a:rPr>
                                          <m:t>𝟏</m:t>
                                        </m:r>
                                      </m:sub>
                                    </m:sSub>
                                  </m:e>
                                </m:mr>
                                <m:mr>
                                  <m:e>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𝟐</m:t>
                                        </m:r>
                                      </m:sub>
                                    </m:sSub>
                                  </m:e>
                                </m:mr>
                                <m:mr>
                                  <m:e>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𝟑</m:t>
                                        </m:r>
                                      </m:sub>
                                    </m:sSub>
                                  </m:e>
                                </m:mr>
                              </m:m>
                            </m:e>
                          </m:d>
                        </m:num>
                        <m:den>
                          <m:r>
                            <a:rPr lang="en-US" sz="2800" b="1" i="1" smtClean="0">
                              <a:solidFill>
                                <a:srgbClr val="00B0F0"/>
                              </a:solidFill>
                              <a:latin typeface="Cambria Math" panose="02040503050406030204" pitchFamily="18" charset="0"/>
                              <a:ea typeface="Cambria Math" panose="02040503050406030204" pitchFamily="18" charset="0"/>
                            </a:rPr>
                            <m:t>𝒙</m:t>
                          </m:r>
                        </m:den>
                      </m:f>
                      <m:r>
                        <a:rPr lang="en-US" sz="2800" b="1" i="1" smtClean="0">
                          <a:latin typeface="Cambria Math" panose="02040503050406030204" pitchFamily="18" charset="0"/>
                          <a:ea typeface="Cambria Math" panose="02040503050406030204" pitchFamily="18" charset="0"/>
                        </a:rPr>
                        <m:t>=</m:t>
                      </m:r>
                      <m:f>
                        <m:fPr>
                          <m:type m:val="noBar"/>
                          <m:ctrlPr>
                            <a:rPr lang="en-US" sz="2800" b="1" i="1" smtClean="0">
                              <a:latin typeface="Cambria Math" panose="02040503050406030204" pitchFamily="18" charset="0"/>
                              <a:ea typeface="Cambria Math" panose="02040503050406030204" pitchFamily="18" charset="0"/>
                            </a:rPr>
                          </m:ctrlPr>
                        </m:fPr>
                        <m:num>
                          <m:d>
                            <m:dPr>
                              <m:begChr m:val="["/>
                              <m:endChr m:val="]"/>
                              <m:ctrlPr>
                                <a:rPr lang="en-US" sz="2800" b="1"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ea typeface="Cambria Math" panose="02040503050406030204" pitchFamily="18" charset="0"/>
                                    </a:rPr>
                                  </m:ctrlPr>
                                </m:mPr>
                                <m:mr>
                                  <m:e>
                                    <m:sSub>
                                      <m:sSubPr>
                                        <m:ctrlPr>
                                          <a:rPr lang="en-US" sz="2800" b="1" i="1" smtClean="0">
                                            <a:latin typeface="Cambria Math" panose="02040503050406030204" pitchFamily="18" charset="0"/>
                                            <a:ea typeface="Cambria Math" panose="02040503050406030204" pitchFamily="18" charset="0"/>
                                          </a:rPr>
                                        </m:ctrlPr>
                                      </m:sSubPr>
                                      <m:e>
                                        <m:r>
                                          <m:rPr>
                                            <m:brk m:alnAt="7"/>
                                          </m:rPr>
                                          <a:rPr lang="en-US" sz="2800" b="1" i="1" smtClean="0">
                                            <a:latin typeface="Cambria Math" panose="02040503050406030204" pitchFamily="18" charset="0"/>
                                            <a:ea typeface="Cambria Math" panose="02040503050406030204" pitchFamily="18" charset="0"/>
                                          </a:rPr>
                                          <m:t>𝒃</m:t>
                                        </m:r>
                                      </m:e>
                                      <m:sub>
                                        <m:r>
                                          <a:rPr lang="en-US" sz="2800" b="1" i="1" smtClean="0">
                                            <a:latin typeface="Cambria Math" panose="02040503050406030204" pitchFamily="18" charset="0"/>
                                            <a:ea typeface="Cambria Math" panose="02040503050406030204" pitchFamily="18" charset="0"/>
                                          </a:rPr>
                                          <m:t>𝟏</m:t>
                                        </m:r>
                                      </m:sub>
                                    </m:sSub>
                                  </m:e>
                                </m:mr>
                                <m:mr>
                                  <m:e>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𝒃</m:t>
                                        </m:r>
                                      </m:e>
                                      <m:sub>
                                        <m:r>
                                          <a:rPr lang="en-US" sz="2800" b="1" i="1" smtClean="0">
                                            <a:latin typeface="Cambria Math" panose="02040503050406030204" pitchFamily="18" charset="0"/>
                                            <a:ea typeface="Cambria Math" panose="02040503050406030204" pitchFamily="18" charset="0"/>
                                          </a:rPr>
                                          <m:t>𝟐</m:t>
                                        </m:r>
                                      </m:sub>
                                    </m:sSub>
                                  </m:e>
                                </m:mr>
                                <m:mr>
                                  <m:e>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𝒃</m:t>
                                        </m:r>
                                      </m:e>
                                      <m:sub>
                                        <m:r>
                                          <a:rPr lang="en-US" sz="2800" b="1" i="1" smtClean="0">
                                            <a:latin typeface="Cambria Math" panose="02040503050406030204" pitchFamily="18" charset="0"/>
                                            <a:ea typeface="Cambria Math" panose="02040503050406030204" pitchFamily="18" charset="0"/>
                                          </a:rPr>
                                          <m:t>𝟑</m:t>
                                        </m:r>
                                      </m:sub>
                                    </m:sSub>
                                  </m:e>
                                </m:mr>
                              </m:m>
                            </m:e>
                          </m:d>
                        </m:num>
                        <m:den>
                          <m:r>
                            <a:rPr lang="en-US" sz="2800" b="1" i="1" smtClean="0">
                              <a:solidFill>
                                <a:srgbClr val="00B0F0"/>
                              </a:solidFill>
                              <a:latin typeface="Cambria Math" panose="02040503050406030204" pitchFamily="18" charset="0"/>
                              <a:ea typeface="Cambria Math" panose="02040503050406030204" pitchFamily="18" charset="0"/>
                            </a:rPr>
                            <m:t>𝒃</m:t>
                          </m:r>
                        </m:den>
                      </m:f>
                    </m:oMath>
                  </m:oMathPara>
                </a14:m>
                <a:endParaRPr lang="en-US" sz="2800" b="1" dirty="0"/>
              </a:p>
            </p:txBody>
          </p:sp>
        </mc:Choice>
        <mc:Fallback>
          <p:sp>
            <p:nvSpPr>
              <p:cNvPr id="6" name="TextBox 5"/>
              <p:cNvSpPr txBox="1">
                <a:spLocks noRot="1" noChangeAspect="1" noMove="1" noResize="1" noEditPoints="1" noAdjustHandles="1" noChangeArrowheads="1" noChangeShapeType="1" noTextEdit="1"/>
              </p:cNvSpPr>
              <p:nvPr/>
            </p:nvSpPr>
            <p:spPr>
              <a:xfrm>
                <a:off x="0" y="0"/>
                <a:ext cx="9144000" cy="3385479"/>
              </a:xfrm>
              <a:prstGeom prst="rect">
                <a:avLst/>
              </a:prstGeom>
              <a:blipFill rotWithShape="0">
                <a:blip r:embed="rId2"/>
                <a:stretch>
                  <a:fillRect l="-1333"/>
                </a:stretch>
              </a:blipFill>
            </p:spPr>
            <p:txBody>
              <a:bodyPr/>
              <a:lstStyle/>
              <a:p>
                <a:r>
                  <a:rPr lang="en-US">
                    <a:noFill/>
                  </a:rPr>
                  <a:t> </a:t>
                </a:r>
              </a:p>
            </p:txBody>
          </p:sp>
        </mc:Fallback>
      </mc:AlternateContent>
      <p:sp>
        <p:nvSpPr>
          <p:cNvPr id="7" name="TextBox 6"/>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Systems of Linear Equations</a:t>
            </a:r>
            <a:endParaRPr lang="en-US" sz="4400"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19715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0" y="457200"/>
                <a:ext cx="9144000" cy="2458494"/>
              </a:xfrm>
              <a:prstGeom prst="rect">
                <a:avLst/>
              </a:prstGeom>
              <a:noFill/>
            </p:spPr>
            <p:txBody>
              <a:bodyPr wrap="square" rtlCol="0">
                <a:spAutoFit/>
              </a:bodyPr>
              <a:lstStyle/>
              <a:p>
                <a:pPr>
                  <a:lnSpc>
                    <a:spcPct val="150000"/>
                  </a:lnSpc>
                </a:pPr>
                <a:r>
                  <a:rPr lang="en-US" sz="2800" b="1" dirty="0" smtClean="0"/>
                  <a:t>Solve the matrix equation </a:t>
                </a:r>
                <a14:m>
                  <m:oMath xmlns:m="http://schemas.openxmlformats.org/officeDocument/2006/math">
                    <m:r>
                      <a:rPr lang="en-US" sz="2800" b="1" i="1" smtClean="0">
                        <a:latin typeface="Cambria Math" panose="02040503050406030204" pitchFamily="18" charset="0"/>
                      </a:rPr>
                      <m:t>𝑨𝒙</m:t>
                    </m:r>
                    <m:r>
                      <a:rPr lang="en-US" sz="2800" b="1" i="1" smtClean="0">
                        <a:latin typeface="Cambria Math" panose="02040503050406030204" pitchFamily="18" charset="0"/>
                      </a:rPr>
                      <m:t>=</m:t>
                    </m:r>
                    <m:r>
                      <a:rPr lang="en-US" sz="2800" b="1" i="1" smtClean="0">
                        <a:latin typeface="Cambria Math" panose="02040503050406030204" pitchFamily="18" charset="0"/>
                      </a:rPr>
                      <m:t>𝟎</m:t>
                    </m:r>
                  </m:oMath>
                </a14:m>
                <a:r>
                  <a:rPr lang="en-US" sz="2800" b="1" dirty="0" smtClean="0"/>
                  <a:t>, </a:t>
                </a:r>
                <a:r>
                  <a:rPr lang="en-US" sz="2800" b="1" dirty="0" smtClean="0"/>
                  <a:t>where</a:t>
                </a:r>
              </a:p>
              <a:p>
                <a:pPr>
                  <a:lnSpc>
                    <a:spcPct val="150000"/>
                  </a:lnSpc>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𝑨</m:t>
                      </m:r>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3"/>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𝟏</m:t>
                                </m:r>
                              </m:e>
                              <m:e>
                                <m:r>
                                  <a:rPr lang="en-US" sz="2800" b="1" i="1" smtClean="0">
                                    <a:latin typeface="Cambria Math" panose="02040503050406030204" pitchFamily="18" charset="0"/>
                                  </a:rPr>
                                  <m:t>−</m:t>
                                </m:r>
                                <m:r>
                                  <a:rPr lang="en-US" sz="2800" b="1" i="1" smtClean="0">
                                    <a:latin typeface="Cambria Math" panose="02040503050406030204" pitchFamily="18" charset="0"/>
                                  </a:rPr>
                                  <m:t>𝟐</m:t>
                                </m:r>
                              </m:e>
                              <m:e>
                                <m:r>
                                  <a:rPr lang="en-US" sz="2800" b="1" i="1" smtClean="0">
                                    <a:latin typeface="Cambria Math" panose="02040503050406030204" pitchFamily="18" charset="0"/>
                                  </a:rPr>
                                  <m:t>𝟏</m:t>
                                </m:r>
                              </m:e>
                            </m:mr>
                            <m:mr>
                              <m:e>
                                <m:r>
                                  <a:rPr lang="en-US" sz="2800" b="1" i="1" smtClean="0">
                                    <a:latin typeface="Cambria Math" panose="02040503050406030204" pitchFamily="18" charset="0"/>
                                  </a:rPr>
                                  <m:t>𝟐</m:t>
                                </m:r>
                              </m:e>
                              <m:e>
                                <m:r>
                                  <a:rPr lang="en-US" sz="2800" b="1" i="1" smtClean="0">
                                    <a:latin typeface="Cambria Math" panose="02040503050406030204" pitchFamily="18" charset="0"/>
                                  </a:rPr>
                                  <m:t>𝟑</m:t>
                                </m:r>
                              </m:e>
                              <m:e>
                                <m:r>
                                  <a:rPr lang="en-US" sz="2800" b="1" i="1" smtClean="0">
                                    <a:latin typeface="Cambria Math" panose="02040503050406030204" pitchFamily="18" charset="0"/>
                                  </a:rPr>
                                  <m:t>−</m:t>
                                </m:r>
                                <m:r>
                                  <a:rPr lang="en-US" sz="2800" b="1" i="1" smtClean="0">
                                    <a:latin typeface="Cambria Math" panose="02040503050406030204" pitchFamily="18" charset="0"/>
                                  </a:rPr>
                                  <m:t>𝟐</m:t>
                                </m:r>
                              </m:e>
                            </m:mr>
                          </m:m>
                        </m:e>
                      </m:d>
                      <m:r>
                        <a:rPr lang="en-US" sz="2800" b="1" i="1" smtClean="0">
                          <a:latin typeface="Cambria Math" panose="02040503050406030204" pitchFamily="18" charset="0"/>
                        </a:rPr>
                        <m:t>,   </m:t>
                      </m:r>
                      <m:r>
                        <a:rPr lang="en-US" sz="2800" b="1" i="1" smtClean="0">
                          <a:latin typeface="Cambria Math" panose="02040503050406030204" pitchFamily="18" charset="0"/>
                        </a:rPr>
                        <m:t>𝒙</m:t>
                      </m:r>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rPr>
                              </m:ctrlPr>
                            </m:mPr>
                            <m:mr>
                              <m:e>
                                <m:sSub>
                                  <m:sSubPr>
                                    <m:ctrlPr>
                                      <a:rPr lang="en-US" sz="2800" b="1" i="1" smtClean="0">
                                        <a:latin typeface="Cambria Math" panose="02040503050406030204" pitchFamily="18" charset="0"/>
                                      </a:rPr>
                                    </m:ctrlPr>
                                  </m:sSubPr>
                                  <m:e>
                                    <m:r>
                                      <m:rPr>
                                        <m:brk m:alnAt="7"/>
                                      </m:rPr>
                                      <a:rPr lang="en-US" sz="2800" b="1" i="1" smtClean="0">
                                        <a:latin typeface="Cambria Math" panose="02040503050406030204" pitchFamily="18" charset="0"/>
                                      </a:rPr>
                                      <m:t>𝒙</m:t>
                                    </m:r>
                                  </m:e>
                                  <m:sub>
                                    <m:r>
                                      <m:rPr>
                                        <m:brk m:alnAt="7"/>
                                      </m:rPr>
                                      <a:rPr lang="en-US" sz="2800" b="1" i="1" smtClean="0">
                                        <a:latin typeface="Cambria Math" panose="02040503050406030204" pitchFamily="18" charset="0"/>
                                      </a:rPr>
                                      <m:t>𝟏</m:t>
                                    </m:r>
                                  </m:sub>
                                </m:sSub>
                              </m:e>
                            </m:mr>
                            <m:m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𝟐</m:t>
                                    </m:r>
                                  </m:sub>
                                </m:sSub>
                              </m:e>
                            </m:mr>
                            <m:m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𝟑</m:t>
                                    </m:r>
                                  </m:sub>
                                </m:sSub>
                              </m:e>
                            </m:mr>
                          </m:m>
                        </m:e>
                      </m:d>
                      <m:r>
                        <a:rPr lang="en-US" sz="2800" b="1" i="1" smtClean="0">
                          <a:latin typeface="Cambria Math" panose="02040503050406030204" pitchFamily="18" charset="0"/>
                        </a:rPr>
                        <m:t>,   </m:t>
                      </m:r>
                      <m:r>
                        <a:rPr lang="en-US" sz="2800" b="1" i="1" smtClean="0">
                          <a:latin typeface="Cambria Math" panose="02040503050406030204" pitchFamily="18" charset="0"/>
                        </a:rPr>
                        <m:t>𝟎</m:t>
                      </m:r>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𝟎</m:t>
                                </m:r>
                              </m:e>
                            </m:mr>
                            <m:mr>
                              <m:e>
                                <m:r>
                                  <a:rPr lang="en-US" sz="2800" b="1" i="1" smtClean="0">
                                    <a:latin typeface="Cambria Math" panose="02040503050406030204" pitchFamily="18" charset="0"/>
                                  </a:rPr>
                                  <m:t>𝟎</m:t>
                                </m:r>
                              </m:e>
                            </m:mr>
                          </m:m>
                        </m:e>
                      </m:d>
                    </m:oMath>
                  </m:oMathPara>
                </a14:m>
                <a:endParaRPr lang="en-US" sz="2800" b="1" dirty="0"/>
              </a:p>
            </p:txBody>
          </p:sp>
        </mc:Choice>
        <mc:Fallback>
          <p:sp>
            <p:nvSpPr>
              <p:cNvPr id="5" name="TextBox 4"/>
              <p:cNvSpPr txBox="1">
                <a:spLocks noRot="1" noChangeAspect="1" noMove="1" noResize="1" noEditPoints="1" noAdjustHandles="1" noChangeArrowheads="1" noChangeShapeType="1" noTextEdit="1"/>
              </p:cNvSpPr>
              <p:nvPr/>
            </p:nvSpPr>
            <p:spPr>
              <a:xfrm>
                <a:off x="0" y="457200"/>
                <a:ext cx="9144000" cy="2458494"/>
              </a:xfrm>
              <a:prstGeom prst="rect">
                <a:avLst/>
              </a:prstGeom>
              <a:blipFill rotWithShape="0">
                <a:blip r:embed="rId2"/>
                <a:stretch>
                  <a:fillRect l="-1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p:cNvSpPr txBox="1"/>
              <p:nvPr/>
            </p:nvSpPr>
            <p:spPr>
              <a:xfrm>
                <a:off x="7916" y="3683675"/>
                <a:ext cx="9136083" cy="2031325"/>
              </a:xfrm>
              <a:prstGeom prst="rect">
                <a:avLst/>
              </a:prstGeom>
              <a:noFill/>
            </p:spPr>
            <p:txBody>
              <a:bodyPr wrap="square" rtlCol="0">
                <a:spAutoFit/>
              </a:bodyPr>
              <a:lstStyle/>
              <a:p>
                <a:pPr>
                  <a:lnSpc>
                    <a:spcPct val="150000"/>
                  </a:lnSpc>
                </a:pPr>
                <a:r>
                  <a:rPr lang="en-US" sz="2800" b="1" dirty="0" smtClean="0"/>
                  <a:t>As a system of linear equations, </a:t>
                </a:r>
                <a14:m>
                  <m:oMath xmlns:m="http://schemas.openxmlformats.org/officeDocument/2006/math">
                    <m:r>
                      <a:rPr lang="en-US" sz="2800" b="1" i="1" smtClean="0">
                        <a:latin typeface="Cambria Math" panose="02040503050406030204" pitchFamily="18" charset="0"/>
                      </a:rPr>
                      <m:t>𝑨𝒙</m:t>
                    </m:r>
                    <m:r>
                      <a:rPr lang="en-US" sz="2800" b="1" i="1" smtClean="0">
                        <a:latin typeface="Cambria Math" panose="02040503050406030204" pitchFamily="18" charset="0"/>
                      </a:rPr>
                      <m:t>=</m:t>
                    </m:r>
                    <m:r>
                      <a:rPr lang="en-US" sz="2800" b="1" i="1" smtClean="0">
                        <a:latin typeface="Cambria Math" panose="02040503050406030204" pitchFamily="18" charset="0"/>
                      </a:rPr>
                      <m:t>𝟎</m:t>
                    </m:r>
                  </m:oMath>
                </a14:m>
                <a:r>
                  <a:rPr lang="en-US" sz="2800" b="1" dirty="0" smtClean="0"/>
                  <a:t> looks </a:t>
                </a:r>
                <a:r>
                  <a:rPr lang="en-US" sz="2800" b="1" dirty="0" smtClean="0"/>
                  <a:t>like</a:t>
                </a:r>
              </a:p>
              <a:p>
                <a:pPr>
                  <a:lnSpc>
                    <a:spcPct val="150000"/>
                  </a:lnSpc>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𝟏</m:t>
                          </m:r>
                        </m:sub>
                      </m:sSub>
                      <m:r>
                        <a:rPr lang="en-US" sz="2800" b="1" i="1" smtClean="0">
                          <a:latin typeface="Cambria Math" panose="02040503050406030204" pitchFamily="18" charset="0"/>
                        </a:rPr>
                        <m:t>−</m:t>
                      </m:r>
                      <m:r>
                        <a:rPr lang="en-US" sz="2800" b="1" i="1" smtClean="0">
                          <a:latin typeface="Cambria Math" panose="02040503050406030204" pitchFamily="18" charset="0"/>
                        </a:rPr>
                        <m:t>𝟐</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𝟐</m:t>
                          </m:r>
                        </m:sub>
                      </m:sSub>
                      <m:r>
                        <a:rPr lang="en-US" sz="2800" b="1" i="1" smtClean="0">
                          <a:latin typeface="Cambria Math" panose="02040503050406030204" pitchFamily="18" charset="0"/>
                        </a:rPr>
                        <m:t>+</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𝟑</m:t>
                          </m:r>
                        </m:sub>
                      </m:sSub>
                      <m:r>
                        <a:rPr lang="en-US" sz="2800" b="1" i="1" smtClean="0">
                          <a:latin typeface="Cambria Math" panose="02040503050406030204" pitchFamily="18" charset="0"/>
                        </a:rPr>
                        <m:t>=</m:t>
                      </m:r>
                      <m:r>
                        <a:rPr lang="en-US" sz="2800" b="1" i="1" smtClean="0">
                          <a:latin typeface="Cambria Math" panose="02040503050406030204" pitchFamily="18" charset="0"/>
                        </a:rPr>
                        <m:t>𝟎</m:t>
                      </m:r>
                    </m:oMath>
                  </m:oMathPara>
                </a14:m>
                <a:endParaRPr lang="en-US" sz="2800" b="1" dirty="0" smtClean="0"/>
              </a:p>
              <a:p>
                <a:pPr>
                  <a:lnSpc>
                    <a:spcPct val="150000"/>
                  </a:lnSpc>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𝟐</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𝟏</m:t>
                          </m:r>
                        </m:sub>
                      </m:sSub>
                      <m:r>
                        <a:rPr lang="en-US" sz="2800" b="1" i="1" smtClean="0">
                          <a:latin typeface="Cambria Math" panose="02040503050406030204" pitchFamily="18" charset="0"/>
                        </a:rPr>
                        <m:t>+</m:t>
                      </m:r>
                      <m:r>
                        <a:rPr lang="en-US" sz="2800" b="1" i="1" smtClean="0">
                          <a:latin typeface="Cambria Math" panose="02040503050406030204" pitchFamily="18" charset="0"/>
                        </a:rPr>
                        <m:t>𝟑</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𝟐</m:t>
                          </m:r>
                        </m:sub>
                      </m:sSub>
                      <m:r>
                        <a:rPr lang="en-US" sz="2800" b="1" i="1" smtClean="0">
                          <a:latin typeface="Cambria Math" panose="02040503050406030204" pitchFamily="18" charset="0"/>
                        </a:rPr>
                        <m:t>−</m:t>
                      </m:r>
                      <m:r>
                        <a:rPr lang="en-US" sz="2800" b="1" i="1" smtClean="0">
                          <a:latin typeface="Cambria Math" panose="02040503050406030204" pitchFamily="18" charset="0"/>
                        </a:rPr>
                        <m:t>𝟐</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𝟑</m:t>
                          </m:r>
                        </m:sub>
                      </m:sSub>
                      <m:r>
                        <a:rPr lang="en-US" sz="2800" b="1" i="1" smtClean="0">
                          <a:latin typeface="Cambria Math" panose="02040503050406030204" pitchFamily="18" charset="0"/>
                        </a:rPr>
                        <m:t>=</m:t>
                      </m:r>
                      <m:r>
                        <a:rPr lang="en-US" sz="2800" b="1" i="1" smtClean="0">
                          <a:latin typeface="Cambria Math" panose="02040503050406030204" pitchFamily="18" charset="0"/>
                        </a:rPr>
                        <m:t>𝟎</m:t>
                      </m:r>
                    </m:oMath>
                  </m:oMathPara>
                </a14:m>
                <a:endParaRPr lang="en-US" sz="2800" b="1" dirty="0"/>
              </a:p>
            </p:txBody>
          </p:sp>
        </mc:Choice>
        <mc:Fallback>
          <p:sp>
            <p:nvSpPr>
              <p:cNvPr id="2" name="TextBox 1"/>
              <p:cNvSpPr txBox="1">
                <a:spLocks noRot="1" noChangeAspect="1" noMove="1" noResize="1" noEditPoints="1" noAdjustHandles="1" noChangeArrowheads="1" noChangeShapeType="1" noTextEdit="1"/>
              </p:cNvSpPr>
              <p:nvPr/>
            </p:nvSpPr>
            <p:spPr>
              <a:xfrm>
                <a:off x="7916" y="3683675"/>
                <a:ext cx="9136083" cy="2031325"/>
              </a:xfrm>
              <a:prstGeom prst="rect">
                <a:avLst/>
              </a:prstGeom>
              <a:blipFill rotWithShape="0">
                <a:blip r:embed="rId3"/>
                <a:stretch>
                  <a:fillRect l="-1334"/>
                </a:stretch>
              </a:blipFill>
            </p:spPr>
            <p:txBody>
              <a:bodyPr/>
              <a:lstStyle/>
              <a:p>
                <a:r>
                  <a:rPr lang="en-US">
                    <a:noFill/>
                  </a:rPr>
                  <a:t> </a:t>
                </a:r>
              </a:p>
            </p:txBody>
          </p:sp>
        </mc:Fallback>
      </mc:AlternateContent>
      <p:sp>
        <p:nvSpPr>
          <p:cNvPr id="10" name="TextBox 9"/>
          <p:cNvSpPr txBox="1"/>
          <p:nvPr/>
        </p:nvSpPr>
        <p:spPr>
          <a:xfrm>
            <a:off x="0" y="1018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Example </a:t>
            </a:r>
            <a:r>
              <a:rPr lang="en-US" sz="2800" b="1" dirty="0" smtClean="0">
                <a:solidFill>
                  <a:srgbClr val="00B050"/>
                </a:solidFill>
                <a:effectLst>
                  <a:outerShdw blurRad="38100" dist="38100" dir="2700000" algn="tl">
                    <a:srgbClr val="000000">
                      <a:alpha val="43137"/>
                    </a:srgbClr>
                  </a:outerShdw>
                </a:effectLst>
              </a:rPr>
              <a:t>6. Solving </a:t>
            </a:r>
            <a:r>
              <a:rPr lang="en-US" sz="2800" b="1" dirty="0">
                <a:solidFill>
                  <a:srgbClr val="00B050"/>
                </a:solidFill>
                <a:effectLst>
                  <a:outerShdw blurRad="38100" dist="38100" dir="2700000" algn="tl">
                    <a:srgbClr val="000000">
                      <a:alpha val="43137"/>
                    </a:srgbClr>
                  </a:outerShdw>
                </a:effectLst>
              </a:rPr>
              <a:t>a System of Linear </a:t>
            </a:r>
            <a:r>
              <a:rPr lang="en-US" sz="2800" b="1" dirty="0" smtClean="0">
                <a:solidFill>
                  <a:srgbClr val="00B050"/>
                </a:solidFill>
                <a:effectLst>
                  <a:outerShdw blurRad="38100" dist="38100" dir="2700000" algn="tl">
                    <a:srgbClr val="000000">
                      <a:alpha val="43137"/>
                    </a:srgbClr>
                  </a:outerShdw>
                </a:effectLst>
              </a:rPr>
              <a:t>Equations</a:t>
            </a:r>
            <a:endParaRPr lang="en-US" sz="2800" b="1" dirty="0">
              <a:solidFill>
                <a:srgbClr val="00B050"/>
              </a:solidFill>
              <a:effectLst>
                <a:outerShdw blurRad="38100" dist="38100" dir="2700000" algn="tl">
                  <a:srgbClr val="000000">
                    <a:alpha val="43137"/>
                  </a:srgbClr>
                </a:outerShdw>
              </a:effectLst>
            </a:endParaRPr>
          </a:p>
        </p:txBody>
      </p:sp>
      <p:sp>
        <p:nvSpPr>
          <p:cNvPr id="12" name="TextBox 11"/>
          <p:cNvSpPr txBox="1"/>
          <p:nvPr/>
        </p:nvSpPr>
        <p:spPr>
          <a:xfrm>
            <a:off x="0" y="3312855"/>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Solution</a:t>
            </a:r>
            <a:endParaRPr lang="en-US" sz="2800" b="1" dirty="0">
              <a:solidFill>
                <a:srgbClr val="00B050"/>
              </a:solidFill>
              <a:effectLst>
                <a:outerShdw blurRad="38100" dist="38100" dir="2700000" algn="tl">
                  <a:srgbClr val="000000">
                    <a:alpha val="43137"/>
                  </a:srgbClr>
                </a:outerShdw>
              </a:effectLst>
            </a:endParaRPr>
          </a:p>
        </p:txBody>
      </p:sp>
      <p:sp>
        <p:nvSpPr>
          <p:cNvPr id="11" name="TextBox 10"/>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Systems of Linear Equations</a:t>
            </a:r>
            <a:endParaRPr lang="en-US" sz="4400"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4138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0" y="381000"/>
                <a:ext cx="9144000" cy="3059748"/>
              </a:xfrm>
              <a:prstGeom prst="rect">
                <a:avLst/>
              </a:prstGeom>
              <a:noFill/>
            </p:spPr>
            <p:txBody>
              <a:bodyPr wrap="square" rtlCol="0">
                <a:spAutoFit/>
              </a:bodyPr>
              <a:lstStyle/>
              <a:p>
                <a:pPr algn="just">
                  <a:lnSpc>
                    <a:spcPct val="150000"/>
                  </a:lnSpc>
                </a:pPr>
                <a:r>
                  <a:rPr lang="en-US" sz="2800" b="1" dirty="0" smtClean="0"/>
                  <a:t>Using Gauss-Jordan elimination on the augmented matrix of this system, you obtain</a:t>
                </a:r>
              </a:p>
              <a:p>
                <a:pPr algn="just"/>
                <a14:m>
                  <m:oMathPara xmlns:m="http://schemas.openxmlformats.org/officeDocument/2006/math">
                    <m:oMathParaPr>
                      <m:jc m:val="centerGroup"/>
                    </m:oMathParaPr>
                    <m:oMath xmlns:m="http://schemas.openxmlformats.org/officeDocument/2006/math">
                      <m:d>
                        <m:dPr>
                          <m:begChr m:val="["/>
                          <m:endChr m:val="]"/>
                          <m:ctrlPr>
                            <a:rPr lang="en-US" sz="2800" b="1" i="1" smtClean="0">
                              <a:latin typeface="Cambria Math" panose="02040503050406030204" pitchFamily="18" charset="0"/>
                            </a:rPr>
                          </m:ctrlPr>
                        </m:dPr>
                        <m:e>
                          <m:m>
                            <m:mPr>
                              <m:mcs>
                                <m:mc>
                                  <m:mcPr>
                                    <m:count m:val="2"/>
                                    <m:mcJc m:val="center"/>
                                  </m:mcPr>
                                </m:mc>
                              </m:mcs>
                              <m:ctrlPr>
                                <a:rPr lang="en-US" sz="2800" b="1" i="1" smtClean="0">
                                  <a:latin typeface="Cambria Math" panose="02040503050406030204" pitchFamily="18" charset="0"/>
                                </a:rPr>
                              </m:ctrlPr>
                            </m:mPr>
                            <m:mr>
                              <m:e>
                                <m:m>
                                  <m:mPr>
                                    <m:mcs>
                                      <m:mc>
                                        <m:mcPr>
                                          <m:count m:val="3"/>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𝟏</m:t>
                                      </m:r>
                                    </m:e>
                                    <m:e>
                                      <m:r>
                                        <a:rPr lang="en-US" sz="2800" b="1" i="1" smtClean="0">
                                          <a:latin typeface="Cambria Math" panose="02040503050406030204" pitchFamily="18" charset="0"/>
                                        </a:rPr>
                                        <m:t>𝟎</m:t>
                                      </m:r>
                                    </m:e>
                                    <m:e>
                                      <m:r>
                                        <a:rPr lang="en-US" sz="2800" b="1" i="1" smtClean="0">
                                          <a:latin typeface="Cambria Math" panose="02040503050406030204" pitchFamily="18" charset="0"/>
                                        </a:rPr>
                                        <m:t>−</m:t>
                                      </m:r>
                                      <m:f>
                                        <m:fPr>
                                          <m:ctrlPr>
                                            <a:rPr lang="en-US" sz="2800" b="1" i="1" smtClean="0">
                                              <a:latin typeface="Cambria Math" panose="02040503050406030204" pitchFamily="18" charset="0"/>
                                            </a:rPr>
                                          </m:ctrlPr>
                                        </m:fPr>
                                        <m:num>
                                          <m:r>
                                            <a:rPr lang="en-US" sz="2800" b="1" i="1" smtClean="0">
                                              <a:latin typeface="Cambria Math" panose="02040503050406030204" pitchFamily="18" charset="0"/>
                                            </a:rPr>
                                            <m:t>𝟏</m:t>
                                          </m:r>
                                        </m:num>
                                        <m:den>
                                          <m:r>
                                            <a:rPr lang="en-US" sz="2800" b="1" i="1" smtClean="0">
                                              <a:latin typeface="Cambria Math" panose="02040503050406030204" pitchFamily="18" charset="0"/>
                                            </a:rPr>
                                            <m:t>𝟕</m:t>
                                          </m:r>
                                        </m:den>
                                      </m:f>
                                    </m:e>
                                  </m:mr>
                                  <m:mr>
                                    <m:e>
                                      <m:r>
                                        <a:rPr lang="en-US" sz="2800" b="1" i="1" smtClean="0">
                                          <a:latin typeface="Cambria Math" panose="02040503050406030204" pitchFamily="18" charset="0"/>
                                        </a:rPr>
                                        <m:t>𝟎</m:t>
                                      </m:r>
                                    </m:e>
                                    <m:e>
                                      <m:r>
                                        <a:rPr lang="en-US" sz="2800" b="1" i="1" smtClean="0">
                                          <a:latin typeface="Cambria Math" panose="02040503050406030204" pitchFamily="18" charset="0"/>
                                        </a:rPr>
                                        <m:t>𝟏</m:t>
                                      </m:r>
                                    </m:e>
                                    <m:e>
                                      <m:r>
                                        <a:rPr lang="en-US" sz="2800" b="1" i="1" smtClean="0">
                                          <a:latin typeface="Cambria Math" panose="02040503050406030204" pitchFamily="18" charset="0"/>
                                        </a:rPr>
                                        <m:t>−</m:t>
                                      </m:r>
                                      <m:f>
                                        <m:fPr>
                                          <m:ctrlPr>
                                            <a:rPr lang="en-US" sz="2800" b="1" i="1" smtClean="0">
                                              <a:latin typeface="Cambria Math" panose="02040503050406030204" pitchFamily="18" charset="0"/>
                                            </a:rPr>
                                          </m:ctrlPr>
                                        </m:fPr>
                                        <m:num>
                                          <m:r>
                                            <a:rPr lang="en-US" sz="2800" b="1" i="1" smtClean="0">
                                              <a:latin typeface="Cambria Math" panose="02040503050406030204" pitchFamily="18" charset="0"/>
                                            </a:rPr>
                                            <m:t>𝟒</m:t>
                                          </m:r>
                                        </m:num>
                                        <m:den>
                                          <m:r>
                                            <a:rPr lang="en-US" sz="2800" b="1" i="1" smtClean="0">
                                              <a:latin typeface="Cambria Math" panose="02040503050406030204" pitchFamily="18" charset="0"/>
                                            </a:rPr>
                                            <m:t>𝟕</m:t>
                                          </m:r>
                                        </m:den>
                                      </m:f>
                                    </m:e>
                                  </m:mr>
                                </m:m>
                              </m:e>
                              <m:e>
                                <m:m>
                                  <m:mPr>
                                    <m:mcs>
                                      <m:mc>
                                        <m:mcPr>
                                          <m:count m:val="1"/>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𝟎</m:t>
                                      </m:r>
                                    </m:e>
                                  </m:mr>
                                  <m:mr>
                                    <m:e>
                                      <m:r>
                                        <a:rPr lang="en-US" sz="2800" b="1" i="1" smtClean="0">
                                          <a:latin typeface="Cambria Math" panose="02040503050406030204" pitchFamily="18" charset="0"/>
                                        </a:rPr>
                                        <m:t>𝟎</m:t>
                                      </m:r>
                                    </m:e>
                                  </m:mr>
                                </m:m>
                              </m:e>
                            </m:mr>
                          </m:m>
                        </m:e>
                      </m:d>
                    </m:oMath>
                  </m:oMathPara>
                </a14:m>
                <a:endParaRPr lang="en-US" sz="2800" b="1" dirty="0" smtClean="0"/>
              </a:p>
            </p:txBody>
          </p:sp>
        </mc:Choice>
        <mc:Fallback>
          <p:sp>
            <p:nvSpPr>
              <p:cNvPr id="5" name="TextBox 4"/>
              <p:cNvSpPr txBox="1">
                <a:spLocks noRot="1" noChangeAspect="1" noMove="1" noResize="1" noEditPoints="1" noAdjustHandles="1" noChangeArrowheads="1" noChangeShapeType="1" noTextEdit="1"/>
              </p:cNvSpPr>
              <p:nvPr/>
            </p:nvSpPr>
            <p:spPr>
              <a:xfrm>
                <a:off x="0" y="381000"/>
                <a:ext cx="9144000" cy="3059748"/>
              </a:xfrm>
              <a:prstGeom prst="rect">
                <a:avLst/>
              </a:prstGeom>
              <a:blipFill rotWithShape="0">
                <a:blip r:embed="rId2"/>
                <a:stretch>
                  <a:fillRect l="-1333" r="-1333"/>
                </a:stretch>
              </a:blipFill>
            </p:spPr>
            <p:txBody>
              <a:bodyPr/>
              <a:lstStyle/>
              <a:p>
                <a:r>
                  <a:rPr lang="en-US">
                    <a:noFill/>
                  </a:rPr>
                  <a:t> </a:t>
                </a:r>
              </a:p>
            </p:txBody>
          </p:sp>
        </mc:Fallback>
      </mc:AlternateContent>
      <p:sp>
        <p:nvSpPr>
          <p:cNvPr id="8" name="TextBox 7"/>
          <p:cNvSpPr txBox="1"/>
          <p:nvPr/>
        </p:nvSpPr>
        <p:spPr>
          <a:xfrm>
            <a:off x="0" y="1018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Solution (continued)</a:t>
            </a:r>
            <a:endParaRPr lang="en-US" sz="2800" b="1" dirty="0">
              <a:solidFill>
                <a:srgbClr val="00B05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9" name="TextBox 8"/>
              <p:cNvSpPr txBox="1"/>
              <p:nvPr/>
            </p:nvSpPr>
            <p:spPr>
              <a:xfrm>
                <a:off x="0" y="3494544"/>
                <a:ext cx="9144000" cy="2677656"/>
              </a:xfrm>
              <a:prstGeom prst="rect">
                <a:avLst/>
              </a:prstGeom>
              <a:noFill/>
            </p:spPr>
            <p:txBody>
              <a:bodyPr wrap="square" rtlCol="0">
                <a:spAutoFit/>
              </a:bodyPr>
              <a:lstStyle/>
              <a:p>
                <a:pPr algn="just">
                  <a:lnSpc>
                    <a:spcPct val="150000"/>
                  </a:lnSpc>
                </a:pPr>
                <a:r>
                  <a:rPr lang="en-US" sz="2800" b="1" dirty="0" smtClean="0"/>
                  <a:t>So</a:t>
                </a:r>
                <a:r>
                  <a:rPr lang="en-US" sz="2800" b="1" dirty="0"/>
                  <a:t>, the system has an infinite number of </a:t>
                </a:r>
                <a:r>
                  <a:rPr lang="en-US" sz="2800" b="1" dirty="0" smtClean="0"/>
                  <a:t>solutions defined by the parametric form</a:t>
                </a:r>
                <a:endParaRPr lang="en-US" sz="2800" b="1" dirty="0" smtClean="0"/>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𝟏</m:t>
                          </m:r>
                        </m:sub>
                      </m:sSub>
                      <m:r>
                        <a:rPr lang="en-US" sz="2800" b="1" i="1" smtClean="0">
                          <a:latin typeface="Cambria Math" panose="02040503050406030204" pitchFamily="18" charset="0"/>
                        </a:rPr>
                        <m:t>=</m:t>
                      </m:r>
                      <m:r>
                        <a:rPr lang="en-US" sz="2800" b="1" i="1" smtClean="0">
                          <a:latin typeface="Cambria Math" panose="02040503050406030204" pitchFamily="18" charset="0"/>
                        </a:rPr>
                        <m:t>𝒕</m:t>
                      </m:r>
                      <m:r>
                        <a:rPr lang="en-US" sz="2800" b="1" i="1" smtClean="0">
                          <a:latin typeface="Cambria Math" panose="02040503050406030204" pitchFamily="18" charset="0"/>
                        </a:rPr>
                        <m:t>,  </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𝟐</m:t>
                          </m:r>
                        </m:sub>
                      </m:sSub>
                      <m:r>
                        <a:rPr lang="en-US" sz="2800" b="1" i="1" smtClean="0">
                          <a:latin typeface="Cambria Math" panose="02040503050406030204" pitchFamily="18" charset="0"/>
                        </a:rPr>
                        <m:t>=</m:t>
                      </m:r>
                      <m:r>
                        <a:rPr lang="en-US" sz="2800" b="1" i="1" smtClean="0">
                          <a:latin typeface="Cambria Math" panose="02040503050406030204" pitchFamily="18" charset="0"/>
                        </a:rPr>
                        <m:t>𝟒</m:t>
                      </m:r>
                      <m:r>
                        <a:rPr lang="en-US" sz="2800" b="1" i="1" smtClean="0">
                          <a:latin typeface="Cambria Math" panose="02040503050406030204" pitchFamily="18" charset="0"/>
                        </a:rPr>
                        <m:t>𝒕</m:t>
                      </m:r>
                      <m:r>
                        <a:rPr lang="en-US" sz="2800" b="1" i="1" smtClean="0">
                          <a:latin typeface="Cambria Math" panose="02040503050406030204" pitchFamily="18" charset="0"/>
                        </a:rPr>
                        <m:t>,  </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𝟑</m:t>
                          </m:r>
                        </m:sub>
                      </m:sSub>
                      <m:r>
                        <a:rPr lang="en-US" sz="2800" b="1" i="1" smtClean="0">
                          <a:latin typeface="Cambria Math" panose="02040503050406030204" pitchFamily="18" charset="0"/>
                        </a:rPr>
                        <m:t>=</m:t>
                      </m:r>
                      <m:r>
                        <a:rPr lang="en-US" sz="2800" b="1" i="1" smtClean="0">
                          <a:latin typeface="Cambria Math" panose="02040503050406030204" pitchFamily="18" charset="0"/>
                        </a:rPr>
                        <m:t>𝟕</m:t>
                      </m:r>
                      <m:r>
                        <a:rPr lang="en-US" sz="2800" b="1" i="1" smtClean="0">
                          <a:latin typeface="Cambria Math" panose="02040503050406030204" pitchFamily="18" charset="0"/>
                        </a:rPr>
                        <m:t>𝒕</m:t>
                      </m:r>
                    </m:oMath>
                  </m:oMathPara>
                </a14:m>
                <a:endParaRPr lang="en-US" sz="2800" b="1" dirty="0" smtClean="0"/>
              </a:p>
              <a:p>
                <a:pPr algn="just">
                  <a:lnSpc>
                    <a:spcPct val="150000"/>
                  </a:lnSpc>
                </a:pPr>
                <a:r>
                  <a:rPr lang="en-US" sz="2800" b="1" dirty="0" smtClean="0"/>
                  <a:t>where </a:t>
                </a:r>
                <a14:m>
                  <m:oMath xmlns:m="http://schemas.openxmlformats.org/officeDocument/2006/math">
                    <m:r>
                      <a:rPr lang="en-US" sz="2800" b="1" i="1" smtClean="0">
                        <a:solidFill>
                          <a:srgbClr val="00B0F0"/>
                        </a:solidFill>
                        <a:latin typeface="Cambria Math" panose="02040503050406030204" pitchFamily="18" charset="0"/>
                      </a:rPr>
                      <m:t>𝒕</m:t>
                    </m:r>
                  </m:oMath>
                </a14:m>
                <a:r>
                  <a:rPr lang="en-US" sz="2800" b="1" dirty="0" smtClean="0"/>
                  <a:t> is any real number.</a:t>
                </a:r>
                <a:endParaRPr lang="en-US" sz="2800" b="1" dirty="0"/>
              </a:p>
            </p:txBody>
          </p:sp>
        </mc:Choice>
        <mc:Fallback>
          <p:sp>
            <p:nvSpPr>
              <p:cNvPr id="9" name="TextBox 8"/>
              <p:cNvSpPr txBox="1">
                <a:spLocks noRot="1" noChangeAspect="1" noMove="1" noResize="1" noEditPoints="1" noAdjustHandles="1" noChangeArrowheads="1" noChangeShapeType="1" noTextEdit="1"/>
              </p:cNvSpPr>
              <p:nvPr/>
            </p:nvSpPr>
            <p:spPr>
              <a:xfrm>
                <a:off x="0" y="3494544"/>
                <a:ext cx="9144000" cy="2677656"/>
              </a:xfrm>
              <a:prstGeom prst="rect">
                <a:avLst/>
              </a:prstGeom>
              <a:blipFill rotWithShape="0">
                <a:blip r:embed="rId3"/>
                <a:stretch>
                  <a:fillRect l="-1333" r="-1333" b="-2727"/>
                </a:stretch>
              </a:blipFill>
            </p:spPr>
            <p:txBody>
              <a:bodyPr/>
              <a:lstStyle/>
              <a:p>
                <a:r>
                  <a:rPr lang="en-US">
                    <a:noFill/>
                  </a:rPr>
                  <a:t> </a:t>
                </a:r>
              </a:p>
            </p:txBody>
          </p:sp>
        </mc:Fallback>
      </mc:AlternateContent>
      <p:sp>
        <p:nvSpPr>
          <p:cNvPr id="10" name="TextBox 9"/>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Systems of Linear Equations</a:t>
            </a:r>
            <a:endParaRPr lang="en-US" sz="4400"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0834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0" y="381000"/>
                <a:ext cx="9144000" cy="2536656"/>
              </a:xfrm>
              <a:prstGeom prst="rect">
                <a:avLst/>
              </a:prstGeom>
              <a:noFill/>
            </p:spPr>
            <p:txBody>
              <a:bodyPr wrap="square" rtlCol="0">
                <a:spAutoFit/>
              </a:bodyPr>
              <a:lstStyle/>
              <a:p>
                <a:pPr algn="just">
                  <a:lnSpc>
                    <a:spcPct val="150000"/>
                  </a:lnSpc>
                </a:pPr>
                <a:r>
                  <a:rPr lang="en-US" sz="2800" b="1" dirty="0" smtClean="0"/>
                  <a:t>In matrix terminology, you have found that the matrix equation</a:t>
                </a:r>
              </a:p>
              <a:p>
                <a:pPr algn="just"/>
                <a14:m>
                  <m:oMathPara xmlns:m="http://schemas.openxmlformats.org/officeDocument/2006/math">
                    <m:oMathParaPr>
                      <m:jc m:val="centerGroup"/>
                    </m:oMathParaPr>
                    <m:oMath xmlns:m="http://schemas.openxmlformats.org/officeDocument/2006/math">
                      <m:d>
                        <m:dPr>
                          <m:begChr m:val="["/>
                          <m:endChr m:val="]"/>
                          <m:ctrlPr>
                            <a:rPr lang="en-US" sz="2800" b="1" i="1" smtClean="0">
                              <a:latin typeface="Cambria Math" panose="02040503050406030204" pitchFamily="18" charset="0"/>
                            </a:rPr>
                          </m:ctrlPr>
                        </m:dPr>
                        <m:e>
                          <m:m>
                            <m:mPr>
                              <m:mcs>
                                <m:mc>
                                  <m:mcPr>
                                    <m:count m:val="3"/>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𝟏</m:t>
                                </m:r>
                              </m:e>
                              <m:e>
                                <m:r>
                                  <a:rPr lang="en-US" sz="2800" b="1" i="1" smtClean="0">
                                    <a:latin typeface="Cambria Math" panose="02040503050406030204" pitchFamily="18" charset="0"/>
                                  </a:rPr>
                                  <m:t>−</m:t>
                                </m:r>
                                <m:r>
                                  <a:rPr lang="en-US" sz="2800" b="1" i="1" smtClean="0">
                                    <a:latin typeface="Cambria Math" panose="02040503050406030204" pitchFamily="18" charset="0"/>
                                  </a:rPr>
                                  <m:t>𝟐</m:t>
                                </m:r>
                              </m:e>
                              <m:e>
                                <m:r>
                                  <a:rPr lang="en-US" sz="2800" b="1" i="1" smtClean="0">
                                    <a:latin typeface="Cambria Math" panose="02040503050406030204" pitchFamily="18" charset="0"/>
                                  </a:rPr>
                                  <m:t>𝟏</m:t>
                                </m:r>
                              </m:e>
                            </m:mr>
                            <m:mr>
                              <m:e>
                                <m:r>
                                  <a:rPr lang="en-US" sz="2800" b="1" i="1" smtClean="0">
                                    <a:latin typeface="Cambria Math" panose="02040503050406030204" pitchFamily="18" charset="0"/>
                                  </a:rPr>
                                  <m:t>𝟐</m:t>
                                </m:r>
                              </m:e>
                              <m:e>
                                <m:r>
                                  <a:rPr lang="en-US" sz="2800" b="1" i="1" smtClean="0">
                                    <a:latin typeface="Cambria Math" panose="02040503050406030204" pitchFamily="18" charset="0"/>
                                  </a:rPr>
                                  <m:t>𝟑</m:t>
                                </m:r>
                              </m:e>
                              <m:e>
                                <m:r>
                                  <a:rPr lang="en-US" sz="2800" b="1" i="1" smtClean="0">
                                    <a:latin typeface="Cambria Math" panose="02040503050406030204" pitchFamily="18" charset="0"/>
                                  </a:rPr>
                                  <m:t>−</m:t>
                                </m:r>
                                <m:r>
                                  <a:rPr lang="en-US" sz="2800" b="1" i="1" smtClean="0">
                                    <a:latin typeface="Cambria Math" panose="02040503050406030204" pitchFamily="18" charset="0"/>
                                  </a:rPr>
                                  <m:t>𝟐</m:t>
                                </m:r>
                              </m:e>
                            </m:mr>
                          </m:m>
                        </m:e>
                      </m:d>
                      <m:r>
                        <a:rPr lang="en-US" sz="2800" b="1" i="1" smtClean="0">
                          <a:latin typeface="Cambria Math" panose="02040503050406030204" pitchFamily="18" charset="0"/>
                          <a:ea typeface="Cambria Math" panose="02040503050406030204" pitchFamily="18" charset="0"/>
                        </a:rPr>
                        <m:t>×</m:t>
                      </m:r>
                      <m:d>
                        <m:dPr>
                          <m:begChr m:val="["/>
                          <m:endChr m:val="]"/>
                          <m:ctrlPr>
                            <a:rPr lang="en-US" sz="2800" b="1"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ea typeface="Cambria Math" panose="02040503050406030204" pitchFamily="18" charset="0"/>
                                </a:rPr>
                              </m:ctrlPr>
                            </m:mPr>
                            <m:mr>
                              <m:e>
                                <m:sSub>
                                  <m:sSubPr>
                                    <m:ctrlPr>
                                      <a:rPr lang="en-US" sz="2800" b="1" i="1" smtClean="0">
                                        <a:latin typeface="Cambria Math" panose="02040503050406030204" pitchFamily="18" charset="0"/>
                                        <a:ea typeface="Cambria Math" panose="02040503050406030204" pitchFamily="18" charset="0"/>
                                      </a:rPr>
                                    </m:ctrlPr>
                                  </m:sSubPr>
                                  <m:e>
                                    <m:r>
                                      <m:rPr>
                                        <m:brk m:alnAt="7"/>
                                      </m:rPr>
                                      <a:rPr lang="en-US" sz="2800" b="1" i="1" smtClean="0">
                                        <a:latin typeface="Cambria Math" panose="02040503050406030204" pitchFamily="18" charset="0"/>
                                        <a:ea typeface="Cambria Math" panose="02040503050406030204" pitchFamily="18" charset="0"/>
                                      </a:rPr>
                                      <m:t>𝒙</m:t>
                                    </m:r>
                                  </m:e>
                                  <m:sub>
                                    <m:r>
                                      <m:rPr>
                                        <m:brk m:alnAt="7"/>
                                      </m:rPr>
                                      <a:rPr lang="en-US" sz="2800" b="1" i="1" smtClean="0">
                                        <a:latin typeface="Cambria Math" panose="02040503050406030204" pitchFamily="18" charset="0"/>
                                        <a:ea typeface="Cambria Math" panose="02040503050406030204" pitchFamily="18" charset="0"/>
                                      </a:rPr>
                                      <m:t>𝟏</m:t>
                                    </m:r>
                                  </m:sub>
                                </m:sSub>
                              </m:e>
                            </m:mr>
                            <m:mr>
                              <m:e>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𝟐</m:t>
                                    </m:r>
                                  </m:sub>
                                </m:sSub>
                              </m:e>
                            </m:mr>
                            <m:mr>
                              <m:e>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𝟑</m:t>
                                    </m:r>
                                  </m:sub>
                                </m:sSub>
                              </m:e>
                            </m:mr>
                          </m:m>
                        </m:e>
                      </m:d>
                      <m:r>
                        <a:rPr lang="en-US" sz="2800" b="1" i="1" smtClean="0">
                          <a:latin typeface="Cambria Math" panose="02040503050406030204" pitchFamily="18" charset="0"/>
                          <a:ea typeface="Cambria Math" panose="02040503050406030204" pitchFamily="18" charset="0"/>
                        </a:rPr>
                        <m:t>=</m:t>
                      </m:r>
                      <m:d>
                        <m:dPr>
                          <m:begChr m:val="["/>
                          <m:endChr m:val="]"/>
                          <m:ctrlPr>
                            <a:rPr lang="en-US" sz="2800" b="1"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ea typeface="Cambria Math" panose="02040503050406030204" pitchFamily="18" charset="0"/>
                                </a:rPr>
                              </m:ctrlPr>
                            </m:mPr>
                            <m:mr>
                              <m:e>
                                <m:r>
                                  <m:rPr>
                                    <m:brk m:alnAt="7"/>
                                  </m:rPr>
                                  <a:rPr lang="en-US" sz="2800" b="1" i="1" smtClean="0">
                                    <a:latin typeface="Cambria Math" panose="02040503050406030204" pitchFamily="18" charset="0"/>
                                    <a:ea typeface="Cambria Math" panose="02040503050406030204" pitchFamily="18" charset="0"/>
                                  </a:rPr>
                                  <m:t>𝟎</m:t>
                                </m:r>
                              </m:e>
                            </m:mr>
                            <m:mr>
                              <m:e>
                                <m:r>
                                  <a:rPr lang="en-US" sz="2800" b="1" i="1" smtClean="0">
                                    <a:latin typeface="Cambria Math" panose="02040503050406030204" pitchFamily="18" charset="0"/>
                                    <a:ea typeface="Cambria Math" panose="02040503050406030204" pitchFamily="18" charset="0"/>
                                  </a:rPr>
                                  <m:t>𝟎</m:t>
                                </m:r>
                              </m:e>
                            </m:mr>
                          </m:m>
                        </m:e>
                      </m:d>
                    </m:oMath>
                  </m:oMathPara>
                </a14:m>
                <a:endParaRPr lang="en-US" sz="2800" b="1" dirty="0" smtClean="0"/>
              </a:p>
            </p:txBody>
          </p:sp>
        </mc:Choice>
        <mc:Fallback>
          <p:sp>
            <p:nvSpPr>
              <p:cNvPr id="5" name="TextBox 4"/>
              <p:cNvSpPr txBox="1">
                <a:spLocks noRot="1" noChangeAspect="1" noMove="1" noResize="1" noEditPoints="1" noAdjustHandles="1" noChangeArrowheads="1" noChangeShapeType="1" noTextEdit="1"/>
              </p:cNvSpPr>
              <p:nvPr/>
            </p:nvSpPr>
            <p:spPr>
              <a:xfrm>
                <a:off x="0" y="381000"/>
                <a:ext cx="9144000" cy="2536656"/>
              </a:xfrm>
              <a:prstGeom prst="rect">
                <a:avLst/>
              </a:prstGeom>
              <a:blipFill rotWithShape="0">
                <a:blip r:embed="rId2"/>
                <a:stretch>
                  <a:fillRect l="-1333" r="-1333"/>
                </a:stretch>
              </a:blipFill>
            </p:spPr>
            <p:txBody>
              <a:bodyPr/>
              <a:lstStyle/>
              <a:p>
                <a:r>
                  <a:rPr lang="en-US">
                    <a:noFill/>
                  </a:rPr>
                  <a:t> </a:t>
                </a:r>
              </a:p>
            </p:txBody>
          </p:sp>
        </mc:Fallback>
      </mc:AlternateContent>
      <p:sp>
        <p:nvSpPr>
          <p:cNvPr id="8" name="TextBox 7"/>
          <p:cNvSpPr txBox="1"/>
          <p:nvPr/>
        </p:nvSpPr>
        <p:spPr>
          <a:xfrm>
            <a:off x="0" y="1018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Solution (continued)</a:t>
            </a:r>
            <a:endParaRPr lang="en-US" sz="2800" b="1" dirty="0">
              <a:solidFill>
                <a:srgbClr val="00B05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10" name="TextBox 9"/>
              <p:cNvSpPr txBox="1"/>
              <p:nvPr/>
            </p:nvSpPr>
            <p:spPr>
              <a:xfrm>
                <a:off x="0" y="2895600"/>
                <a:ext cx="9144000" cy="1885196"/>
              </a:xfrm>
              <a:prstGeom prst="rect">
                <a:avLst/>
              </a:prstGeom>
              <a:noFill/>
            </p:spPr>
            <p:txBody>
              <a:bodyPr wrap="square" rtlCol="0">
                <a:spAutoFit/>
              </a:bodyPr>
              <a:lstStyle/>
              <a:p>
                <a:pPr algn="just">
                  <a:lnSpc>
                    <a:spcPct val="150000"/>
                  </a:lnSpc>
                </a:pPr>
                <a:r>
                  <a:rPr lang="en-US" sz="2800" b="1" dirty="0" smtClean="0"/>
                  <a:t>has an infinite number of solutions represented by</a:t>
                </a:r>
              </a:p>
              <a:p>
                <a:pPr algn="just"/>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𝒙</m:t>
                      </m:r>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1"/>
                                    <m:mcJc m:val="center"/>
                                  </m:mcPr>
                                </m:mc>
                              </m:mcs>
                              <m:ctrlPr>
                                <a:rPr lang="en-US" sz="2800" b="1" i="1">
                                  <a:latin typeface="Cambria Math" panose="02040503050406030204" pitchFamily="18" charset="0"/>
                                  <a:ea typeface="Cambria Math" panose="02040503050406030204" pitchFamily="18" charset="0"/>
                                </a:rPr>
                              </m:ctrlPr>
                            </m:mPr>
                            <m:mr>
                              <m:e>
                                <m:sSub>
                                  <m:sSubPr>
                                    <m:ctrlPr>
                                      <a:rPr lang="en-US" sz="2800" b="1" i="1">
                                        <a:latin typeface="Cambria Math" panose="02040503050406030204" pitchFamily="18" charset="0"/>
                                        <a:ea typeface="Cambria Math" panose="02040503050406030204" pitchFamily="18" charset="0"/>
                                      </a:rPr>
                                    </m:ctrlPr>
                                  </m:sSubPr>
                                  <m:e>
                                    <m:r>
                                      <m:rPr>
                                        <m:brk m:alnAt="7"/>
                                      </m:rPr>
                                      <a:rPr lang="en-US" sz="2800" b="1" i="1">
                                        <a:latin typeface="Cambria Math" panose="02040503050406030204" pitchFamily="18" charset="0"/>
                                        <a:ea typeface="Cambria Math" panose="02040503050406030204" pitchFamily="18" charset="0"/>
                                      </a:rPr>
                                      <m:t>𝒙</m:t>
                                    </m:r>
                                  </m:e>
                                  <m:sub>
                                    <m:r>
                                      <m:rPr>
                                        <m:brk m:alnAt="7"/>
                                      </m:rPr>
                                      <a:rPr lang="en-US" sz="2800" b="1" i="1">
                                        <a:latin typeface="Cambria Math" panose="02040503050406030204" pitchFamily="18" charset="0"/>
                                        <a:ea typeface="Cambria Math" panose="02040503050406030204" pitchFamily="18" charset="0"/>
                                      </a:rPr>
                                      <m:t>𝟏</m:t>
                                    </m:r>
                                  </m:sub>
                                </m:sSub>
                              </m:e>
                            </m:mr>
                            <m:mr>
                              <m:e>
                                <m:sSub>
                                  <m:sSubPr>
                                    <m:ctrlPr>
                                      <a:rPr lang="en-US" sz="2800" b="1" i="1">
                                        <a:latin typeface="Cambria Math" panose="02040503050406030204" pitchFamily="18" charset="0"/>
                                        <a:ea typeface="Cambria Math" panose="02040503050406030204" pitchFamily="18" charset="0"/>
                                      </a:rPr>
                                    </m:ctrlPr>
                                  </m:sSubPr>
                                  <m:e>
                                    <m:r>
                                      <a:rPr lang="en-US" sz="2800" b="1" i="1">
                                        <a:latin typeface="Cambria Math" panose="02040503050406030204" pitchFamily="18" charset="0"/>
                                        <a:ea typeface="Cambria Math" panose="02040503050406030204" pitchFamily="18" charset="0"/>
                                      </a:rPr>
                                      <m:t>𝒙</m:t>
                                    </m:r>
                                  </m:e>
                                  <m:sub>
                                    <m:r>
                                      <a:rPr lang="en-US" sz="2800" b="1" i="1">
                                        <a:latin typeface="Cambria Math" panose="02040503050406030204" pitchFamily="18" charset="0"/>
                                        <a:ea typeface="Cambria Math" panose="02040503050406030204" pitchFamily="18" charset="0"/>
                                      </a:rPr>
                                      <m:t>𝟐</m:t>
                                    </m:r>
                                  </m:sub>
                                </m:sSub>
                              </m:e>
                            </m:mr>
                            <m:mr>
                              <m:e>
                                <m:sSub>
                                  <m:sSubPr>
                                    <m:ctrlPr>
                                      <a:rPr lang="en-US" sz="2800" b="1" i="1">
                                        <a:latin typeface="Cambria Math" panose="02040503050406030204" pitchFamily="18" charset="0"/>
                                        <a:ea typeface="Cambria Math" panose="02040503050406030204" pitchFamily="18" charset="0"/>
                                      </a:rPr>
                                    </m:ctrlPr>
                                  </m:sSubPr>
                                  <m:e>
                                    <m:r>
                                      <a:rPr lang="en-US" sz="2800" b="1" i="1">
                                        <a:latin typeface="Cambria Math" panose="02040503050406030204" pitchFamily="18" charset="0"/>
                                        <a:ea typeface="Cambria Math" panose="02040503050406030204" pitchFamily="18" charset="0"/>
                                      </a:rPr>
                                      <m:t>𝒙</m:t>
                                    </m:r>
                                  </m:e>
                                  <m:sub>
                                    <m:r>
                                      <a:rPr lang="en-US" sz="2800" b="1" i="1">
                                        <a:latin typeface="Cambria Math" panose="02040503050406030204" pitchFamily="18" charset="0"/>
                                        <a:ea typeface="Cambria Math" panose="02040503050406030204" pitchFamily="18" charset="0"/>
                                      </a:rPr>
                                      <m:t>𝟑</m:t>
                                    </m:r>
                                  </m:sub>
                                </m:sSub>
                              </m:e>
                            </m:mr>
                          </m:m>
                        </m:e>
                      </m:d>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𝒕</m:t>
                                </m:r>
                              </m:e>
                            </m:mr>
                            <m:mr>
                              <m:e>
                                <m:r>
                                  <a:rPr lang="en-US" sz="2800" b="1" i="1" smtClean="0">
                                    <a:latin typeface="Cambria Math" panose="02040503050406030204" pitchFamily="18" charset="0"/>
                                  </a:rPr>
                                  <m:t>𝟒</m:t>
                                </m:r>
                                <m:r>
                                  <a:rPr lang="en-US" sz="2800" b="1" i="1" smtClean="0">
                                    <a:latin typeface="Cambria Math" panose="02040503050406030204" pitchFamily="18" charset="0"/>
                                  </a:rPr>
                                  <m:t>𝒕</m:t>
                                </m:r>
                              </m:e>
                            </m:mr>
                            <m:mr>
                              <m:e>
                                <m:r>
                                  <a:rPr lang="en-US" sz="2800" b="1" i="1" smtClean="0">
                                    <a:latin typeface="Cambria Math" panose="02040503050406030204" pitchFamily="18" charset="0"/>
                                  </a:rPr>
                                  <m:t>𝟕</m:t>
                                </m:r>
                                <m:r>
                                  <a:rPr lang="en-US" sz="2800" b="1" i="1" smtClean="0">
                                    <a:latin typeface="Cambria Math" panose="02040503050406030204" pitchFamily="18" charset="0"/>
                                  </a:rPr>
                                  <m:t>𝒕</m:t>
                                </m:r>
                              </m:e>
                            </m:mr>
                          </m:m>
                        </m:e>
                      </m:d>
                      <m:r>
                        <a:rPr lang="en-US" sz="2800" b="1" i="1" smtClean="0">
                          <a:latin typeface="Cambria Math" panose="02040503050406030204" pitchFamily="18" charset="0"/>
                        </a:rPr>
                        <m:t>=</m:t>
                      </m:r>
                      <m:r>
                        <a:rPr lang="en-US" sz="2800" b="1" i="1" smtClean="0">
                          <a:latin typeface="Cambria Math" panose="02040503050406030204" pitchFamily="18" charset="0"/>
                        </a:rPr>
                        <m:t>𝒕</m:t>
                      </m:r>
                      <m:d>
                        <m:dPr>
                          <m:begChr m:val="["/>
                          <m:endChr m:val="]"/>
                          <m:ctrlPr>
                            <a:rPr lang="en-US" sz="2800" b="1" i="1" smtClean="0">
                              <a:latin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𝟏</m:t>
                                </m:r>
                              </m:e>
                            </m:mr>
                            <m:mr>
                              <m:e>
                                <m:r>
                                  <a:rPr lang="en-US" sz="2800" b="1" i="1" smtClean="0">
                                    <a:latin typeface="Cambria Math" panose="02040503050406030204" pitchFamily="18" charset="0"/>
                                  </a:rPr>
                                  <m:t>𝟒</m:t>
                                </m:r>
                              </m:e>
                            </m:mr>
                            <m:mr>
                              <m:e>
                                <m:r>
                                  <a:rPr lang="en-US" sz="2800" b="1" i="1" smtClean="0">
                                    <a:latin typeface="Cambria Math" panose="02040503050406030204" pitchFamily="18" charset="0"/>
                                  </a:rPr>
                                  <m:t>𝟕</m:t>
                                </m:r>
                              </m:e>
                            </m:mr>
                          </m:m>
                        </m:e>
                      </m:d>
                    </m:oMath>
                  </m:oMathPara>
                </a14:m>
                <a:endParaRPr lang="en-US" sz="2800" b="1" dirty="0"/>
              </a:p>
            </p:txBody>
          </p:sp>
        </mc:Choice>
        <mc:Fallback>
          <p:sp>
            <p:nvSpPr>
              <p:cNvPr id="10" name="TextBox 9"/>
              <p:cNvSpPr txBox="1">
                <a:spLocks noRot="1" noChangeAspect="1" noMove="1" noResize="1" noEditPoints="1" noAdjustHandles="1" noChangeArrowheads="1" noChangeShapeType="1" noTextEdit="1"/>
              </p:cNvSpPr>
              <p:nvPr/>
            </p:nvSpPr>
            <p:spPr>
              <a:xfrm>
                <a:off x="0" y="2895600"/>
                <a:ext cx="9144000" cy="1885196"/>
              </a:xfrm>
              <a:prstGeom prst="rect">
                <a:avLst/>
              </a:prstGeom>
              <a:blipFill rotWithShape="0">
                <a:blip r:embed="rId3"/>
                <a:stretch>
                  <a:fillRect l="-1333"/>
                </a:stretch>
              </a:blipFill>
            </p:spPr>
            <p:txBody>
              <a:bodyPr/>
              <a:lstStyle/>
              <a:p>
                <a:r>
                  <a:rPr lang="en-US">
                    <a:noFill/>
                  </a:rPr>
                  <a:t> </a:t>
                </a:r>
              </a:p>
            </p:txBody>
          </p:sp>
        </mc:Fallback>
      </mc:AlternateContent>
      <p:sp>
        <p:nvSpPr>
          <p:cNvPr id="12" name="TextBox 11"/>
          <p:cNvSpPr txBox="1"/>
          <p:nvPr/>
        </p:nvSpPr>
        <p:spPr>
          <a:xfrm>
            <a:off x="-6820" y="4800600"/>
            <a:ext cx="9144000" cy="1319015"/>
          </a:xfrm>
          <a:prstGeom prst="rect">
            <a:avLst/>
          </a:prstGeom>
          <a:noFill/>
        </p:spPr>
        <p:txBody>
          <a:bodyPr wrap="square" rtlCol="0">
            <a:spAutoFit/>
          </a:bodyPr>
          <a:lstStyle/>
          <a:p>
            <a:pPr algn="just">
              <a:lnSpc>
                <a:spcPct val="150000"/>
              </a:lnSpc>
            </a:pPr>
            <a:r>
              <a:rPr lang="en-US" sz="2800" b="1" dirty="0"/>
              <a:t>That is, any scalar multiple of the column matrix on the right is a solution</a:t>
            </a:r>
            <a:r>
              <a:rPr lang="en-US" sz="2800" b="1" dirty="0" smtClean="0"/>
              <a:t>.</a:t>
            </a:r>
            <a:endParaRPr lang="en-US" sz="2800" b="1" dirty="0"/>
          </a:p>
        </p:txBody>
      </p:sp>
      <p:sp>
        <p:nvSpPr>
          <p:cNvPr id="9" name="TextBox 8"/>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Systems of Linear Equations</a:t>
            </a:r>
            <a:endParaRPr lang="en-US" sz="4400"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4685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Partitioned Matrices</a:t>
            </a:r>
            <a:endParaRPr lang="en-US" sz="4400" dirty="0">
              <a:solidFill>
                <a:srgbClr val="0070C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7" name="TextBox 6"/>
              <p:cNvSpPr txBox="1"/>
              <p:nvPr/>
            </p:nvSpPr>
            <p:spPr>
              <a:xfrm>
                <a:off x="0" y="0"/>
                <a:ext cx="9144000" cy="1965346"/>
              </a:xfrm>
              <a:prstGeom prst="rect">
                <a:avLst/>
              </a:prstGeom>
              <a:noFill/>
            </p:spPr>
            <p:txBody>
              <a:bodyPr wrap="square" rtlCol="0">
                <a:spAutoFit/>
              </a:bodyPr>
              <a:lstStyle/>
              <a:p>
                <a:pPr algn="just">
                  <a:lnSpc>
                    <a:spcPct val="150000"/>
                  </a:lnSpc>
                </a:pPr>
                <a:r>
                  <a:rPr lang="en-US" sz="2800" b="1" dirty="0" smtClean="0"/>
                  <a:t>The system </a:t>
                </a:r>
                <a14:m>
                  <m:oMath xmlns:m="http://schemas.openxmlformats.org/officeDocument/2006/math">
                    <m:r>
                      <a:rPr lang="en-US" sz="2800" b="1" i="1" smtClean="0">
                        <a:solidFill>
                          <a:srgbClr val="00B0F0"/>
                        </a:solidFill>
                        <a:latin typeface="Cambria Math" panose="02040503050406030204" pitchFamily="18" charset="0"/>
                      </a:rPr>
                      <m:t>𝑨𝒙</m:t>
                    </m:r>
                    <m:r>
                      <a:rPr lang="en-US" sz="2800" b="1" i="1" smtClean="0">
                        <a:solidFill>
                          <a:srgbClr val="00B0F0"/>
                        </a:solidFill>
                        <a:latin typeface="Cambria Math" panose="02040503050406030204" pitchFamily="18" charset="0"/>
                      </a:rPr>
                      <m:t>=</m:t>
                    </m:r>
                    <m:r>
                      <a:rPr lang="en-US" sz="2800" b="1" i="1" smtClean="0">
                        <a:solidFill>
                          <a:srgbClr val="00B0F0"/>
                        </a:solidFill>
                        <a:latin typeface="Cambria Math" panose="02040503050406030204" pitchFamily="18" charset="0"/>
                      </a:rPr>
                      <m:t>𝒃</m:t>
                    </m:r>
                  </m:oMath>
                </a14:m>
                <a:r>
                  <a:rPr lang="en-US" sz="2800" b="1" dirty="0"/>
                  <a:t> can be represented in a more convenient way by partitioning the matrices </a:t>
                </a:r>
                <a14:m>
                  <m:oMath xmlns:m="http://schemas.openxmlformats.org/officeDocument/2006/math">
                    <m:r>
                      <a:rPr lang="en-US" sz="2800" b="1" i="1" smtClean="0">
                        <a:solidFill>
                          <a:srgbClr val="00B0F0"/>
                        </a:solidFill>
                        <a:latin typeface="Cambria Math" panose="02040503050406030204" pitchFamily="18" charset="0"/>
                      </a:rPr>
                      <m:t>𝑨</m:t>
                    </m:r>
                  </m:oMath>
                </a14:m>
                <a:r>
                  <a:rPr lang="en-US" sz="2800" b="1" dirty="0"/>
                  <a:t> and </a:t>
                </a:r>
                <a14:m>
                  <m:oMath xmlns:m="http://schemas.openxmlformats.org/officeDocument/2006/math">
                    <m:r>
                      <a:rPr lang="en-US" sz="2800" b="1" i="1" smtClean="0">
                        <a:solidFill>
                          <a:srgbClr val="00B0F0"/>
                        </a:solidFill>
                        <a:latin typeface="Cambria Math" panose="02040503050406030204" pitchFamily="18" charset="0"/>
                      </a:rPr>
                      <m:t>𝒙</m:t>
                    </m:r>
                  </m:oMath>
                </a14:m>
                <a:r>
                  <a:rPr lang="en-US" sz="2800" b="1" dirty="0"/>
                  <a:t> in the following manner</a:t>
                </a:r>
                <a:r>
                  <a:rPr lang="en-US" sz="2800" b="1" dirty="0" smtClean="0"/>
                  <a:t>.</a:t>
                </a:r>
                <a:endParaRPr lang="en-US" sz="2800" b="1" dirty="0" smtClean="0"/>
              </a:p>
            </p:txBody>
          </p:sp>
        </mc:Choice>
        <mc:Fallback>
          <p:sp>
            <p:nvSpPr>
              <p:cNvPr id="7" name="TextBox 6"/>
              <p:cNvSpPr txBox="1">
                <a:spLocks noRot="1" noChangeAspect="1" noMove="1" noResize="1" noEditPoints="1" noAdjustHandles="1" noChangeArrowheads="1" noChangeShapeType="1" noTextEdit="1"/>
              </p:cNvSpPr>
              <p:nvPr/>
            </p:nvSpPr>
            <p:spPr>
              <a:xfrm>
                <a:off x="0" y="0"/>
                <a:ext cx="9144000" cy="1965346"/>
              </a:xfrm>
              <a:prstGeom prst="rect">
                <a:avLst/>
              </a:prstGeom>
              <a:blipFill rotWithShape="0">
                <a:blip r:embed="rId2"/>
                <a:stretch>
                  <a:fillRect l="-1333" r="-1333" b="-77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Rectangle 1"/>
              <p:cNvSpPr/>
              <p:nvPr/>
            </p:nvSpPr>
            <p:spPr>
              <a:xfrm>
                <a:off x="0" y="2133600"/>
                <a:ext cx="9144000" cy="3686843"/>
              </a:xfrm>
              <a:prstGeom prst="rect">
                <a:avLst/>
              </a:prstGeom>
            </p:spPr>
            <p:txBody>
              <a:bodyPr wrap="square">
                <a:spAutoFit/>
              </a:bodyPr>
              <a:lstStyle/>
              <a:p>
                <a:pPr algn="just">
                  <a:lnSpc>
                    <a:spcPct val="150000"/>
                  </a:lnSpc>
                </a:pPr>
                <a:r>
                  <a:rPr lang="en-US" sz="2800" b="1" dirty="0" smtClean="0"/>
                  <a:t>Assume that</a:t>
                </a:r>
                <a:endParaRPr lang="en-US" sz="2800" b="1" dirty="0"/>
              </a:p>
              <a:p>
                <a:pPr algn="just"/>
                <a14:m>
                  <m:oMathPara xmlns:m="http://schemas.openxmlformats.org/officeDocument/2006/math">
                    <m:oMathParaPr>
                      <m:jc m:val="centerGroup"/>
                    </m:oMathParaPr>
                    <m:oMath xmlns:m="http://schemas.openxmlformats.org/officeDocument/2006/math">
                      <m:r>
                        <a:rPr lang="en-US" sz="2800" b="1" i="1">
                          <a:latin typeface="Cambria Math" panose="02040503050406030204" pitchFamily="18" charset="0"/>
                        </a:rPr>
                        <m:t>𝑨</m:t>
                      </m:r>
                      <m:r>
                        <a:rPr lang="en-US" sz="2800" b="1" i="1">
                          <a:latin typeface="Cambria Math" panose="02040503050406030204" pitchFamily="18" charset="0"/>
                        </a:rPr>
                        <m:t>=</m:t>
                      </m:r>
                      <m:d>
                        <m:dPr>
                          <m:begChr m:val="["/>
                          <m:endChr m:val="]"/>
                          <m:ctrlPr>
                            <a:rPr lang="en-US" sz="2800" b="1" i="1">
                              <a:latin typeface="Cambria Math" panose="02040503050406030204" pitchFamily="18" charset="0"/>
                            </a:rPr>
                          </m:ctrlPr>
                        </m:dPr>
                        <m:e>
                          <m:m>
                            <m:mPr>
                              <m:mcs>
                                <m:mc>
                                  <m:mcPr>
                                    <m:count m:val="2"/>
                                    <m:mcJc m:val="center"/>
                                  </m:mcPr>
                                </m:mc>
                              </m:mcs>
                              <m:ctrlPr>
                                <a:rPr lang="en-US" sz="2800" b="1" i="1">
                                  <a:latin typeface="Cambria Math" panose="02040503050406030204" pitchFamily="18" charset="0"/>
                                </a:rPr>
                              </m:ctrlPr>
                            </m:mPr>
                            <m:mr>
                              <m:e>
                                <m:m>
                                  <m:mPr>
                                    <m:mcs>
                                      <m:mc>
                                        <m:mcPr>
                                          <m:count m:val="2"/>
                                          <m:mcJc m:val="center"/>
                                        </m:mcPr>
                                      </m:mc>
                                    </m:mcs>
                                    <m:ctrlPr>
                                      <a:rPr lang="en-US" sz="2800" b="1" i="1">
                                        <a:latin typeface="Cambria Math" panose="02040503050406030204" pitchFamily="18" charset="0"/>
                                      </a:rPr>
                                    </m:ctrlPr>
                                  </m:mPr>
                                  <m:mr>
                                    <m:e>
                                      <m:sSub>
                                        <m:sSubPr>
                                          <m:ctrlPr>
                                            <a:rPr lang="en-US" sz="2800" b="1" i="1">
                                              <a:latin typeface="Cambria Math" panose="02040503050406030204" pitchFamily="18" charset="0"/>
                                            </a:rPr>
                                          </m:ctrlPr>
                                        </m:sSubPr>
                                        <m:e>
                                          <m:r>
                                            <m:rPr>
                                              <m:brk m:alnAt="7"/>
                                            </m:rPr>
                                            <a:rPr lang="en-US" sz="2800" b="1" i="1">
                                              <a:latin typeface="Cambria Math" panose="02040503050406030204" pitchFamily="18" charset="0"/>
                                            </a:rPr>
                                            <m:t>𝒂</m:t>
                                          </m:r>
                                        </m:e>
                                        <m:sub>
                                          <m:r>
                                            <m:rPr>
                                              <m:brk m:alnAt="7"/>
                                            </m:rPr>
                                            <a:rPr lang="en-US" sz="2800" b="1" i="1">
                                              <a:latin typeface="Cambria Math" panose="02040503050406030204" pitchFamily="18" charset="0"/>
                                            </a:rPr>
                                            <m:t>𝟏</m:t>
                                          </m:r>
                                          <m:r>
                                            <a:rPr lang="en-US" sz="2800" b="1" i="1">
                                              <a:latin typeface="Cambria Math" panose="02040503050406030204" pitchFamily="18" charset="0"/>
                                            </a:rPr>
                                            <m:t>𝟏</m:t>
                                          </m:r>
                                        </m:sub>
                                      </m:sSub>
                                    </m:e>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𝟏𝟐</m:t>
                                          </m:r>
                                        </m:sub>
                                      </m:sSub>
                                    </m:e>
                                  </m:mr>
                                  <m:mr>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𝟐𝟏</m:t>
                                          </m:r>
                                        </m:sub>
                                      </m:sSub>
                                    </m:e>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𝟐𝟐</m:t>
                                          </m:r>
                                        </m:sub>
                                      </m:sSub>
                                    </m:e>
                                  </m:mr>
                                </m:m>
                              </m:e>
                              <m:e>
                                <m:m>
                                  <m:mPr>
                                    <m:mcs>
                                      <m:mc>
                                        <m:mcPr>
                                          <m:count m:val="2"/>
                                          <m:mcJc m:val="center"/>
                                        </m:mcPr>
                                      </m:mc>
                                    </m:mcs>
                                    <m:ctrlPr>
                                      <a:rPr lang="en-US" sz="2800" b="1" i="1">
                                        <a:latin typeface="Cambria Math" panose="02040503050406030204" pitchFamily="18" charset="0"/>
                                      </a:rPr>
                                    </m:ctrlPr>
                                  </m:mPr>
                                  <m:mr>
                                    <m:e>
                                      <m:r>
                                        <m:rPr>
                                          <m:brk m:alnAt="7"/>
                                        </m:rPr>
                                        <a:rPr lang="en-US" sz="2800" b="1" i="1">
                                          <a:latin typeface="Cambria Math" panose="02040503050406030204" pitchFamily="18" charset="0"/>
                                          <a:ea typeface="Cambria Math" panose="02040503050406030204" pitchFamily="18" charset="0"/>
                                        </a:rPr>
                                        <m:t>⋯</m:t>
                                      </m:r>
                                    </m:e>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𝟏</m:t>
                                          </m:r>
                                          <m:r>
                                            <a:rPr lang="en-US" sz="2800" b="1" i="1">
                                              <a:latin typeface="Cambria Math" panose="02040503050406030204" pitchFamily="18" charset="0"/>
                                            </a:rPr>
                                            <m:t>𝒏</m:t>
                                          </m:r>
                                        </m:sub>
                                      </m:sSub>
                                    </m:e>
                                  </m:mr>
                                  <m:mr>
                                    <m:e>
                                      <m:r>
                                        <a:rPr lang="en-US" sz="2800" b="1" i="1">
                                          <a:latin typeface="Cambria Math" panose="02040503050406030204" pitchFamily="18" charset="0"/>
                                          <a:ea typeface="Cambria Math" panose="02040503050406030204" pitchFamily="18" charset="0"/>
                                        </a:rPr>
                                        <m:t>⋯</m:t>
                                      </m:r>
                                    </m:e>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𝟐</m:t>
                                          </m:r>
                                          <m:r>
                                            <a:rPr lang="en-US" sz="2800" b="1" i="1">
                                              <a:latin typeface="Cambria Math" panose="02040503050406030204" pitchFamily="18" charset="0"/>
                                            </a:rPr>
                                            <m:t>𝒏</m:t>
                                          </m:r>
                                        </m:sub>
                                      </m:sSub>
                                    </m:e>
                                  </m:mr>
                                </m:m>
                              </m:e>
                            </m:mr>
                            <m:mr>
                              <m:e>
                                <m:m>
                                  <m:mPr>
                                    <m:mcs>
                                      <m:mc>
                                        <m:mcPr>
                                          <m:count m:val="2"/>
                                          <m:mcJc m:val="center"/>
                                        </m:mcPr>
                                      </m:mc>
                                    </m:mcs>
                                    <m:ctrlPr>
                                      <a:rPr lang="en-US" sz="2800" b="1" i="1">
                                        <a:latin typeface="Cambria Math" panose="02040503050406030204" pitchFamily="18" charset="0"/>
                                      </a:rPr>
                                    </m:ctrlPr>
                                  </m:mPr>
                                  <m:mr>
                                    <m:e>
                                      <m:r>
                                        <m:rPr>
                                          <m:brk m:alnAt="7"/>
                                        </m:rPr>
                                        <a:rPr lang="en-US" sz="2800" b="1" i="1">
                                          <a:latin typeface="Cambria Math" panose="02040503050406030204" pitchFamily="18" charset="0"/>
                                          <a:ea typeface="Cambria Math" panose="02040503050406030204" pitchFamily="18" charset="0"/>
                                        </a:rPr>
                                        <m:t>⋮</m:t>
                                      </m:r>
                                    </m:e>
                                    <m:e>
                                      <m:r>
                                        <a:rPr lang="en-US" sz="2800" b="1" i="1">
                                          <a:latin typeface="Cambria Math" panose="02040503050406030204" pitchFamily="18" charset="0"/>
                                          <a:ea typeface="Cambria Math" panose="02040503050406030204" pitchFamily="18" charset="0"/>
                                        </a:rPr>
                                        <m:t>⋮</m:t>
                                      </m:r>
                                    </m:e>
                                  </m:mr>
                                  <m:mr>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𝒎</m:t>
                                          </m:r>
                                          <m:r>
                                            <a:rPr lang="en-US" sz="2800" b="1" i="1">
                                              <a:latin typeface="Cambria Math" panose="02040503050406030204" pitchFamily="18" charset="0"/>
                                            </a:rPr>
                                            <m:t>𝟏</m:t>
                                          </m:r>
                                        </m:sub>
                                      </m:sSub>
                                    </m:e>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𝒎</m:t>
                                          </m:r>
                                          <m:r>
                                            <a:rPr lang="en-US" sz="2800" b="1" i="1">
                                              <a:latin typeface="Cambria Math" panose="02040503050406030204" pitchFamily="18" charset="0"/>
                                            </a:rPr>
                                            <m:t>𝟐</m:t>
                                          </m:r>
                                        </m:sub>
                                      </m:sSub>
                                    </m:e>
                                  </m:mr>
                                </m:m>
                              </m:e>
                              <m:e>
                                <m:m>
                                  <m:mPr>
                                    <m:mcs>
                                      <m:mc>
                                        <m:mcPr>
                                          <m:count m:val="2"/>
                                          <m:mcJc m:val="center"/>
                                        </m:mcPr>
                                      </m:mc>
                                    </m:mcs>
                                    <m:ctrlPr>
                                      <a:rPr lang="en-US" sz="2800" b="1" i="1">
                                        <a:latin typeface="Cambria Math" panose="02040503050406030204" pitchFamily="18" charset="0"/>
                                      </a:rPr>
                                    </m:ctrlPr>
                                  </m:mPr>
                                  <m:mr>
                                    <m:e>
                                      <m:r>
                                        <m:rPr>
                                          <m:brk m:alnAt="7"/>
                                        </m:rPr>
                                        <a:rPr lang="en-US" sz="2800" b="1" i="1">
                                          <a:latin typeface="Cambria Math" panose="02040503050406030204" pitchFamily="18" charset="0"/>
                                          <a:ea typeface="Cambria Math" panose="02040503050406030204" pitchFamily="18" charset="0"/>
                                        </a:rPr>
                                        <m:t>⋮</m:t>
                                      </m:r>
                                    </m:e>
                                    <m:e>
                                      <m:r>
                                        <a:rPr lang="en-US" sz="2800" b="1" i="1">
                                          <a:latin typeface="Cambria Math" panose="02040503050406030204" pitchFamily="18" charset="0"/>
                                          <a:ea typeface="Cambria Math" panose="02040503050406030204" pitchFamily="18" charset="0"/>
                                        </a:rPr>
                                        <m:t>⋮</m:t>
                                      </m:r>
                                    </m:e>
                                  </m:mr>
                                  <m:mr>
                                    <m:e>
                                      <m:r>
                                        <a:rPr lang="en-US" sz="2800" b="1" i="1">
                                          <a:latin typeface="Cambria Math" panose="02040503050406030204" pitchFamily="18" charset="0"/>
                                          <a:ea typeface="Cambria Math" panose="02040503050406030204" pitchFamily="18" charset="0"/>
                                        </a:rPr>
                                        <m:t>⋯</m:t>
                                      </m:r>
                                    </m:e>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𝒎𝒏</m:t>
                                          </m:r>
                                        </m:sub>
                                      </m:sSub>
                                    </m:e>
                                  </m:mr>
                                </m:m>
                              </m:e>
                            </m:mr>
                          </m:m>
                        </m:e>
                      </m:d>
                      <m:r>
                        <a:rPr lang="en-US" sz="2800" b="1" i="1">
                          <a:latin typeface="Cambria Math" panose="02040503050406030204" pitchFamily="18" charset="0"/>
                        </a:rPr>
                        <m:t>,   </m:t>
                      </m:r>
                      <m:r>
                        <a:rPr lang="en-US" sz="2800" b="1" i="1">
                          <a:latin typeface="Cambria Math" panose="02040503050406030204" pitchFamily="18" charset="0"/>
                        </a:rPr>
                        <m:t>𝒙</m:t>
                      </m:r>
                      <m:r>
                        <a:rPr lang="en-US" sz="2800" b="1" i="1">
                          <a:latin typeface="Cambria Math" panose="02040503050406030204" pitchFamily="18" charset="0"/>
                        </a:rPr>
                        <m:t>=</m:t>
                      </m:r>
                      <m:d>
                        <m:dPr>
                          <m:begChr m:val="["/>
                          <m:endChr m:val="]"/>
                          <m:ctrlPr>
                            <a:rPr lang="en-US" sz="2800" b="1" i="1">
                              <a:latin typeface="Cambria Math" panose="02040503050406030204" pitchFamily="18" charset="0"/>
                            </a:rPr>
                          </m:ctrlPr>
                        </m:dPr>
                        <m:e>
                          <m:m>
                            <m:mPr>
                              <m:mcs>
                                <m:mc>
                                  <m:mcPr>
                                    <m:count m:val="1"/>
                                    <m:mcJc m:val="center"/>
                                  </m:mcPr>
                                </m:mc>
                              </m:mcs>
                              <m:ctrlPr>
                                <a:rPr lang="en-US" sz="2800" b="1" i="1">
                                  <a:latin typeface="Cambria Math" panose="02040503050406030204" pitchFamily="18" charset="0"/>
                                </a:rPr>
                              </m:ctrlPr>
                            </m:mPr>
                            <m:mr>
                              <m:e>
                                <m:sSub>
                                  <m:sSubPr>
                                    <m:ctrlPr>
                                      <a:rPr lang="en-US" sz="2800" b="1" i="1">
                                        <a:latin typeface="Cambria Math" panose="02040503050406030204" pitchFamily="18" charset="0"/>
                                      </a:rPr>
                                    </m:ctrlPr>
                                  </m:sSubPr>
                                  <m:e>
                                    <m:r>
                                      <m:rPr>
                                        <m:brk m:alnAt="7"/>
                                      </m:rPr>
                                      <a:rPr lang="en-US" sz="2800" b="1" i="1">
                                        <a:latin typeface="Cambria Math" panose="02040503050406030204" pitchFamily="18" charset="0"/>
                                      </a:rPr>
                                      <m:t>𝒙</m:t>
                                    </m:r>
                                  </m:e>
                                  <m:sub>
                                    <m:r>
                                      <m:rPr>
                                        <m:brk m:alnAt="7"/>
                                      </m:rPr>
                                      <a:rPr lang="en-US" sz="2800" b="1" i="1">
                                        <a:latin typeface="Cambria Math" panose="02040503050406030204" pitchFamily="18" charset="0"/>
                                      </a:rPr>
                                      <m:t>𝟏</m:t>
                                    </m:r>
                                  </m:sub>
                                </m:sSub>
                              </m:e>
                            </m:mr>
                            <m:mr>
                              <m:e>
                                <m:sSub>
                                  <m:sSubPr>
                                    <m:ctrlPr>
                                      <a:rPr lang="en-US" sz="2800" b="1" i="1">
                                        <a:latin typeface="Cambria Math" panose="02040503050406030204" pitchFamily="18" charset="0"/>
                                      </a:rPr>
                                    </m:ctrlPr>
                                  </m:sSubPr>
                                  <m:e>
                                    <m:r>
                                      <a:rPr lang="en-US" sz="2800" b="1" i="1">
                                        <a:latin typeface="Cambria Math" panose="02040503050406030204" pitchFamily="18" charset="0"/>
                                      </a:rPr>
                                      <m:t>𝒙</m:t>
                                    </m:r>
                                  </m:e>
                                  <m:sub>
                                    <m:r>
                                      <a:rPr lang="en-US" sz="2800" b="1" i="1">
                                        <a:latin typeface="Cambria Math" panose="02040503050406030204" pitchFamily="18" charset="0"/>
                                      </a:rPr>
                                      <m:t>𝟐</m:t>
                                    </m:r>
                                  </m:sub>
                                </m:sSub>
                              </m:e>
                            </m:mr>
                            <m:mr>
                              <m:e>
                                <m:m>
                                  <m:mPr>
                                    <m:mcs>
                                      <m:mc>
                                        <m:mcPr>
                                          <m:count m:val="1"/>
                                          <m:mcJc m:val="center"/>
                                        </m:mcPr>
                                      </m:mc>
                                    </m:mcs>
                                    <m:ctrlPr>
                                      <a:rPr lang="en-US" sz="2800" b="1" i="1">
                                        <a:latin typeface="Cambria Math" panose="02040503050406030204" pitchFamily="18" charset="0"/>
                                      </a:rPr>
                                    </m:ctrlPr>
                                  </m:mPr>
                                  <m:mr>
                                    <m:e>
                                      <m:r>
                                        <m:rPr>
                                          <m:brk m:alnAt="7"/>
                                        </m:rPr>
                                        <a:rPr lang="en-US" sz="2800" b="1" i="1">
                                          <a:latin typeface="Cambria Math" panose="02040503050406030204" pitchFamily="18" charset="0"/>
                                          <a:ea typeface="Cambria Math" panose="02040503050406030204" pitchFamily="18" charset="0"/>
                                        </a:rPr>
                                        <m:t>⋮</m:t>
                                      </m:r>
                                    </m:e>
                                  </m:mr>
                                  <m:mr>
                                    <m:e>
                                      <m:sSub>
                                        <m:sSubPr>
                                          <m:ctrlPr>
                                            <a:rPr lang="en-US" sz="2800" b="1" i="1">
                                              <a:latin typeface="Cambria Math" panose="02040503050406030204" pitchFamily="18" charset="0"/>
                                            </a:rPr>
                                          </m:ctrlPr>
                                        </m:sSubPr>
                                        <m:e>
                                          <m:r>
                                            <a:rPr lang="en-US" sz="2800" b="1" i="1">
                                              <a:latin typeface="Cambria Math" panose="02040503050406030204" pitchFamily="18" charset="0"/>
                                            </a:rPr>
                                            <m:t>𝒙</m:t>
                                          </m:r>
                                        </m:e>
                                        <m:sub>
                                          <m:r>
                                            <a:rPr lang="en-US" sz="2800" b="1" i="1">
                                              <a:latin typeface="Cambria Math" panose="02040503050406030204" pitchFamily="18" charset="0"/>
                                            </a:rPr>
                                            <m:t>𝒏</m:t>
                                          </m:r>
                                        </m:sub>
                                      </m:sSub>
                                    </m:e>
                                  </m:mr>
                                </m:m>
                              </m:e>
                            </m:mr>
                          </m:m>
                        </m:e>
                      </m:d>
                      <m:r>
                        <a:rPr lang="en-US" sz="2800" b="1" i="1">
                          <a:latin typeface="Cambria Math" panose="02040503050406030204" pitchFamily="18" charset="0"/>
                        </a:rPr>
                        <m:t>,  </m:t>
                      </m:r>
                      <m:r>
                        <a:rPr lang="en-US" sz="2800" b="1" i="1">
                          <a:latin typeface="Cambria Math" panose="02040503050406030204" pitchFamily="18" charset="0"/>
                        </a:rPr>
                        <m:t>𝒃</m:t>
                      </m:r>
                      <m:r>
                        <a:rPr lang="en-US" sz="2800" b="1" i="1">
                          <a:latin typeface="Cambria Math" panose="02040503050406030204" pitchFamily="18" charset="0"/>
                        </a:rPr>
                        <m:t>=</m:t>
                      </m:r>
                      <m:d>
                        <m:dPr>
                          <m:begChr m:val="["/>
                          <m:endChr m:val="]"/>
                          <m:ctrlPr>
                            <a:rPr lang="en-US" sz="2800" b="1" i="1">
                              <a:latin typeface="Cambria Math" panose="02040503050406030204" pitchFamily="18" charset="0"/>
                            </a:rPr>
                          </m:ctrlPr>
                        </m:dPr>
                        <m:e>
                          <m:m>
                            <m:mPr>
                              <m:mcs>
                                <m:mc>
                                  <m:mcPr>
                                    <m:count m:val="1"/>
                                    <m:mcJc m:val="center"/>
                                  </m:mcPr>
                                </m:mc>
                              </m:mcs>
                              <m:ctrlPr>
                                <a:rPr lang="en-US" sz="2800" b="1" i="1">
                                  <a:latin typeface="Cambria Math" panose="02040503050406030204" pitchFamily="18" charset="0"/>
                                </a:rPr>
                              </m:ctrlPr>
                            </m:mPr>
                            <m:mr>
                              <m:e>
                                <m:sSub>
                                  <m:sSubPr>
                                    <m:ctrlPr>
                                      <a:rPr lang="en-US" sz="2800" b="1" i="1">
                                        <a:latin typeface="Cambria Math" panose="02040503050406030204" pitchFamily="18" charset="0"/>
                                      </a:rPr>
                                    </m:ctrlPr>
                                  </m:sSubPr>
                                  <m:e>
                                    <m:r>
                                      <a:rPr lang="en-US" sz="2800" b="1" i="1">
                                        <a:latin typeface="Cambria Math" panose="02040503050406030204" pitchFamily="18" charset="0"/>
                                      </a:rPr>
                                      <m:t>𝒃</m:t>
                                    </m:r>
                                  </m:e>
                                  <m:sub>
                                    <m:r>
                                      <m:rPr>
                                        <m:brk m:alnAt="7"/>
                                      </m:rPr>
                                      <a:rPr lang="en-US" sz="2800" b="1" i="1">
                                        <a:latin typeface="Cambria Math" panose="02040503050406030204" pitchFamily="18" charset="0"/>
                                      </a:rPr>
                                      <m:t>𝟏</m:t>
                                    </m:r>
                                  </m:sub>
                                </m:sSub>
                              </m:e>
                            </m:mr>
                            <m:mr>
                              <m:e>
                                <m:sSub>
                                  <m:sSubPr>
                                    <m:ctrlPr>
                                      <a:rPr lang="en-US" sz="2800" b="1" i="1">
                                        <a:latin typeface="Cambria Math" panose="02040503050406030204" pitchFamily="18" charset="0"/>
                                      </a:rPr>
                                    </m:ctrlPr>
                                  </m:sSubPr>
                                  <m:e>
                                    <m:r>
                                      <a:rPr lang="en-US" sz="2800" b="1" i="1">
                                        <a:latin typeface="Cambria Math" panose="02040503050406030204" pitchFamily="18" charset="0"/>
                                      </a:rPr>
                                      <m:t>𝒃</m:t>
                                    </m:r>
                                  </m:e>
                                  <m:sub>
                                    <m:r>
                                      <a:rPr lang="en-US" sz="2800" b="1" i="1">
                                        <a:latin typeface="Cambria Math" panose="02040503050406030204" pitchFamily="18" charset="0"/>
                                      </a:rPr>
                                      <m:t>𝟐</m:t>
                                    </m:r>
                                  </m:sub>
                                </m:sSub>
                              </m:e>
                            </m:mr>
                            <m:mr>
                              <m:e>
                                <m:m>
                                  <m:mPr>
                                    <m:mcs>
                                      <m:mc>
                                        <m:mcPr>
                                          <m:count m:val="1"/>
                                          <m:mcJc m:val="center"/>
                                        </m:mcPr>
                                      </m:mc>
                                    </m:mcs>
                                    <m:ctrlPr>
                                      <a:rPr lang="en-US" sz="2800" b="1" i="1">
                                        <a:latin typeface="Cambria Math" panose="02040503050406030204" pitchFamily="18" charset="0"/>
                                      </a:rPr>
                                    </m:ctrlPr>
                                  </m:mPr>
                                  <m:mr>
                                    <m:e>
                                      <m:r>
                                        <m:rPr>
                                          <m:brk m:alnAt="7"/>
                                        </m:rPr>
                                        <a:rPr lang="en-US" sz="2800" b="1" i="1">
                                          <a:latin typeface="Cambria Math" panose="02040503050406030204" pitchFamily="18" charset="0"/>
                                          <a:ea typeface="Cambria Math" panose="02040503050406030204" pitchFamily="18" charset="0"/>
                                        </a:rPr>
                                        <m:t>⋮</m:t>
                                      </m:r>
                                    </m:e>
                                  </m:mr>
                                  <m:mr>
                                    <m:e>
                                      <m:sSub>
                                        <m:sSubPr>
                                          <m:ctrlPr>
                                            <a:rPr lang="en-US" sz="2800" b="1" i="1">
                                              <a:latin typeface="Cambria Math" panose="02040503050406030204" pitchFamily="18" charset="0"/>
                                            </a:rPr>
                                          </m:ctrlPr>
                                        </m:sSubPr>
                                        <m:e>
                                          <m:r>
                                            <a:rPr lang="en-US" sz="2800" b="1" i="1">
                                              <a:latin typeface="Cambria Math" panose="02040503050406030204" pitchFamily="18" charset="0"/>
                                            </a:rPr>
                                            <m:t>𝒃</m:t>
                                          </m:r>
                                        </m:e>
                                        <m:sub>
                                          <m:r>
                                            <a:rPr lang="en-US" sz="2800" b="1" i="1">
                                              <a:latin typeface="Cambria Math" panose="02040503050406030204" pitchFamily="18" charset="0"/>
                                            </a:rPr>
                                            <m:t>𝒏</m:t>
                                          </m:r>
                                        </m:sub>
                                      </m:sSub>
                                    </m:e>
                                  </m:mr>
                                </m:m>
                              </m:e>
                            </m:mr>
                          </m:m>
                        </m:e>
                      </m:d>
                    </m:oMath>
                  </m:oMathPara>
                </a14:m>
                <a:endParaRPr lang="en-US" sz="2800" b="1" dirty="0" smtClean="0"/>
              </a:p>
              <a:p>
                <a:pPr algn="just">
                  <a:lnSpc>
                    <a:spcPct val="150000"/>
                  </a:lnSpc>
                </a:pPr>
                <a:r>
                  <a:rPr lang="en-US" sz="2800" b="1" dirty="0"/>
                  <a:t>are the coefficient matrix, the column matrix of unknowns, and the right-hand side, </a:t>
                </a:r>
                <a:r>
                  <a:rPr lang="en-US" sz="2800" b="1" dirty="0" smtClean="0"/>
                  <a:t>respectively.</a:t>
                </a:r>
                <a:endParaRPr lang="en-US" sz="2800" b="1" dirty="0"/>
              </a:p>
            </p:txBody>
          </p:sp>
        </mc:Choice>
        <mc:Fallback>
          <p:sp>
            <p:nvSpPr>
              <p:cNvPr id="2" name="Rectangle 1"/>
              <p:cNvSpPr>
                <a:spLocks noRot="1" noChangeAspect="1" noMove="1" noResize="1" noEditPoints="1" noAdjustHandles="1" noChangeArrowheads="1" noChangeShapeType="1" noTextEdit="1"/>
              </p:cNvSpPr>
              <p:nvPr/>
            </p:nvSpPr>
            <p:spPr>
              <a:xfrm>
                <a:off x="0" y="2133600"/>
                <a:ext cx="9144000" cy="3686843"/>
              </a:xfrm>
              <a:prstGeom prst="rect">
                <a:avLst/>
              </a:prstGeom>
              <a:blipFill rotWithShape="0">
                <a:blip r:embed="rId3"/>
                <a:stretch>
                  <a:fillRect l="-1333" r="-1333" b="-1818"/>
                </a:stretch>
              </a:blipFill>
            </p:spPr>
            <p:txBody>
              <a:bodyPr/>
              <a:lstStyle/>
              <a:p>
                <a:r>
                  <a:rPr lang="en-US">
                    <a:noFill/>
                  </a:rPr>
                  <a:t> </a:t>
                </a:r>
              </a:p>
            </p:txBody>
          </p:sp>
        </mc:Fallback>
      </mc:AlternateContent>
    </p:spTree>
    <p:extLst>
      <p:ext uri="{BB962C8B-B14F-4D97-AF65-F5344CB8AC3E}">
        <p14:creationId xmlns:p14="http://schemas.microsoft.com/office/powerpoint/2010/main" val="33524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0" y="0"/>
                <a:ext cx="9144000" cy="2694456"/>
              </a:xfrm>
              <a:prstGeom prst="rect">
                <a:avLst/>
              </a:prstGeom>
              <a:noFill/>
            </p:spPr>
            <p:txBody>
              <a:bodyPr wrap="square" rtlCol="0">
                <a:spAutoFit/>
              </a:bodyPr>
              <a:lstStyle/>
              <a:p>
                <a:pPr algn="just">
                  <a:lnSpc>
                    <a:spcPct val="150000"/>
                  </a:lnSpc>
                </a:pPr>
                <a:r>
                  <a:rPr lang="en-US" sz="2800" b="1" dirty="0" smtClean="0"/>
                  <a:t>The </a:t>
                </a:r>
                <a14:m>
                  <m:oMath xmlns:m="http://schemas.openxmlformats.org/officeDocument/2006/math">
                    <m:r>
                      <a:rPr lang="en-US" sz="2800" b="1" i="1">
                        <a:latin typeface="Cambria Math" panose="02040503050406030204" pitchFamily="18" charset="0"/>
                      </a:rPr>
                      <m:t>𝒎</m:t>
                    </m:r>
                    <m:r>
                      <a:rPr lang="en-US" sz="2800" b="1" i="1">
                        <a:latin typeface="Cambria Math" panose="02040503050406030204" pitchFamily="18" charset="0"/>
                        <a:ea typeface="Cambria Math"/>
                      </a:rPr>
                      <m:t>×</m:t>
                    </m:r>
                    <m:r>
                      <a:rPr lang="en-US" sz="2800" b="1" i="1">
                        <a:latin typeface="Cambria Math" panose="02040503050406030204" pitchFamily="18" charset="0"/>
                        <a:ea typeface="Cambria Math"/>
                      </a:rPr>
                      <m:t>𝒏</m:t>
                    </m:r>
                  </m:oMath>
                </a14:m>
                <a:r>
                  <a:rPr lang="en-US" sz="2800" b="1" dirty="0"/>
                  <a:t> linear system </a:t>
                </a:r>
                <a14:m>
                  <m:oMath xmlns:m="http://schemas.openxmlformats.org/officeDocument/2006/math">
                    <m:r>
                      <a:rPr lang="en-US" sz="2800" b="1" i="1"/>
                      <m:t>𝑨𝒙</m:t>
                    </m:r>
                    <m:r>
                      <a:rPr lang="en-US" sz="2800" b="1" i="1">
                        <a:latin typeface="Cambria Math" panose="02040503050406030204" pitchFamily="18" charset="0"/>
                      </a:rPr>
                      <m:t>=</m:t>
                    </m:r>
                    <m:r>
                      <a:rPr lang="en-US" sz="2800" b="1" i="1">
                        <a:latin typeface="Cambria Math" panose="02040503050406030204" pitchFamily="18" charset="0"/>
                      </a:rPr>
                      <m:t>𝒃</m:t>
                    </m:r>
                  </m:oMath>
                </a14:m>
                <a:r>
                  <a:rPr lang="en-US" sz="2800" b="1" dirty="0"/>
                  <a:t> </a:t>
                </a:r>
                <a:r>
                  <a:rPr lang="en-US" sz="2800" b="1" dirty="0"/>
                  <a:t>can then be </a:t>
                </a:r>
                <a:r>
                  <a:rPr lang="en-US" sz="2800" b="1" dirty="0" smtClean="0"/>
                  <a:t>written as</a:t>
                </a:r>
              </a:p>
              <a:p>
                <a:pPr algn="just"/>
                <a14:m>
                  <m:oMathPara xmlns:m="http://schemas.openxmlformats.org/officeDocument/2006/math">
                    <m:oMathParaPr>
                      <m:jc m:val="centerGroup"/>
                    </m:oMathParaPr>
                    <m:oMath xmlns:m="http://schemas.openxmlformats.org/officeDocument/2006/math">
                      <m:m>
                        <m:mPr>
                          <m:mcs>
                            <m:mc>
                              <m:mcPr>
                                <m:count m:val="1"/>
                                <m:mcJc m:val="center"/>
                              </m:mcPr>
                            </m:mc>
                          </m:mcs>
                          <m:ctrlPr>
                            <a:rPr lang="en-US" sz="2800" b="1" i="1" smtClean="0">
                              <a:latin typeface="Cambria Math" panose="02040503050406030204" pitchFamily="18" charset="0"/>
                            </a:rPr>
                          </m:ctrlPr>
                        </m:mPr>
                        <m:mr>
                          <m:e>
                            <m:r>
                              <m:rPr>
                                <m:brk m:alnAt="7"/>
                              </m:rPr>
                              <a:rPr lang="en-US" sz="2800" b="1" i="1" smtClean="0">
                                <a:solidFill>
                                  <a:srgbClr val="C00000"/>
                                </a:solidFill>
                                <a:latin typeface="Cambria Math" panose="02040503050406030204" pitchFamily="18" charset="0"/>
                              </a:rPr>
                              <m:t>𝑨𝒙</m:t>
                            </m:r>
                            <m:r>
                              <a:rPr lang="en-US" sz="2800" b="1" i="1" smtClean="0">
                                <a:solidFill>
                                  <a:srgbClr val="C00000"/>
                                </a:solidFill>
                                <a:latin typeface="Cambria Math" panose="02040503050406030204" pitchFamily="18" charset="0"/>
                              </a:rPr>
                              <m:t>=</m:t>
                            </m:r>
                            <m:r>
                              <a:rPr lang="en-US" sz="2800" b="1" i="1" smtClean="0">
                                <a:solidFill>
                                  <a:srgbClr val="C00000"/>
                                </a:solidFill>
                                <a:latin typeface="Cambria Math" panose="02040503050406030204" pitchFamily="18" charset="0"/>
                              </a:rPr>
                              <m:t>𝒃</m:t>
                            </m:r>
                          </m:e>
                        </m:mr>
                        <m:mr>
                          <m:e>
                            <m:d>
                              <m:dPr>
                                <m:begChr m:val="["/>
                                <m:endChr m:val="]"/>
                                <m:ctrlPr>
                                  <a:rPr lang="en-US" sz="2800" b="1" i="1">
                                    <a:latin typeface="Cambria Math" panose="02040503050406030204" pitchFamily="18" charset="0"/>
                                  </a:rPr>
                                </m:ctrlPr>
                              </m:dPr>
                              <m:e>
                                <m:m>
                                  <m:mPr>
                                    <m:mcs>
                                      <m:mc>
                                        <m:mcPr>
                                          <m:count m:val="2"/>
                                          <m:mcJc m:val="center"/>
                                        </m:mcPr>
                                      </m:mc>
                                    </m:mcs>
                                    <m:ctrlPr>
                                      <a:rPr lang="en-US" sz="2800" b="1" i="1">
                                        <a:latin typeface="Cambria Math" panose="02040503050406030204" pitchFamily="18" charset="0"/>
                                      </a:rPr>
                                    </m:ctrlPr>
                                  </m:mPr>
                                  <m:mr>
                                    <m:e>
                                      <m:m>
                                        <m:mPr>
                                          <m:mcs>
                                            <m:mc>
                                              <m:mcPr>
                                                <m:count m:val="2"/>
                                                <m:mcJc m:val="center"/>
                                              </m:mcPr>
                                            </m:mc>
                                          </m:mcs>
                                          <m:ctrlPr>
                                            <a:rPr lang="en-US" sz="2800" b="1" i="1">
                                              <a:latin typeface="Cambria Math" panose="02040503050406030204" pitchFamily="18" charset="0"/>
                                            </a:rPr>
                                          </m:ctrlPr>
                                        </m:mPr>
                                        <m:mr>
                                          <m:e>
                                            <m:sSub>
                                              <m:sSubPr>
                                                <m:ctrlPr>
                                                  <a:rPr lang="en-US" sz="2800" b="1" i="1">
                                                    <a:latin typeface="Cambria Math" panose="02040503050406030204" pitchFamily="18" charset="0"/>
                                                  </a:rPr>
                                                </m:ctrlPr>
                                              </m:sSubPr>
                                              <m:e>
                                                <m:r>
                                                  <m:rPr>
                                                    <m:brk m:alnAt="7"/>
                                                  </m:rPr>
                                                  <a:rPr lang="en-US" sz="2800" b="1" i="1">
                                                    <a:latin typeface="Cambria Math" panose="02040503050406030204" pitchFamily="18" charset="0"/>
                                                  </a:rPr>
                                                  <m:t>𝒂</m:t>
                                                </m:r>
                                              </m:e>
                                              <m:sub>
                                                <m:r>
                                                  <m:rPr>
                                                    <m:brk m:alnAt="7"/>
                                                  </m:rPr>
                                                  <a:rPr lang="en-US" sz="2800" b="1" i="1">
                                                    <a:latin typeface="Cambria Math" panose="02040503050406030204" pitchFamily="18" charset="0"/>
                                                  </a:rPr>
                                                  <m:t>𝟏</m:t>
                                                </m:r>
                                                <m:r>
                                                  <a:rPr lang="en-US" sz="2800" b="1" i="1">
                                                    <a:latin typeface="Cambria Math" panose="02040503050406030204" pitchFamily="18" charset="0"/>
                                                  </a:rPr>
                                                  <m:t>𝟏</m:t>
                                                </m:r>
                                              </m:sub>
                                            </m:sSub>
                                          </m:e>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𝟏𝟐</m:t>
                                                </m:r>
                                              </m:sub>
                                            </m:sSub>
                                          </m:e>
                                        </m:mr>
                                        <m:mr>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𝟐𝟏</m:t>
                                                </m:r>
                                              </m:sub>
                                            </m:sSub>
                                          </m:e>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𝟐𝟐</m:t>
                                                </m:r>
                                              </m:sub>
                                            </m:sSub>
                                          </m:e>
                                        </m:mr>
                                      </m:m>
                                    </m:e>
                                    <m:e>
                                      <m:m>
                                        <m:mPr>
                                          <m:mcs>
                                            <m:mc>
                                              <m:mcPr>
                                                <m:count m:val="2"/>
                                                <m:mcJc m:val="center"/>
                                              </m:mcPr>
                                            </m:mc>
                                          </m:mcs>
                                          <m:ctrlPr>
                                            <a:rPr lang="en-US" sz="2800" b="1" i="1">
                                              <a:latin typeface="Cambria Math" panose="02040503050406030204" pitchFamily="18" charset="0"/>
                                            </a:rPr>
                                          </m:ctrlPr>
                                        </m:mPr>
                                        <m:mr>
                                          <m:e>
                                            <m:r>
                                              <m:rPr>
                                                <m:brk m:alnAt="7"/>
                                              </m:rPr>
                                              <a:rPr lang="en-US" sz="2800" b="1" i="1">
                                                <a:latin typeface="Cambria Math" panose="02040503050406030204" pitchFamily="18" charset="0"/>
                                                <a:ea typeface="Cambria Math" panose="02040503050406030204" pitchFamily="18" charset="0"/>
                                              </a:rPr>
                                              <m:t>⋯</m:t>
                                            </m:r>
                                          </m:e>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𝟏</m:t>
                                                </m:r>
                                                <m:r>
                                                  <a:rPr lang="en-US" sz="2800" b="1" i="1">
                                                    <a:latin typeface="Cambria Math" panose="02040503050406030204" pitchFamily="18" charset="0"/>
                                                  </a:rPr>
                                                  <m:t>𝒏</m:t>
                                                </m:r>
                                              </m:sub>
                                            </m:sSub>
                                          </m:e>
                                        </m:mr>
                                        <m:mr>
                                          <m:e>
                                            <m:r>
                                              <a:rPr lang="en-US" sz="2800" b="1" i="1">
                                                <a:latin typeface="Cambria Math" panose="02040503050406030204" pitchFamily="18" charset="0"/>
                                                <a:ea typeface="Cambria Math" panose="02040503050406030204" pitchFamily="18" charset="0"/>
                                              </a:rPr>
                                              <m:t>⋯</m:t>
                                            </m:r>
                                          </m:e>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𝟐</m:t>
                                                </m:r>
                                                <m:r>
                                                  <a:rPr lang="en-US" sz="2800" b="1" i="1">
                                                    <a:latin typeface="Cambria Math" panose="02040503050406030204" pitchFamily="18" charset="0"/>
                                                  </a:rPr>
                                                  <m:t>𝒏</m:t>
                                                </m:r>
                                              </m:sub>
                                            </m:sSub>
                                          </m:e>
                                        </m:mr>
                                      </m:m>
                                    </m:e>
                                  </m:mr>
                                  <m:mr>
                                    <m:e>
                                      <m:m>
                                        <m:mPr>
                                          <m:mcs>
                                            <m:mc>
                                              <m:mcPr>
                                                <m:count m:val="2"/>
                                                <m:mcJc m:val="center"/>
                                              </m:mcPr>
                                            </m:mc>
                                          </m:mcs>
                                          <m:ctrlPr>
                                            <a:rPr lang="en-US" sz="2800" b="1" i="1">
                                              <a:latin typeface="Cambria Math" panose="02040503050406030204" pitchFamily="18" charset="0"/>
                                            </a:rPr>
                                          </m:ctrlPr>
                                        </m:mPr>
                                        <m:mr>
                                          <m:e>
                                            <m:r>
                                              <m:rPr>
                                                <m:brk m:alnAt="7"/>
                                              </m:rPr>
                                              <a:rPr lang="en-US" sz="2800" b="1" i="1">
                                                <a:latin typeface="Cambria Math" panose="02040503050406030204" pitchFamily="18" charset="0"/>
                                                <a:ea typeface="Cambria Math" panose="02040503050406030204" pitchFamily="18" charset="0"/>
                                              </a:rPr>
                                              <m:t>⋮</m:t>
                                            </m:r>
                                          </m:e>
                                          <m:e>
                                            <m:r>
                                              <a:rPr lang="en-US" sz="2800" b="1" i="1">
                                                <a:latin typeface="Cambria Math" panose="02040503050406030204" pitchFamily="18" charset="0"/>
                                                <a:ea typeface="Cambria Math" panose="02040503050406030204" pitchFamily="18" charset="0"/>
                                              </a:rPr>
                                              <m:t>⋮</m:t>
                                            </m:r>
                                          </m:e>
                                        </m:mr>
                                        <m:mr>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𝒎</m:t>
                                                </m:r>
                                                <m:r>
                                                  <a:rPr lang="en-US" sz="2800" b="1" i="1">
                                                    <a:latin typeface="Cambria Math" panose="02040503050406030204" pitchFamily="18" charset="0"/>
                                                  </a:rPr>
                                                  <m:t>𝟏</m:t>
                                                </m:r>
                                              </m:sub>
                                            </m:sSub>
                                          </m:e>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𝒎</m:t>
                                                </m:r>
                                                <m:r>
                                                  <a:rPr lang="en-US" sz="2800" b="1" i="1">
                                                    <a:latin typeface="Cambria Math" panose="02040503050406030204" pitchFamily="18" charset="0"/>
                                                  </a:rPr>
                                                  <m:t>𝟐</m:t>
                                                </m:r>
                                              </m:sub>
                                            </m:sSub>
                                          </m:e>
                                        </m:mr>
                                      </m:m>
                                    </m:e>
                                    <m:e>
                                      <m:m>
                                        <m:mPr>
                                          <m:mcs>
                                            <m:mc>
                                              <m:mcPr>
                                                <m:count m:val="2"/>
                                                <m:mcJc m:val="center"/>
                                              </m:mcPr>
                                            </m:mc>
                                          </m:mcs>
                                          <m:ctrlPr>
                                            <a:rPr lang="en-US" sz="2800" b="1" i="1">
                                              <a:latin typeface="Cambria Math" panose="02040503050406030204" pitchFamily="18" charset="0"/>
                                            </a:rPr>
                                          </m:ctrlPr>
                                        </m:mPr>
                                        <m:mr>
                                          <m:e>
                                            <m:r>
                                              <m:rPr>
                                                <m:brk m:alnAt="7"/>
                                              </m:rPr>
                                              <a:rPr lang="en-US" sz="2800" b="1" i="1">
                                                <a:latin typeface="Cambria Math" panose="02040503050406030204" pitchFamily="18" charset="0"/>
                                                <a:ea typeface="Cambria Math" panose="02040503050406030204" pitchFamily="18" charset="0"/>
                                              </a:rPr>
                                              <m:t>⋮</m:t>
                                            </m:r>
                                          </m:e>
                                          <m:e>
                                            <m:r>
                                              <a:rPr lang="en-US" sz="2800" b="1" i="1">
                                                <a:latin typeface="Cambria Math" panose="02040503050406030204" pitchFamily="18" charset="0"/>
                                                <a:ea typeface="Cambria Math" panose="02040503050406030204" pitchFamily="18" charset="0"/>
                                              </a:rPr>
                                              <m:t>⋮</m:t>
                                            </m:r>
                                          </m:e>
                                        </m:mr>
                                        <m:mr>
                                          <m:e>
                                            <m:r>
                                              <a:rPr lang="en-US" sz="2800" b="1" i="1">
                                                <a:latin typeface="Cambria Math" panose="02040503050406030204" pitchFamily="18" charset="0"/>
                                                <a:ea typeface="Cambria Math" panose="02040503050406030204" pitchFamily="18" charset="0"/>
                                              </a:rPr>
                                              <m:t>⋯</m:t>
                                            </m:r>
                                          </m:e>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𝒎𝒏</m:t>
                                                </m:r>
                                              </m:sub>
                                            </m:sSub>
                                          </m:e>
                                        </m:mr>
                                      </m:m>
                                    </m:e>
                                  </m:mr>
                                </m:m>
                              </m:e>
                            </m:d>
                            <m:d>
                              <m:dPr>
                                <m:begChr m:val="["/>
                                <m:endChr m:val="]"/>
                                <m:ctrlPr>
                                  <a:rPr lang="en-US" sz="2800" b="1" i="1" smtClean="0">
                                    <a:latin typeface="Cambria Math" panose="02040503050406030204" pitchFamily="18" charset="0"/>
                                  </a:rPr>
                                </m:ctrlPr>
                              </m:dPr>
                              <m:e>
                                <m:m>
                                  <m:mPr>
                                    <m:mcs>
                                      <m:mc>
                                        <m:mcPr>
                                          <m:count m:val="1"/>
                                          <m:mcJc m:val="center"/>
                                        </m:mcPr>
                                      </m:mc>
                                    </m:mcs>
                                    <m:ctrlPr>
                                      <a:rPr lang="en-US" sz="2800" b="1" i="1">
                                        <a:latin typeface="Cambria Math" panose="02040503050406030204" pitchFamily="18" charset="0"/>
                                      </a:rPr>
                                    </m:ctrlPr>
                                  </m:mPr>
                                  <m:mr>
                                    <m:e>
                                      <m:sSub>
                                        <m:sSubPr>
                                          <m:ctrlPr>
                                            <a:rPr lang="en-US" sz="2800" b="1" i="1">
                                              <a:latin typeface="Cambria Math" panose="02040503050406030204" pitchFamily="18" charset="0"/>
                                            </a:rPr>
                                          </m:ctrlPr>
                                        </m:sSubPr>
                                        <m:e>
                                          <m:r>
                                            <m:rPr>
                                              <m:brk m:alnAt="7"/>
                                            </m:rPr>
                                            <a:rPr lang="en-US" sz="2800" b="1" i="1">
                                              <a:latin typeface="Cambria Math" panose="02040503050406030204" pitchFamily="18" charset="0"/>
                                            </a:rPr>
                                            <m:t>𝒙</m:t>
                                          </m:r>
                                        </m:e>
                                        <m:sub>
                                          <m:r>
                                            <m:rPr>
                                              <m:brk m:alnAt="7"/>
                                            </m:rPr>
                                            <a:rPr lang="en-US" sz="2800" b="1" i="1">
                                              <a:latin typeface="Cambria Math" panose="02040503050406030204" pitchFamily="18" charset="0"/>
                                            </a:rPr>
                                            <m:t>𝟏</m:t>
                                          </m:r>
                                        </m:sub>
                                      </m:sSub>
                                    </m:e>
                                  </m:mr>
                                  <m:mr>
                                    <m:e>
                                      <m:sSub>
                                        <m:sSubPr>
                                          <m:ctrlPr>
                                            <a:rPr lang="en-US" sz="2800" b="1" i="1">
                                              <a:latin typeface="Cambria Math" panose="02040503050406030204" pitchFamily="18" charset="0"/>
                                            </a:rPr>
                                          </m:ctrlPr>
                                        </m:sSubPr>
                                        <m:e>
                                          <m:r>
                                            <a:rPr lang="en-US" sz="2800" b="1" i="1">
                                              <a:latin typeface="Cambria Math" panose="02040503050406030204" pitchFamily="18" charset="0"/>
                                            </a:rPr>
                                            <m:t>𝒙</m:t>
                                          </m:r>
                                        </m:e>
                                        <m:sub>
                                          <m:r>
                                            <a:rPr lang="en-US" sz="2800" b="1" i="1">
                                              <a:latin typeface="Cambria Math" panose="02040503050406030204" pitchFamily="18" charset="0"/>
                                            </a:rPr>
                                            <m:t>𝟐</m:t>
                                          </m:r>
                                        </m:sub>
                                      </m:sSub>
                                    </m:e>
                                  </m:mr>
                                  <m:mr>
                                    <m:e>
                                      <m:m>
                                        <m:mPr>
                                          <m:mcs>
                                            <m:mc>
                                              <m:mcPr>
                                                <m:count m:val="1"/>
                                                <m:mcJc m:val="center"/>
                                              </m:mcPr>
                                            </m:mc>
                                          </m:mcs>
                                          <m:ctrlPr>
                                            <a:rPr lang="en-US" sz="2800" b="1" i="1">
                                              <a:latin typeface="Cambria Math" panose="02040503050406030204" pitchFamily="18" charset="0"/>
                                            </a:rPr>
                                          </m:ctrlPr>
                                        </m:mPr>
                                        <m:mr>
                                          <m:e>
                                            <m:r>
                                              <m:rPr>
                                                <m:brk m:alnAt="7"/>
                                              </m:rPr>
                                              <a:rPr lang="en-US" sz="2800" b="1" i="1">
                                                <a:latin typeface="Cambria Math" panose="02040503050406030204" pitchFamily="18" charset="0"/>
                                                <a:ea typeface="Cambria Math" panose="02040503050406030204" pitchFamily="18" charset="0"/>
                                              </a:rPr>
                                              <m:t>⋮</m:t>
                                            </m:r>
                                          </m:e>
                                        </m:mr>
                                        <m:mr>
                                          <m:e>
                                            <m:sSub>
                                              <m:sSubPr>
                                                <m:ctrlPr>
                                                  <a:rPr lang="en-US" sz="2800" b="1" i="1">
                                                    <a:latin typeface="Cambria Math" panose="02040503050406030204" pitchFamily="18" charset="0"/>
                                                  </a:rPr>
                                                </m:ctrlPr>
                                              </m:sSubPr>
                                              <m:e>
                                                <m:r>
                                                  <a:rPr lang="en-US" sz="2800" b="1" i="1">
                                                    <a:latin typeface="Cambria Math" panose="02040503050406030204" pitchFamily="18" charset="0"/>
                                                  </a:rPr>
                                                  <m:t>𝒙</m:t>
                                                </m:r>
                                              </m:e>
                                              <m:sub>
                                                <m:r>
                                                  <a:rPr lang="en-US" sz="2800" b="1" i="1">
                                                    <a:latin typeface="Cambria Math" panose="02040503050406030204" pitchFamily="18" charset="0"/>
                                                  </a:rPr>
                                                  <m:t>𝒏</m:t>
                                                </m:r>
                                              </m:sub>
                                            </m:sSub>
                                          </m:e>
                                        </m:mr>
                                      </m:m>
                                    </m:e>
                                  </m:mr>
                                </m:m>
                              </m:e>
                            </m:d>
                            <m:r>
                              <a:rPr lang="en-US" sz="2800" b="1" i="1" smtClean="0">
                                <a:latin typeface="Cambria Math" panose="02040503050406030204" pitchFamily="18" charset="0"/>
                              </a:rPr>
                              <m:t>=</m:t>
                            </m:r>
                            <m:r>
                              <a:rPr lang="en-US" sz="2800" b="1" i="1" smtClean="0">
                                <a:latin typeface="Cambria Math" panose="02040503050406030204" pitchFamily="18" charset="0"/>
                              </a:rPr>
                              <m:t>𝒃</m:t>
                            </m:r>
                          </m:e>
                        </m:mr>
                      </m:m>
                    </m:oMath>
                  </m:oMathPara>
                </a14:m>
                <a:endParaRPr lang="en-US" sz="2800" b="1" dirty="0"/>
              </a:p>
            </p:txBody>
          </p:sp>
        </mc:Choice>
        <mc:Fallback>
          <p:sp>
            <p:nvSpPr>
              <p:cNvPr id="4" name="TextBox 3"/>
              <p:cNvSpPr txBox="1">
                <a:spLocks noRot="1" noChangeAspect="1" noMove="1" noResize="1" noEditPoints="1" noAdjustHandles="1" noChangeArrowheads="1" noChangeShapeType="1" noTextEdit="1"/>
              </p:cNvSpPr>
              <p:nvPr/>
            </p:nvSpPr>
            <p:spPr>
              <a:xfrm>
                <a:off x="0" y="0"/>
                <a:ext cx="9144000" cy="2694456"/>
              </a:xfrm>
              <a:prstGeom prst="rect">
                <a:avLst/>
              </a:prstGeom>
              <a:blipFill rotWithShape="0">
                <a:blip r:embed="rId2"/>
                <a:stretch>
                  <a:fillRect l="-1333"/>
                </a:stretch>
              </a:blipFill>
            </p:spPr>
            <p:txBody>
              <a:bodyPr/>
              <a:lstStyle/>
              <a:p>
                <a:r>
                  <a:rPr lang="en-US">
                    <a:noFill/>
                  </a:rPr>
                  <a:t> </a:t>
                </a:r>
              </a:p>
            </p:txBody>
          </p:sp>
        </mc:Fallback>
      </mc:AlternateContent>
      <p:sp>
        <p:nvSpPr>
          <p:cNvPr id="5" name="TextBox 4"/>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Partitioned Matrices</a:t>
            </a:r>
            <a:endParaRPr lang="en-US" sz="4400" dirty="0">
              <a:solidFill>
                <a:srgbClr val="0070C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7" name="TextBox 6"/>
              <p:cNvSpPr txBox="1"/>
              <p:nvPr/>
            </p:nvSpPr>
            <p:spPr>
              <a:xfrm>
                <a:off x="0" y="3141282"/>
                <a:ext cx="9144000" cy="2573718"/>
              </a:xfrm>
              <a:prstGeom prst="rect">
                <a:avLst/>
              </a:prstGeom>
              <a:noFill/>
            </p:spPr>
            <p:txBody>
              <a:bodyPr wrap="square" rtlCol="0">
                <a:spAutoFit/>
              </a:bodyPr>
              <a:lstStyle/>
              <a:p>
                <a:pPr algn="just">
                  <a:lnSpc>
                    <a:spcPct val="150000"/>
                  </a:lnSpc>
                </a:pPr>
                <a14:m>
                  <m:oMathPara xmlns:m="http://schemas.openxmlformats.org/officeDocument/2006/math">
                    <m:oMathParaPr>
                      <m:jc m:val="centerGroup"/>
                    </m:oMathParaPr>
                    <m:oMath xmlns:m="http://schemas.openxmlformats.org/officeDocument/2006/math">
                      <m:d>
                        <m:dPr>
                          <m:begChr m:val="["/>
                          <m:endChr m:val="]"/>
                          <m:ctrlPr>
                            <a:rPr lang="en-US" sz="2800" b="1" i="1" smtClean="0">
                              <a:latin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rPr>
                              </m:ctrlPr>
                            </m:mPr>
                            <m:mr>
                              <m:e>
                                <m:sSub>
                                  <m:sSubPr>
                                    <m:ctrlPr>
                                      <a:rPr lang="en-US" sz="2800" b="1" i="1" smtClean="0">
                                        <a:latin typeface="Cambria Math" panose="02040503050406030204" pitchFamily="18" charset="0"/>
                                      </a:rPr>
                                    </m:ctrlPr>
                                  </m:sSubPr>
                                  <m:e>
                                    <m:r>
                                      <m:rPr>
                                        <m:brk m:alnAt="7"/>
                                      </m:rPr>
                                      <a:rPr lang="en-US" sz="2800" b="1" i="1" smtClean="0">
                                        <a:latin typeface="Cambria Math" panose="02040503050406030204" pitchFamily="18" charset="0"/>
                                      </a:rPr>
                                      <m:t>𝒂</m:t>
                                    </m:r>
                                  </m:e>
                                  <m:sub>
                                    <m:r>
                                      <m:rPr>
                                        <m:brk m:alnAt="7"/>
                                      </m:rPr>
                                      <a:rPr lang="en-US" sz="2800" b="1" i="1" smtClean="0">
                                        <a:latin typeface="Cambria Math" panose="02040503050406030204" pitchFamily="18" charset="0"/>
                                      </a:rPr>
                                      <m:t>𝟏𝟏</m:t>
                                    </m:r>
                                  </m:sub>
                                </m:sSub>
                                <m:sSub>
                                  <m:sSubPr>
                                    <m:ctrlPr>
                                      <a:rPr lang="en-US" sz="2800" b="1" i="1" smtClean="0">
                                        <a:latin typeface="Cambria Math" panose="02040503050406030204" pitchFamily="18" charset="0"/>
                                      </a:rPr>
                                    </m:ctrlPr>
                                  </m:sSubPr>
                                  <m:e>
                                    <m:r>
                                      <m:rPr>
                                        <m:brk m:alnAt="7"/>
                                      </m:rPr>
                                      <a:rPr lang="en-US" sz="2800" b="1" i="1" smtClean="0">
                                        <a:latin typeface="Cambria Math" panose="02040503050406030204" pitchFamily="18" charset="0"/>
                                      </a:rPr>
                                      <m:t>𝒙</m:t>
                                    </m:r>
                                  </m:e>
                                  <m:sub>
                                    <m:r>
                                      <m:rPr>
                                        <m:brk m:alnAt="7"/>
                                      </m:rPr>
                                      <a:rPr lang="en-US" sz="2800" b="1" i="1" smtClean="0">
                                        <a:latin typeface="Cambria Math" panose="02040503050406030204" pitchFamily="18" charset="0"/>
                                      </a:rPr>
                                      <m:t>𝟏</m:t>
                                    </m:r>
                                  </m:sub>
                                </m:sSub>
                                <m:r>
                                  <m:rPr>
                                    <m:brk m:alnAt="7"/>
                                  </m:rPr>
                                  <a:rPr lang="en-US" sz="2800" b="1" i="1" smtClean="0">
                                    <a:latin typeface="Cambria Math" panose="02040503050406030204" pitchFamily="18" charset="0"/>
                                  </a:rPr>
                                  <m:t>+</m:t>
                                </m:r>
                                <m:sSub>
                                  <m:sSubPr>
                                    <m:ctrlPr>
                                      <a:rPr lang="en-US" sz="2800" b="1" i="1" smtClean="0">
                                        <a:latin typeface="Cambria Math" panose="02040503050406030204" pitchFamily="18" charset="0"/>
                                      </a:rPr>
                                    </m:ctrlPr>
                                  </m:sSubPr>
                                  <m:e>
                                    <m:r>
                                      <m:rPr>
                                        <m:brk m:alnAt="7"/>
                                      </m:rPr>
                                      <a:rPr lang="en-US" sz="2800" b="1" i="1" smtClean="0">
                                        <a:latin typeface="Cambria Math" panose="02040503050406030204" pitchFamily="18" charset="0"/>
                                      </a:rPr>
                                      <m:t>𝒂</m:t>
                                    </m:r>
                                  </m:e>
                                  <m:sub>
                                    <m:r>
                                      <m:rPr>
                                        <m:brk m:alnAt="7"/>
                                      </m:rPr>
                                      <a:rPr lang="en-US" sz="2800" b="1" i="1" smtClean="0">
                                        <a:latin typeface="Cambria Math" panose="02040503050406030204" pitchFamily="18" charset="0"/>
                                      </a:rPr>
                                      <m:t>𝟏𝟐</m:t>
                                    </m:r>
                                  </m:sub>
                                </m:sSub>
                                <m:sSub>
                                  <m:sSubPr>
                                    <m:ctrlPr>
                                      <a:rPr lang="en-US" sz="2800" b="1" i="1" smtClean="0">
                                        <a:latin typeface="Cambria Math" panose="02040503050406030204" pitchFamily="18" charset="0"/>
                                      </a:rPr>
                                    </m:ctrlPr>
                                  </m:sSubPr>
                                  <m:e>
                                    <m:r>
                                      <m:rPr>
                                        <m:brk m:alnAt="7"/>
                                      </m:rPr>
                                      <a:rPr lang="en-US" sz="2800" b="1" i="1" smtClean="0">
                                        <a:latin typeface="Cambria Math" panose="02040503050406030204" pitchFamily="18" charset="0"/>
                                      </a:rPr>
                                      <m:t>𝒙</m:t>
                                    </m:r>
                                  </m:e>
                                  <m:sub>
                                    <m:r>
                                      <m:rPr>
                                        <m:brk m:alnAt="7"/>
                                      </m:rPr>
                                      <a:rPr lang="en-US" sz="2800" b="1" i="1" smtClean="0">
                                        <a:latin typeface="Cambria Math" panose="02040503050406030204" pitchFamily="18" charset="0"/>
                                      </a:rPr>
                                      <m:t>𝟐</m:t>
                                    </m:r>
                                  </m:sub>
                                </m:sSub>
                                <m:r>
                                  <m:rPr>
                                    <m:brk m:alnAt="7"/>
                                  </m:rPr>
                                  <a:rPr lang="en-US" sz="2800" b="1" i="1" smtClean="0">
                                    <a:latin typeface="Cambria Math" panose="02040503050406030204" pitchFamily="18" charset="0"/>
                                  </a:rPr>
                                  <m:t>+…+</m:t>
                                </m:r>
                                <m:sSub>
                                  <m:sSubPr>
                                    <m:ctrlPr>
                                      <a:rPr lang="en-US" sz="2800" b="1" i="1" smtClean="0">
                                        <a:latin typeface="Cambria Math" panose="02040503050406030204" pitchFamily="18" charset="0"/>
                                      </a:rPr>
                                    </m:ctrlPr>
                                  </m:sSubPr>
                                  <m:e>
                                    <m:r>
                                      <m:rPr>
                                        <m:brk m:alnAt="7"/>
                                      </m:rPr>
                                      <a:rPr lang="en-US" sz="2800" b="1" i="1" smtClean="0">
                                        <a:latin typeface="Cambria Math" panose="02040503050406030204" pitchFamily="18" charset="0"/>
                                      </a:rPr>
                                      <m:t>𝒂</m:t>
                                    </m:r>
                                  </m:e>
                                  <m:sub>
                                    <m:r>
                                      <m:rPr>
                                        <m:brk m:alnAt="7"/>
                                      </m:rPr>
                                      <a:rPr lang="en-US" sz="2800" b="1" i="1" smtClean="0">
                                        <a:latin typeface="Cambria Math" panose="02040503050406030204" pitchFamily="18" charset="0"/>
                                      </a:rPr>
                                      <m:t>𝟏</m:t>
                                    </m:r>
                                    <m:r>
                                      <a:rPr lang="en-US" sz="2800" b="1" i="1" smtClean="0">
                                        <a:latin typeface="Cambria Math" panose="02040503050406030204" pitchFamily="18" charset="0"/>
                                      </a:rPr>
                                      <m:t>𝒏</m:t>
                                    </m:r>
                                  </m:sub>
                                </m:sSub>
                                <m:sSub>
                                  <m:sSubPr>
                                    <m:ctrlPr>
                                      <a:rPr lang="en-US" sz="2800" b="1" i="1" smtClean="0">
                                        <a:latin typeface="Cambria Math" panose="02040503050406030204" pitchFamily="18" charset="0"/>
                                      </a:rPr>
                                    </m:ctrlPr>
                                  </m:sSubPr>
                                  <m:e>
                                    <m:r>
                                      <m:rPr>
                                        <m:brk m:alnAt="7"/>
                                      </m:rPr>
                                      <a:rPr lang="en-US" sz="2800" b="1" i="1" smtClean="0">
                                        <a:latin typeface="Cambria Math" panose="02040503050406030204" pitchFamily="18" charset="0"/>
                                      </a:rPr>
                                      <m:t>𝒙</m:t>
                                    </m:r>
                                  </m:e>
                                  <m:sub>
                                    <m:r>
                                      <m:rPr>
                                        <m:brk m:alnAt="7"/>
                                      </m:rPr>
                                      <a:rPr lang="en-US" sz="2800" b="1" i="1" smtClean="0">
                                        <a:latin typeface="Cambria Math" panose="02040503050406030204" pitchFamily="18" charset="0"/>
                                      </a:rPr>
                                      <m:t>𝒏</m:t>
                                    </m:r>
                                  </m:sub>
                                </m:sSub>
                              </m:e>
                            </m:mr>
                            <m:mr>
                              <m:e>
                                <m:sSub>
                                  <m:sSubPr>
                                    <m:ctrlPr>
                                      <a:rPr lang="en-US" sz="2800" b="1" i="1">
                                        <a:latin typeface="Cambria Math" panose="02040503050406030204" pitchFamily="18" charset="0"/>
                                      </a:rPr>
                                    </m:ctrlPr>
                                  </m:sSubPr>
                                  <m:e>
                                    <m:r>
                                      <m:rPr>
                                        <m:brk m:alnAt="7"/>
                                      </m:rPr>
                                      <a:rPr lang="en-US" sz="2800" b="1" i="1">
                                        <a:latin typeface="Cambria Math" panose="02040503050406030204" pitchFamily="18" charset="0"/>
                                      </a:rPr>
                                      <m:t>𝒂</m:t>
                                    </m:r>
                                  </m:e>
                                  <m:sub>
                                    <m:r>
                                      <a:rPr lang="en-US" sz="2800" b="1" i="1" smtClean="0">
                                        <a:latin typeface="Cambria Math" panose="02040503050406030204" pitchFamily="18" charset="0"/>
                                      </a:rPr>
                                      <m:t>𝟐</m:t>
                                    </m:r>
                                    <m:r>
                                      <a:rPr lang="en-US" sz="2800" b="1" i="1">
                                        <a:latin typeface="Cambria Math" panose="02040503050406030204" pitchFamily="18" charset="0"/>
                                      </a:rPr>
                                      <m:t>𝟏</m:t>
                                    </m:r>
                                  </m:sub>
                                </m:sSub>
                                <m:sSub>
                                  <m:sSubPr>
                                    <m:ctrlPr>
                                      <a:rPr lang="en-US" sz="2800" b="1" i="1">
                                        <a:latin typeface="Cambria Math" panose="02040503050406030204" pitchFamily="18" charset="0"/>
                                      </a:rPr>
                                    </m:ctrlPr>
                                  </m:sSubPr>
                                  <m:e>
                                    <m:r>
                                      <m:rPr>
                                        <m:brk m:alnAt="7"/>
                                      </m:rPr>
                                      <a:rPr lang="en-US" sz="2800" b="1" i="1">
                                        <a:latin typeface="Cambria Math" panose="02040503050406030204" pitchFamily="18" charset="0"/>
                                      </a:rPr>
                                      <m:t>𝒙</m:t>
                                    </m:r>
                                  </m:e>
                                  <m:sub>
                                    <m:r>
                                      <m:rPr>
                                        <m:brk m:alnAt="7"/>
                                      </m:rPr>
                                      <a:rPr lang="en-US" sz="2800" b="1" i="1">
                                        <a:latin typeface="Cambria Math" panose="02040503050406030204" pitchFamily="18" charset="0"/>
                                      </a:rPr>
                                      <m:t>𝟏</m:t>
                                    </m:r>
                                  </m:sub>
                                </m:sSub>
                                <m:r>
                                  <m:rPr>
                                    <m:brk m:alnAt="7"/>
                                  </m:rPr>
                                  <a:rPr lang="en-US" sz="2800" b="1" i="1">
                                    <a:latin typeface="Cambria Math" panose="02040503050406030204" pitchFamily="18" charset="0"/>
                                  </a:rPr>
                                  <m:t>+</m:t>
                                </m:r>
                                <m:sSub>
                                  <m:sSubPr>
                                    <m:ctrlPr>
                                      <a:rPr lang="en-US" sz="2800" b="1" i="1">
                                        <a:latin typeface="Cambria Math" panose="02040503050406030204" pitchFamily="18" charset="0"/>
                                      </a:rPr>
                                    </m:ctrlPr>
                                  </m:sSubPr>
                                  <m:e>
                                    <m:r>
                                      <m:rPr>
                                        <m:brk m:alnAt="7"/>
                                      </m:rPr>
                                      <a:rPr lang="en-US" sz="2800" b="1" i="1">
                                        <a:latin typeface="Cambria Math" panose="02040503050406030204" pitchFamily="18" charset="0"/>
                                      </a:rPr>
                                      <m:t>𝒂</m:t>
                                    </m:r>
                                  </m:e>
                                  <m:sub>
                                    <m:r>
                                      <a:rPr lang="en-US" sz="2800" b="1" i="1" smtClean="0">
                                        <a:latin typeface="Cambria Math" panose="02040503050406030204" pitchFamily="18" charset="0"/>
                                      </a:rPr>
                                      <m:t>𝟐</m:t>
                                    </m:r>
                                    <m:r>
                                      <a:rPr lang="en-US" sz="2800" b="1" i="1">
                                        <a:latin typeface="Cambria Math" panose="02040503050406030204" pitchFamily="18" charset="0"/>
                                      </a:rPr>
                                      <m:t>𝟐</m:t>
                                    </m:r>
                                  </m:sub>
                                </m:sSub>
                                <m:sSub>
                                  <m:sSubPr>
                                    <m:ctrlPr>
                                      <a:rPr lang="en-US" sz="2800" b="1" i="1">
                                        <a:latin typeface="Cambria Math" panose="02040503050406030204" pitchFamily="18" charset="0"/>
                                      </a:rPr>
                                    </m:ctrlPr>
                                  </m:sSubPr>
                                  <m:e>
                                    <m:r>
                                      <m:rPr>
                                        <m:brk m:alnAt="7"/>
                                      </m:rPr>
                                      <a:rPr lang="en-US" sz="2800" b="1" i="1">
                                        <a:latin typeface="Cambria Math" panose="02040503050406030204" pitchFamily="18" charset="0"/>
                                      </a:rPr>
                                      <m:t>𝒙</m:t>
                                    </m:r>
                                  </m:e>
                                  <m:sub>
                                    <m:r>
                                      <m:rPr>
                                        <m:brk m:alnAt="7"/>
                                      </m:rPr>
                                      <a:rPr lang="en-US" sz="2800" b="1" i="1">
                                        <a:latin typeface="Cambria Math" panose="02040503050406030204" pitchFamily="18" charset="0"/>
                                      </a:rPr>
                                      <m:t>𝟐</m:t>
                                    </m:r>
                                  </m:sub>
                                </m:sSub>
                                <m:r>
                                  <m:rPr>
                                    <m:brk m:alnAt="7"/>
                                  </m:rPr>
                                  <a:rPr lang="en-US" sz="2800" b="1" i="1">
                                    <a:latin typeface="Cambria Math" panose="02040503050406030204" pitchFamily="18" charset="0"/>
                                  </a:rPr>
                                  <m:t>+</m:t>
                                </m:r>
                                <m:r>
                                  <a:rPr lang="en-US" sz="2800" b="1" i="1">
                                    <a:latin typeface="Cambria Math" panose="02040503050406030204" pitchFamily="18" charset="0"/>
                                  </a:rPr>
                                  <m:t>…+</m:t>
                                </m:r>
                                <m:sSub>
                                  <m:sSubPr>
                                    <m:ctrlPr>
                                      <a:rPr lang="en-US" sz="2800" b="1" i="1">
                                        <a:latin typeface="Cambria Math" panose="02040503050406030204" pitchFamily="18" charset="0"/>
                                      </a:rPr>
                                    </m:ctrlPr>
                                  </m:sSubPr>
                                  <m:e>
                                    <m:r>
                                      <m:rPr>
                                        <m:brk m:alnAt="7"/>
                                      </m:rPr>
                                      <a:rPr lang="en-US" sz="2800" b="1" i="1">
                                        <a:latin typeface="Cambria Math" panose="02040503050406030204" pitchFamily="18" charset="0"/>
                                      </a:rPr>
                                      <m:t>𝒂</m:t>
                                    </m:r>
                                  </m:e>
                                  <m:sub>
                                    <m:r>
                                      <a:rPr lang="en-US" sz="2800" b="1" i="1" smtClean="0">
                                        <a:latin typeface="Cambria Math" panose="02040503050406030204" pitchFamily="18" charset="0"/>
                                      </a:rPr>
                                      <m:t>𝟐</m:t>
                                    </m:r>
                                    <m:r>
                                      <a:rPr lang="en-US" sz="2800" b="1" i="1">
                                        <a:latin typeface="Cambria Math" panose="02040503050406030204" pitchFamily="18" charset="0"/>
                                      </a:rPr>
                                      <m:t>𝒏</m:t>
                                    </m:r>
                                  </m:sub>
                                </m:sSub>
                                <m:sSub>
                                  <m:sSubPr>
                                    <m:ctrlPr>
                                      <a:rPr lang="en-US" sz="2800" b="1" i="1">
                                        <a:latin typeface="Cambria Math" panose="02040503050406030204" pitchFamily="18" charset="0"/>
                                      </a:rPr>
                                    </m:ctrlPr>
                                  </m:sSubPr>
                                  <m:e>
                                    <m:r>
                                      <m:rPr>
                                        <m:brk m:alnAt="7"/>
                                      </m:rPr>
                                      <a:rPr lang="en-US" sz="2800" b="1" i="1">
                                        <a:latin typeface="Cambria Math" panose="02040503050406030204" pitchFamily="18" charset="0"/>
                                      </a:rPr>
                                      <m:t>𝒙</m:t>
                                    </m:r>
                                  </m:e>
                                  <m:sub>
                                    <m:r>
                                      <m:rPr>
                                        <m:brk m:alnAt="7"/>
                                      </m:rPr>
                                      <a:rPr lang="en-US" sz="2800" b="1" i="1">
                                        <a:latin typeface="Cambria Math" panose="02040503050406030204" pitchFamily="18" charset="0"/>
                                      </a:rPr>
                                      <m:t>𝒏</m:t>
                                    </m:r>
                                  </m:sub>
                                </m:sSub>
                              </m:e>
                            </m:mr>
                            <m:mr>
                              <m:e>
                                <m:m>
                                  <m:mPr>
                                    <m:mcs>
                                      <m:mc>
                                        <m:mcPr>
                                          <m:count m:val="1"/>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ea typeface="Cambria Math" panose="02040503050406030204" pitchFamily="18" charset="0"/>
                                        </a:rPr>
                                        <m:t>⋮</m:t>
                                      </m:r>
                                    </m:e>
                                  </m:mr>
                                  <m:mr>
                                    <m:e>
                                      <m:sSub>
                                        <m:sSubPr>
                                          <m:ctrlPr>
                                            <a:rPr lang="en-US" sz="2800" b="1" i="1">
                                              <a:latin typeface="Cambria Math" panose="02040503050406030204" pitchFamily="18" charset="0"/>
                                            </a:rPr>
                                          </m:ctrlPr>
                                        </m:sSubPr>
                                        <m:e>
                                          <m:r>
                                            <m:rPr>
                                              <m:brk m:alnAt="7"/>
                                            </m:rPr>
                                            <a:rPr lang="en-US" sz="2800" b="1" i="1">
                                              <a:latin typeface="Cambria Math" panose="02040503050406030204" pitchFamily="18" charset="0"/>
                                            </a:rPr>
                                            <m:t>𝒂</m:t>
                                          </m:r>
                                        </m:e>
                                        <m:sub>
                                          <m:r>
                                            <a:rPr lang="en-US" sz="2800" b="1" i="1" smtClean="0">
                                              <a:latin typeface="Cambria Math" panose="02040503050406030204" pitchFamily="18" charset="0"/>
                                            </a:rPr>
                                            <m:t>𝒎</m:t>
                                          </m:r>
                                          <m:r>
                                            <a:rPr lang="en-US" sz="2800" b="1" i="1">
                                              <a:latin typeface="Cambria Math" panose="02040503050406030204" pitchFamily="18" charset="0"/>
                                            </a:rPr>
                                            <m:t>𝟏</m:t>
                                          </m:r>
                                        </m:sub>
                                      </m:sSub>
                                      <m:sSub>
                                        <m:sSubPr>
                                          <m:ctrlPr>
                                            <a:rPr lang="en-US" sz="2800" b="1" i="1">
                                              <a:latin typeface="Cambria Math" panose="02040503050406030204" pitchFamily="18" charset="0"/>
                                            </a:rPr>
                                          </m:ctrlPr>
                                        </m:sSubPr>
                                        <m:e>
                                          <m:r>
                                            <m:rPr>
                                              <m:brk m:alnAt="7"/>
                                            </m:rPr>
                                            <a:rPr lang="en-US" sz="2800" b="1" i="1">
                                              <a:latin typeface="Cambria Math" panose="02040503050406030204" pitchFamily="18" charset="0"/>
                                            </a:rPr>
                                            <m:t>𝒙</m:t>
                                          </m:r>
                                        </m:e>
                                        <m:sub>
                                          <m:r>
                                            <m:rPr>
                                              <m:brk m:alnAt="7"/>
                                            </m:rPr>
                                            <a:rPr lang="en-US" sz="2800" b="1" i="1">
                                              <a:latin typeface="Cambria Math" panose="02040503050406030204" pitchFamily="18" charset="0"/>
                                            </a:rPr>
                                            <m:t>𝟏</m:t>
                                          </m:r>
                                        </m:sub>
                                      </m:sSub>
                                      <m:r>
                                        <m:rPr>
                                          <m:brk m:alnAt="7"/>
                                        </m:rPr>
                                        <a:rPr lang="en-US" sz="2800" b="1" i="1">
                                          <a:latin typeface="Cambria Math" panose="02040503050406030204" pitchFamily="18" charset="0"/>
                                        </a:rPr>
                                        <m:t>+</m:t>
                                      </m:r>
                                      <m:sSub>
                                        <m:sSubPr>
                                          <m:ctrlPr>
                                            <a:rPr lang="en-US" sz="2800" b="1" i="1">
                                              <a:latin typeface="Cambria Math" panose="02040503050406030204" pitchFamily="18" charset="0"/>
                                            </a:rPr>
                                          </m:ctrlPr>
                                        </m:sSubPr>
                                        <m:e>
                                          <m:r>
                                            <m:rPr>
                                              <m:brk m:alnAt="7"/>
                                            </m:rPr>
                                            <a:rPr lang="en-US" sz="2800" b="1" i="1">
                                              <a:latin typeface="Cambria Math" panose="02040503050406030204" pitchFamily="18" charset="0"/>
                                            </a:rPr>
                                            <m:t>𝒂</m:t>
                                          </m:r>
                                        </m:e>
                                        <m:sub>
                                          <m:r>
                                            <a:rPr lang="en-US" sz="2800" b="1" i="1" smtClean="0">
                                              <a:latin typeface="Cambria Math" panose="02040503050406030204" pitchFamily="18" charset="0"/>
                                            </a:rPr>
                                            <m:t>𝒎</m:t>
                                          </m:r>
                                          <m:r>
                                            <a:rPr lang="en-US" sz="2800" b="1" i="1">
                                              <a:latin typeface="Cambria Math" panose="02040503050406030204" pitchFamily="18" charset="0"/>
                                            </a:rPr>
                                            <m:t>𝟐</m:t>
                                          </m:r>
                                        </m:sub>
                                      </m:sSub>
                                      <m:sSub>
                                        <m:sSubPr>
                                          <m:ctrlPr>
                                            <a:rPr lang="en-US" sz="2800" b="1" i="1">
                                              <a:latin typeface="Cambria Math" panose="02040503050406030204" pitchFamily="18" charset="0"/>
                                            </a:rPr>
                                          </m:ctrlPr>
                                        </m:sSubPr>
                                        <m:e>
                                          <m:r>
                                            <m:rPr>
                                              <m:brk m:alnAt="7"/>
                                            </m:rPr>
                                            <a:rPr lang="en-US" sz="2800" b="1" i="1">
                                              <a:latin typeface="Cambria Math" panose="02040503050406030204" pitchFamily="18" charset="0"/>
                                            </a:rPr>
                                            <m:t>𝒙</m:t>
                                          </m:r>
                                        </m:e>
                                        <m:sub>
                                          <m:r>
                                            <m:rPr>
                                              <m:brk m:alnAt="7"/>
                                            </m:rPr>
                                            <a:rPr lang="en-US" sz="2800" b="1" i="1">
                                              <a:latin typeface="Cambria Math" panose="02040503050406030204" pitchFamily="18" charset="0"/>
                                            </a:rPr>
                                            <m:t>𝟐</m:t>
                                          </m:r>
                                        </m:sub>
                                      </m:sSub>
                                      <m:r>
                                        <m:rPr>
                                          <m:brk m:alnAt="7"/>
                                        </m:rPr>
                                        <a:rPr lang="en-US" sz="2800" b="1" i="1">
                                          <a:latin typeface="Cambria Math" panose="02040503050406030204" pitchFamily="18" charset="0"/>
                                        </a:rPr>
                                        <m:t>+</m:t>
                                      </m:r>
                                      <m:r>
                                        <a:rPr lang="en-US" sz="2800" b="1" i="1">
                                          <a:latin typeface="Cambria Math" panose="02040503050406030204" pitchFamily="18" charset="0"/>
                                        </a:rPr>
                                        <m:t>…+</m:t>
                                      </m:r>
                                      <m:sSub>
                                        <m:sSubPr>
                                          <m:ctrlPr>
                                            <a:rPr lang="en-US" sz="2800" b="1" i="1">
                                              <a:latin typeface="Cambria Math" panose="02040503050406030204" pitchFamily="18" charset="0"/>
                                            </a:rPr>
                                          </m:ctrlPr>
                                        </m:sSubPr>
                                        <m:e>
                                          <m:r>
                                            <m:rPr>
                                              <m:brk m:alnAt="7"/>
                                            </m:rPr>
                                            <a:rPr lang="en-US" sz="2800" b="1" i="1">
                                              <a:latin typeface="Cambria Math" panose="02040503050406030204" pitchFamily="18" charset="0"/>
                                            </a:rPr>
                                            <m:t>𝒂</m:t>
                                          </m:r>
                                        </m:e>
                                        <m:sub>
                                          <m:r>
                                            <a:rPr lang="en-US" sz="2800" b="1" i="1" smtClean="0">
                                              <a:latin typeface="Cambria Math" panose="02040503050406030204" pitchFamily="18" charset="0"/>
                                            </a:rPr>
                                            <m:t>𝒎</m:t>
                                          </m:r>
                                          <m:r>
                                            <a:rPr lang="en-US" sz="2800" b="1" i="1">
                                              <a:latin typeface="Cambria Math" panose="02040503050406030204" pitchFamily="18" charset="0"/>
                                            </a:rPr>
                                            <m:t>𝒏</m:t>
                                          </m:r>
                                        </m:sub>
                                      </m:sSub>
                                      <m:sSub>
                                        <m:sSubPr>
                                          <m:ctrlPr>
                                            <a:rPr lang="en-US" sz="2800" b="1" i="1">
                                              <a:latin typeface="Cambria Math" panose="02040503050406030204" pitchFamily="18" charset="0"/>
                                            </a:rPr>
                                          </m:ctrlPr>
                                        </m:sSubPr>
                                        <m:e>
                                          <m:r>
                                            <m:rPr>
                                              <m:brk m:alnAt="7"/>
                                            </m:rPr>
                                            <a:rPr lang="en-US" sz="2800" b="1" i="1">
                                              <a:latin typeface="Cambria Math" panose="02040503050406030204" pitchFamily="18" charset="0"/>
                                            </a:rPr>
                                            <m:t>𝒙</m:t>
                                          </m:r>
                                        </m:e>
                                        <m:sub>
                                          <m:r>
                                            <m:rPr>
                                              <m:brk m:alnAt="7"/>
                                            </m:rPr>
                                            <a:rPr lang="en-US" sz="2800" b="1" i="1">
                                              <a:latin typeface="Cambria Math" panose="02040503050406030204" pitchFamily="18" charset="0"/>
                                            </a:rPr>
                                            <m:t>𝒏</m:t>
                                          </m:r>
                                        </m:sub>
                                      </m:sSub>
                                    </m:e>
                                  </m:mr>
                                </m:m>
                              </m:e>
                            </m:mr>
                          </m:m>
                        </m:e>
                      </m:d>
                      <m:r>
                        <a:rPr lang="en-US" sz="2800" b="1" i="1" smtClean="0">
                          <a:latin typeface="Cambria Math" panose="02040503050406030204" pitchFamily="18" charset="0"/>
                        </a:rPr>
                        <m:t>=</m:t>
                      </m:r>
                      <m:r>
                        <a:rPr lang="en-US" sz="2800" b="1" i="1" smtClean="0">
                          <a:latin typeface="Cambria Math" panose="02040503050406030204" pitchFamily="18" charset="0"/>
                        </a:rPr>
                        <m:t>𝒃</m:t>
                      </m:r>
                    </m:oMath>
                  </m:oMathPara>
                </a14:m>
                <a:endParaRPr lang="en-US" sz="2800" b="1" dirty="0" smtClean="0"/>
              </a:p>
            </p:txBody>
          </p:sp>
        </mc:Choice>
        <mc:Fallback>
          <p:sp>
            <p:nvSpPr>
              <p:cNvPr id="7" name="TextBox 6"/>
              <p:cNvSpPr txBox="1">
                <a:spLocks noRot="1" noChangeAspect="1" noMove="1" noResize="1" noEditPoints="1" noAdjustHandles="1" noChangeArrowheads="1" noChangeShapeType="1" noTextEdit="1"/>
              </p:cNvSpPr>
              <p:nvPr/>
            </p:nvSpPr>
            <p:spPr>
              <a:xfrm>
                <a:off x="0" y="3141282"/>
                <a:ext cx="9144000" cy="2573718"/>
              </a:xfrm>
              <a:prstGeom prst="rect">
                <a:avLst/>
              </a:prstGeom>
              <a:blipFill rotWithShape="0">
                <a:blip r:embed="rId3"/>
                <a:stretch>
                  <a:fillRect/>
                </a:stretch>
              </a:blipFill>
            </p:spPr>
            <p:txBody>
              <a:bodyPr/>
              <a:lstStyle/>
              <a:p>
                <a:r>
                  <a:rPr lang="en-US">
                    <a:noFill/>
                  </a:rPr>
                  <a:t> </a:t>
                </a:r>
              </a:p>
            </p:txBody>
          </p:sp>
        </mc:Fallback>
      </mc:AlternateContent>
      <p:sp>
        <p:nvSpPr>
          <p:cNvPr id="8" name="Down Arrow 7"/>
          <p:cNvSpPr/>
          <p:nvPr/>
        </p:nvSpPr>
        <p:spPr>
          <a:xfrm>
            <a:off x="4191000" y="2911454"/>
            <a:ext cx="457200" cy="6699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852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Partitioned Matrices</a:t>
            </a:r>
            <a:endParaRPr lang="en-US" sz="4400" dirty="0">
              <a:solidFill>
                <a:srgbClr val="0070C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6" name="TextBox 5"/>
              <p:cNvSpPr txBox="1"/>
              <p:nvPr/>
            </p:nvSpPr>
            <p:spPr>
              <a:xfrm>
                <a:off x="0" y="72845"/>
                <a:ext cx="9144000" cy="1679755"/>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𝟏</m:t>
                          </m:r>
                        </m:sub>
                      </m:sSub>
                      <m:d>
                        <m:dPr>
                          <m:begChr m:val="["/>
                          <m:endChr m:val="]"/>
                          <m:ctrlPr>
                            <a:rPr lang="en-US" sz="2800" b="1" i="1" smtClean="0">
                              <a:latin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rPr>
                              </m:ctrlPr>
                            </m:mPr>
                            <m:mr>
                              <m:e>
                                <m:sSub>
                                  <m:sSubPr>
                                    <m:ctrlPr>
                                      <a:rPr lang="en-US" sz="2800" b="1" i="1" smtClean="0">
                                        <a:latin typeface="Cambria Math" panose="02040503050406030204" pitchFamily="18" charset="0"/>
                                      </a:rPr>
                                    </m:ctrlPr>
                                  </m:sSubPr>
                                  <m:e>
                                    <m:r>
                                      <m:rPr>
                                        <m:brk m:alnAt="7"/>
                                      </m:rPr>
                                      <a:rPr lang="en-US" sz="2800" b="1" i="1" smtClean="0">
                                        <a:latin typeface="Cambria Math" panose="02040503050406030204" pitchFamily="18" charset="0"/>
                                      </a:rPr>
                                      <m:t>𝒂</m:t>
                                    </m:r>
                                  </m:e>
                                  <m:sub>
                                    <m:r>
                                      <m:rPr>
                                        <m:brk m:alnAt="7"/>
                                      </m:rPr>
                                      <a:rPr lang="en-US" sz="2800" b="1" i="1" smtClean="0">
                                        <a:latin typeface="Cambria Math" panose="02040503050406030204" pitchFamily="18" charset="0"/>
                                      </a:rPr>
                                      <m:t>𝟏𝟏</m:t>
                                    </m:r>
                                  </m:sub>
                                </m:sSub>
                              </m:e>
                            </m:mr>
                            <m:m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𝟐𝟏</m:t>
                                    </m:r>
                                  </m:sub>
                                </m:sSub>
                              </m:e>
                            </m:mr>
                            <m:mr>
                              <m:e>
                                <m:m>
                                  <m:mPr>
                                    <m:mcs>
                                      <m:mc>
                                        <m:mcPr>
                                          <m:count m:val="1"/>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ea typeface="Cambria Math" panose="02040503050406030204" pitchFamily="18" charset="0"/>
                                        </a:rPr>
                                        <m:t>⋮</m:t>
                                      </m:r>
                                    </m:e>
                                  </m:mr>
                                  <m:m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𝒎</m:t>
                                          </m:r>
                                          <m:r>
                                            <a:rPr lang="en-US" sz="2800" b="1" i="1" smtClean="0">
                                              <a:latin typeface="Cambria Math" panose="02040503050406030204" pitchFamily="18" charset="0"/>
                                            </a:rPr>
                                            <m:t>𝟏</m:t>
                                          </m:r>
                                        </m:sub>
                                      </m:sSub>
                                    </m:e>
                                  </m:mr>
                                </m:m>
                              </m:e>
                            </m:mr>
                          </m:m>
                        </m:e>
                      </m:d>
                      <m:r>
                        <a:rPr lang="en-US" sz="2800" b="1" i="1" smtClean="0">
                          <a:latin typeface="Cambria Math" panose="02040503050406030204" pitchFamily="18" charset="0"/>
                        </a:rPr>
                        <m:t>+</m:t>
                      </m:r>
                      <m:sSub>
                        <m:sSubPr>
                          <m:ctrlPr>
                            <a:rPr lang="en-US" sz="2800" b="1" i="1">
                              <a:latin typeface="Cambria Math" panose="02040503050406030204" pitchFamily="18" charset="0"/>
                            </a:rPr>
                          </m:ctrlPr>
                        </m:sSubPr>
                        <m:e>
                          <m:r>
                            <a:rPr lang="en-US" sz="2800" b="1" i="1">
                              <a:latin typeface="Cambria Math" panose="02040503050406030204" pitchFamily="18" charset="0"/>
                            </a:rPr>
                            <m:t>𝒙</m:t>
                          </m:r>
                        </m:e>
                        <m:sub>
                          <m:r>
                            <a:rPr lang="en-US" sz="2800" b="1" i="1" smtClean="0">
                              <a:latin typeface="Cambria Math" panose="02040503050406030204" pitchFamily="18" charset="0"/>
                            </a:rPr>
                            <m:t>𝟐</m:t>
                          </m:r>
                        </m:sub>
                      </m:sSub>
                      <m:d>
                        <m:dPr>
                          <m:begChr m:val="["/>
                          <m:endChr m:val="]"/>
                          <m:ctrlPr>
                            <a:rPr lang="en-US" sz="2800" b="1" i="1">
                              <a:latin typeface="Cambria Math" panose="02040503050406030204" pitchFamily="18" charset="0"/>
                            </a:rPr>
                          </m:ctrlPr>
                        </m:dPr>
                        <m:e>
                          <m:m>
                            <m:mPr>
                              <m:mcs>
                                <m:mc>
                                  <m:mcPr>
                                    <m:count m:val="1"/>
                                    <m:mcJc m:val="center"/>
                                  </m:mcPr>
                                </m:mc>
                              </m:mcs>
                              <m:ctrlPr>
                                <a:rPr lang="en-US" sz="2800" b="1" i="1">
                                  <a:latin typeface="Cambria Math" panose="02040503050406030204" pitchFamily="18" charset="0"/>
                                </a:rPr>
                              </m:ctrlPr>
                            </m:mPr>
                            <m:mr>
                              <m:e>
                                <m:sSub>
                                  <m:sSubPr>
                                    <m:ctrlPr>
                                      <a:rPr lang="en-US" sz="2800" b="1" i="1">
                                        <a:latin typeface="Cambria Math" panose="02040503050406030204" pitchFamily="18" charset="0"/>
                                      </a:rPr>
                                    </m:ctrlPr>
                                  </m:sSubPr>
                                  <m:e>
                                    <m:r>
                                      <m:rPr>
                                        <m:brk m:alnAt="7"/>
                                      </m:rPr>
                                      <a:rPr lang="en-US" sz="2800" b="1" i="1">
                                        <a:latin typeface="Cambria Math" panose="02040503050406030204" pitchFamily="18" charset="0"/>
                                      </a:rPr>
                                      <m:t>𝒂</m:t>
                                    </m:r>
                                  </m:e>
                                  <m:sub>
                                    <m:r>
                                      <m:rPr>
                                        <m:brk m:alnAt="7"/>
                                      </m:rPr>
                                      <a:rPr lang="en-US" sz="2800" b="1" i="1">
                                        <a:latin typeface="Cambria Math" panose="02040503050406030204" pitchFamily="18" charset="0"/>
                                      </a:rPr>
                                      <m:t>𝟏</m:t>
                                    </m:r>
                                    <m:r>
                                      <a:rPr lang="en-US" sz="2800" b="1" i="1" smtClean="0">
                                        <a:latin typeface="Cambria Math" panose="02040503050406030204" pitchFamily="18" charset="0"/>
                                      </a:rPr>
                                      <m:t>𝟐</m:t>
                                    </m:r>
                                  </m:sub>
                                </m:sSub>
                              </m:e>
                            </m:mr>
                            <m:mr>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𝟐</m:t>
                                    </m:r>
                                    <m:r>
                                      <a:rPr lang="en-US" sz="2800" b="1" i="1" smtClean="0">
                                        <a:latin typeface="Cambria Math" panose="02040503050406030204" pitchFamily="18" charset="0"/>
                                      </a:rPr>
                                      <m:t>𝟐</m:t>
                                    </m:r>
                                  </m:sub>
                                </m:sSub>
                              </m:e>
                            </m:mr>
                            <m:mr>
                              <m:e>
                                <m:m>
                                  <m:mPr>
                                    <m:mcs>
                                      <m:mc>
                                        <m:mcPr>
                                          <m:count m:val="1"/>
                                          <m:mcJc m:val="center"/>
                                        </m:mcPr>
                                      </m:mc>
                                    </m:mcs>
                                    <m:ctrlPr>
                                      <a:rPr lang="en-US" sz="2800" b="1" i="1">
                                        <a:latin typeface="Cambria Math" panose="02040503050406030204" pitchFamily="18" charset="0"/>
                                      </a:rPr>
                                    </m:ctrlPr>
                                  </m:mPr>
                                  <m:mr>
                                    <m:e>
                                      <m:r>
                                        <m:rPr>
                                          <m:brk m:alnAt="7"/>
                                        </m:rPr>
                                        <a:rPr lang="en-US" sz="2800" b="1" i="1">
                                          <a:latin typeface="Cambria Math" panose="02040503050406030204" pitchFamily="18" charset="0"/>
                                          <a:ea typeface="Cambria Math" panose="02040503050406030204" pitchFamily="18" charset="0"/>
                                        </a:rPr>
                                        <m:t>⋮</m:t>
                                      </m:r>
                                    </m:e>
                                  </m:mr>
                                  <m:mr>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𝒎</m:t>
                                          </m:r>
                                          <m:r>
                                            <a:rPr lang="en-US" sz="2800" b="1" i="1" smtClean="0">
                                              <a:latin typeface="Cambria Math" panose="02040503050406030204" pitchFamily="18" charset="0"/>
                                            </a:rPr>
                                            <m:t>𝟐</m:t>
                                          </m:r>
                                        </m:sub>
                                      </m:sSub>
                                    </m:e>
                                  </m:mr>
                                </m:m>
                              </m:e>
                            </m:mr>
                          </m:m>
                        </m:e>
                      </m:d>
                      <m:r>
                        <a:rPr lang="en-US" sz="2800" b="1" i="1" smtClean="0">
                          <a:latin typeface="Cambria Math" panose="02040503050406030204" pitchFamily="18" charset="0"/>
                        </a:rPr>
                        <m:t>+…+</m:t>
                      </m:r>
                      <m:sSub>
                        <m:sSubPr>
                          <m:ctrlPr>
                            <a:rPr lang="en-US" sz="2800" b="1" i="1">
                              <a:latin typeface="Cambria Math" panose="02040503050406030204" pitchFamily="18" charset="0"/>
                            </a:rPr>
                          </m:ctrlPr>
                        </m:sSubPr>
                        <m:e>
                          <m:r>
                            <a:rPr lang="en-US" sz="2800" b="1" i="1">
                              <a:latin typeface="Cambria Math" panose="02040503050406030204" pitchFamily="18" charset="0"/>
                            </a:rPr>
                            <m:t>𝒙</m:t>
                          </m:r>
                        </m:e>
                        <m:sub>
                          <m:r>
                            <a:rPr lang="en-US" sz="2800" b="1" i="1" smtClean="0">
                              <a:latin typeface="Cambria Math" panose="02040503050406030204" pitchFamily="18" charset="0"/>
                            </a:rPr>
                            <m:t>𝒏</m:t>
                          </m:r>
                        </m:sub>
                      </m:sSub>
                      <m:d>
                        <m:dPr>
                          <m:begChr m:val="["/>
                          <m:endChr m:val="]"/>
                          <m:ctrlPr>
                            <a:rPr lang="en-US" sz="2800" b="1" i="1">
                              <a:latin typeface="Cambria Math" panose="02040503050406030204" pitchFamily="18" charset="0"/>
                            </a:rPr>
                          </m:ctrlPr>
                        </m:dPr>
                        <m:e>
                          <m:m>
                            <m:mPr>
                              <m:mcs>
                                <m:mc>
                                  <m:mcPr>
                                    <m:count m:val="1"/>
                                    <m:mcJc m:val="center"/>
                                  </m:mcPr>
                                </m:mc>
                              </m:mcs>
                              <m:ctrlPr>
                                <a:rPr lang="en-US" sz="2800" b="1" i="1">
                                  <a:latin typeface="Cambria Math" panose="02040503050406030204" pitchFamily="18" charset="0"/>
                                </a:rPr>
                              </m:ctrlPr>
                            </m:mPr>
                            <m:mr>
                              <m:e>
                                <m:sSub>
                                  <m:sSubPr>
                                    <m:ctrlPr>
                                      <a:rPr lang="en-US" sz="2800" b="1" i="1">
                                        <a:latin typeface="Cambria Math" panose="02040503050406030204" pitchFamily="18" charset="0"/>
                                      </a:rPr>
                                    </m:ctrlPr>
                                  </m:sSubPr>
                                  <m:e>
                                    <m:r>
                                      <m:rPr>
                                        <m:brk m:alnAt="7"/>
                                      </m:rPr>
                                      <a:rPr lang="en-US" sz="2800" b="1" i="1">
                                        <a:latin typeface="Cambria Math" panose="02040503050406030204" pitchFamily="18" charset="0"/>
                                      </a:rPr>
                                      <m:t>𝒂</m:t>
                                    </m:r>
                                  </m:e>
                                  <m:sub>
                                    <m:r>
                                      <m:rPr>
                                        <m:brk m:alnAt="7"/>
                                      </m:rPr>
                                      <a:rPr lang="en-US" sz="2800" b="1" i="1">
                                        <a:latin typeface="Cambria Math" panose="02040503050406030204" pitchFamily="18" charset="0"/>
                                      </a:rPr>
                                      <m:t>𝟏</m:t>
                                    </m:r>
                                    <m:r>
                                      <a:rPr lang="en-US" sz="2800" b="1" i="1" smtClean="0">
                                        <a:latin typeface="Cambria Math" panose="02040503050406030204" pitchFamily="18" charset="0"/>
                                      </a:rPr>
                                      <m:t>𝒏</m:t>
                                    </m:r>
                                  </m:sub>
                                </m:sSub>
                              </m:e>
                            </m:mr>
                            <m:mr>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𝟐</m:t>
                                    </m:r>
                                    <m:r>
                                      <a:rPr lang="en-US" sz="2800" b="1" i="1" smtClean="0">
                                        <a:latin typeface="Cambria Math" panose="02040503050406030204" pitchFamily="18" charset="0"/>
                                      </a:rPr>
                                      <m:t>𝒏</m:t>
                                    </m:r>
                                  </m:sub>
                                </m:sSub>
                              </m:e>
                            </m:mr>
                            <m:mr>
                              <m:e>
                                <m:m>
                                  <m:mPr>
                                    <m:mcs>
                                      <m:mc>
                                        <m:mcPr>
                                          <m:count m:val="1"/>
                                          <m:mcJc m:val="center"/>
                                        </m:mcPr>
                                      </m:mc>
                                    </m:mcs>
                                    <m:ctrlPr>
                                      <a:rPr lang="en-US" sz="2800" b="1" i="1">
                                        <a:latin typeface="Cambria Math" panose="02040503050406030204" pitchFamily="18" charset="0"/>
                                      </a:rPr>
                                    </m:ctrlPr>
                                  </m:mPr>
                                  <m:mr>
                                    <m:e>
                                      <m:r>
                                        <m:rPr>
                                          <m:brk m:alnAt="7"/>
                                        </m:rPr>
                                        <a:rPr lang="en-US" sz="2800" b="1" i="1">
                                          <a:latin typeface="Cambria Math" panose="02040503050406030204" pitchFamily="18" charset="0"/>
                                          <a:ea typeface="Cambria Math" panose="02040503050406030204" pitchFamily="18" charset="0"/>
                                        </a:rPr>
                                        <m:t>⋮</m:t>
                                      </m:r>
                                    </m:e>
                                  </m:mr>
                                  <m:mr>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𝒎</m:t>
                                          </m:r>
                                          <m:r>
                                            <a:rPr lang="en-US" sz="2800" b="1" i="1" smtClean="0">
                                              <a:latin typeface="Cambria Math" panose="02040503050406030204" pitchFamily="18" charset="0"/>
                                            </a:rPr>
                                            <m:t>𝒏</m:t>
                                          </m:r>
                                        </m:sub>
                                      </m:sSub>
                                    </m:e>
                                  </m:mr>
                                </m:m>
                              </m:e>
                            </m:mr>
                          </m:m>
                        </m:e>
                      </m:d>
                      <m:r>
                        <a:rPr lang="en-US" sz="2800" b="1" i="1" smtClean="0">
                          <a:latin typeface="Cambria Math" panose="02040503050406030204" pitchFamily="18" charset="0"/>
                        </a:rPr>
                        <m:t>=</m:t>
                      </m:r>
                      <m:r>
                        <a:rPr lang="en-US" sz="2800" b="1" i="1" smtClean="0">
                          <a:latin typeface="Cambria Math" panose="02040503050406030204" pitchFamily="18" charset="0"/>
                        </a:rPr>
                        <m:t>𝒃</m:t>
                      </m:r>
                    </m:oMath>
                  </m:oMathPara>
                </a14:m>
                <a:endParaRPr lang="en-US" sz="2800" b="1" dirty="0"/>
              </a:p>
            </p:txBody>
          </p:sp>
        </mc:Choice>
        <mc:Fallback>
          <p:sp>
            <p:nvSpPr>
              <p:cNvPr id="6" name="TextBox 5"/>
              <p:cNvSpPr txBox="1">
                <a:spLocks noRot="1" noChangeAspect="1" noMove="1" noResize="1" noEditPoints="1" noAdjustHandles="1" noChangeArrowheads="1" noChangeShapeType="1" noTextEdit="1"/>
              </p:cNvSpPr>
              <p:nvPr/>
            </p:nvSpPr>
            <p:spPr>
              <a:xfrm>
                <a:off x="0" y="72845"/>
                <a:ext cx="9144000" cy="1679755"/>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0" y="1845936"/>
                <a:ext cx="9144000" cy="2031325"/>
              </a:xfrm>
              <a:prstGeom prst="rect">
                <a:avLst/>
              </a:prstGeom>
              <a:noFill/>
            </p:spPr>
            <p:txBody>
              <a:bodyPr wrap="square" rtlCol="0">
                <a:spAutoFit/>
              </a:bodyPr>
              <a:lstStyle/>
              <a:p>
                <a:pPr algn="just">
                  <a:lnSpc>
                    <a:spcPct val="150000"/>
                  </a:lnSpc>
                </a:pPr>
                <a:r>
                  <a:rPr lang="en-US" sz="2800" b="1" dirty="0" smtClean="0"/>
                  <a:t>In other words:</a:t>
                </a:r>
              </a:p>
              <a:p>
                <a:pPr algn="just">
                  <a:lnSpc>
                    <a:spcPct val="150000"/>
                  </a:lnSpc>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𝑨𝒙</m:t>
                      </m:r>
                      <m:r>
                        <a:rPr lang="en-US" sz="2800" b="1" i="1" smtClean="0">
                          <a:latin typeface="Cambria Math" panose="02040503050406030204" pitchFamily="18" charset="0"/>
                        </a:rPr>
                        <m:t>=</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𝟏</m:t>
                          </m:r>
                        </m:sub>
                      </m:sSub>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𝟏</m:t>
                          </m:r>
                        </m:sub>
                      </m:sSub>
                      <m:r>
                        <a:rPr lang="en-US" sz="2800" b="1" i="1" smtClean="0">
                          <a:latin typeface="Cambria Math" panose="02040503050406030204" pitchFamily="18" charset="0"/>
                        </a:rPr>
                        <m:t>+</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𝟐</m:t>
                          </m:r>
                        </m:sub>
                      </m:sSub>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𝟐</m:t>
                          </m:r>
                        </m:sub>
                      </m:sSub>
                      <m:r>
                        <a:rPr lang="en-US" sz="2800" b="1" i="1" smtClean="0">
                          <a:latin typeface="Cambria Math" panose="02040503050406030204" pitchFamily="18" charset="0"/>
                        </a:rPr>
                        <m:t>+…+</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𝒏</m:t>
                          </m:r>
                        </m:sub>
                      </m:sSub>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𝒏</m:t>
                          </m:r>
                        </m:sub>
                      </m:sSub>
                      <m:r>
                        <a:rPr lang="en-US" sz="2800" b="1" i="1" smtClean="0">
                          <a:latin typeface="Cambria Math" panose="02040503050406030204" pitchFamily="18" charset="0"/>
                        </a:rPr>
                        <m:t>=</m:t>
                      </m:r>
                      <m:r>
                        <a:rPr lang="en-US" sz="2800" b="1" i="1" smtClean="0">
                          <a:latin typeface="Cambria Math" panose="02040503050406030204" pitchFamily="18" charset="0"/>
                        </a:rPr>
                        <m:t>𝒃</m:t>
                      </m:r>
                    </m:oMath>
                  </m:oMathPara>
                </a14:m>
                <a:endParaRPr lang="en-US" sz="2800" b="1" dirty="0" smtClean="0"/>
              </a:p>
              <a:p>
                <a:pPr algn="just">
                  <a:lnSpc>
                    <a:spcPct val="150000"/>
                  </a:lnSpc>
                </a:pPr>
                <a:r>
                  <a:rPr lang="en-US" sz="2800" b="1" dirty="0" smtClean="0"/>
                  <a:t>where </a:t>
                </a:r>
                <a14:m>
                  <m:oMath xmlns:m="http://schemas.openxmlformats.org/officeDocument/2006/math">
                    <m:sSub>
                      <m:sSubPr>
                        <m:ctrlPr>
                          <a:rPr lang="en-US" sz="2800" b="1" i="1" smtClean="0">
                            <a:solidFill>
                              <a:srgbClr val="00B0F0"/>
                            </a:solidFill>
                            <a:latin typeface="Cambria Math" panose="02040503050406030204" pitchFamily="18" charset="0"/>
                          </a:rPr>
                        </m:ctrlPr>
                      </m:sSubPr>
                      <m:e>
                        <m:r>
                          <a:rPr lang="en-US" sz="2800" b="1" i="1" smtClean="0">
                            <a:solidFill>
                              <a:srgbClr val="00B0F0"/>
                            </a:solidFill>
                            <a:latin typeface="Cambria Math" panose="02040503050406030204" pitchFamily="18" charset="0"/>
                          </a:rPr>
                          <m:t>𝒂</m:t>
                        </m:r>
                      </m:e>
                      <m:sub>
                        <m:r>
                          <a:rPr lang="en-US" sz="2800" b="1" i="1" smtClean="0">
                            <a:solidFill>
                              <a:srgbClr val="00B0F0"/>
                            </a:solidFill>
                            <a:latin typeface="Cambria Math" panose="02040503050406030204" pitchFamily="18" charset="0"/>
                          </a:rPr>
                          <m:t>𝟏</m:t>
                        </m:r>
                      </m:sub>
                    </m:sSub>
                    <m:r>
                      <a:rPr lang="en-US" sz="2800" b="1" i="1" smtClean="0">
                        <a:latin typeface="Cambria Math" panose="02040503050406030204" pitchFamily="18" charset="0"/>
                      </a:rPr>
                      <m:t>,</m:t>
                    </m:r>
                    <m:sSub>
                      <m:sSubPr>
                        <m:ctrlPr>
                          <a:rPr lang="en-US" sz="2800" b="1" i="1" smtClean="0">
                            <a:solidFill>
                              <a:srgbClr val="00B0F0"/>
                            </a:solidFill>
                            <a:latin typeface="Cambria Math" panose="02040503050406030204" pitchFamily="18" charset="0"/>
                          </a:rPr>
                        </m:ctrlPr>
                      </m:sSubPr>
                      <m:e>
                        <m:r>
                          <a:rPr lang="en-US" sz="2800" b="1" i="1" smtClean="0">
                            <a:solidFill>
                              <a:srgbClr val="00B0F0"/>
                            </a:solidFill>
                            <a:latin typeface="Cambria Math" panose="02040503050406030204" pitchFamily="18" charset="0"/>
                          </a:rPr>
                          <m:t>𝒂</m:t>
                        </m:r>
                      </m:e>
                      <m:sub>
                        <m:r>
                          <a:rPr lang="en-US" sz="2800" b="1" i="1" smtClean="0">
                            <a:solidFill>
                              <a:srgbClr val="00B0F0"/>
                            </a:solidFill>
                            <a:latin typeface="Cambria Math" panose="02040503050406030204" pitchFamily="18" charset="0"/>
                          </a:rPr>
                          <m:t>𝟐</m:t>
                        </m:r>
                      </m:sub>
                    </m:sSub>
                    <m:r>
                      <a:rPr lang="en-US" sz="2800" b="1" i="1" smtClean="0">
                        <a:latin typeface="Cambria Math" panose="02040503050406030204" pitchFamily="18" charset="0"/>
                      </a:rPr>
                      <m:t>,…,</m:t>
                    </m:r>
                    <m:sSub>
                      <m:sSubPr>
                        <m:ctrlPr>
                          <a:rPr lang="en-US" sz="2800" b="1" i="1" smtClean="0">
                            <a:solidFill>
                              <a:srgbClr val="00B0F0"/>
                            </a:solidFill>
                            <a:latin typeface="Cambria Math" panose="02040503050406030204" pitchFamily="18" charset="0"/>
                          </a:rPr>
                        </m:ctrlPr>
                      </m:sSubPr>
                      <m:e>
                        <m:r>
                          <a:rPr lang="en-US" sz="2800" b="1" i="1" smtClean="0">
                            <a:solidFill>
                              <a:srgbClr val="00B0F0"/>
                            </a:solidFill>
                            <a:latin typeface="Cambria Math" panose="02040503050406030204" pitchFamily="18" charset="0"/>
                          </a:rPr>
                          <m:t>𝒂</m:t>
                        </m:r>
                      </m:e>
                      <m:sub>
                        <m:r>
                          <a:rPr lang="en-US" sz="2800" b="1" i="1" smtClean="0">
                            <a:solidFill>
                              <a:srgbClr val="00B0F0"/>
                            </a:solidFill>
                            <a:latin typeface="Cambria Math" panose="02040503050406030204" pitchFamily="18" charset="0"/>
                          </a:rPr>
                          <m:t>𝒏</m:t>
                        </m:r>
                      </m:sub>
                    </m:sSub>
                  </m:oMath>
                </a14:m>
                <a:r>
                  <a:rPr lang="en-US" sz="2800" b="1" dirty="0" smtClean="0"/>
                  <a:t> </a:t>
                </a:r>
                <a:r>
                  <a:rPr lang="en-US" sz="2800" b="1" dirty="0"/>
                  <a:t>are the columns of the </a:t>
                </a:r>
                <a:r>
                  <a:rPr lang="en-US" sz="2800" b="1" dirty="0" smtClean="0"/>
                  <a:t>matrix </a:t>
                </a:r>
                <a14:m>
                  <m:oMath xmlns:m="http://schemas.openxmlformats.org/officeDocument/2006/math">
                    <m:r>
                      <a:rPr lang="en-US" sz="2800" b="1" i="1" smtClean="0">
                        <a:solidFill>
                          <a:srgbClr val="00B0F0"/>
                        </a:solidFill>
                        <a:latin typeface="Cambria Math" panose="02040503050406030204" pitchFamily="18" charset="0"/>
                      </a:rPr>
                      <m:t>𝑨</m:t>
                    </m:r>
                  </m:oMath>
                </a14:m>
                <a:r>
                  <a:rPr lang="en-US" sz="2800" b="1" dirty="0" smtClean="0"/>
                  <a:t>.</a:t>
                </a:r>
                <a:endParaRPr lang="en-US" sz="2800" b="1" dirty="0"/>
              </a:p>
            </p:txBody>
          </p:sp>
        </mc:Choice>
        <mc:Fallback>
          <p:sp>
            <p:nvSpPr>
              <p:cNvPr id="7" name="TextBox 6"/>
              <p:cNvSpPr txBox="1">
                <a:spLocks noRot="1" noChangeAspect="1" noMove="1" noResize="1" noEditPoints="1" noAdjustHandles="1" noChangeArrowheads="1" noChangeShapeType="1" noTextEdit="1"/>
              </p:cNvSpPr>
              <p:nvPr/>
            </p:nvSpPr>
            <p:spPr>
              <a:xfrm>
                <a:off x="0" y="1845936"/>
                <a:ext cx="9144000" cy="2031325"/>
              </a:xfrm>
              <a:prstGeom prst="rect">
                <a:avLst/>
              </a:prstGeom>
              <a:blipFill rotWithShape="0">
                <a:blip r:embed="rId3"/>
                <a:stretch>
                  <a:fillRect l="-1333" b="-4204"/>
                </a:stretch>
              </a:blipFill>
            </p:spPr>
            <p:txBody>
              <a:bodyPr/>
              <a:lstStyle/>
              <a:p>
                <a:r>
                  <a:rPr lang="en-US">
                    <a:noFill/>
                  </a:rPr>
                  <a:t> </a:t>
                </a:r>
              </a:p>
            </p:txBody>
          </p:sp>
        </mc:Fallback>
      </mc:AlternateContent>
    </p:spTree>
    <p:extLst>
      <p:ext uri="{BB962C8B-B14F-4D97-AF65-F5344CB8AC3E}">
        <p14:creationId xmlns:p14="http://schemas.microsoft.com/office/powerpoint/2010/main" val="345181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p:cNvSpPr txBox="1"/>
              <p:nvPr/>
            </p:nvSpPr>
            <p:spPr>
              <a:xfrm>
                <a:off x="0" y="3234270"/>
                <a:ext cx="9144000" cy="2328330"/>
              </a:xfrm>
              <a:prstGeom prst="rect">
                <a:avLst/>
              </a:prstGeom>
              <a:noFill/>
            </p:spPr>
            <p:txBody>
              <a:bodyPr wrap="square" rtlCol="0">
                <a:spAutoFit/>
              </a:bodyPr>
              <a:lstStyle/>
              <a:p>
                <a:pPr algn="just"/>
                <a:r>
                  <a:rPr lang="en-US" sz="2800" b="1" dirty="0" smtClean="0"/>
                  <a:t>Two matrices </a:t>
                </a:r>
                <a14:m>
                  <m:oMath xmlns:m="http://schemas.openxmlformats.org/officeDocument/2006/math">
                    <m:r>
                      <a:rPr lang="en-US" sz="2800" b="1" i="1" smtClean="0">
                        <a:latin typeface="Cambria Math" panose="02040503050406030204" pitchFamily="18" charset="0"/>
                      </a:rPr>
                      <m:t>𝑨</m:t>
                    </m:r>
                    <m:r>
                      <a:rPr lang="en-US" sz="2800" b="1" i="1" smtClean="0">
                        <a:latin typeface="Cambria Math" panose="02040503050406030204" pitchFamily="18" charset="0"/>
                      </a:rPr>
                      <m:t>=[</m:t>
                    </m:r>
                    <m:sSub>
                      <m:sSubPr>
                        <m:ctrlPr>
                          <a:rPr lang="en-US" sz="2800" b="1" i="1" smtClean="0">
                            <a:solidFill>
                              <a:srgbClr val="00B0F0"/>
                            </a:solidFill>
                            <a:latin typeface="Cambria Math" panose="02040503050406030204" pitchFamily="18" charset="0"/>
                          </a:rPr>
                        </m:ctrlPr>
                      </m:sSubPr>
                      <m:e>
                        <m:r>
                          <a:rPr lang="en-US" sz="2800" b="1" i="1" smtClean="0">
                            <a:solidFill>
                              <a:srgbClr val="00B0F0"/>
                            </a:solidFill>
                            <a:latin typeface="Cambria Math" panose="02040503050406030204" pitchFamily="18" charset="0"/>
                          </a:rPr>
                          <m:t>𝒂</m:t>
                        </m:r>
                      </m:e>
                      <m:sub>
                        <m:r>
                          <a:rPr lang="en-US" sz="2800" b="1" i="1" smtClean="0">
                            <a:solidFill>
                              <a:srgbClr val="00B0F0"/>
                            </a:solidFill>
                            <a:latin typeface="Cambria Math" panose="02040503050406030204" pitchFamily="18" charset="0"/>
                          </a:rPr>
                          <m:t>𝒊𝒋</m:t>
                        </m:r>
                      </m:sub>
                    </m:sSub>
                    <m:r>
                      <a:rPr lang="en-US" sz="2800" b="1" i="1" smtClean="0">
                        <a:latin typeface="Cambria Math" panose="02040503050406030204" pitchFamily="18" charset="0"/>
                      </a:rPr>
                      <m:t>]</m:t>
                    </m:r>
                  </m:oMath>
                </a14:m>
                <a:r>
                  <a:rPr lang="en-US" sz="2800" b="1" dirty="0" smtClean="0"/>
                  <a:t> and </a:t>
                </a:r>
                <a14:m>
                  <m:oMath xmlns:m="http://schemas.openxmlformats.org/officeDocument/2006/math">
                    <m:r>
                      <a:rPr lang="en-US" sz="2800" b="1" i="1" smtClean="0">
                        <a:latin typeface="Cambria Math" panose="02040503050406030204" pitchFamily="18" charset="0"/>
                      </a:rPr>
                      <m:t>𝑩</m:t>
                    </m:r>
                    <m:r>
                      <a:rPr lang="en-US" sz="2800" b="1" i="1" smtClean="0">
                        <a:latin typeface="Cambria Math" panose="02040503050406030204" pitchFamily="18" charset="0"/>
                      </a:rPr>
                      <m:t>=[</m:t>
                    </m:r>
                    <m:sSub>
                      <m:sSubPr>
                        <m:ctrlPr>
                          <a:rPr lang="en-US" sz="2800" b="1" i="1" smtClean="0">
                            <a:solidFill>
                              <a:srgbClr val="00B0F0"/>
                            </a:solidFill>
                            <a:latin typeface="Cambria Math" panose="02040503050406030204" pitchFamily="18" charset="0"/>
                          </a:rPr>
                        </m:ctrlPr>
                      </m:sSubPr>
                      <m:e>
                        <m:r>
                          <a:rPr lang="en-US" sz="2800" b="1" i="1" smtClean="0">
                            <a:solidFill>
                              <a:srgbClr val="00B0F0"/>
                            </a:solidFill>
                            <a:latin typeface="Cambria Math" panose="02040503050406030204" pitchFamily="18" charset="0"/>
                          </a:rPr>
                          <m:t>𝒃</m:t>
                        </m:r>
                      </m:e>
                      <m:sub>
                        <m:r>
                          <a:rPr lang="en-US" sz="2800" b="1" i="1" smtClean="0">
                            <a:solidFill>
                              <a:srgbClr val="00B0F0"/>
                            </a:solidFill>
                            <a:latin typeface="Cambria Math" panose="02040503050406030204" pitchFamily="18" charset="0"/>
                          </a:rPr>
                          <m:t>𝒊𝒋</m:t>
                        </m:r>
                      </m:sub>
                    </m:sSub>
                    <m:r>
                      <a:rPr lang="en-US" sz="2800" b="1" i="1" smtClean="0">
                        <a:latin typeface="Cambria Math" panose="02040503050406030204" pitchFamily="18" charset="0"/>
                      </a:rPr>
                      <m:t>]</m:t>
                    </m:r>
                  </m:oMath>
                </a14:m>
                <a:r>
                  <a:rPr lang="en-US" sz="2800" b="1" dirty="0" smtClean="0"/>
                  <a:t> </a:t>
                </a:r>
                <a:r>
                  <a:rPr lang="en-US" sz="2800" b="1" dirty="0"/>
                  <a:t>are equal </a:t>
                </a:r>
                <a:r>
                  <a:rPr lang="en-US" sz="2800" b="1" dirty="0" smtClean="0"/>
                  <a:t>if</a:t>
                </a:r>
              </a:p>
              <a:p>
                <a:pPr algn="just"/>
                <a:r>
                  <a:rPr lang="en-US" sz="2800" b="1" dirty="0" smtClean="0"/>
                  <a:t> </a:t>
                </a:r>
              </a:p>
              <a:p>
                <a:pPr marL="457200" indent="-457200" algn="just">
                  <a:buFont typeface="Arial" panose="020B0604020202020204" pitchFamily="34" charset="0"/>
                  <a:buChar char="•"/>
                </a:pPr>
                <a:r>
                  <a:rPr lang="en-US" sz="2800" b="1" dirty="0" smtClean="0"/>
                  <a:t>they </a:t>
                </a:r>
                <a:r>
                  <a:rPr lang="en-US" sz="2800" b="1" dirty="0"/>
                  <a:t>have the same </a:t>
                </a:r>
                <a:r>
                  <a:rPr lang="en-US" sz="2800" b="1" dirty="0" smtClean="0"/>
                  <a:t>size </a:t>
                </a:r>
                <a14:m>
                  <m:oMath xmlns:m="http://schemas.openxmlformats.org/officeDocument/2006/math">
                    <m:r>
                      <a:rPr lang="en-US" sz="2800" b="1" i="1" smtClean="0">
                        <a:latin typeface="Cambria Math" panose="02040503050406030204" pitchFamily="18" charset="0"/>
                      </a:rPr>
                      <m:t>(</m:t>
                    </m:r>
                    <m:r>
                      <a:rPr lang="en-US" sz="2800" b="1" i="1" smtClean="0">
                        <a:latin typeface="Cambria Math" panose="02040503050406030204" pitchFamily="18" charset="0"/>
                      </a:rPr>
                      <m:t>𝒎</m:t>
                    </m:r>
                    <m:r>
                      <a:rPr lang="en-US" sz="2800" b="1" i="1" smtClean="0">
                        <a:latin typeface="Cambria Math" panose="02040503050406030204" pitchFamily="18" charset="0"/>
                        <a:ea typeface="Cambria Math"/>
                      </a:rPr>
                      <m:t>×</m:t>
                    </m:r>
                    <m:r>
                      <a:rPr lang="en-US" sz="2800" b="1" i="1" smtClean="0">
                        <a:latin typeface="Cambria Math" panose="02040503050406030204" pitchFamily="18" charset="0"/>
                        <a:ea typeface="Cambria Math"/>
                      </a:rPr>
                      <m:t>𝒏</m:t>
                    </m:r>
                    <m:r>
                      <a:rPr lang="en-US" sz="2800" b="1" i="1" smtClean="0">
                        <a:latin typeface="Cambria Math" panose="02040503050406030204" pitchFamily="18" charset="0"/>
                      </a:rPr>
                      <m:t>)</m:t>
                    </m:r>
                  </m:oMath>
                </a14:m>
                <a:r>
                  <a:rPr lang="en-US" sz="2800" b="1" dirty="0" smtClean="0"/>
                  <a:t> </a:t>
                </a:r>
                <a:endParaRPr lang="en-US" sz="2800" b="1" dirty="0"/>
              </a:p>
              <a:p>
                <a:pPr algn="just"/>
                <a:r>
                  <a:rPr lang="en-US" sz="2800" b="1" dirty="0" smtClean="0"/>
                  <a:t> </a:t>
                </a:r>
              </a:p>
              <a:p>
                <a:pPr marL="457200" indent="-457200" algn="just">
                  <a:buFont typeface="Arial" panose="020B0604020202020204" pitchFamily="34" charset="0"/>
                  <a:buChar char="•"/>
                </a:pPr>
                <a14:m>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𝒊𝒋</m:t>
                        </m:r>
                      </m:sub>
                    </m:sSub>
                    <m:r>
                      <a:rPr lang="en-US" sz="2800" b="1" i="1" smtClean="0">
                        <a:latin typeface="Cambria Math" panose="02040503050406030204" pitchFamily="18" charset="0"/>
                      </a:rPr>
                      <m:t>=</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𝒃</m:t>
                        </m:r>
                      </m:e>
                      <m:sub>
                        <m:r>
                          <a:rPr lang="en-US" sz="2800" b="1" i="1" smtClean="0">
                            <a:latin typeface="Cambria Math" panose="02040503050406030204" pitchFamily="18" charset="0"/>
                          </a:rPr>
                          <m:t>𝒊𝒋</m:t>
                        </m:r>
                      </m:sub>
                    </m:sSub>
                  </m:oMath>
                </a14:m>
                <a:r>
                  <a:rPr lang="en-US" sz="2800" b="1" dirty="0" smtClean="0"/>
                  <a:t> for </a:t>
                </a:r>
                <a14:m>
                  <m:oMath xmlns:m="http://schemas.openxmlformats.org/officeDocument/2006/math">
                    <m:r>
                      <a:rPr lang="en-US" sz="2800" b="1" i="1" smtClean="0">
                        <a:latin typeface="Cambria Math" panose="02040503050406030204" pitchFamily="18" charset="0"/>
                      </a:rPr>
                      <m:t>𝟏</m:t>
                    </m:r>
                    <m:r>
                      <a:rPr lang="en-US" sz="2800" b="1" i="1" smtClean="0">
                        <a:latin typeface="Cambria Math" panose="02040503050406030204" pitchFamily="18" charset="0"/>
                        <a:ea typeface="Cambria Math"/>
                      </a:rPr>
                      <m:t>≤</m:t>
                    </m:r>
                    <m:r>
                      <a:rPr lang="en-US" sz="2800" b="1" i="1" smtClean="0">
                        <a:latin typeface="Cambria Math" panose="02040503050406030204" pitchFamily="18" charset="0"/>
                        <a:ea typeface="Cambria Math"/>
                      </a:rPr>
                      <m:t>𝒊</m:t>
                    </m:r>
                    <m:r>
                      <a:rPr lang="en-US" sz="2800" b="1" i="1" smtClean="0">
                        <a:latin typeface="Cambria Math" panose="02040503050406030204" pitchFamily="18" charset="0"/>
                        <a:ea typeface="Cambria Math"/>
                      </a:rPr>
                      <m:t>≤</m:t>
                    </m:r>
                    <m:r>
                      <a:rPr lang="en-US" sz="2800" b="1" i="1" smtClean="0">
                        <a:latin typeface="Cambria Math" panose="02040503050406030204" pitchFamily="18" charset="0"/>
                        <a:ea typeface="Cambria Math"/>
                      </a:rPr>
                      <m:t>𝒎</m:t>
                    </m:r>
                  </m:oMath>
                </a14:m>
                <a:r>
                  <a:rPr lang="en-US" sz="2800" b="1" dirty="0" smtClean="0"/>
                  <a:t> and </a:t>
                </a:r>
                <a14:m>
                  <m:oMath xmlns:m="http://schemas.openxmlformats.org/officeDocument/2006/math">
                    <m:r>
                      <a:rPr lang="en-US" sz="2800" b="1" i="1" smtClean="0">
                        <a:latin typeface="Cambria Math" panose="02040503050406030204" pitchFamily="18" charset="0"/>
                      </a:rPr>
                      <m:t>𝟏</m:t>
                    </m:r>
                    <m:r>
                      <a:rPr lang="en-US" sz="2800" b="1" i="1" smtClean="0">
                        <a:latin typeface="Cambria Math" panose="02040503050406030204" pitchFamily="18" charset="0"/>
                        <a:ea typeface="Cambria Math"/>
                      </a:rPr>
                      <m:t>≤</m:t>
                    </m:r>
                    <m:r>
                      <a:rPr lang="en-US" sz="2800" b="1" i="1" smtClean="0">
                        <a:latin typeface="Cambria Math" panose="02040503050406030204" pitchFamily="18" charset="0"/>
                        <a:ea typeface="Cambria Math"/>
                      </a:rPr>
                      <m:t>𝒋</m:t>
                    </m:r>
                    <m:r>
                      <a:rPr lang="en-US" sz="2800" b="1" i="1" smtClean="0">
                        <a:latin typeface="Cambria Math" panose="02040503050406030204" pitchFamily="18" charset="0"/>
                        <a:ea typeface="Cambria Math"/>
                      </a:rPr>
                      <m:t>≤</m:t>
                    </m:r>
                    <m:r>
                      <a:rPr lang="en-US" sz="2800" b="1" i="1" smtClean="0">
                        <a:latin typeface="Cambria Math" panose="02040503050406030204" pitchFamily="18" charset="0"/>
                        <a:ea typeface="Cambria Math"/>
                      </a:rPr>
                      <m:t>𝒏</m:t>
                    </m:r>
                  </m:oMath>
                </a14:m>
                <a:r>
                  <a:rPr lang="en-US" sz="2800" b="1" dirty="0" smtClean="0"/>
                  <a:t>.</a:t>
                </a:r>
                <a:endParaRPr lang="en-US" sz="2800" b="1" dirty="0"/>
              </a:p>
            </p:txBody>
          </p:sp>
        </mc:Choice>
        <mc:Fallback>
          <p:sp>
            <p:nvSpPr>
              <p:cNvPr id="6" name="TextBox 5"/>
              <p:cNvSpPr txBox="1">
                <a:spLocks noRot="1" noChangeAspect="1" noMove="1" noResize="1" noEditPoints="1" noAdjustHandles="1" noChangeArrowheads="1" noChangeShapeType="1" noTextEdit="1"/>
              </p:cNvSpPr>
              <p:nvPr/>
            </p:nvSpPr>
            <p:spPr>
              <a:xfrm>
                <a:off x="0" y="3234270"/>
                <a:ext cx="9144000" cy="2328330"/>
              </a:xfrm>
              <a:prstGeom prst="rect">
                <a:avLst/>
              </a:prstGeom>
              <a:blipFill rotWithShape="0">
                <a:blip r:embed="rId2"/>
                <a:stretch>
                  <a:fillRect l="-1333" t="-2880" b="-4712"/>
                </a:stretch>
              </a:blipFill>
            </p:spPr>
            <p:txBody>
              <a:bodyPr/>
              <a:lstStyle/>
              <a:p>
                <a:r>
                  <a:rPr lang="en-US">
                    <a:noFill/>
                  </a:rPr>
                  <a:t> </a:t>
                </a:r>
              </a:p>
            </p:txBody>
          </p:sp>
        </mc:Fallback>
      </mc:AlternateContent>
      <p:sp>
        <p:nvSpPr>
          <p:cNvPr id="9" name="TextBox 8"/>
          <p:cNvSpPr txBox="1"/>
          <p:nvPr/>
        </p:nvSpPr>
        <p:spPr>
          <a:xfrm>
            <a:off x="0" y="2711050"/>
            <a:ext cx="9144000"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Definition. Equality </a:t>
            </a:r>
            <a:r>
              <a:rPr lang="en-US" sz="2800" b="1" dirty="0">
                <a:solidFill>
                  <a:srgbClr val="00B050"/>
                </a:solidFill>
                <a:effectLst>
                  <a:outerShdw blurRad="38100" dist="38100" dir="2700000" algn="tl">
                    <a:srgbClr val="000000">
                      <a:alpha val="43137"/>
                    </a:srgbClr>
                  </a:outerShdw>
                </a:effectLst>
              </a:rPr>
              <a:t>of </a:t>
            </a:r>
            <a:r>
              <a:rPr lang="en-US" sz="2800" b="1" dirty="0" smtClean="0">
                <a:solidFill>
                  <a:srgbClr val="00B050"/>
                </a:solidFill>
                <a:effectLst>
                  <a:outerShdw blurRad="38100" dist="38100" dir="2700000" algn="tl">
                    <a:srgbClr val="000000">
                      <a:alpha val="43137"/>
                    </a:srgbClr>
                  </a:outerShdw>
                </a:effectLst>
              </a:rPr>
              <a:t>Matrices</a:t>
            </a:r>
            <a:endParaRPr lang="en-US" sz="2800" b="1" dirty="0">
              <a:solidFill>
                <a:srgbClr val="00B050"/>
              </a:solidFill>
              <a:effectLst>
                <a:outerShdw blurRad="38100" dist="38100" dir="2700000" algn="tl">
                  <a:srgbClr val="000000">
                    <a:alpha val="43137"/>
                  </a:srgbClr>
                </a:outerShdw>
              </a:effectLst>
            </a:endParaRPr>
          </a:p>
        </p:txBody>
      </p:sp>
      <p:sp>
        <p:nvSpPr>
          <p:cNvPr id="5" name="TextBox 4"/>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Operations with </a:t>
            </a:r>
            <a:r>
              <a:rPr lang="en-US" sz="4400" b="1" dirty="0">
                <a:solidFill>
                  <a:srgbClr val="0070C0"/>
                </a:solidFill>
                <a:effectLst>
                  <a:outerShdw blurRad="38100" dist="38100" dir="2700000" algn="tl">
                    <a:srgbClr val="000000">
                      <a:alpha val="43137"/>
                    </a:srgbClr>
                  </a:outerShdw>
                </a:effectLst>
              </a:rPr>
              <a:t>Matrices</a:t>
            </a:r>
          </a:p>
        </p:txBody>
      </p:sp>
      <p:pic>
        <p:nvPicPr>
          <p:cNvPr id="7"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328862" y="28575"/>
            <a:ext cx="448627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742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Partitioned Matrices</a:t>
            </a:r>
            <a:endParaRPr lang="en-US" sz="4400" dirty="0">
              <a:solidFill>
                <a:srgbClr val="0070C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8" name="TextBox 7"/>
              <p:cNvSpPr txBox="1"/>
              <p:nvPr/>
            </p:nvSpPr>
            <p:spPr>
              <a:xfrm>
                <a:off x="0" y="0"/>
                <a:ext cx="9144000" cy="3618748"/>
              </a:xfrm>
              <a:prstGeom prst="rect">
                <a:avLst/>
              </a:prstGeom>
              <a:noFill/>
            </p:spPr>
            <p:txBody>
              <a:bodyPr wrap="square" rtlCol="0">
                <a:spAutoFit/>
              </a:bodyPr>
              <a:lstStyle/>
              <a:p>
                <a:pPr>
                  <a:lnSpc>
                    <a:spcPct val="150000"/>
                  </a:lnSpc>
                </a:pPr>
                <a:r>
                  <a:rPr lang="en-US" sz="2800" b="1" dirty="0" smtClean="0"/>
                  <a:t>The </a:t>
                </a:r>
                <a:r>
                  <a:rPr lang="en-US" sz="2800" b="1" dirty="0" smtClean="0"/>
                  <a:t>expression</a:t>
                </a:r>
              </a:p>
              <a:p>
                <a14:m>
                  <m:oMathPara xmlns:m="http://schemas.openxmlformats.org/officeDocument/2006/math">
                    <m:oMathParaPr>
                      <m:jc m:val="centerGroup"/>
                    </m:oMathParaPr>
                    <m:oMath xmlns:m="http://schemas.openxmlformats.org/officeDocument/2006/math">
                      <m:sSub>
                        <m:sSubPr>
                          <m:ctrlPr>
                            <a:rPr lang="en-US" sz="2800" b="1" i="1">
                              <a:latin typeface="Cambria Math" panose="02040503050406030204" pitchFamily="18" charset="0"/>
                            </a:rPr>
                          </m:ctrlPr>
                        </m:sSubPr>
                        <m:e>
                          <m:r>
                            <a:rPr lang="en-US" sz="2800" b="1" i="1">
                              <a:latin typeface="Cambria Math" panose="02040503050406030204" pitchFamily="18" charset="0"/>
                            </a:rPr>
                            <m:t>𝒙</m:t>
                          </m:r>
                        </m:e>
                        <m:sub>
                          <m:r>
                            <a:rPr lang="en-US" sz="2800" b="1" i="1">
                              <a:latin typeface="Cambria Math" panose="02040503050406030204" pitchFamily="18" charset="0"/>
                            </a:rPr>
                            <m:t>𝟏</m:t>
                          </m:r>
                        </m:sub>
                      </m:sSub>
                      <m:d>
                        <m:dPr>
                          <m:begChr m:val="["/>
                          <m:endChr m:val="]"/>
                          <m:ctrlPr>
                            <a:rPr lang="en-US" sz="2800" b="1" i="1">
                              <a:latin typeface="Cambria Math" panose="02040503050406030204" pitchFamily="18" charset="0"/>
                            </a:rPr>
                          </m:ctrlPr>
                        </m:dPr>
                        <m:e>
                          <m:m>
                            <m:mPr>
                              <m:mcs>
                                <m:mc>
                                  <m:mcPr>
                                    <m:count m:val="1"/>
                                    <m:mcJc m:val="center"/>
                                  </m:mcPr>
                                </m:mc>
                              </m:mcs>
                              <m:ctrlPr>
                                <a:rPr lang="en-US" sz="2800" b="1" i="1">
                                  <a:latin typeface="Cambria Math" panose="02040503050406030204" pitchFamily="18" charset="0"/>
                                </a:rPr>
                              </m:ctrlPr>
                            </m:mPr>
                            <m:mr>
                              <m:e>
                                <m:sSub>
                                  <m:sSubPr>
                                    <m:ctrlPr>
                                      <a:rPr lang="en-US" sz="2800" b="1" i="1">
                                        <a:latin typeface="Cambria Math" panose="02040503050406030204" pitchFamily="18" charset="0"/>
                                      </a:rPr>
                                    </m:ctrlPr>
                                  </m:sSubPr>
                                  <m:e>
                                    <m:r>
                                      <m:rPr>
                                        <m:brk m:alnAt="7"/>
                                      </m:rPr>
                                      <a:rPr lang="en-US" sz="2800" b="1" i="1">
                                        <a:latin typeface="Cambria Math" panose="02040503050406030204" pitchFamily="18" charset="0"/>
                                      </a:rPr>
                                      <m:t>𝒂</m:t>
                                    </m:r>
                                  </m:e>
                                  <m:sub>
                                    <m:r>
                                      <m:rPr>
                                        <m:brk m:alnAt="7"/>
                                      </m:rPr>
                                      <a:rPr lang="en-US" sz="2800" b="1" i="1">
                                        <a:latin typeface="Cambria Math" panose="02040503050406030204" pitchFamily="18" charset="0"/>
                                      </a:rPr>
                                      <m:t>𝟏</m:t>
                                    </m:r>
                                    <m:r>
                                      <a:rPr lang="en-US" sz="2800" b="1" i="1">
                                        <a:latin typeface="Cambria Math" panose="02040503050406030204" pitchFamily="18" charset="0"/>
                                      </a:rPr>
                                      <m:t>𝟏</m:t>
                                    </m:r>
                                  </m:sub>
                                </m:sSub>
                              </m:e>
                            </m:mr>
                            <m:mr>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𝟐𝟏</m:t>
                                    </m:r>
                                  </m:sub>
                                </m:sSub>
                              </m:e>
                            </m:mr>
                            <m:mr>
                              <m:e>
                                <m:m>
                                  <m:mPr>
                                    <m:mcs>
                                      <m:mc>
                                        <m:mcPr>
                                          <m:count m:val="1"/>
                                          <m:mcJc m:val="center"/>
                                        </m:mcPr>
                                      </m:mc>
                                    </m:mcs>
                                    <m:ctrlPr>
                                      <a:rPr lang="en-US" sz="2800" b="1" i="1">
                                        <a:latin typeface="Cambria Math" panose="02040503050406030204" pitchFamily="18" charset="0"/>
                                      </a:rPr>
                                    </m:ctrlPr>
                                  </m:mPr>
                                  <m:mr>
                                    <m:e>
                                      <m:r>
                                        <m:rPr>
                                          <m:brk m:alnAt="7"/>
                                        </m:rPr>
                                        <a:rPr lang="en-US" sz="2800" b="1" i="1">
                                          <a:latin typeface="Cambria Math" panose="02040503050406030204" pitchFamily="18" charset="0"/>
                                          <a:ea typeface="Cambria Math" panose="02040503050406030204" pitchFamily="18" charset="0"/>
                                        </a:rPr>
                                        <m:t>⋮</m:t>
                                      </m:r>
                                    </m:e>
                                  </m:mr>
                                  <m:mr>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𝒎</m:t>
                                          </m:r>
                                          <m:r>
                                            <a:rPr lang="en-US" sz="2800" b="1" i="1">
                                              <a:latin typeface="Cambria Math" panose="02040503050406030204" pitchFamily="18" charset="0"/>
                                            </a:rPr>
                                            <m:t>𝟏</m:t>
                                          </m:r>
                                        </m:sub>
                                      </m:sSub>
                                    </m:e>
                                  </m:mr>
                                </m:m>
                              </m:e>
                            </m:mr>
                          </m:m>
                        </m:e>
                      </m:d>
                      <m:r>
                        <a:rPr lang="en-US" sz="2800" b="1" i="1">
                          <a:latin typeface="Cambria Math" panose="02040503050406030204" pitchFamily="18" charset="0"/>
                        </a:rPr>
                        <m:t>+</m:t>
                      </m:r>
                      <m:sSub>
                        <m:sSubPr>
                          <m:ctrlPr>
                            <a:rPr lang="en-US" sz="2800" b="1" i="1">
                              <a:latin typeface="Cambria Math" panose="02040503050406030204" pitchFamily="18" charset="0"/>
                            </a:rPr>
                          </m:ctrlPr>
                        </m:sSubPr>
                        <m:e>
                          <m:r>
                            <a:rPr lang="en-US" sz="2800" b="1" i="1">
                              <a:latin typeface="Cambria Math" panose="02040503050406030204" pitchFamily="18" charset="0"/>
                            </a:rPr>
                            <m:t>𝒙</m:t>
                          </m:r>
                        </m:e>
                        <m:sub>
                          <m:r>
                            <a:rPr lang="en-US" sz="2800" b="1" i="1">
                              <a:latin typeface="Cambria Math" panose="02040503050406030204" pitchFamily="18" charset="0"/>
                            </a:rPr>
                            <m:t>𝟐</m:t>
                          </m:r>
                        </m:sub>
                      </m:sSub>
                      <m:d>
                        <m:dPr>
                          <m:begChr m:val="["/>
                          <m:endChr m:val="]"/>
                          <m:ctrlPr>
                            <a:rPr lang="en-US" sz="2800" b="1" i="1">
                              <a:latin typeface="Cambria Math" panose="02040503050406030204" pitchFamily="18" charset="0"/>
                            </a:rPr>
                          </m:ctrlPr>
                        </m:dPr>
                        <m:e>
                          <m:m>
                            <m:mPr>
                              <m:mcs>
                                <m:mc>
                                  <m:mcPr>
                                    <m:count m:val="1"/>
                                    <m:mcJc m:val="center"/>
                                  </m:mcPr>
                                </m:mc>
                              </m:mcs>
                              <m:ctrlPr>
                                <a:rPr lang="en-US" sz="2800" b="1" i="1">
                                  <a:latin typeface="Cambria Math" panose="02040503050406030204" pitchFamily="18" charset="0"/>
                                </a:rPr>
                              </m:ctrlPr>
                            </m:mPr>
                            <m:mr>
                              <m:e>
                                <m:sSub>
                                  <m:sSubPr>
                                    <m:ctrlPr>
                                      <a:rPr lang="en-US" sz="2800" b="1" i="1">
                                        <a:latin typeface="Cambria Math" panose="02040503050406030204" pitchFamily="18" charset="0"/>
                                      </a:rPr>
                                    </m:ctrlPr>
                                  </m:sSubPr>
                                  <m:e>
                                    <m:r>
                                      <m:rPr>
                                        <m:brk m:alnAt="7"/>
                                      </m:rPr>
                                      <a:rPr lang="en-US" sz="2800" b="1" i="1">
                                        <a:latin typeface="Cambria Math" panose="02040503050406030204" pitchFamily="18" charset="0"/>
                                      </a:rPr>
                                      <m:t>𝒂</m:t>
                                    </m:r>
                                  </m:e>
                                  <m:sub>
                                    <m:r>
                                      <m:rPr>
                                        <m:brk m:alnAt="7"/>
                                      </m:rPr>
                                      <a:rPr lang="en-US" sz="2800" b="1" i="1">
                                        <a:latin typeface="Cambria Math" panose="02040503050406030204" pitchFamily="18" charset="0"/>
                                      </a:rPr>
                                      <m:t>𝟏</m:t>
                                    </m:r>
                                    <m:r>
                                      <a:rPr lang="en-US" sz="2800" b="1" i="1">
                                        <a:latin typeface="Cambria Math" panose="02040503050406030204" pitchFamily="18" charset="0"/>
                                      </a:rPr>
                                      <m:t>𝟐</m:t>
                                    </m:r>
                                  </m:sub>
                                </m:sSub>
                              </m:e>
                            </m:mr>
                            <m:mr>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𝟐</m:t>
                                    </m:r>
                                    <m:r>
                                      <a:rPr lang="en-US" sz="2800" b="1" i="1">
                                        <a:latin typeface="Cambria Math" panose="02040503050406030204" pitchFamily="18" charset="0"/>
                                      </a:rPr>
                                      <m:t>𝟐</m:t>
                                    </m:r>
                                  </m:sub>
                                </m:sSub>
                              </m:e>
                            </m:mr>
                            <m:mr>
                              <m:e>
                                <m:m>
                                  <m:mPr>
                                    <m:mcs>
                                      <m:mc>
                                        <m:mcPr>
                                          <m:count m:val="1"/>
                                          <m:mcJc m:val="center"/>
                                        </m:mcPr>
                                      </m:mc>
                                    </m:mcs>
                                    <m:ctrlPr>
                                      <a:rPr lang="en-US" sz="2800" b="1" i="1">
                                        <a:latin typeface="Cambria Math" panose="02040503050406030204" pitchFamily="18" charset="0"/>
                                      </a:rPr>
                                    </m:ctrlPr>
                                  </m:mPr>
                                  <m:mr>
                                    <m:e>
                                      <m:r>
                                        <m:rPr>
                                          <m:brk m:alnAt="7"/>
                                        </m:rPr>
                                        <a:rPr lang="en-US" sz="2800" b="1" i="1">
                                          <a:latin typeface="Cambria Math" panose="02040503050406030204" pitchFamily="18" charset="0"/>
                                          <a:ea typeface="Cambria Math" panose="02040503050406030204" pitchFamily="18" charset="0"/>
                                        </a:rPr>
                                        <m:t>⋮</m:t>
                                      </m:r>
                                    </m:e>
                                  </m:mr>
                                  <m:mr>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𝒎</m:t>
                                          </m:r>
                                          <m:r>
                                            <a:rPr lang="en-US" sz="2800" b="1" i="1">
                                              <a:latin typeface="Cambria Math" panose="02040503050406030204" pitchFamily="18" charset="0"/>
                                            </a:rPr>
                                            <m:t>𝟐</m:t>
                                          </m:r>
                                        </m:sub>
                                      </m:sSub>
                                    </m:e>
                                  </m:mr>
                                </m:m>
                              </m:e>
                            </m:mr>
                          </m:m>
                        </m:e>
                      </m:d>
                      <m:r>
                        <a:rPr lang="en-US" sz="2800" b="1" i="1">
                          <a:latin typeface="Cambria Math" panose="02040503050406030204" pitchFamily="18" charset="0"/>
                        </a:rPr>
                        <m:t>+…+</m:t>
                      </m:r>
                      <m:sSub>
                        <m:sSubPr>
                          <m:ctrlPr>
                            <a:rPr lang="en-US" sz="2800" b="1" i="1">
                              <a:latin typeface="Cambria Math" panose="02040503050406030204" pitchFamily="18" charset="0"/>
                            </a:rPr>
                          </m:ctrlPr>
                        </m:sSubPr>
                        <m:e>
                          <m:r>
                            <a:rPr lang="en-US" sz="2800" b="1" i="1">
                              <a:latin typeface="Cambria Math" panose="02040503050406030204" pitchFamily="18" charset="0"/>
                            </a:rPr>
                            <m:t>𝒙</m:t>
                          </m:r>
                        </m:e>
                        <m:sub>
                          <m:r>
                            <a:rPr lang="en-US" sz="2800" b="1" i="1">
                              <a:latin typeface="Cambria Math" panose="02040503050406030204" pitchFamily="18" charset="0"/>
                            </a:rPr>
                            <m:t>𝒏</m:t>
                          </m:r>
                        </m:sub>
                      </m:sSub>
                      <m:d>
                        <m:dPr>
                          <m:begChr m:val="["/>
                          <m:endChr m:val="]"/>
                          <m:ctrlPr>
                            <a:rPr lang="en-US" sz="2800" b="1" i="1">
                              <a:latin typeface="Cambria Math" panose="02040503050406030204" pitchFamily="18" charset="0"/>
                            </a:rPr>
                          </m:ctrlPr>
                        </m:dPr>
                        <m:e>
                          <m:m>
                            <m:mPr>
                              <m:mcs>
                                <m:mc>
                                  <m:mcPr>
                                    <m:count m:val="1"/>
                                    <m:mcJc m:val="center"/>
                                  </m:mcPr>
                                </m:mc>
                              </m:mcs>
                              <m:ctrlPr>
                                <a:rPr lang="en-US" sz="2800" b="1" i="1">
                                  <a:latin typeface="Cambria Math" panose="02040503050406030204" pitchFamily="18" charset="0"/>
                                </a:rPr>
                              </m:ctrlPr>
                            </m:mPr>
                            <m:mr>
                              <m:e>
                                <m:sSub>
                                  <m:sSubPr>
                                    <m:ctrlPr>
                                      <a:rPr lang="en-US" sz="2800" b="1" i="1">
                                        <a:latin typeface="Cambria Math" panose="02040503050406030204" pitchFamily="18" charset="0"/>
                                      </a:rPr>
                                    </m:ctrlPr>
                                  </m:sSubPr>
                                  <m:e>
                                    <m:r>
                                      <m:rPr>
                                        <m:brk m:alnAt="7"/>
                                      </m:rPr>
                                      <a:rPr lang="en-US" sz="2800" b="1" i="1">
                                        <a:latin typeface="Cambria Math" panose="02040503050406030204" pitchFamily="18" charset="0"/>
                                      </a:rPr>
                                      <m:t>𝒂</m:t>
                                    </m:r>
                                  </m:e>
                                  <m:sub>
                                    <m:r>
                                      <m:rPr>
                                        <m:brk m:alnAt="7"/>
                                      </m:rPr>
                                      <a:rPr lang="en-US" sz="2800" b="1" i="1">
                                        <a:latin typeface="Cambria Math" panose="02040503050406030204" pitchFamily="18" charset="0"/>
                                      </a:rPr>
                                      <m:t>𝟏</m:t>
                                    </m:r>
                                    <m:r>
                                      <a:rPr lang="en-US" sz="2800" b="1" i="1">
                                        <a:latin typeface="Cambria Math" panose="02040503050406030204" pitchFamily="18" charset="0"/>
                                      </a:rPr>
                                      <m:t>𝒏</m:t>
                                    </m:r>
                                  </m:sub>
                                </m:sSub>
                              </m:e>
                            </m:mr>
                            <m:mr>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𝟐</m:t>
                                    </m:r>
                                    <m:r>
                                      <a:rPr lang="en-US" sz="2800" b="1" i="1">
                                        <a:latin typeface="Cambria Math" panose="02040503050406030204" pitchFamily="18" charset="0"/>
                                      </a:rPr>
                                      <m:t>𝒏</m:t>
                                    </m:r>
                                  </m:sub>
                                </m:sSub>
                              </m:e>
                            </m:mr>
                            <m:mr>
                              <m:e>
                                <m:m>
                                  <m:mPr>
                                    <m:mcs>
                                      <m:mc>
                                        <m:mcPr>
                                          <m:count m:val="1"/>
                                          <m:mcJc m:val="center"/>
                                        </m:mcPr>
                                      </m:mc>
                                    </m:mcs>
                                    <m:ctrlPr>
                                      <a:rPr lang="en-US" sz="2800" b="1" i="1">
                                        <a:latin typeface="Cambria Math" panose="02040503050406030204" pitchFamily="18" charset="0"/>
                                      </a:rPr>
                                    </m:ctrlPr>
                                  </m:mPr>
                                  <m:mr>
                                    <m:e>
                                      <m:r>
                                        <m:rPr>
                                          <m:brk m:alnAt="7"/>
                                        </m:rPr>
                                        <a:rPr lang="en-US" sz="2800" b="1" i="1">
                                          <a:latin typeface="Cambria Math" panose="02040503050406030204" pitchFamily="18" charset="0"/>
                                          <a:ea typeface="Cambria Math" panose="02040503050406030204" pitchFamily="18" charset="0"/>
                                        </a:rPr>
                                        <m:t>⋮</m:t>
                                      </m:r>
                                    </m:e>
                                  </m:mr>
                                  <m:mr>
                                    <m:e>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𝒎</m:t>
                                          </m:r>
                                          <m:r>
                                            <a:rPr lang="en-US" sz="2800" b="1" i="1">
                                              <a:latin typeface="Cambria Math" panose="02040503050406030204" pitchFamily="18" charset="0"/>
                                            </a:rPr>
                                            <m:t>𝒏</m:t>
                                          </m:r>
                                        </m:sub>
                                      </m:sSub>
                                    </m:e>
                                  </m:mr>
                                </m:m>
                              </m:e>
                            </m:mr>
                          </m:m>
                        </m:e>
                      </m:d>
                    </m:oMath>
                  </m:oMathPara>
                </a14:m>
                <a:endParaRPr lang="en-US" sz="2800" b="1" dirty="0" smtClean="0"/>
              </a:p>
              <a:p>
                <a:pPr algn="just">
                  <a:lnSpc>
                    <a:spcPct val="150000"/>
                  </a:lnSpc>
                </a:pPr>
                <a:r>
                  <a:rPr lang="en-US" sz="2800" b="1" dirty="0"/>
                  <a:t>is </a:t>
                </a:r>
                <a:r>
                  <a:rPr lang="en-US" sz="2800" b="1" dirty="0"/>
                  <a:t>called a </a:t>
                </a:r>
                <a:r>
                  <a:rPr lang="en-US" sz="2800" b="1" dirty="0">
                    <a:solidFill>
                      <a:srgbClr val="FF0000"/>
                    </a:solidFill>
                  </a:rPr>
                  <a:t>linear combination</a:t>
                </a:r>
                <a:r>
                  <a:rPr lang="en-US" sz="2800" b="1" dirty="0"/>
                  <a:t> of the column </a:t>
                </a:r>
                <a:r>
                  <a:rPr lang="en-US" sz="2800" b="1" dirty="0"/>
                  <a:t>matrices </a:t>
                </a:r>
                <a14:m>
                  <m:oMath xmlns:m="http://schemas.openxmlformats.org/officeDocument/2006/math">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𝟏</m:t>
                        </m:r>
                      </m:sub>
                    </m:sSub>
                    <m:r>
                      <a:rPr lang="en-US" sz="2800" b="1" i="1">
                        <a:latin typeface="Cambria Math" panose="02040503050406030204" pitchFamily="18" charset="0"/>
                      </a:rPr>
                      <m:t>,</m:t>
                    </m:r>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𝟐</m:t>
                        </m:r>
                      </m:sub>
                    </m:sSub>
                    <m:r>
                      <a:rPr lang="en-US" sz="2800" b="1" i="1">
                        <a:latin typeface="Cambria Math" panose="02040503050406030204" pitchFamily="18" charset="0"/>
                      </a:rPr>
                      <m:t>,…,</m:t>
                    </m:r>
                    <m:sSub>
                      <m:sSubPr>
                        <m:ctrlPr>
                          <a:rPr lang="en-US" sz="2800" b="1" i="1">
                            <a:latin typeface="Cambria Math" panose="02040503050406030204" pitchFamily="18" charset="0"/>
                          </a:rPr>
                        </m:ctrlPr>
                      </m:sSubPr>
                      <m:e>
                        <m:r>
                          <a:rPr lang="en-US" sz="2800" b="1" i="1">
                            <a:latin typeface="Cambria Math" panose="02040503050406030204" pitchFamily="18" charset="0"/>
                          </a:rPr>
                          <m:t>𝒂</m:t>
                        </m:r>
                      </m:e>
                      <m:sub>
                        <m:r>
                          <a:rPr lang="en-US" sz="2800" b="1" i="1">
                            <a:latin typeface="Cambria Math" panose="02040503050406030204" pitchFamily="18" charset="0"/>
                          </a:rPr>
                          <m:t>𝒏</m:t>
                        </m:r>
                      </m:sub>
                    </m:sSub>
                  </m:oMath>
                </a14:m>
                <a:r>
                  <a:rPr lang="en-US" sz="2800" b="1" dirty="0"/>
                  <a:t> </a:t>
                </a:r>
                <a:r>
                  <a:rPr lang="en-US" sz="2800" b="1" dirty="0"/>
                  <a:t>with </a:t>
                </a:r>
                <a:r>
                  <a:rPr lang="en-US" sz="2800" b="1" dirty="0">
                    <a:solidFill>
                      <a:srgbClr val="FF0000"/>
                    </a:solidFill>
                  </a:rPr>
                  <a:t>coefficients</a:t>
                </a:r>
                <a:r>
                  <a:rPr lang="en-US" sz="2800" b="1" dirty="0"/>
                  <a:t> </a:t>
                </a:r>
                <a14:m>
                  <m:oMath xmlns:m="http://schemas.openxmlformats.org/officeDocument/2006/math">
                    <m:sSub>
                      <m:sSubPr>
                        <m:ctrlPr>
                          <a:rPr lang="en-US" sz="2800" b="1" i="1">
                            <a:latin typeface="Cambria Math" panose="02040503050406030204" pitchFamily="18" charset="0"/>
                          </a:rPr>
                        </m:ctrlPr>
                      </m:sSubPr>
                      <m:e>
                        <m:r>
                          <a:rPr lang="en-US" sz="2800" b="1" i="1">
                            <a:latin typeface="Cambria Math" panose="02040503050406030204" pitchFamily="18" charset="0"/>
                          </a:rPr>
                          <m:t>𝒙</m:t>
                        </m:r>
                      </m:e>
                      <m:sub>
                        <m:r>
                          <a:rPr lang="en-US" sz="2800" b="1" i="1">
                            <a:latin typeface="Cambria Math" panose="02040503050406030204" pitchFamily="18" charset="0"/>
                          </a:rPr>
                          <m:t>𝟏</m:t>
                        </m:r>
                      </m:sub>
                    </m:sSub>
                    <m:r>
                      <a:rPr lang="en-US" sz="2800" b="1" i="1">
                        <a:latin typeface="Cambria Math" panose="02040503050406030204" pitchFamily="18" charset="0"/>
                      </a:rPr>
                      <m:t>,</m:t>
                    </m:r>
                    <m:sSub>
                      <m:sSubPr>
                        <m:ctrlPr>
                          <a:rPr lang="en-US" sz="2800" b="1" i="1">
                            <a:latin typeface="Cambria Math" panose="02040503050406030204" pitchFamily="18" charset="0"/>
                          </a:rPr>
                        </m:ctrlPr>
                      </m:sSubPr>
                      <m:e>
                        <m:r>
                          <a:rPr lang="en-US" sz="2800" b="1" i="1">
                            <a:latin typeface="Cambria Math" panose="02040503050406030204" pitchFamily="18" charset="0"/>
                          </a:rPr>
                          <m:t>𝒙</m:t>
                        </m:r>
                      </m:e>
                      <m:sub>
                        <m:r>
                          <a:rPr lang="en-US" sz="2800" b="1" i="1">
                            <a:latin typeface="Cambria Math" panose="02040503050406030204" pitchFamily="18" charset="0"/>
                          </a:rPr>
                          <m:t>𝟐</m:t>
                        </m:r>
                      </m:sub>
                    </m:sSub>
                    <m:r>
                      <a:rPr lang="en-US" sz="2800" b="1" i="1">
                        <a:latin typeface="Cambria Math" panose="02040503050406030204" pitchFamily="18" charset="0"/>
                      </a:rPr>
                      <m:t>,…,</m:t>
                    </m:r>
                    <m:sSub>
                      <m:sSubPr>
                        <m:ctrlPr>
                          <a:rPr lang="en-US" sz="2800" b="1" i="1">
                            <a:latin typeface="Cambria Math" panose="02040503050406030204" pitchFamily="18" charset="0"/>
                          </a:rPr>
                        </m:ctrlPr>
                      </m:sSubPr>
                      <m:e>
                        <m:r>
                          <a:rPr lang="en-US" sz="2800" b="1" i="1">
                            <a:latin typeface="Cambria Math" panose="02040503050406030204" pitchFamily="18" charset="0"/>
                          </a:rPr>
                          <m:t>𝒙</m:t>
                        </m:r>
                      </m:e>
                      <m:sub>
                        <m:r>
                          <a:rPr lang="en-US" sz="2800" b="1" i="1">
                            <a:latin typeface="Cambria Math" panose="02040503050406030204" pitchFamily="18" charset="0"/>
                          </a:rPr>
                          <m:t>𝒏</m:t>
                        </m:r>
                      </m:sub>
                    </m:sSub>
                  </m:oMath>
                </a14:m>
                <a:r>
                  <a:rPr lang="en-US" sz="2800" b="1" dirty="0" smtClean="0"/>
                  <a:t>.</a:t>
                </a:r>
                <a:endParaRPr lang="en-US" sz="2800" b="1" dirty="0"/>
              </a:p>
            </p:txBody>
          </p:sp>
        </mc:Choice>
        <mc:Fallback>
          <p:sp>
            <p:nvSpPr>
              <p:cNvPr id="8" name="TextBox 7"/>
              <p:cNvSpPr txBox="1">
                <a:spLocks noRot="1" noChangeAspect="1" noMove="1" noResize="1" noEditPoints="1" noAdjustHandles="1" noChangeArrowheads="1" noChangeShapeType="1" noTextEdit="1"/>
              </p:cNvSpPr>
              <p:nvPr/>
            </p:nvSpPr>
            <p:spPr>
              <a:xfrm>
                <a:off x="0" y="0"/>
                <a:ext cx="9144000" cy="3618748"/>
              </a:xfrm>
              <a:prstGeom prst="rect">
                <a:avLst/>
              </a:prstGeom>
              <a:blipFill rotWithShape="0">
                <a:blip r:embed="rId2"/>
                <a:stretch>
                  <a:fillRect l="-1333" r="-1333" b="-1852"/>
                </a:stretch>
              </a:blipFill>
            </p:spPr>
            <p:txBody>
              <a:bodyPr/>
              <a:lstStyle/>
              <a:p>
                <a:r>
                  <a:rPr lang="en-US">
                    <a:noFill/>
                  </a:rPr>
                  <a:t> </a:t>
                </a:r>
              </a:p>
            </p:txBody>
          </p:sp>
        </mc:Fallback>
      </mc:AlternateContent>
    </p:spTree>
    <p:extLst>
      <p:ext uri="{BB962C8B-B14F-4D97-AF65-F5344CB8AC3E}">
        <p14:creationId xmlns:p14="http://schemas.microsoft.com/office/powerpoint/2010/main" val="40257306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0" y="457200"/>
                <a:ext cx="9144000" cy="2677656"/>
              </a:xfrm>
              <a:prstGeom prst="rect">
                <a:avLst/>
              </a:prstGeom>
              <a:noFill/>
            </p:spPr>
            <p:txBody>
              <a:bodyPr wrap="square" rtlCol="0">
                <a:spAutoFit/>
              </a:bodyPr>
              <a:lstStyle/>
              <a:p>
                <a:pPr algn="just">
                  <a:lnSpc>
                    <a:spcPct val="150000"/>
                  </a:lnSpc>
                </a:pPr>
                <a:r>
                  <a:rPr lang="en-US" sz="2800" b="1" dirty="0" smtClean="0"/>
                  <a:t>Solve the </a:t>
                </a:r>
                <a:r>
                  <a:rPr lang="en-US" sz="2800" b="1" dirty="0"/>
                  <a:t>linear </a:t>
                </a:r>
                <a:r>
                  <a:rPr lang="en-US" sz="2800" b="1" dirty="0" smtClean="0"/>
                  <a:t>system</a:t>
                </a:r>
                <a:r>
                  <a:rPr lang="en-US" sz="2800" b="1" dirty="0" smtClean="0"/>
                  <a:t>:</a:t>
                </a:r>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𝟏</m:t>
                          </m:r>
                        </m:sub>
                      </m:sSub>
                      <m:r>
                        <a:rPr lang="en-US" sz="2800" b="1" i="1" smtClean="0">
                          <a:latin typeface="Cambria Math" panose="02040503050406030204" pitchFamily="18" charset="0"/>
                        </a:rPr>
                        <m:t>+</m:t>
                      </m:r>
                      <m:r>
                        <a:rPr lang="en-US" sz="2800" b="1" i="1" smtClean="0">
                          <a:latin typeface="Cambria Math" panose="02040503050406030204" pitchFamily="18" charset="0"/>
                        </a:rPr>
                        <m:t>𝟐</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𝟐</m:t>
                          </m:r>
                        </m:sub>
                      </m:sSub>
                      <m:r>
                        <a:rPr lang="en-US" sz="2800" b="1" i="1" smtClean="0">
                          <a:latin typeface="Cambria Math" panose="02040503050406030204" pitchFamily="18" charset="0"/>
                        </a:rPr>
                        <m:t>+</m:t>
                      </m:r>
                      <m:r>
                        <a:rPr lang="en-US" sz="2800" b="1" i="1" smtClean="0">
                          <a:latin typeface="Cambria Math" panose="02040503050406030204" pitchFamily="18" charset="0"/>
                        </a:rPr>
                        <m:t>𝟑</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𝟑</m:t>
                          </m:r>
                        </m:sub>
                      </m:sSub>
                      <m:r>
                        <a:rPr lang="en-US" sz="2800" b="1" i="1" smtClean="0">
                          <a:latin typeface="Cambria Math" panose="02040503050406030204" pitchFamily="18" charset="0"/>
                        </a:rPr>
                        <m:t>=</m:t>
                      </m:r>
                      <m:r>
                        <a:rPr lang="en-US" sz="2800" b="1" i="1" smtClean="0">
                          <a:latin typeface="Cambria Math" panose="02040503050406030204" pitchFamily="18" charset="0"/>
                        </a:rPr>
                        <m:t>𝟎</m:t>
                      </m:r>
                    </m:oMath>
                  </m:oMathPara>
                </a14:m>
                <a:endParaRPr lang="en-US" sz="2800" b="1" dirty="0" smtClean="0"/>
              </a:p>
              <a:p>
                <a:pPr algn="just">
                  <a:lnSpc>
                    <a:spcPct val="150000"/>
                  </a:lnSpc>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𝟒</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𝟏</m:t>
                          </m:r>
                        </m:sub>
                      </m:sSub>
                      <m:r>
                        <a:rPr lang="en-US" sz="2800" b="1" i="1" smtClean="0">
                          <a:latin typeface="Cambria Math" panose="02040503050406030204" pitchFamily="18" charset="0"/>
                        </a:rPr>
                        <m:t>+</m:t>
                      </m:r>
                      <m:r>
                        <a:rPr lang="en-US" sz="2800" b="1" i="1" smtClean="0">
                          <a:latin typeface="Cambria Math" panose="02040503050406030204" pitchFamily="18" charset="0"/>
                        </a:rPr>
                        <m:t>𝟓</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𝟐</m:t>
                          </m:r>
                        </m:sub>
                      </m:sSub>
                      <m:r>
                        <a:rPr lang="en-US" sz="2800" b="1" i="1" smtClean="0">
                          <a:latin typeface="Cambria Math" panose="02040503050406030204" pitchFamily="18" charset="0"/>
                        </a:rPr>
                        <m:t>+</m:t>
                      </m:r>
                      <m:r>
                        <a:rPr lang="en-US" sz="2800" b="1" i="1" smtClean="0">
                          <a:latin typeface="Cambria Math" panose="02040503050406030204" pitchFamily="18" charset="0"/>
                        </a:rPr>
                        <m:t>𝟔</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𝟑</m:t>
                          </m:r>
                        </m:sub>
                      </m:sSub>
                      <m:r>
                        <a:rPr lang="en-US" sz="2800" b="1" i="1" smtClean="0">
                          <a:latin typeface="Cambria Math" panose="02040503050406030204" pitchFamily="18" charset="0"/>
                        </a:rPr>
                        <m:t>=</m:t>
                      </m:r>
                      <m:r>
                        <a:rPr lang="en-US" sz="2800" b="1" i="1" smtClean="0">
                          <a:latin typeface="Cambria Math" panose="02040503050406030204" pitchFamily="18" charset="0"/>
                        </a:rPr>
                        <m:t>𝟑</m:t>
                      </m:r>
                    </m:oMath>
                  </m:oMathPara>
                </a14:m>
                <a:endParaRPr lang="en-US" sz="2800" b="1" dirty="0" smtClean="0"/>
              </a:p>
              <a:p>
                <a:pPr algn="just">
                  <a:lnSpc>
                    <a:spcPct val="150000"/>
                  </a:lnSpc>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𝟕</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𝟏</m:t>
                          </m:r>
                        </m:sub>
                      </m:sSub>
                      <m:r>
                        <a:rPr lang="en-US" sz="2800" b="1" i="1" smtClean="0">
                          <a:latin typeface="Cambria Math" panose="02040503050406030204" pitchFamily="18" charset="0"/>
                        </a:rPr>
                        <m:t>+</m:t>
                      </m:r>
                      <m:r>
                        <a:rPr lang="en-US" sz="2800" b="1" i="1" smtClean="0">
                          <a:latin typeface="Cambria Math" panose="02040503050406030204" pitchFamily="18" charset="0"/>
                        </a:rPr>
                        <m:t>𝟖</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𝟐</m:t>
                          </m:r>
                        </m:sub>
                      </m:sSub>
                      <m:r>
                        <a:rPr lang="en-US" sz="2800" b="1" i="1" smtClean="0">
                          <a:latin typeface="Cambria Math" panose="02040503050406030204" pitchFamily="18" charset="0"/>
                        </a:rPr>
                        <m:t>+</m:t>
                      </m:r>
                      <m:r>
                        <a:rPr lang="en-US" sz="2800" b="1" i="1" smtClean="0">
                          <a:latin typeface="Cambria Math" panose="02040503050406030204" pitchFamily="18" charset="0"/>
                        </a:rPr>
                        <m:t>𝟗</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𝟑</m:t>
                          </m:r>
                        </m:sub>
                      </m:sSub>
                      <m:r>
                        <a:rPr lang="en-US" sz="2800" b="1" i="1" smtClean="0">
                          <a:latin typeface="Cambria Math" panose="02040503050406030204" pitchFamily="18" charset="0"/>
                        </a:rPr>
                        <m:t>=</m:t>
                      </m:r>
                      <m:r>
                        <a:rPr lang="en-US" sz="2800" b="1" i="1" smtClean="0">
                          <a:latin typeface="Cambria Math" panose="02040503050406030204" pitchFamily="18" charset="0"/>
                        </a:rPr>
                        <m:t>𝟔</m:t>
                      </m:r>
                    </m:oMath>
                  </m:oMathPara>
                </a14:m>
                <a:endParaRPr lang="en-US" sz="2800" b="1" dirty="0"/>
              </a:p>
            </p:txBody>
          </p:sp>
        </mc:Choice>
        <mc:Fallback>
          <p:sp>
            <p:nvSpPr>
              <p:cNvPr id="5" name="TextBox 4"/>
              <p:cNvSpPr txBox="1">
                <a:spLocks noRot="1" noChangeAspect="1" noMove="1" noResize="1" noEditPoints="1" noAdjustHandles="1" noChangeArrowheads="1" noChangeShapeType="1" noTextEdit="1"/>
              </p:cNvSpPr>
              <p:nvPr/>
            </p:nvSpPr>
            <p:spPr>
              <a:xfrm>
                <a:off x="0" y="457200"/>
                <a:ext cx="9144000" cy="2677656"/>
              </a:xfrm>
              <a:prstGeom prst="rect">
                <a:avLst/>
              </a:prstGeom>
              <a:blipFill rotWithShape="0">
                <a:blip r:embed="rId2"/>
                <a:stretch>
                  <a:fillRect l="-1333"/>
                </a:stretch>
              </a:blipFill>
            </p:spPr>
            <p:txBody>
              <a:bodyPr/>
              <a:lstStyle/>
              <a:p>
                <a:r>
                  <a:rPr lang="en-US">
                    <a:noFill/>
                  </a:rPr>
                  <a:t> </a:t>
                </a:r>
              </a:p>
            </p:txBody>
          </p:sp>
        </mc:Fallback>
      </mc:AlternateContent>
      <p:sp>
        <p:nvSpPr>
          <p:cNvPr id="10" name="TextBox 9"/>
          <p:cNvSpPr txBox="1"/>
          <p:nvPr/>
        </p:nvSpPr>
        <p:spPr>
          <a:xfrm>
            <a:off x="0" y="1018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Example </a:t>
            </a:r>
            <a:r>
              <a:rPr lang="en-US" sz="2800" b="1" dirty="0" smtClean="0">
                <a:solidFill>
                  <a:srgbClr val="00B050"/>
                </a:solidFill>
                <a:effectLst>
                  <a:outerShdw blurRad="38100" dist="38100" dir="2700000" algn="tl">
                    <a:srgbClr val="000000">
                      <a:alpha val="43137"/>
                    </a:srgbClr>
                  </a:outerShdw>
                </a:effectLst>
              </a:rPr>
              <a:t>7. Solving </a:t>
            </a:r>
            <a:r>
              <a:rPr lang="en-US" sz="2800" b="1" dirty="0">
                <a:solidFill>
                  <a:srgbClr val="00B050"/>
                </a:solidFill>
                <a:effectLst>
                  <a:outerShdw blurRad="38100" dist="38100" dir="2700000" algn="tl">
                    <a:srgbClr val="000000">
                      <a:alpha val="43137"/>
                    </a:srgbClr>
                  </a:outerShdw>
                </a:effectLst>
              </a:rPr>
              <a:t>a System of Linear </a:t>
            </a:r>
            <a:r>
              <a:rPr lang="en-US" sz="2800" b="1" dirty="0" smtClean="0">
                <a:solidFill>
                  <a:srgbClr val="00B050"/>
                </a:solidFill>
                <a:effectLst>
                  <a:outerShdw blurRad="38100" dist="38100" dir="2700000" algn="tl">
                    <a:srgbClr val="000000">
                      <a:alpha val="43137"/>
                    </a:srgbClr>
                  </a:outerShdw>
                </a:effectLst>
              </a:rPr>
              <a:t>Equations</a:t>
            </a:r>
            <a:endParaRPr lang="en-US" sz="2800" b="1" dirty="0">
              <a:solidFill>
                <a:srgbClr val="00B050"/>
              </a:solidFill>
              <a:effectLst>
                <a:outerShdw blurRad="38100" dist="38100" dir="2700000" algn="tl">
                  <a:srgbClr val="000000">
                    <a:alpha val="43137"/>
                  </a:srgbClr>
                </a:outerShdw>
              </a:effectLst>
            </a:endParaRPr>
          </a:p>
        </p:txBody>
      </p:sp>
      <p:sp>
        <p:nvSpPr>
          <p:cNvPr id="12" name="TextBox 11"/>
          <p:cNvSpPr txBox="1"/>
          <p:nvPr/>
        </p:nvSpPr>
        <p:spPr>
          <a:xfrm>
            <a:off x="0" y="312420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Solution</a:t>
            </a:r>
            <a:endParaRPr lang="en-US" sz="2800" b="1" dirty="0">
              <a:solidFill>
                <a:srgbClr val="00B05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13" name="TextBox 12"/>
              <p:cNvSpPr txBox="1"/>
              <p:nvPr/>
            </p:nvSpPr>
            <p:spPr>
              <a:xfrm>
                <a:off x="-6819" y="3481585"/>
                <a:ext cx="9144000" cy="2558777"/>
              </a:xfrm>
              <a:prstGeom prst="rect">
                <a:avLst/>
              </a:prstGeom>
              <a:noFill/>
            </p:spPr>
            <p:txBody>
              <a:bodyPr wrap="square" rtlCol="0">
                <a:spAutoFit/>
              </a:bodyPr>
              <a:lstStyle/>
              <a:p>
                <a:pPr algn="just">
                  <a:lnSpc>
                    <a:spcPct val="150000"/>
                  </a:lnSpc>
                </a:pPr>
                <a:r>
                  <a:rPr lang="en-US" sz="2800" b="1" dirty="0" smtClean="0"/>
                  <a:t>This linear system </a:t>
                </a:r>
                <a:r>
                  <a:rPr lang="en-US" sz="2800" b="1" dirty="0"/>
                  <a:t>can be rewritten as a matrix equation as </a:t>
                </a:r>
                <a:r>
                  <a:rPr lang="en-US" sz="2800" b="1" dirty="0" smtClean="0"/>
                  <a:t>follows:</a:t>
                </a:r>
              </a:p>
              <a:p>
                <a:pPr algn="just"/>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𝟏</m:t>
                          </m:r>
                        </m:sub>
                      </m:sSub>
                      <m:d>
                        <m:dPr>
                          <m:begChr m:val="["/>
                          <m:endChr m:val="]"/>
                          <m:ctrlPr>
                            <a:rPr lang="en-US" sz="2800" b="1" i="1" smtClean="0">
                              <a:latin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𝟏</m:t>
                                </m:r>
                              </m:e>
                            </m:mr>
                            <m:mr>
                              <m:e>
                                <m:r>
                                  <a:rPr lang="en-US" sz="2800" b="1" i="1" smtClean="0">
                                    <a:latin typeface="Cambria Math" panose="02040503050406030204" pitchFamily="18" charset="0"/>
                                  </a:rPr>
                                  <m:t>𝟒</m:t>
                                </m:r>
                              </m:e>
                            </m:mr>
                            <m:mr>
                              <m:e>
                                <m:r>
                                  <a:rPr lang="en-US" sz="2800" b="1" i="1" smtClean="0">
                                    <a:latin typeface="Cambria Math" panose="02040503050406030204" pitchFamily="18" charset="0"/>
                                  </a:rPr>
                                  <m:t>𝟕</m:t>
                                </m:r>
                              </m:e>
                            </m:mr>
                          </m:m>
                        </m:e>
                      </m:d>
                      <m:r>
                        <a:rPr lang="en-US" sz="2800" b="1" i="1" smtClean="0">
                          <a:latin typeface="Cambria Math" panose="02040503050406030204" pitchFamily="18" charset="0"/>
                        </a:rPr>
                        <m:t>+</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𝟐</m:t>
                          </m:r>
                        </m:sub>
                      </m:sSub>
                      <m:d>
                        <m:dPr>
                          <m:begChr m:val="["/>
                          <m:endChr m:val="]"/>
                          <m:ctrlPr>
                            <a:rPr lang="en-US" sz="2800" b="1" i="1" smtClean="0">
                              <a:latin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𝟐</m:t>
                                </m:r>
                              </m:e>
                            </m:mr>
                            <m:mr>
                              <m:e>
                                <m:r>
                                  <a:rPr lang="en-US" sz="2800" b="1" i="1" smtClean="0">
                                    <a:latin typeface="Cambria Math" panose="02040503050406030204" pitchFamily="18" charset="0"/>
                                  </a:rPr>
                                  <m:t>𝟓</m:t>
                                </m:r>
                              </m:e>
                            </m:mr>
                            <m:mr>
                              <m:e>
                                <m:r>
                                  <a:rPr lang="en-US" sz="2800" b="1" i="1" smtClean="0">
                                    <a:latin typeface="Cambria Math" panose="02040503050406030204" pitchFamily="18" charset="0"/>
                                  </a:rPr>
                                  <m:t>𝟖</m:t>
                                </m:r>
                              </m:e>
                            </m:mr>
                          </m:m>
                        </m:e>
                      </m:d>
                      <m:r>
                        <a:rPr lang="en-US" sz="2800" b="1" i="1" smtClean="0">
                          <a:latin typeface="Cambria Math" panose="02040503050406030204" pitchFamily="18" charset="0"/>
                        </a:rPr>
                        <m:t>+</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𝟑</m:t>
                          </m:r>
                        </m:sub>
                      </m:sSub>
                      <m:d>
                        <m:dPr>
                          <m:begChr m:val="["/>
                          <m:endChr m:val="]"/>
                          <m:ctrlPr>
                            <a:rPr lang="en-US" sz="2800" b="1" i="1" smtClean="0">
                              <a:latin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𝟑</m:t>
                                </m:r>
                              </m:e>
                            </m:mr>
                            <m:mr>
                              <m:e>
                                <m:r>
                                  <a:rPr lang="en-US" sz="2800" b="1" i="1" smtClean="0">
                                    <a:latin typeface="Cambria Math" panose="02040503050406030204" pitchFamily="18" charset="0"/>
                                  </a:rPr>
                                  <m:t>𝟔</m:t>
                                </m:r>
                              </m:e>
                            </m:mr>
                            <m:mr>
                              <m:e>
                                <m:r>
                                  <a:rPr lang="en-US" sz="2800" b="1" i="1" smtClean="0">
                                    <a:latin typeface="Cambria Math" panose="02040503050406030204" pitchFamily="18" charset="0"/>
                                  </a:rPr>
                                  <m:t>𝟗</m:t>
                                </m:r>
                              </m:e>
                            </m:mr>
                          </m:m>
                        </m:e>
                      </m:d>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𝟎</m:t>
                                </m:r>
                              </m:e>
                            </m:mr>
                            <m:mr>
                              <m:e>
                                <m:r>
                                  <a:rPr lang="en-US" sz="2800" b="1" i="1" smtClean="0">
                                    <a:latin typeface="Cambria Math" panose="02040503050406030204" pitchFamily="18" charset="0"/>
                                  </a:rPr>
                                  <m:t>𝟑</m:t>
                                </m:r>
                              </m:e>
                            </m:mr>
                            <m:mr>
                              <m:e>
                                <m:r>
                                  <a:rPr lang="en-US" sz="2800" b="1" i="1" smtClean="0">
                                    <a:latin typeface="Cambria Math" panose="02040503050406030204" pitchFamily="18" charset="0"/>
                                  </a:rPr>
                                  <m:t>𝟔</m:t>
                                </m:r>
                              </m:e>
                            </m:mr>
                          </m:m>
                        </m:e>
                      </m:d>
                    </m:oMath>
                  </m:oMathPara>
                </a14:m>
                <a:endParaRPr lang="en-US" sz="2800" b="1" dirty="0"/>
              </a:p>
            </p:txBody>
          </p:sp>
        </mc:Choice>
        <mc:Fallback>
          <p:sp>
            <p:nvSpPr>
              <p:cNvPr id="13" name="TextBox 12"/>
              <p:cNvSpPr txBox="1">
                <a:spLocks noRot="1" noChangeAspect="1" noMove="1" noResize="1" noEditPoints="1" noAdjustHandles="1" noChangeArrowheads="1" noChangeShapeType="1" noTextEdit="1"/>
              </p:cNvSpPr>
              <p:nvPr/>
            </p:nvSpPr>
            <p:spPr>
              <a:xfrm>
                <a:off x="-6819" y="3481585"/>
                <a:ext cx="9144000" cy="2558777"/>
              </a:xfrm>
              <a:prstGeom prst="rect">
                <a:avLst/>
              </a:prstGeom>
              <a:blipFill rotWithShape="0">
                <a:blip r:embed="rId3"/>
                <a:stretch>
                  <a:fillRect l="-1400" r="-1333"/>
                </a:stretch>
              </a:blipFill>
            </p:spPr>
            <p:txBody>
              <a:bodyPr/>
              <a:lstStyle/>
              <a:p>
                <a:r>
                  <a:rPr lang="en-US">
                    <a:noFill/>
                  </a:rPr>
                  <a:t> </a:t>
                </a:r>
              </a:p>
            </p:txBody>
          </p:sp>
        </mc:Fallback>
      </mc:AlternateContent>
      <p:sp>
        <p:nvSpPr>
          <p:cNvPr id="8" name="TextBox 7"/>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Partitioned Matrices</a:t>
            </a:r>
            <a:endParaRPr lang="en-US" sz="4400"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0178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018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Solution (continued)</a:t>
            </a:r>
            <a:endParaRPr lang="en-US" sz="2800" b="1" dirty="0">
              <a:solidFill>
                <a:srgbClr val="00B05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6" name="TextBox 5"/>
              <p:cNvSpPr txBox="1"/>
              <p:nvPr/>
            </p:nvSpPr>
            <p:spPr>
              <a:xfrm>
                <a:off x="0" y="381000"/>
                <a:ext cx="9144000" cy="2677656"/>
              </a:xfrm>
              <a:prstGeom prst="rect">
                <a:avLst/>
              </a:prstGeom>
              <a:noFill/>
            </p:spPr>
            <p:txBody>
              <a:bodyPr wrap="square" rtlCol="0">
                <a:spAutoFit/>
              </a:bodyPr>
              <a:lstStyle/>
              <a:p>
                <a:pPr algn="just">
                  <a:lnSpc>
                    <a:spcPct val="150000"/>
                  </a:lnSpc>
                </a:pPr>
                <a:r>
                  <a:rPr lang="en-US" sz="2800" b="1" dirty="0" smtClean="0"/>
                  <a:t>Using Gaussian elimination, you can show that this system has an infinite number of solutions, one of which is </a:t>
                </a:r>
                <a:endParaRPr lang="en-US" sz="2800" b="1" dirty="0" smtClean="0"/>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𝟏</m:t>
                          </m:r>
                        </m:sub>
                      </m:sSub>
                      <m:r>
                        <a:rPr lang="en-US" sz="2800" b="1" i="1" smtClean="0">
                          <a:latin typeface="Cambria Math" panose="02040503050406030204" pitchFamily="18" charset="0"/>
                        </a:rPr>
                        <m:t>=</m:t>
                      </m:r>
                      <m:r>
                        <a:rPr lang="en-US" sz="2800" b="1" i="1" smtClean="0">
                          <a:latin typeface="Cambria Math" panose="02040503050406030204" pitchFamily="18" charset="0"/>
                        </a:rPr>
                        <m:t>𝟏</m:t>
                      </m:r>
                      <m:r>
                        <a:rPr lang="en-US" sz="2800" b="1" i="1" smtClean="0">
                          <a:latin typeface="Cambria Math" panose="02040503050406030204" pitchFamily="18" charset="0"/>
                        </a:rPr>
                        <m:t>,</m:t>
                      </m:r>
                      <m:sSub>
                        <m:sSubPr>
                          <m:ctrlPr>
                            <a:rPr lang="en-US" sz="2800" b="1" i="1">
                              <a:latin typeface="Cambria Math" panose="02040503050406030204" pitchFamily="18" charset="0"/>
                            </a:rPr>
                          </m:ctrlPr>
                        </m:sSubPr>
                        <m:e>
                          <m:r>
                            <a:rPr lang="en-US" sz="2800" b="1" i="1">
                              <a:latin typeface="Cambria Math" panose="02040503050406030204" pitchFamily="18" charset="0"/>
                            </a:rPr>
                            <m:t>𝒙</m:t>
                          </m:r>
                        </m:e>
                        <m:sub>
                          <m:r>
                            <a:rPr lang="en-US" sz="2800" b="1" i="1" smtClean="0">
                              <a:latin typeface="Cambria Math" panose="02040503050406030204" pitchFamily="18" charset="0"/>
                            </a:rPr>
                            <m:t>𝟐</m:t>
                          </m:r>
                        </m:sub>
                      </m:sSub>
                      <m:r>
                        <a:rPr lang="en-US" sz="2800" b="1" i="1">
                          <a:latin typeface="Cambria Math" panose="02040503050406030204" pitchFamily="18" charset="0"/>
                        </a:rPr>
                        <m:t>=</m:t>
                      </m:r>
                      <m:r>
                        <a:rPr lang="en-US" sz="2800" b="1" i="1">
                          <a:latin typeface="Cambria Math" panose="02040503050406030204" pitchFamily="18" charset="0"/>
                        </a:rPr>
                        <m:t>𝟏</m:t>
                      </m:r>
                      <m:r>
                        <a:rPr lang="en-US" sz="2800" b="1" i="1" smtClean="0">
                          <a:latin typeface="Cambria Math" panose="02040503050406030204" pitchFamily="18" charset="0"/>
                        </a:rPr>
                        <m:t>,</m:t>
                      </m:r>
                      <m:sSub>
                        <m:sSubPr>
                          <m:ctrlPr>
                            <a:rPr lang="en-US" sz="2800" b="1" i="1">
                              <a:latin typeface="Cambria Math" panose="02040503050406030204" pitchFamily="18" charset="0"/>
                            </a:rPr>
                          </m:ctrlPr>
                        </m:sSubPr>
                        <m:e>
                          <m:r>
                            <a:rPr lang="en-US" sz="2800" b="1" i="1">
                              <a:latin typeface="Cambria Math" panose="02040503050406030204" pitchFamily="18" charset="0"/>
                            </a:rPr>
                            <m:t>𝒙</m:t>
                          </m:r>
                        </m:e>
                        <m:sub>
                          <m:r>
                            <a:rPr lang="en-US" sz="2800" b="1" i="1" smtClean="0">
                              <a:latin typeface="Cambria Math" panose="02040503050406030204" pitchFamily="18" charset="0"/>
                            </a:rPr>
                            <m:t>𝟑</m:t>
                          </m:r>
                        </m:sub>
                      </m:sSub>
                      <m:r>
                        <a:rPr lang="en-US" sz="2800" b="1" i="1">
                          <a:latin typeface="Cambria Math" panose="02040503050406030204" pitchFamily="18" charset="0"/>
                        </a:rPr>
                        <m:t>=</m:t>
                      </m:r>
                      <m:r>
                        <a:rPr lang="en-US" sz="2800" b="1" i="1" smtClean="0">
                          <a:latin typeface="Cambria Math" panose="02040503050406030204" pitchFamily="18" charset="0"/>
                        </a:rPr>
                        <m:t>−</m:t>
                      </m:r>
                      <m:r>
                        <a:rPr lang="en-US" sz="2800" b="1" i="1">
                          <a:latin typeface="Cambria Math" panose="02040503050406030204" pitchFamily="18" charset="0"/>
                        </a:rPr>
                        <m:t>𝟏</m:t>
                      </m:r>
                    </m:oMath>
                  </m:oMathPara>
                </a14:m>
                <a:endParaRPr lang="en-US" sz="2800" b="1" dirty="0"/>
              </a:p>
            </p:txBody>
          </p:sp>
        </mc:Choice>
        <mc:Fallback>
          <p:sp>
            <p:nvSpPr>
              <p:cNvPr id="6" name="TextBox 5"/>
              <p:cNvSpPr txBox="1">
                <a:spLocks noRot="1" noChangeAspect="1" noMove="1" noResize="1" noEditPoints="1" noAdjustHandles="1" noChangeArrowheads="1" noChangeShapeType="1" noTextEdit="1"/>
              </p:cNvSpPr>
              <p:nvPr/>
            </p:nvSpPr>
            <p:spPr>
              <a:xfrm>
                <a:off x="0" y="381000"/>
                <a:ext cx="9144000" cy="2677656"/>
              </a:xfrm>
              <a:prstGeom prst="rect">
                <a:avLst/>
              </a:prstGeom>
              <a:blipFill rotWithShape="0">
                <a:blip r:embed="rId2"/>
                <a:stretch>
                  <a:fillRect l="-1333" r="-1333"/>
                </a:stretch>
              </a:blipFill>
            </p:spPr>
            <p:txBody>
              <a:bodyPr/>
              <a:lstStyle/>
              <a:p>
                <a:r>
                  <a:rPr lang="en-US">
                    <a:noFill/>
                  </a:rPr>
                  <a:t> </a:t>
                </a:r>
              </a:p>
            </p:txBody>
          </p:sp>
        </mc:Fallback>
      </mc:AlternateContent>
      <p:sp>
        <p:nvSpPr>
          <p:cNvPr id="7" name="TextBox 6"/>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Partitioned Matrices</a:t>
            </a:r>
            <a:endParaRPr lang="en-US" sz="4400" dirty="0">
              <a:solidFill>
                <a:srgbClr val="0070C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8" name="TextBox 7"/>
              <p:cNvSpPr txBox="1"/>
              <p:nvPr/>
            </p:nvSpPr>
            <p:spPr>
              <a:xfrm>
                <a:off x="-6819" y="3256442"/>
                <a:ext cx="9144000" cy="2458558"/>
              </a:xfrm>
              <a:prstGeom prst="rect">
                <a:avLst/>
              </a:prstGeom>
              <a:noFill/>
            </p:spPr>
            <p:txBody>
              <a:bodyPr wrap="square" rtlCol="0">
                <a:spAutoFit/>
              </a:bodyPr>
              <a:lstStyle/>
              <a:p>
                <a:pPr algn="just">
                  <a:lnSpc>
                    <a:spcPct val="150000"/>
                  </a:lnSpc>
                </a:pPr>
                <a:r>
                  <a:rPr lang="en-US" sz="2800" b="1" dirty="0" smtClean="0"/>
                  <a:t>This solution can be verified as follows:</a:t>
                </a:r>
              </a:p>
              <a:p>
                <a:pPr algn="just">
                  <a:lnSpc>
                    <a:spcPct val="150000"/>
                  </a:lnSpc>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𝟏</m:t>
                      </m:r>
                      <m:d>
                        <m:dPr>
                          <m:begChr m:val="["/>
                          <m:endChr m:val="]"/>
                          <m:ctrlPr>
                            <a:rPr lang="en-US" sz="2800" b="1" i="1" smtClean="0">
                              <a:latin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𝟏</m:t>
                                </m:r>
                              </m:e>
                            </m:mr>
                            <m:mr>
                              <m:e>
                                <m:r>
                                  <a:rPr lang="en-US" sz="2800" b="1" i="1" smtClean="0">
                                    <a:latin typeface="Cambria Math" panose="02040503050406030204" pitchFamily="18" charset="0"/>
                                  </a:rPr>
                                  <m:t>𝟒</m:t>
                                </m:r>
                              </m:e>
                            </m:mr>
                            <m:mr>
                              <m:e>
                                <m:r>
                                  <a:rPr lang="en-US" sz="2800" b="1" i="1" smtClean="0">
                                    <a:latin typeface="Cambria Math" panose="02040503050406030204" pitchFamily="18" charset="0"/>
                                  </a:rPr>
                                  <m:t>𝟕</m:t>
                                </m:r>
                              </m:e>
                            </m:mr>
                          </m:m>
                        </m:e>
                      </m:d>
                      <m:r>
                        <a:rPr lang="en-US" sz="2800" b="1" i="1" smtClean="0">
                          <a:latin typeface="Cambria Math" panose="02040503050406030204" pitchFamily="18" charset="0"/>
                        </a:rPr>
                        <m:t>+</m:t>
                      </m:r>
                      <m:r>
                        <a:rPr lang="en-US" sz="2800" b="1" i="1" smtClean="0">
                          <a:latin typeface="Cambria Math" panose="02040503050406030204" pitchFamily="18" charset="0"/>
                        </a:rPr>
                        <m:t>𝟏</m:t>
                      </m:r>
                      <m:d>
                        <m:dPr>
                          <m:begChr m:val="["/>
                          <m:endChr m:val="]"/>
                          <m:ctrlPr>
                            <a:rPr lang="en-US" sz="2800" b="1" i="1" smtClean="0">
                              <a:latin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𝟐</m:t>
                                </m:r>
                              </m:e>
                            </m:mr>
                            <m:mr>
                              <m:e>
                                <m:r>
                                  <a:rPr lang="en-US" sz="2800" b="1" i="1" smtClean="0">
                                    <a:latin typeface="Cambria Math" panose="02040503050406030204" pitchFamily="18" charset="0"/>
                                  </a:rPr>
                                  <m:t>𝟓</m:t>
                                </m:r>
                              </m:e>
                            </m:mr>
                            <m:mr>
                              <m:e>
                                <m:r>
                                  <a:rPr lang="en-US" sz="2800" b="1" i="1" smtClean="0">
                                    <a:latin typeface="Cambria Math" panose="02040503050406030204" pitchFamily="18" charset="0"/>
                                  </a:rPr>
                                  <m:t>𝟖</m:t>
                                </m:r>
                              </m:e>
                            </m:mr>
                          </m:m>
                        </m:e>
                      </m:d>
                      <m:r>
                        <a:rPr lang="en-US" sz="2800" b="1" i="1" smtClean="0">
                          <a:latin typeface="Cambria Math" panose="02040503050406030204" pitchFamily="18" charset="0"/>
                        </a:rPr>
                        <m:t>+</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m:t>
                          </m:r>
                          <m:r>
                            <a:rPr lang="en-US" sz="2800" b="1" i="1" smtClean="0">
                              <a:latin typeface="Cambria Math" panose="02040503050406030204" pitchFamily="18" charset="0"/>
                            </a:rPr>
                            <m:t>𝟏</m:t>
                          </m:r>
                        </m:e>
                      </m:d>
                      <m:d>
                        <m:dPr>
                          <m:begChr m:val="["/>
                          <m:endChr m:val="]"/>
                          <m:ctrlPr>
                            <a:rPr lang="en-US" sz="2800" b="1" i="1" smtClean="0">
                              <a:latin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𝟑</m:t>
                                </m:r>
                              </m:e>
                            </m:mr>
                            <m:mr>
                              <m:e>
                                <m:r>
                                  <a:rPr lang="en-US" sz="2800" b="1" i="1" smtClean="0">
                                    <a:latin typeface="Cambria Math" panose="02040503050406030204" pitchFamily="18" charset="0"/>
                                  </a:rPr>
                                  <m:t>𝟔</m:t>
                                </m:r>
                              </m:e>
                            </m:mr>
                            <m:mr>
                              <m:e>
                                <m:r>
                                  <a:rPr lang="en-US" sz="2800" b="1" i="1" smtClean="0">
                                    <a:latin typeface="Cambria Math" panose="02040503050406030204" pitchFamily="18" charset="0"/>
                                  </a:rPr>
                                  <m:t>𝟗</m:t>
                                </m:r>
                              </m:e>
                            </m:mr>
                          </m:m>
                        </m:e>
                      </m:d>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𝟏</m:t>
                                </m:r>
                                <m:r>
                                  <a:rPr lang="en-US" sz="2800" b="1" i="1" smtClean="0">
                                    <a:latin typeface="Cambria Math" panose="02040503050406030204" pitchFamily="18" charset="0"/>
                                  </a:rPr>
                                  <m:t>+</m:t>
                                </m:r>
                                <m:r>
                                  <a:rPr lang="en-US" sz="2800" b="1" i="1" smtClean="0">
                                    <a:latin typeface="Cambria Math" panose="02040503050406030204" pitchFamily="18" charset="0"/>
                                  </a:rPr>
                                  <m:t>𝟐</m:t>
                                </m:r>
                                <m:r>
                                  <a:rPr lang="en-US" sz="2800" b="1" i="1" smtClean="0">
                                    <a:latin typeface="Cambria Math" panose="02040503050406030204" pitchFamily="18" charset="0"/>
                                  </a:rPr>
                                  <m:t>−</m:t>
                                </m:r>
                                <m:r>
                                  <a:rPr lang="en-US" sz="2800" b="1" i="1" smtClean="0">
                                    <a:latin typeface="Cambria Math" panose="02040503050406030204" pitchFamily="18" charset="0"/>
                                  </a:rPr>
                                  <m:t>𝟑</m:t>
                                </m:r>
                              </m:e>
                            </m:mr>
                            <m:mr>
                              <m:e>
                                <m:r>
                                  <a:rPr lang="en-US" sz="2800" b="1" i="1" smtClean="0">
                                    <a:latin typeface="Cambria Math" panose="02040503050406030204" pitchFamily="18" charset="0"/>
                                  </a:rPr>
                                  <m:t>𝟒</m:t>
                                </m:r>
                                <m:r>
                                  <a:rPr lang="en-US" sz="2800" b="1" i="1" smtClean="0">
                                    <a:latin typeface="Cambria Math" panose="02040503050406030204" pitchFamily="18" charset="0"/>
                                  </a:rPr>
                                  <m:t>+</m:t>
                                </m:r>
                                <m:r>
                                  <a:rPr lang="en-US" sz="2800" b="1" i="1" smtClean="0">
                                    <a:latin typeface="Cambria Math" panose="02040503050406030204" pitchFamily="18" charset="0"/>
                                  </a:rPr>
                                  <m:t>𝟓</m:t>
                                </m:r>
                                <m:r>
                                  <a:rPr lang="en-US" sz="2800" b="1" i="1" smtClean="0">
                                    <a:latin typeface="Cambria Math" panose="02040503050406030204" pitchFamily="18" charset="0"/>
                                  </a:rPr>
                                  <m:t>−</m:t>
                                </m:r>
                                <m:r>
                                  <a:rPr lang="en-US" sz="2800" b="1" i="1" smtClean="0">
                                    <a:latin typeface="Cambria Math" panose="02040503050406030204" pitchFamily="18" charset="0"/>
                                  </a:rPr>
                                  <m:t>𝟔</m:t>
                                </m:r>
                              </m:e>
                            </m:mr>
                            <m:mr>
                              <m:e>
                                <m:r>
                                  <a:rPr lang="en-US" sz="2800" b="1" i="1" smtClean="0">
                                    <a:latin typeface="Cambria Math" panose="02040503050406030204" pitchFamily="18" charset="0"/>
                                  </a:rPr>
                                  <m:t>𝟕</m:t>
                                </m:r>
                                <m:r>
                                  <a:rPr lang="en-US" sz="2800" b="1" i="1" smtClean="0">
                                    <a:latin typeface="Cambria Math" panose="02040503050406030204" pitchFamily="18" charset="0"/>
                                  </a:rPr>
                                  <m:t>+</m:t>
                                </m:r>
                                <m:r>
                                  <a:rPr lang="en-US" sz="2800" b="1" i="1" smtClean="0">
                                    <a:latin typeface="Cambria Math" panose="02040503050406030204" pitchFamily="18" charset="0"/>
                                  </a:rPr>
                                  <m:t>𝟖</m:t>
                                </m:r>
                                <m:r>
                                  <a:rPr lang="en-US" sz="2800" b="1" i="1" smtClean="0">
                                    <a:latin typeface="Cambria Math" panose="02040503050406030204" pitchFamily="18" charset="0"/>
                                  </a:rPr>
                                  <m:t>−</m:t>
                                </m:r>
                                <m:r>
                                  <a:rPr lang="en-US" sz="2800" b="1" i="1" smtClean="0">
                                    <a:latin typeface="Cambria Math" panose="02040503050406030204" pitchFamily="18" charset="0"/>
                                  </a:rPr>
                                  <m:t>𝟗</m:t>
                                </m:r>
                              </m:e>
                            </m:mr>
                          </m:m>
                        </m:e>
                      </m:d>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𝟎</m:t>
                                </m:r>
                              </m:e>
                            </m:mr>
                            <m:mr>
                              <m:e>
                                <m:r>
                                  <a:rPr lang="en-US" sz="2800" b="1" i="1" smtClean="0">
                                    <a:latin typeface="Cambria Math" panose="02040503050406030204" pitchFamily="18" charset="0"/>
                                  </a:rPr>
                                  <m:t>𝟑</m:t>
                                </m:r>
                              </m:e>
                            </m:mr>
                            <m:mr>
                              <m:e>
                                <m:r>
                                  <a:rPr lang="en-US" sz="2800" b="1" i="1" smtClean="0">
                                    <a:latin typeface="Cambria Math" panose="02040503050406030204" pitchFamily="18" charset="0"/>
                                  </a:rPr>
                                  <m:t>𝟔</m:t>
                                </m:r>
                              </m:e>
                            </m:mr>
                          </m:m>
                        </m:e>
                      </m:d>
                    </m:oMath>
                  </m:oMathPara>
                </a14:m>
                <a:endParaRPr lang="en-US" sz="2800" b="1" dirty="0"/>
              </a:p>
            </p:txBody>
          </p:sp>
        </mc:Choice>
        <mc:Fallback>
          <p:sp>
            <p:nvSpPr>
              <p:cNvPr id="8" name="TextBox 7"/>
              <p:cNvSpPr txBox="1">
                <a:spLocks noRot="1" noChangeAspect="1" noMove="1" noResize="1" noEditPoints="1" noAdjustHandles="1" noChangeArrowheads="1" noChangeShapeType="1" noTextEdit="1"/>
              </p:cNvSpPr>
              <p:nvPr/>
            </p:nvSpPr>
            <p:spPr>
              <a:xfrm>
                <a:off x="-6819" y="3256442"/>
                <a:ext cx="9144000" cy="2458558"/>
              </a:xfrm>
              <a:prstGeom prst="rect">
                <a:avLst/>
              </a:prstGeom>
              <a:blipFill rotWithShape="0">
                <a:blip r:embed="rId3"/>
                <a:stretch>
                  <a:fillRect l="-1400"/>
                </a:stretch>
              </a:blipFill>
            </p:spPr>
            <p:txBody>
              <a:bodyPr/>
              <a:lstStyle/>
              <a:p>
                <a:r>
                  <a:rPr lang="en-US">
                    <a:noFill/>
                  </a:rPr>
                  <a:t> </a:t>
                </a:r>
              </a:p>
            </p:txBody>
          </p:sp>
        </mc:Fallback>
      </mc:AlternateContent>
    </p:spTree>
    <p:extLst>
      <p:ext uri="{BB962C8B-B14F-4D97-AF65-F5344CB8AC3E}">
        <p14:creationId xmlns:p14="http://schemas.microsoft.com/office/powerpoint/2010/main" val="230884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5938" y="399592"/>
                <a:ext cx="9138062" cy="3323987"/>
              </a:xfrm>
              <a:prstGeom prst="rect">
                <a:avLst/>
              </a:prstGeom>
              <a:noFill/>
            </p:spPr>
            <p:txBody>
              <a:bodyPr wrap="square" rtlCol="0">
                <a:spAutoFit/>
              </a:bodyPr>
              <a:lstStyle/>
              <a:p>
                <a:pPr algn="just">
                  <a:lnSpc>
                    <a:spcPct val="150000"/>
                  </a:lnSpc>
                </a:pPr>
                <a:r>
                  <a:rPr lang="en-US" sz="2800" b="1" dirty="0" smtClean="0"/>
                  <a:t>That is, </a:t>
                </a:r>
                <a14:m>
                  <m:oMath xmlns:m="http://schemas.openxmlformats.org/officeDocument/2006/math">
                    <m:r>
                      <a:rPr lang="en-US" sz="2800" b="1" i="1" smtClean="0">
                        <a:solidFill>
                          <a:srgbClr val="00B0F0"/>
                        </a:solidFill>
                        <a:latin typeface="Cambria Math" panose="02040503050406030204" pitchFamily="18" charset="0"/>
                      </a:rPr>
                      <m:t>𝒃</m:t>
                    </m:r>
                  </m:oMath>
                </a14:m>
                <a:r>
                  <a:rPr lang="en-US" sz="2800" b="1" dirty="0" smtClean="0"/>
                  <a:t> </a:t>
                </a:r>
                <a:r>
                  <a:rPr lang="en-US" sz="2800" b="1" dirty="0"/>
                  <a:t>can be expressed as a linear combination of the columns </a:t>
                </a:r>
                <a:r>
                  <a:rPr lang="en-US" sz="2800" b="1" dirty="0" smtClean="0"/>
                  <a:t>of </a:t>
                </a:r>
                <a14:m>
                  <m:oMath xmlns:m="http://schemas.openxmlformats.org/officeDocument/2006/math">
                    <m:r>
                      <a:rPr lang="en-US" sz="2800" b="1" i="1" smtClean="0">
                        <a:solidFill>
                          <a:srgbClr val="00B0F0"/>
                        </a:solidFill>
                        <a:latin typeface="Cambria Math" panose="02040503050406030204" pitchFamily="18" charset="0"/>
                      </a:rPr>
                      <m:t>𝑨</m:t>
                    </m:r>
                  </m:oMath>
                </a14:m>
                <a:r>
                  <a:rPr lang="en-US" sz="2800" b="1" dirty="0" smtClean="0"/>
                  <a:t>. </a:t>
                </a:r>
              </a:p>
              <a:p>
                <a:pPr algn="just">
                  <a:lnSpc>
                    <a:spcPct val="150000"/>
                  </a:lnSpc>
                </a:pPr>
                <a:endParaRPr lang="en-US" sz="2800" b="1" dirty="0" smtClean="0"/>
              </a:p>
              <a:p>
                <a:pPr algn="just">
                  <a:lnSpc>
                    <a:spcPct val="150000"/>
                  </a:lnSpc>
                </a:pPr>
                <a:r>
                  <a:rPr lang="en-US" sz="2800" b="1" dirty="0" smtClean="0"/>
                  <a:t>This representation of </a:t>
                </a:r>
                <a:r>
                  <a:rPr lang="en-US" sz="2800" b="1" dirty="0"/>
                  <a:t>one column vector in terms of others is a fundamental theme of linear algebra.</a:t>
                </a:r>
              </a:p>
            </p:txBody>
          </p:sp>
        </mc:Choice>
        <mc:Fallback>
          <p:sp>
            <p:nvSpPr>
              <p:cNvPr id="5" name="TextBox 4"/>
              <p:cNvSpPr txBox="1">
                <a:spLocks noRot="1" noChangeAspect="1" noMove="1" noResize="1" noEditPoints="1" noAdjustHandles="1" noChangeArrowheads="1" noChangeShapeType="1" noTextEdit="1"/>
              </p:cNvSpPr>
              <p:nvPr/>
            </p:nvSpPr>
            <p:spPr>
              <a:xfrm>
                <a:off x="5938" y="399592"/>
                <a:ext cx="9138062" cy="3323987"/>
              </a:xfrm>
              <a:prstGeom prst="rect">
                <a:avLst/>
              </a:prstGeom>
              <a:blipFill rotWithShape="0">
                <a:blip r:embed="rId2"/>
                <a:stretch>
                  <a:fillRect l="-1401" r="-1334" b="-2202"/>
                </a:stretch>
              </a:blipFill>
            </p:spPr>
            <p:txBody>
              <a:bodyPr/>
              <a:lstStyle/>
              <a:p>
                <a:r>
                  <a:rPr lang="en-US">
                    <a:noFill/>
                  </a:rPr>
                  <a:t> </a:t>
                </a:r>
              </a:p>
            </p:txBody>
          </p:sp>
        </mc:Fallback>
      </mc:AlternateContent>
      <p:sp>
        <p:nvSpPr>
          <p:cNvPr id="8" name="TextBox 7"/>
          <p:cNvSpPr txBox="1"/>
          <p:nvPr/>
        </p:nvSpPr>
        <p:spPr>
          <a:xfrm>
            <a:off x="0" y="1018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Solution (continued)</a:t>
            </a:r>
            <a:endParaRPr lang="en-US" sz="2800" b="1" dirty="0">
              <a:solidFill>
                <a:srgbClr val="00B050"/>
              </a:solidFill>
              <a:effectLst>
                <a:outerShdw blurRad="38100" dist="38100" dir="2700000" algn="tl">
                  <a:srgbClr val="000000">
                    <a:alpha val="43137"/>
                  </a:srgbClr>
                </a:outerShdw>
              </a:effectLst>
            </a:endParaRPr>
          </a:p>
        </p:txBody>
      </p:sp>
      <p:sp>
        <p:nvSpPr>
          <p:cNvPr id="6" name="TextBox 5"/>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Partitioned Matrices</a:t>
            </a:r>
            <a:endParaRPr lang="en-US" sz="4400"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542556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Partitioned Matrices</a:t>
            </a:r>
            <a:endParaRPr lang="en-US" sz="4400" dirty="0">
              <a:solidFill>
                <a:srgbClr val="0070C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5" name="TextBox 4"/>
              <p:cNvSpPr txBox="1"/>
              <p:nvPr/>
            </p:nvSpPr>
            <p:spPr>
              <a:xfrm>
                <a:off x="5938" y="399592"/>
                <a:ext cx="9138062" cy="5690147"/>
              </a:xfrm>
              <a:prstGeom prst="rect">
                <a:avLst/>
              </a:prstGeom>
              <a:noFill/>
            </p:spPr>
            <p:txBody>
              <a:bodyPr wrap="square" rtlCol="0">
                <a:spAutoFit/>
              </a:bodyPr>
              <a:lstStyle/>
              <a:p>
                <a:pPr algn="just">
                  <a:lnSpc>
                    <a:spcPct val="150000"/>
                  </a:lnSpc>
                </a:pPr>
                <a:r>
                  <a:rPr lang="en-US" sz="2800" b="1" dirty="0" smtClean="0"/>
                  <a:t>A matrix could also be partitioned into row matrices as follows:</a:t>
                </a:r>
              </a:p>
              <a:p>
                <a:pPr algn="just">
                  <a:lnSpc>
                    <a:spcPct val="150000"/>
                  </a:lnSpc>
                </a:pPr>
                <a14:m>
                  <m:oMathPara xmlns:m="http://schemas.openxmlformats.org/officeDocument/2006/math">
                    <m:oMathParaPr>
                      <m:jc m:val="centerGroup"/>
                    </m:oMathParaPr>
                    <m:oMath xmlns:m="http://schemas.openxmlformats.org/officeDocument/2006/math">
                      <m:d>
                        <m:dPr>
                          <m:begChr m:val="["/>
                          <m:endChr m:val="]"/>
                          <m:ctrlPr>
                            <a:rPr lang="en-US" sz="2800" b="1" i="1" smtClean="0">
                              <a:latin typeface="Cambria Math" panose="02040503050406030204" pitchFamily="18" charset="0"/>
                            </a:rPr>
                          </m:ctrlPr>
                        </m:dPr>
                        <m:e>
                          <m:m>
                            <m:mPr>
                              <m:mcs>
                                <m:mc>
                                  <m:mcPr>
                                    <m:count m:val="2"/>
                                    <m:mcJc m:val="center"/>
                                  </m:mcPr>
                                </m:mc>
                              </m:mcs>
                              <m:ctrlPr>
                                <a:rPr lang="en-US" sz="2800" b="1" i="1" smtClean="0">
                                  <a:latin typeface="Cambria Math" panose="02040503050406030204" pitchFamily="18" charset="0"/>
                                </a:rPr>
                              </m:ctrlPr>
                            </m:mPr>
                            <m:mr>
                              <m:e>
                                <m:m>
                                  <m:mPr>
                                    <m:mcs>
                                      <m:mc>
                                        <m:mcPr>
                                          <m:count m:val="3"/>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𝟏</m:t>
                                      </m:r>
                                    </m:e>
                                    <m:e>
                                      <m:r>
                                        <a:rPr lang="en-US" sz="2800" b="1" i="1" smtClean="0">
                                          <a:latin typeface="Cambria Math" panose="02040503050406030204" pitchFamily="18" charset="0"/>
                                        </a:rPr>
                                        <m:t>𝟐</m:t>
                                      </m:r>
                                    </m:e>
                                    <m:e>
                                      <m:r>
                                        <a:rPr lang="en-US" sz="2800" b="1" i="1" smtClean="0">
                                          <a:latin typeface="Cambria Math" panose="02040503050406030204" pitchFamily="18" charset="0"/>
                                        </a:rPr>
                                        <m:t>𝟎</m:t>
                                      </m:r>
                                    </m:e>
                                  </m:mr>
                                  <m:mr>
                                    <m:e>
                                      <m:r>
                                        <a:rPr lang="en-US" sz="2800" b="1" i="1" smtClean="0">
                                          <a:latin typeface="Cambria Math" panose="02040503050406030204" pitchFamily="18" charset="0"/>
                                        </a:rPr>
                                        <m:t>𝟑</m:t>
                                      </m:r>
                                    </m:e>
                                    <m:e>
                                      <m:r>
                                        <a:rPr lang="en-US" sz="2800" b="1" i="1" smtClean="0">
                                          <a:latin typeface="Cambria Math" panose="02040503050406030204" pitchFamily="18" charset="0"/>
                                        </a:rPr>
                                        <m:t>𝟒</m:t>
                                      </m:r>
                                    </m:e>
                                    <m:e>
                                      <m:r>
                                        <a:rPr lang="en-US" sz="2800" b="1" i="1" smtClean="0">
                                          <a:latin typeface="Cambria Math" panose="02040503050406030204" pitchFamily="18" charset="0"/>
                                        </a:rPr>
                                        <m:t>𝟎</m:t>
                                      </m:r>
                                    </m:e>
                                  </m:mr>
                                  <m:mr>
                                    <m:e>
                                      <m:r>
                                        <a:rPr lang="en-US" sz="2800" b="1" i="1" smtClean="0">
                                          <a:latin typeface="Cambria Math" panose="02040503050406030204" pitchFamily="18" charset="0"/>
                                        </a:rPr>
                                        <m:t>−</m:t>
                                      </m:r>
                                      <m:r>
                                        <a:rPr lang="en-US" sz="2800" b="1" i="1" smtClean="0">
                                          <a:latin typeface="Cambria Math" panose="02040503050406030204" pitchFamily="18" charset="0"/>
                                        </a:rPr>
                                        <m:t>𝟏</m:t>
                                      </m:r>
                                    </m:e>
                                    <m:e>
                                      <m:r>
                                        <a:rPr lang="en-US" sz="2800" b="1" i="1" smtClean="0">
                                          <a:latin typeface="Cambria Math" panose="02040503050406030204" pitchFamily="18" charset="0"/>
                                        </a:rPr>
                                        <m:t>−</m:t>
                                      </m:r>
                                      <m:r>
                                        <a:rPr lang="en-US" sz="2800" b="1" i="1" smtClean="0">
                                          <a:latin typeface="Cambria Math" panose="02040503050406030204" pitchFamily="18" charset="0"/>
                                        </a:rPr>
                                        <m:t>𝟐</m:t>
                                      </m:r>
                                    </m:e>
                                    <m:e>
                                      <m:r>
                                        <a:rPr lang="en-US" sz="2800" b="1" i="1" smtClean="0">
                                          <a:latin typeface="Cambria Math" panose="02040503050406030204" pitchFamily="18" charset="0"/>
                                        </a:rPr>
                                        <m:t>𝟐</m:t>
                                      </m:r>
                                    </m:e>
                                  </m:mr>
                                </m:m>
                              </m:e>
                              <m:e>
                                <m:m>
                                  <m:mPr>
                                    <m:mcs>
                                      <m:mc>
                                        <m:mcPr>
                                          <m:count m:val="1"/>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𝟎</m:t>
                                      </m:r>
                                    </m:e>
                                  </m:mr>
                                  <m:mr>
                                    <m:e>
                                      <m:r>
                                        <a:rPr lang="en-US" sz="2800" b="1" i="1" smtClean="0">
                                          <a:latin typeface="Cambria Math" panose="02040503050406030204" pitchFamily="18" charset="0"/>
                                        </a:rPr>
                                        <m:t>𝟎</m:t>
                                      </m:r>
                                    </m:e>
                                  </m:mr>
                                  <m:mr>
                                    <m:e>
                                      <m:r>
                                        <a:rPr lang="en-US" sz="2800" b="1" i="1" smtClean="0">
                                          <a:latin typeface="Cambria Math" panose="02040503050406030204" pitchFamily="18" charset="0"/>
                                        </a:rPr>
                                        <m:t>𝟏</m:t>
                                      </m:r>
                                    </m:e>
                                  </m:mr>
                                </m:m>
                              </m:e>
                            </m:mr>
                          </m:m>
                        </m:e>
                      </m:d>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rPr>
                              </m:ctrlPr>
                            </m:mPr>
                            <m:mr>
                              <m:e>
                                <m:sSub>
                                  <m:sSubPr>
                                    <m:ctrlPr>
                                      <a:rPr lang="en-US" sz="2800" b="1" i="1" smtClean="0">
                                        <a:latin typeface="Cambria Math" panose="02040503050406030204" pitchFamily="18" charset="0"/>
                                      </a:rPr>
                                    </m:ctrlPr>
                                  </m:sSubPr>
                                  <m:e>
                                    <m:r>
                                      <m:rPr>
                                        <m:brk m:alnAt="7"/>
                                      </m:rPr>
                                      <a:rPr lang="en-US" sz="2800" b="1" i="1" smtClean="0">
                                        <a:latin typeface="Cambria Math" panose="02040503050406030204" pitchFamily="18" charset="0"/>
                                      </a:rPr>
                                      <m:t>𝒓</m:t>
                                    </m:r>
                                  </m:e>
                                  <m:sub>
                                    <m:r>
                                      <m:rPr>
                                        <m:brk m:alnAt="7"/>
                                      </m:rPr>
                                      <a:rPr lang="en-US" sz="2800" b="1" i="1" smtClean="0">
                                        <a:latin typeface="Cambria Math" panose="02040503050406030204" pitchFamily="18" charset="0"/>
                                      </a:rPr>
                                      <m:t>𝟏</m:t>
                                    </m:r>
                                  </m:sub>
                                </m:sSub>
                              </m:e>
                            </m:mr>
                            <m:m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𝒓</m:t>
                                    </m:r>
                                  </m:e>
                                  <m:sub>
                                    <m:r>
                                      <a:rPr lang="en-US" sz="2800" b="1" i="1" smtClean="0">
                                        <a:latin typeface="Cambria Math" panose="02040503050406030204" pitchFamily="18" charset="0"/>
                                      </a:rPr>
                                      <m:t>𝟐</m:t>
                                    </m:r>
                                  </m:sub>
                                </m:sSub>
                              </m:e>
                            </m:mr>
                            <m:m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𝒓</m:t>
                                    </m:r>
                                  </m:e>
                                  <m:sub>
                                    <m:r>
                                      <a:rPr lang="en-US" sz="2800" b="1" i="1" smtClean="0">
                                        <a:latin typeface="Cambria Math" panose="02040503050406030204" pitchFamily="18" charset="0"/>
                                      </a:rPr>
                                      <m:t>𝟑</m:t>
                                    </m:r>
                                  </m:sub>
                                </m:sSub>
                              </m:e>
                            </m:mr>
                          </m:m>
                        </m:e>
                      </m:d>
                    </m:oMath>
                  </m:oMathPara>
                </a14:m>
                <a:endParaRPr lang="en-US" sz="2800" b="1" dirty="0" smtClean="0"/>
              </a:p>
              <a:p>
                <a:pPr algn="just">
                  <a:lnSpc>
                    <a:spcPct val="150000"/>
                  </a:lnSpc>
                </a:pPr>
                <a:r>
                  <a:rPr lang="en-US" sz="2800" b="1" dirty="0" smtClean="0"/>
                  <a:t>where</a:t>
                </a:r>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𝒓</m:t>
                          </m:r>
                        </m:e>
                        <m:sub>
                          <m:r>
                            <a:rPr lang="en-US" sz="2800" b="1" i="1" smtClean="0">
                              <a:latin typeface="Cambria Math" panose="02040503050406030204" pitchFamily="18" charset="0"/>
                            </a:rPr>
                            <m:t>𝟏</m:t>
                          </m:r>
                        </m:sub>
                      </m:sSub>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3"/>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𝟏</m:t>
                                </m:r>
                              </m:e>
                              <m:e>
                                <m:r>
                                  <a:rPr lang="en-US" sz="2800" b="1" i="1" smtClean="0">
                                    <a:latin typeface="Cambria Math" panose="02040503050406030204" pitchFamily="18" charset="0"/>
                                  </a:rPr>
                                  <m:t>𝟐</m:t>
                                </m:r>
                              </m:e>
                              <m:e>
                                <m:m>
                                  <m:mPr>
                                    <m:mcs>
                                      <m:mc>
                                        <m:mcPr>
                                          <m:count m:val="2"/>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𝟎</m:t>
                                      </m:r>
                                    </m:e>
                                    <m:e>
                                      <m:r>
                                        <a:rPr lang="en-US" sz="2800" b="1" i="1" smtClean="0">
                                          <a:latin typeface="Cambria Math" panose="02040503050406030204" pitchFamily="18" charset="0"/>
                                        </a:rPr>
                                        <m:t>𝟎</m:t>
                                      </m:r>
                                    </m:e>
                                  </m:mr>
                                </m:m>
                              </m:e>
                            </m:mr>
                          </m:m>
                        </m:e>
                      </m:d>
                    </m:oMath>
                  </m:oMathPara>
                </a14:m>
                <a:endParaRPr lang="en-US" sz="2800" b="1" dirty="0" smtClean="0"/>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𝒓</m:t>
                          </m:r>
                        </m:e>
                        <m:sub>
                          <m:r>
                            <a:rPr lang="en-US" sz="2800" b="1" i="1" smtClean="0">
                              <a:latin typeface="Cambria Math" panose="02040503050406030204" pitchFamily="18" charset="0"/>
                            </a:rPr>
                            <m:t>𝟐</m:t>
                          </m:r>
                        </m:sub>
                      </m:sSub>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3"/>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𝟑</m:t>
                                </m:r>
                              </m:e>
                              <m:e>
                                <m:r>
                                  <a:rPr lang="en-US" sz="2800" b="1" i="1" smtClean="0">
                                    <a:latin typeface="Cambria Math" panose="02040503050406030204" pitchFamily="18" charset="0"/>
                                  </a:rPr>
                                  <m:t>𝟒</m:t>
                                </m:r>
                              </m:e>
                              <m:e>
                                <m:m>
                                  <m:mPr>
                                    <m:mcs>
                                      <m:mc>
                                        <m:mcPr>
                                          <m:count m:val="2"/>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𝟎</m:t>
                                      </m:r>
                                    </m:e>
                                    <m:e>
                                      <m:r>
                                        <a:rPr lang="en-US" sz="2800" b="1" i="1" smtClean="0">
                                          <a:latin typeface="Cambria Math" panose="02040503050406030204" pitchFamily="18" charset="0"/>
                                        </a:rPr>
                                        <m:t>𝟎</m:t>
                                      </m:r>
                                    </m:e>
                                  </m:mr>
                                </m:m>
                              </m:e>
                            </m:mr>
                          </m:m>
                        </m:e>
                      </m:d>
                    </m:oMath>
                  </m:oMathPara>
                </a14:m>
                <a:endParaRPr lang="en-US" sz="2800" b="1" dirty="0" smtClean="0"/>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𝒓</m:t>
                          </m:r>
                        </m:e>
                        <m:sub>
                          <m:r>
                            <a:rPr lang="en-US" sz="2800" b="1" i="1" smtClean="0">
                              <a:latin typeface="Cambria Math" panose="02040503050406030204" pitchFamily="18" charset="0"/>
                            </a:rPr>
                            <m:t>𝟑</m:t>
                          </m:r>
                        </m:sub>
                      </m:sSub>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3"/>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m:t>
                                </m:r>
                                <m:r>
                                  <a:rPr lang="en-US" sz="2800" b="1" i="1" smtClean="0">
                                    <a:latin typeface="Cambria Math" panose="02040503050406030204" pitchFamily="18" charset="0"/>
                                  </a:rPr>
                                  <m:t>𝟏</m:t>
                                </m:r>
                              </m:e>
                              <m:e>
                                <m:r>
                                  <a:rPr lang="en-US" sz="2800" b="1" i="1" smtClean="0">
                                    <a:latin typeface="Cambria Math" panose="02040503050406030204" pitchFamily="18" charset="0"/>
                                  </a:rPr>
                                  <m:t>−</m:t>
                                </m:r>
                                <m:r>
                                  <a:rPr lang="en-US" sz="2800" b="1" i="1" smtClean="0">
                                    <a:latin typeface="Cambria Math" panose="02040503050406030204" pitchFamily="18" charset="0"/>
                                  </a:rPr>
                                  <m:t>𝟐</m:t>
                                </m:r>
                              </m:e>
                              <m:e>
                                <m:m>
                                  <m:mPr>
                                    <m:mcs>
                                      <m:mc>
                                        <m:mcPr>
                                          <m:count m:val="2"/>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𝟐</m:t>
                                      </m:r>
                                    </m:e>
                                    <m:e>
                                      <m:r>
                                        <a:rPr lang="en-US" sz="2800" b="1" i="1" smtClean="0">
                                          <a:latin typeface="Cambria Math" panose="02040503050406030204" pitchFamily="18" charset="0"/>
                                        </a:rPr>
                                        <m:t>𝟏</m:t>
                                      </m:r>
                                    </m:e>
                                  </m:mr>
                                </m:m>
                              </m:e>
                            </m:mr>
                          </m:m>
                        </m:e>
                      </m:d>
                    </m:oMath>
                  </m:oMathPara>
                </a14:m>
                <a:endParaRPr lang="en-US" sz="2800" b="1" dirty="0"/>
              </a:p>
            </p:txBody>
          </p:sp>
        </mc:Choice>
        <mc:Fallback>
          <p:sp>
            <p:nvSpPr>
              <p:cNvPr id="5" name="TextBox 4"/>
              <p:cNvSpPr txBox="1">
                <a:spLocks noRot="1" noChangeAspect="1" noMove="1" noResize="1" noEditPoints="1" noAdjustHandles="1" noChangeArrowheads="1" noChangeShapeType="1" noTextEdit="1"/>
              </p:cNvSpPr>
              <p:nvPr/>
            </p:nvSpPr>
            <p:spPr>
              <a:xfrm>
                <a:off x="5938" y="399592"/>
                <a:ext cx="9138062" cy="5690147"/>
              </a:xfrm>
              <a:prstGeom prst="rect">
                <a:avLst/>
              </a:prstGeom>
              <a:blipFill rotWithShape="0">
                <a:blip r:embed="rId2"/>
                <a:stretch>
                  <a:fillRect l="-1401" r="-1334"/>
                </a:stretch>
              </a:blipFill>
            </p:spPr>
            <p:txBody>
              <a:bodyPr/>
              <a:lstStyle/>
              <a:p>
                <a:r>
                  <a:rPr lang="en-US">
                    <a:noFill/>
                  </a:rPr>
                  <a:t> </a:t>
                </a:r>
              </a:p>
            </p:txBody>
          </p:sp>
        </mc:Fallback>
      </mc:AlternateContent>
      <p:sp>
        <p:nvSpPr>
          <p:cNvPr id="6" name="TextBox 5"/>
          <p:cNvSpPr txBox="1"/>
          <p:nvPr/>
        </p:nvSpPr>
        <p:spPr>
          <a:xfrm>
            <a:off x="0" y="1018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Remark</a:t>
            </a:r>
            <a:endParaRPr lang="en-US" sz="2800" b="1"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371312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492514"/>
            <a:ext cx="8686800" cy="830997"/>
          </a:xfrm>
          <a:prstGeom prst="rect">
            <a:avLst/>
          </a:prstGeom>
          <a:noFill/>
        </p:spPr>
        <p:txBody>
          <a:bodyPr wrap="square" rtlCol="0">
            <a:spAutoFit/>
          </a:bodyPr>
          <a:lstStyle/>
          <a:p>
            <a:pPr algn="ctr"/>
            <a:r>
              <a:rPr lang="en-US" sz="4800" b="1" dirty="0" smtClean="0">
                <a:solidFill>
                  <a:srgbClr val="0070C0"/>
                </a:solidFill>
              </a:rPr>
              <a:t>Thank You for Attention</a:t>
            </a:r>
            <a:endParaRPr lang="en-US" sz="4800" dirty="0">
              <a:solidFill>
                <a:srgbClr val="0070C0"/>
              </a:solidFill>
            </a:endParaRPr>
          </a:p>
        </p:txBody>
      </p:sp>
    </p:spTree>
    <p:extLst>
      <p:ext uri="{BB962C8B-B14F-4D97-AF65-F5344CB8AC3E}">
        <p14:creationId xmlns:p14="http://schemas.microsoft.com/office/powerpoint/2010/main" val="977968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2970" y="457200"/>
                <a:ext cx="9146969" cy="2894126"/>
              </a:xfrm>
              <a:prstGeom prst="rect">
                <a:avLst/>
              </a:prstGeom>
              <a:noFill/>
            </p:spPr>
            <p:txBody>
              <a:bodyPr wrap="square" rtlCol="0">
                <a:spAutoFit/>
              </a:bodyPr>
              <a:lstStyle/>
              <a:p>
                <a:pPr algn="just">
                  <a:lnSpc>
                    <a:spcPct val="150000"/>
                  </a:lnSpc>
                </a:pPr>
                <a:r>
                  <a:rPr lang="en-US" sz="2800" b="1" dirty="0" smtClean="0"/>
                  <a:t>Consider the four </a:t>
                </a:r>
                <a:r>
                  <a:rPr lang="en-US" sz="2800" b="1" dirty="0" smtClean="0"/>
                  <a:t>matrices:</a:t>
                </a:r>
              </a:p>
              <a:p>
                <a:pPr algn="just">
                  <a:lnSpc>
                    <a:spcPct val="150000"/>
                  </a:lnSpc>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𝑨</m:t>
                      </m:r>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2"/>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𝟏</m:t>
                                </m:r>
                              </m:e>
                              <m:e>
                                <m:r>
                                  <a:rPr lang="en-US" sz="2800" b="1" i="1" smtClean="0">
                                    <a:latin typeface="Cambria Math" panose="02040503050406030204" pitchFamily="18" charset="0"/>
                                  </a:rPr>
                                  <m:t>𝟐</m:t>
                                </m:r>
                              </m:e>
                            </m:mr>
                            <m:mr>
                              <m:e>
                                <m:r>
                                  <a:rPr lang="en-US" sz="2800" b="1" i="1" smtClean="0">
                                    <a:latin typeface="Cambria Math" panose="02040503050406030204" pitchFamily="18" charset="0"/>
                                  </a:rPr>
                                  <m:t>𝟑</m:t>
                                </m:r>
                              </m:e>
                              <m:e>
                                <m:r>
                                  <a:rPr lang="en-US" sz="2800" b="1" i="1" smtClean="0">
                                    <a:latin typeface="Cambria Math" panose="02040503050406030204" pitchFamily="18" charset="0"/>
                                  </a:rPr>
                                  <m:t>𝟒</m:t>
                                </m:r>
                              </m:e>
                            </m:mr>
                          </m:m>
                        </m:e>
                      </m:d>
                      <m:r>
                        <a:rPr lang="en-US" sz="2800" b="1" i="1" smtClean="0">
                          <a:latin typeface="Cambria Math" panose="02040503050406030204" pitchFamily="18" charset="0"/>
                        </a:rPr>
                        <m:t>,    </m:t>
                      </m:r>
                      <m:r>
                        <a:rPr lang="en-US" sz="2800" b="1" i="1" smtClean="0">
                          <a:latin typeface="Cambria Math" panose="02040503050406030204" pitchFamily="18" charset="0"/>
                        </a:rPr>
                        <m:t>𝑩</m:t>
                      </m:r>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𝟏</m:t>
                                </m:r>
                              </m:e>
                            </m:mr>
                            <m:mr>
                              <m:e>
                                <m:r>
                                  <a:rPr lang="en-US" sz="2800" b="1" i="1" smtClean="0">
                                    <a:latin typeface="Cambria Math" panose="02040503050406030204" pitchFamily="18" charset="0"/>
                                  </a:rPr>
                                  <m:t>𝟑</m:t>
                                </m:r>
                              </m:e>
                            </m:mr>
                          </m:m>
                        </m:e>
                      </m:d>
                      <m:r>
                        <a:rPr lang="en-US" sz="2800" b="1" i="1" smtClean="0">
                          <a:latin typeface="Cambria Math" panose="02040503050406030204" pitchFamily="18" charset="0"/>
                        </a:rPr>
                        <m:t>,    </m:t>
                      </m:r>
                      <m:r>
                        <a:rPr lang="en-US" sz="2800" b="1" i="1" smtClean="0">
                          <a:latin typeface="Cambria Math" panose="02040503050406030204" pitchFamily="18" charset="0"/>
                        </a:rPr>
                        <m:t>𝑪</m:t>
                      </m:r>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2"/>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𝟏</m:t>
                                </m:r>
                              </m:e>
                              <m:e>
                                <m:r>
                                  <a:rPr lang="en-US" sz="2800" b="1" i="1" smtClean="0">
                                    <a:latin typeface="Cambria Math" panose="02040503050406030204" pitchFamily="18" charset="0"/>
                                  </a:rPr>
                                  <m:t>𝟑</m:t>
                                </m:r>
                              </m:e>
                            </m:mr>
                          </m:m>
                        </m:e>
                      </m:d>
                      <m:r>
                        <a:rPr lang="en-US" sz="2800" b="1" i="1" smtClean="0">
                          <a:latin typeface="Cambria Math" panose="02040503050406030204" pitchFamily="18" charset="0"/>
                        </a:rPr>
                        <m:t>,                            </m:t>
                      </m:r>
                      <m:r>
                        <a:rPr lang="en-US" sz="2800" b="1" i="1" smtClean="0">
                          <a:latin typeface="Cambria Math" panose="02040503050406030204" pitchFamily="18" charset="0"/>
                        </a:rPr>
                        <m:t>𝑫</m:t>
                      </m:r>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2"/>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𝟏</m:t>
                                </m:r>
                              </m:e>
                              <m:e>
                                <m:r>
                                  <a:rPr lang="en-US" sz="2800" b="1" i="1" smtClean="0">
                                    <a:latin typeface="Cambria Math" panose="02040503050406030204" pitchFamily="18" charset="0"/>
                                  </a:rPr>
                                  <m:t>𝟐</m:t>
                                </m:r>
                              </m:e>
                            </m:mr>
                            <m:mr>
                              <m:e>
                                <m:r>
                                  <a:rPr lang="en-US" sz="2800" b="1" i="1" smtClean="0">
                                    <a:latin typeface="Cambria Math" panose="02040503050406030204" pitchFamily="18" charset="0"/>
                                  </a:rPr>
                                  <m:t>𝒙</m:t>
                                </m:r>
                              </m:e>
                              <m:e>
                                <m:r>
                                  <a:rPr lang="en-US" sz="2800" b="1" i="1" smtClean="0">
                                    <a:latin typeface="Cambria Math" panose="02040503050406030204" pitchFamily="18" charset="0"/>
                                  </a:rPr>
                                  <m:t>𝟒</m:t>
                                </m:r>
                              </m:e>
                            </m:mr>
                          </m:m>
                        </m:e>
                      </m:d>
                    </m:oMath>
                  </m:oMathPara>
                </a14:m>
                <a:endParaRPr lang="en-US" sz="2800" b="1" dirty="0"/>
              </a:p>
            </p:txBody>
          </p:sp>
        </mc:Choice>
        <mc:Fallback>
          <p:sp>
            <p:nvSpPr>
              <p:cNvPr id="5" name="TextBox 4"/>
              <p:cNvSpPr txBox="1">
                <a:spLocks noRot="1" noChangeAspect="1" noMove="1" noResize="1" noEditPoints="1" noAdjustHandles="1" noChangeArrowheads="1" noChangeShapeType="1" noTextEdit="1"/>
              </p:cNvSpPr>
              <p:nvPr/>
            </p:nvSpPr>
            <p:spPr>
              <a:xfrm>
                <a:off x="-2970" y="457200"/>
                <a:ext cx="9146969" cy="2894126"/>
              </a:xfrm>
              <a:prstGeom prst="rect">
                <a:avLst/>
              </a:prstGeom>
              <a:blipFill rotWithShape="0">
                <a:blip r:embed="rId2"/>
                <a:stretch>
                  <a:fillRect l="-1400"/>
                </a:stretch>
              </a:blipFill>
            </p:spPr>
            <p:txBody>
              <a:bodyPr/>
              <a:lstStyle/>
              <a:p>
                <a:r>
                  <a:rPr lang="en-US">
                    <a:noFill/>
                  </a:rPr>
                  <a:t> </a:t>
                </a:r>
              </a:p>
            </p:txBody>
          </p:sp>
        </mc:Fallback>
      </mc:AlternateContent>
      <p:sp>
        <p:nvSpPr>
          <p:cNvPr id="8" name="TextBox 7"/>
          <p:cNvSpPr txBox="1"/>
          <p:nvPr/>
        </p:nvSpPr>
        <p:spPr>
          <a:xfrm>
            <a:off x="0" y="1018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Example </a:t>
            </a:r>
            <a:r>
              <a:rPr lang="en-US" sz="2800" b="1" dirty="0" smtClean="0">
                <a:solidFill>
                  <a:srgbClr val="00B050"/>
                </a:solidFill>
                <a:effectLst>
                  <a:outerShdw blurRad="38100" dist="38100" dir="2700000" algn="tl">
                    <a:srgbClr val="000000">
                      <a:alpha val="43137"/>
                    </a:srgbClr>
                  </a:outerShdw>
                </a:effectLst>
              </a:rPr>
              <a:t>1. Equality </a:t>
            </a:r>
            <a:r>
              <a:rPr lang="en-US" sz="2800" b="1" dirty="0">
                <a:solidFill>
                  <a:srgbClr val="00B050"/>
                </a:solidFill>
                <a:effectLst>
                  <a:outerShdw blurRad="38100" dist="38100" dir="2700000" algn="tl">
                    <a:srgbClr val="000000">
                      <a:alpha val="43137"/>
                    </a:srgbClr>
                  </a:outerShdw>
                </a:effectLst>
              </a:rPr>
              <a:t>of </a:t>
            </a:r>
            <a:r>
              <a:rPr lang="en-US" sz="2800" b="1" dirty="0" smtClean="0">
                <a:solidFill>
                  <a:srgbClr val="00B050"/>
                </a:solidFill>
                <a:effectLst>
                  <a:outerShdw blurRad="38100" dist="38100" dir="2700000" algn="tl">
                    <a:srgbClr val="000000">
                      <a:alpha val="43137"/>
                    </a:srgbClr>
                  </a:outerShdw>
                </a:effectLst>
              </a:rPr>
              <a:t>Matrices</a:t>
            </a:r>
            <a:endParaRPr lang="en-US" sz="2800" b="1" dirty="0">
              <a:solidFill>
                <a:srgbClr val="00B05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2" name="TextBox 1"/>
              <p:cNvSpPr txBox="1"/>
              <p:nvPr/>
            </p:nvSpPr>
            <p:spPr>
              <a:xfrm>
                <a:off x="-2970" y="3429000"/>
                <a:ext cx="9143999" cy="2677656"/>
              </a:xfrm>
              <a:prstGeom prst="rect">
                <a:avLst/>
              </a:prstGeom>
              <a:noFill/>
            </p:spPr>
            <p:txBody>
              <a:bodyPr wrap="square" rtlCol="0">
                <a:spAutoFit/>
              </a:bodyPr>
              <a:lstStyle/>
              <a:p>
                <a:pPr algn="just"/>
                <a:r>
                  <a:rPr lang="en-US" sz="2800" b="1" dirty="0" smtClean="0"/>
                  <a:t>Matrices </a:t>
                </a:r>
                <a:r>
                  <a:rPr lang="en-US" sz="2800" b="1" i="1" dirty="0">
                    <a:solidFill>
                      <a:srgbClr val="00B0F0"/>
                    </a:solidFill>
                  </a:rPr>
                  <a:t>A</a:t>
                </a:r>
                <a:r>
                  <a:rPr lang="en-US" sz="2800" b="1" dirty="0"/>
                  <a:t> and </a:t>
                </a:r>
                <a:r>
                  <a:rPr lang="en-US" sz="2800" b="1" i="1" dirty="0">
                    <a:solidFill>
                      <a:srgbClr val="00B0F0"/>
                    </a:solidFill>
                  </a:rPr>
                  <a:t>B</a:t>
                </a:r>
                <a:r>
                  <a:rPr lang="en-US" sz="2800" b="1" dirty="0"/>
                  <a:t> are not equal because they are of different sizes. </a:t>
                </a:r>
                <a:endParaRPr lang="en-US" sz="2800" b="1" dirty="0" smtClean="0"/>
              </a:p>
              <a:p>
                <a:pPr algn="just"/>
                <a:endParaRPr lang="en-US" sz="2800" b="1" dirty="0" smtClean="0"/>
              </a:p>
              <a:p>
                <a:pPr algn="just"/>
                <a:r>
                  <a:rPr lang="en-US" sz="2800" b="1" dirty="0" smtClean="0"/>
                  <a:t>Similarly</a:t>
                </a:r>
                <a:r>
                  <a:rPr lang="en-US" sz="2800" b="1" dirty="0"/>
                  <a:t>, </a:t>
                </a:r>
                <a:r>
                  <a:rPr lang="en-US" sz="2800" b="1" i="1" dirty="0">
                    <a:solidFill>
                      <a:srgbClr val="00B0F0"/>
                    </a:solidFill>
                  </a:rPr>
                  <a:t>B</a:t>
                </a:r>
                <a:r>
                  <a:rPr lang="en-US" sz="2800" b="1" dirty="0"/>
                  <a:t> and </a:t>
                </a:r>
                <a:r>
                  <a:rPr lang="en-US" sz="2800" b="1" i="1" dirty="0">
                    <a:solidFill>
                      <a:srgbClr val="00B0F0"/>
                    </a:solidFill>
                  </a:rPr>
                  <a:t>C</a:t>
                </a:r>
                <a:r>
                  <a:rPr lang="en-US" sz="2800" b="1" dirty="0"/>
                  <a:t> are not equal. </a:t>
                </a:r>
                <a:endParaRPr lang="en-US" sz="2800" b="1" dirty="0" smtClean="0"/>
              </a:p>
              <a:p>
                <a:pPr algn="just"/>
                <a:endParaRPr lang="en-US" sz="2800" b="1" dirty="0" smtClean="0"/>
              </a:p>
              <a:p>
                <a:pPr algn="just"/>
                <a:r>
                  <a:rPr lang="en-US" sz="2800" b="1" dirty="0" smtClean="0"/>
                  <a:t>Matrices </a:t>
                </a:r>
                <a:r>
                  <a:rPr lang="en-US" sz="2800" b="1" i="1" dirty="0">
                    <a:solidFill>
                      <a:srgbClr val="00B0F0"/>
                    </a:solidFill>
                  </a:rPr>
                  <a:t>A</a:t>
                </a:r>
                <a:r>
                  <a:rPr lang="en-US" sz="2800" b="1" dirty="0"/>
                  <a:t> and </a:t>
                </a:r>
                <a:r>
                  <a:rPr lang="en-US" sz="2800" b="1" i="1" dirty="0">
                    <a:solidFill>
                      <a:srgbClr val="00B0F0"/>
                    </a:solidFill>
                  </a:rPr>
                  <a:t>D</a:t>
                </a:r>
                <a:r>
                  <a:rPr lang="en-US" sz="2800" b="1" dirty="0"/>
                  <a:t> are equal if and only if </a:t>
                </a:r>
                <a14:m>
                  <m:oMath xmlns:m="http://schemas.openxmlformats.org/officeDocument/2006/math">
                    <m:r>
                      <a:rPr lang="en-US" sz="2800" b="1" i="1" smtClean="0">
                        <a:solidFill>
                          <a:srgbClr val="00B0F0"/>
                        </a:solidFill>
                        <a:latin typeface="Cambria Math" panose="02040503050406030204" pitchFamily="18" charset="0"/>
                      </a:rPr>
                      <m:t>𝒙</m:t>
                    </m:r>
                    <m:r>
                      <a:rPr lang="en-US" sz="2800" b="1" i="1" smtClean="0">
                        <a:solidFill>
                          <a:srgbClr val="00B0F0"/>
                        </a:solidFill>
                        <a:latin typeface="Cambria Math" panose="02040503050406030204" pitchFamily="18" charset="0"/>
                      </a:rPr>
                      <m:t>=</m:t>
                    </m:r>
                    <m:r>
                      <a:rPr lang="en-US" sz="2800" b="1" i="1" smtClean="0">
                        <a:solidFill>
                          <a:srgbClr val="00B0F0"/>
                        </a:solidFill>
                        <a:latin typeface="Cambria Math" panose="02040503050406030204" pitchFamily="18" charset="0"/>
                      </a:rPr>
                      <m:t>𝟑</m:t>
                    </m:r>
                  </m:oMath>
                </a14:m>
                <a:r>
                  <a:rPr lang="en-US" sz="2800" b="1" dirty="0" smtClean="0"/>
                  <a:t>.</a:t>
                </a:r>
                <a:endParaRPr lang="en-US" sz="2800" b="1" dirty="0"/>
              </a:p>
            </p:txBody>
          </p:sp>
        </mc:Choice>
        <mc:Fallback>
          <p:sp>
            <p:nvSpPr>
              <p:cNvPr id="2" name="TextBox 1"/>
              <p:cNvSpPr txBox="1">
                <a:spLocks noRot="1" noChangeAspect="1" noMove="1" noResize="1" noEditPoints="1" noAdjustHandles="1" noChangeArrowheads="1" noChangeShapeType="1" noTextEdit="1"/>
              </p:cNvSpPr>
              <p:nvPr/>
            </p:nvSpPr>
            <p:spPr>
              <a:xfrm>
                <a:off x="-2970" y="3429000"/>
                <a:ext cx="9143999" cy="2677656"/>
              </a:xfrm>
              <a:prstGeom prst="rect">
                <a:avLst/>
              </a:prstGeom>
              <a:blipFill rotWithShape="0">
                <a:blip r:embed="rId3"/>
                <a:stretch>
                  <a:fillRect l="-1400" t="-2733" r="-1333" b="-5239"/>
                </a:stretch>
              </a:blipFill>
            </p:spPr>
            <p:txBody>
              <a:bodyPr/>
              <a:lstStyle/>
              <a:p>
                <a:r>
                  <a:rPr lang="en-US">
                    <a:noFill/>
                  </a:rPr>
                  <a:t> </a:t>
                </a:r>
              </a:p>
            </p:txBody>
          </p:sp>
        </mc:Fallback>
      </mc:AlternateContent>
      <p:sp>
        <p:nvSpPr>
          <p:cNvPr id="7" name="TextBox 6"/>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Operations with </a:t>
            </a:r>
            <a:r>
              <a:rPr lang="en-US" sz="4400" b="1" dirty="0">
                <a:solidFill>
                  <a:srgbClr val="0070C0"/>
                </a:solidFill>
                <a:effectLst>
                  <a:outerShdw blurRad="38100" dist="38100" dir="2700000" algn="tl">
                    <a:srgbClr val="000000">
                      <a:alpha val="43137"/>
                    </a:srgbClr>
                  </a:outerShdw>
                </a:effectLst>
              </a:rPr>
              <a:t>Matrices</a:t>
            </a:r>
          </a:p>
        </p:txBody>
      </p:sp>
    </p:spTree>
    <p:extLst>
      <p:ext uri="{BB962C8B-B14F-4D97-AF65-F5344CB8AC3E}">
        <p14:creationId xmlns:p14="http://schemas.microsoft.com/office/powerpoint/2010/main" val="350507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0" y="457200"/>
                <a:ext cx="9144000" cy="2849947"/>
              </a:xfrm>
              <a:prstGeom prst="rect">
                <a:avLst/>
              </a:prstGeom>
              <a:noFill/>
            </p:spPr>
            <p:txBody>
              <a:bodyPr wrap="square" rtlCol="0">
                <a:spAutoFit/>
              </a:bodyPr>
              <a:lstStyle/>
              <a:p>
                <a:pPr algn="just">
                  <a:lnSpc>
                    <a:spcPct val="150000"/>
                  </a:lnSpc>
                </a:pPr>
                <a:r>
                  <a:rPr lang="en-US" sz="2800" b="1" dirty="0" smtClean="0"/>
                  <a:t>A matrix that has only one column </a:t>
                </a:r>
                <a:r>
                  <a:rPr lang="en-US" sz="2800" b="1" dirty="0"/>
                  <a:t>is called a </a:t>
                </a:r>
                <a:r>
                  <a:rPr lang="en-US" sz="2800" b="1" dirty="0" smtClean="0">
                    <a:solidFill>
                      <a:srgbClr val="FF0000"/>
                    </a:solidFill>
                  </a:rPr>
                  <a:t>column matrix</a:t>
                </a:r>
                <a:r>
                  <a:rPr lang="en-US" sz="2800" b="1" dirty="0" smtClean="0"/>
                  <a:t> </a:t>
                </a:r>
                <a:r>
                  <a:rPr lang="en-US" sz="2800" b="1" dirty="0"/>
                  <a:t>or </a:t>
                </a:r>
                <a:r>
                  <a:rPr lang="en-US" sz="2800" b="1" dirty="0">
                    <a:solidFill>
                      <a:srgbClr val="FF0000"/>
                    </a:solidFill>
                  </a:rPr>
                  <a:t>column </a:t>
                </a:r>
                <a:r>
                  <a:rPr lang="en-US" sz="2800" b="1" dirty="0" smtClean="0">
                    <a:solidFill>
                      <a:srgbClr val="FF0000"/>
                    </a:solidFill>
                  </a:rPr>
                  <a:t>vector</a:t>
                </a:r>
                <a:r>
                  <a:rPr lang="en-US" sz="2800" b="1" dirty="0" smtClean="0"/>
                  <a:t>:</a:t>
                </a:r>
              </a:p>
              <a:p>
                <a:pPr algn="just"/>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𝑨</m:t>
                      </m:r>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rPr>
                              </m:ctrlPr>
                            </m:mPr>
                            <m:mr>
                              <m:e>
                                <m:m>
                                  <m:mPr>
                                    <m:mcs>
                                      <m:mc>
                                        <m:mcPr>
                                          <m:count m:val="1"/>
                                          <m:mcJc m:val="center"/>
                                        </m:mcPr>
                                      </m:mc>
                                    </m:mcs>
                                    <m:ctrlPr>
                                      <a:rPr lang="en-US" sz="2800" b="1" i="1" smtClean="0">
                                        <a:latin typeface="Cambria Math" panose="02040503050406030204" pitchFamily="18" charset="0"/>
                                      </a:rPr>
                                    </m:ctrlPr>
                                  </m:mPr>
                                  <m:mr>
                                    <m:e>
                                      <m:sSub>
                                        <m:sSubPr>
                                          <m:ctrlPr>
                                            <a:rPr lang="en-US" sz="2800" b="1" i="1" smtClean="0">
                                              <a:latin typeface="Cambria Math" panose="02040503050406030204" pitchFamily="18" charset="0"/>
                                            </a:rPr>
                                          </m:ctrlPr>
                                        </m:sSubPr>
                                        <m:e>
                                          <m:r>
                                            <m:rPr>
                                              <m:brk m:alnAt="7"/>
                                            </m:rPr>
                                            <a:rPr lang="en-US" sz="2800" b="1" i="1" smtClean="0">
                                              <a:latin typeface="Cambria Math" panose="02040503050406030204" pitchFamily="18" charset="0"/>
                                            </a:rPr>
                                            <m:t>𝒂</m:t>
                                          </m:r>
                                        </m:e>
                                        <m:sub>
                                          <m:r>
                                            <m:rPr>
                                              <m:brk m:alnAt="7"/>
                                            </m:rPr>
                                            <a:rPr lang="en-US" sz="2800" b="1" i="1" smtClean="0">
                                              <a:latin typeface="Cambria Math" panose="02040503050406030204" pitchFamily="18" charset="0"/>
                                            </a:rPr>
                                            <m:t>𝟏𝟏</m:t>
                                          </m:r>
                                        </m:sub>
                                      </m:sSub>
                                    </m:e>
                                  </m:mr>
                                  <m:m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𝟐𝟏</m:t>
                                          </m:r>
                                        </m:sub>
                                      </m:sSub>
                                    </m:e>
                                  </m:mr>
                                  <m:mr>
                                    <m:e>
                                      <m:r>
                                        <a:rPr lang="en-US" sz="2800" b="1" i="1" smtClean="0">
                                          <a:latin typeface="Cambria Math" panose="02040503050406030204" pitchFamily="18" charset="0"/>
                                        </a:rPr>
                                        <m:t>…</m:t>
                                      </m:r>
                                    </m:e>
                                  </m:mr>
                                </m:m>
                              </m:e>
                            </m:mr>
                            <m:m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𝒏</m:t>
                                    </m:r>
                                    <m:r>
                                      <a:rPr lang="en-US" sz="2800" b="1" i="1" smtClean="0">
                                        <a:latin typeface="Cambria Math" panose="02040503050406030204" pitchFamily="18" charset="0"/>
                                      </a:rPr>
                                      <m:t>𝟏</m:t>
                                    </m:r>
                                  </m:sub>
                                </m:sSub>
                              </m:e>
                            </m:mr>
                          </m:m>
                        </m:e>
                      </m:d>
                    </m:oMath>
                  </m:oMathPara>
                </a14:m>
                <a:endParaRPr lang="en-US" sz="2800" b="1" dirty="0" smtClean="0"/>
              </a:p>
            </p:txBody>
          </p:sp>
        </mc:Choice>
        <mc:Fallback>
          <p:sp>
            <p:nvSpPr>
              <p:cNvPr id="5" name="TextBox 4"/>
              <p:cNvSpPr txBox="1">
                <a:spLocks noRot="1" noChangeAspect="1" noMove="1" noResize="1" noEditPoints="1" noAdjustHandles="1" noChangeArrowheads="1" noChangeShapeType="1" noTextEdit="1"/>
              </p:cNvSpPr>
              <p:nvPr/>
            </p:nvSpPr>
            <p:spPr>
              <a:xfrm>
                <a:off x="0" y="457200"/>
                <a:ext cx="9144000" cy="2849947"/>
              </a:xfrm>
              <a:prstGeom prst="rect">
                <a:avLst/>
              </a:prstGeom>
              <a:blipFill rotWithShape="0">
                <a:blip r:embed="rId2"/>
                <a:stretch>
                  <a:fillRect l="-1333" r="-1333"/>
                </a:stretch>
              </a:blipFill>
            </p:spPr>
            <p:txBody>
              <a:bodyPr/>
              <a:lstStyle/>
              <a:p>
                <a:r>
                  <a:rPr lang="en-US">
                    <a:noFill/>
                  </a:rPr>
                  <a:t> </a:t>
                </a:r>
              </a:p>
            </p:txBody>
          </p:sp>
        </mc:Fallback>
      </mc:AlternateContent>
      <p:sp>
        <p:nvSpPr>
          <p:cNvPr id="8" name="TextBox 7"/>
          <p:cNvSpPr txBox="1"/>
          <p:nvPr/>
        </p:nvSpPr>
        <p:spPr>
          <a:xfrm>
            <a:off x="0" y="7620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Definition</a:t>
            </a:r>
            <a:endParaRPr lang="en-US" sz="2800" b="1" dirty="0">
              <a:solidFill>
                <a:srgbClr val="00B05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9" name="TextBox 8"/>
              <p:cNvSpPr txBox="1"/>
              <p:nvPr/>
            </p:nvSpPr>
            <p:spPr>
              <a:xfrm>
                <a:off x="0" y="3531275"/>
                <a:ext cx="9144000" cy="2031325"/>
              </a:xfrm>
              <a:prstGeom prst="rect">
                <a:avLst/>
              </a:prstGeom>
              <a:noFill/>
            </p:spPr>
            <p:txBody>
              <a:bodyPr wrap="square" rtlCol="0">
                <a:spAutoFit/>
              </a:bodyPr>
              <a:lstStyle/>
              <a:p>
                <a:pPr algn="just">
                  <a:lnSpc>
                    <a:spcPct val="150000"/>
                  </a:lnSpc>
                </a:pPr>
                <a:r>
                  <a:rPr lang="en-US" sz="2800" b="1" dirty="0" smtClean="0"/>
                  <a:t>Similarly, a matrix that has only one row is </a:t>
                </a:r>
                <a:r>
                  <a:rPr lang="en-US" sz="2800" b="1" dirty="0"/>
                  <a:t>called a </a:t>
                </a:r>
                <a:r>
                  <a:rPr lang="en-US" sz="2800" b="1" dirty="0">
                    <a:solidFill>
                      <a:srgbClr val="FF0000"/>
                    </a:solidFill>
                  </a:rPr>
                  <a:t>row matrix </a:t>
                </a:r>
                <a:r>
                  <a:rPr lang="en-US" sz="2800" b="1" dirty="0"/>
                  <a:t>or </a:t>
                </a:r>
                <a:r>
                  <a:rPr lang="en-US" sz="2800" b="1" dirty="0">
                    <a:solidFill>
                      <a:srgbClr val="FF0000"/>
                    </a:solidFill>
                  </a:rPr>
                  <a:t>row </a:t>
                </a:r>
                <a:r>
                  <a:rPr lang="en-US" sz="2800" b="1" dirty="0" smtClean="0">
                    <a:solidFill>
                      <a:srgbClr val="FF0000"/>
                    </a:solidFill>
                  </a:rPr>
                  <a:t>vector</a:t>
                </a:r>
                <a:r>
                  <a:rPr lang="en-US" sz="2800" b="1" dirty="0" smtClean="0"/>
                  <a:t>:</a:t>
                </a:r>
              </a:p>
              <a:p>
                <a:pPr algn="just">
                  <a:lnSpc>
                    <a:spcPct val="150000"/>
                  </a:lnSpc>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𝑩</m:t>
                      </m:r>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2"/>
                                    <m:mcJc m:val="center"/>
                                  </m:mcPr>
                                </m:mc>
                              </m:mcs>
                              <m:ctrlPr>
                                <a:rPr lang="en-US" sz="2800" b="1" i="1" smtClean="0">
                                  <a:latin typeface="Cambria Math" panose="02040503050406030204" pitchFamily="18" charset="0"/>
                                </a:rPr>
                              </m:ctrlPr>
                            </m:mPr>
                            <m:mr>
                              <m:e>
                                <m:m>
                                  <m:mPr>
                                    <m:mcs>
                                      <m:mc>
                                        <m:mcPr>
                                          <m:count m:val="3"/>
                                          <m:mcJc m:val="center"/>
                                        </m:mcPr>
                                      </m:mc>
                                    </m:mcs>
                                    <m:ctrlPr>
                                      <a:rPr lang="en-US" sz="2800" b="1" i="1" smtClean="0">
                                        <a:latin typeface="Cambria Math" panose="02040503050406030204" pitchFamily="18" charset="0"/>
                                      </a:rPr>
                                    </m:ctrlPr>
                                  </m:mPr>
                                  <m:m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𝒃</m:t>
                                          </m:r>
                                        </m:e>
                                        <m:sub>
                                          <m:r>
                                            <m:rPr>
                                              <m:brk m:alnAt="7"/>
                                            </m:rPr>
                                            <a:rPr lang="en-US" sz="2800" b="1" i="1" smtClean="0">
                                              <a:latin typeface="Cambria Math" panose="02040503050406030204" pitchFamily="18" charset="0"/>
                                            </a:rPr>
                                            <m:t>𝟏𝟏</m:t>
                                          </m:r>
                                        </m:sub>
                                      </m:sSub>
                                    </m:e>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𝒃</m:t>
                                          </m:r>
                                        </m:e>
                                        <m:sub>
                                          <m:r>
                                            <a:rPr lang="en-US" sz="2800" b="1" i="1" smtClean="0">
                                              <a:latin typeface="Cambria Math" panose="02040503050406030204" pitchFamily="18" charset="0"/>
                                            </a:rPr>
                                            <m:t>𝟏𝟐</m:t>
                                          </m:r>
                                        </m:sub>
                                      </m:sSub>
                                    </m:e>
                                    <m:e>
                                      <m:r>
                                        <a:rPr lang="en-US" sz="2800" b="1" i="1" smtClean="0">
                                          <a:latin typeface="Cambria Math" panose="02040503050406030204" pitchFamily="18" charset="0"/>
                                        </a:rPr>
                                        <m:t>…</m:t>
                                      </m:r>
                                    </m:e>
                                  </m:mr>
                                </m:m>
                              </m:e>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𝒃</m:t>
                                    </m:r>
                                  </m:e>
                                  <m:sub>
                                    <m:r>
                                      <a:rPr lang="en-US" sz="2800" b="1" i="1" smtClean="0">
                                        <a:latin typeface="Cambria Math" panose="02040503050406030204" pitchFamily="18" charset="0"/>
                                      </a:rPr>
                                      <m:t>𝟏</m:t>
                                    </m:r>
                                    <m:r>
                                      <a:rPr lang="en-US" sz="2800" b="1" i="1" smtClean="0">
                                        <a:latin typeface="Cambria Math" panose="02040503050406030204" pitchFamily="18" charset="0"/>
                                      </a:rPr>
                                      <m:t>𝒎</m:t>
                                    </m:r>
                                  </m:sub>
                                </m:sSub>
                              </m:e>
                            </m:mr>
                          </m:m>
                        </m:e>
                      </m:d>
                    </m:oMath>
                  </m:oMathPara>
                </a14:m>
                <a:endParaRPr lang="en-US" sz="2800" b="1" dirty="0"/>
              </a:p>
            </p:txBody>
          </p:sp>
        </mc:Choice>
        <mc:Fallback>
          <p:sp>
            <p:nvSpPr>
              <p:cNvPr id="9" name="TextBox 8"/>
              <p:cNvSpPr txBox="1">
                <a:spLocks noRot="1" noChangeAspect="1" noMove="1" noResize="1" noEditPoints="1" noAdjustHandles="1" noChangeArrowheads="1" noChangeShapeType="1" noTextEdit="1"/>
              </p:cNvSpPr>
              <p:nvPr/>
            </p:nvSpPr>
            <p:spPr>
              <a:xfrm>
                <a:off x="0" y="3531275"/>
                <a:ext cx="9144000" cy="2031325"/>
              </a:xfrm>
              <a:prstGeom prst="rect">
                <a:avLst/>
              </a:prstGeom>
              <a:blipFill rotWithShape="0">
                <a:blip r:embed="rId3"/>
                <a:stretch>
                  <a:fillRect l="-1333" r="-1333"/>
                </a:stretch>
              </a:blipFill>
            </p:spPr>
            <p:txBody>
              <a:bodyPr/>
              <a:lstStyle/>
              <a:p>
                <a:r>
                  <a:rPr lang="en-US">
                    <a:noFill/>
                  </a:rPr>
                  <a:t> </a:t>
                </a:r>
              </a:p>
            </p:txBody>
          </p:sp>
        </mc:Fallback>
      </mc:AlternateContent>
      <p:sp>
        <p:nvSpPr>
          <p:cNvPr id="10" name="TextBox 9"/>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Operations with </a:t>
            </a:r>
            <a:r>
              <a:rPr lang="en-US" sz="4400" b="1" dirty="0">
                <a:solidFill>
                  <a:srgbClr val="0070C0"/>
                </a:solidFill>
                <a:effectLst>
                  <a:outerShdw blurRad="38100" dist="38100" dir="2700000" algn="tl">
                    <a:srgbClr val="000000">
                      <a:alpha val="43137"/>
                    </a:srgbClr>
                  </a:outerShdw>
                </a:effectLst>
              </a:rPr>
              <a:t>Matrices</a:t>
            </a:r>
          </a:p>
        </p:txBody>
      </p:sp>
    </p:spTree>
    <p:extLst>
      <p:ext uri="{BB962C8B-B14F-4D97-AF65-F5344CB8AC3E}">
        <p14:creationId xmlns:p14="http://schemas.microsoft.com/office/powerpoint/2010/main" val="177276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Matrix Addition</a:t>
            </a:r>
            <a:endParaRPr lang="en-US" sz="4400" b="1" dirty="0">
              <a:solidFill>
                <a:srgbClr val="0070C0"/>
              </a:solidFill>
              <a:effectLst>
                <a:outerShdw blurRad="38100" dist="38100" dir="2700000" algn="tl">
                  <a:srgbClr val="000000">
                    <a:alpha val="43137"/>
                  </a:srgbClr>
                </a:outerShdw>
              </a:effectLst>
            </a:endParaRPr>
          </a:p>
        </p:txBody>
      </p:sp>
      <p:sp>
        <p:nvSpPr>
          <p:cNvPr id="5" name="TextBox 4"/>
          <p:cNvSpPr txBox="1"/>
          <p:nvPr/>
        </p:nvSpPr>
        <p:spPr>
          <a:xfrm>
            <a:off x="0" y="0"/>
            <a:ext cx="9144000" cy="1319015"/>
          </a:xfrm>
          <a:prstGeom prst="rect">
            <a:avLst/>
          </a:prstGeom>
          <a:noFill/>
        </p:spPr>
        <p:txBody>
          <a:bodyPr wrap="square" rtlCol="0">
            <a:spAutoFit/>
          </a:bodyPr>
          <a:lstStyle/>
          <a:p>
            <a:pPr algn="just">
              <a:lnSpc>
                <a:spcPct val="150000"/>
              </a:lnSpc>
            </a:pPr>
            <a:r>
              <a:rPr lang="en-US" sz="2800" b="1" dirty="0"/>
              <a:t>You can add two matrices </a:t>
            </a:r>
            <a:r>
              <a:rPr lang="en-US" sz="2800" b="1" dirty="0" smtClean="0"/>
              <a:t>of </a:t>
            </a:r>
            <a:r>
              <a:rPr lang="en-US" sz="2800" b="1" dirty="0"/>
              <a:t>the same </a:t>
            </a:r>
            <a:r>
              <a:rPr lang="en-US" sz="2800" b="1" dirty="0" smtClean="0"/>
              <a:t>size </a:t>
            </a:r>
            <a:r>
              <a:rPr lang="en-US" sz="2800" b="1" dirty="0"/>
              <a:t>by adding their corresponding entries.</a:t>
            </a:r>
          </a:p>
        </p:txBody>
      </p:sp>
      <mc:AlternateContent xmlns:mc="http://schemas.openxmlformats.org/markup-compatibility/2006">
        <mc:Choice xmlns:a14="http://schemas.microsoft.com/office/drawing/2010/main" Requires="a14">
          <p:sp>
            <p:nvSpPr>
              <p:cNvPr id="2" name="TextBox 1"/>
              <p:cNvSpPr txBox="1"/>
              <p:nvPr/>
            </p:nvSpPr>
            <p:spPr>
              <a:xfrm>
                <a:off x="0" y="2057400"/>
                <a:ext cx="9144000" cy="3492623"/>
              </a:xfrm>
              <a:prstGeom prst="rect">
                <a:avLst/>
              </a:prstGeom>
              <a:noFill/>
            </p:spPr>
            <p:txBody>
              <a:bodyPr wrap="square" rtlCol="0">
                <a:spAutoFit/>
              </a:bodyPr>
              <a:lstStyle/>
              <a:p>
                <a:pPr algn="just">
                  <a:lnSpc>
                    <a:spcPct val="150000"/>
                  </a:lnSpc>
                </a:pPr>
                <a:r>
                  <a:rPr lang="en-US" sz="2800" b="1" dirty="0" smtClean="0"/>
                  <a:t>If </a:t>
                </a:r>
                <a14:m>
                  <m:oMath xmlns:m="http://schemas.openxmlformats.org/officeDocument/2006/math">
                    <m:r>
                      <a:rPr lang="en-US" sz="2800" b="1" i="1" smtClean="0">
                        <a:latin typeface="Cambria Math" panose="02040503050406030204" pitchFamily="18" charset="0"/>
                      </a:rPr>
                      <m:t>𝑨</m:t>
                    </m:r>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sSub>
                          <m:sSubPr>
                            <m:ctrlPr>
                              <a:rPr lang="en-US" sz="2800" b="1" i="1" smtClean="0">
                                <a:solidFill>
                                  <a:srgbClr val="00B0F0"/>
                                </a:solidFill>
                                <a:latin typeface="Cambria Math" panose="02040503050406030204" pitchFamily="18" charset="0"/>
                              </a:rPr>
                            </m:ctrlPr>
                          </m:sSubPr>
                          <m:e>
                            <m:r>
                              <a:rPr lang="en-US" sz="2800" b="1" i="1" smtClean="0">
                                <a:solidFill>
                                  <a:srgbClr val="00B0F0"/>
                                </a:solidFill>
                                <a:latin typeface="Cambria Math" panose="02040503050406030204" pitchFamily="18" charset="0"/>
                              </a:rPr>
                              <m:t>𝒂</m:t>
                            </m:r>
                          </m:e>
                          <m:sub>
                            <m:r>
                              <a:rPr lang="en-US" sz="2800" b="1" i="1" smtClean="0">
                                <a:solidFill>
                                  <a:srgbClr val="00B0F0"/>
                                </a:solidFill>
                                <a:latin typeface="Cambria Math" panose="02040503050406030204" pitchFamily="18" charset="0"/>
                              </a:rPr>
                              <m:t>𝒊𝒋</m:t>
                            </m:r>
                          </m:sub>
                        </m:sSub>
                      </m:e>
                    </m:d>
                  </m:oMath>
                </a14:m>
                <a:r>
                  <a:rPr lang="en-US" sz="2800" b="1" dirty="0" smtClean="0"/>
                  <a:t> and </a:t>
                </a:r>
                <a14:m>
                  <m:oMath xmlns:m="http://schemas.openxmlformats.org/officeDocument/2006/math">
                    <m:r>
                      <a:rPr lang="en-US" sz="2800" b="1" i="1" smtClean="0">
                        <a:latin typeface="Cambria Math" panose="02040503050406030204" pitchFamily="18" charset="0"/>
                      </a:rPr>
                      <m:t>𝑩</m:t>
                    </m:r>
                    <m:r>
                      <a:rPr lang="en-US" sz="2800" b="1" i="1" smtClean="0">
                        <a:latin typeface="Cambria Math" panose="02040503050406030204" pitchFamily="18" charset="0"/>
                      </a:rPr>
                      <m:t>=[</m:t>
                    </m:r>
                    <m:sSub>
                      <m:sSubPr>
                        <m:ctrlPr>
                          <a:rPr lang="en-US" sz="2800" b="1" i="1" smtClean="0">
                            <a:solidFill>
                              <a:srgbClr val="00B0F0"/>
                            </a:solidFill>
                            <a:latin typeface="Cambria Math" panose="02040503050406030204" pitchFamily="18" charset="0"/>
                          </a:rPr>
                        </m:ctrlPr>
                      </m:sSubPr>
                      <m:e>
                        <m:r>
                          <a:rPr lang="en-US" sz="2800" b="1" i="1" smtClean="0">
                            <a:solidFill>
                              <a:srgbClr val="00B0F0"/>
                            </a:solidFill>
                            <a:latin typeface="Cambria Math" panose="02040503050406030204" pitchFamily="18" charset="0"/>
                          </a:rPr>
                          <m:t>𝒃</m:t>
                        </m:r>
                      </m:e>
                      <m:sub>
                        <m:r>
                          <a:rPr lang="en-US" sz="2800" b="1" i="1" smtClean="0">
                            <a:solidFill>
                              <a:srgbClr val="00B0F0"/>
                            </a:solidFill>
                            <a:latin typeface="Cambria Math" panose="02040503050406030204" pitchFamily="18" charset="0"/>
                          </a:rPr>
                          <m:t>𝒊𝒋</m:t>
                        </m:r>
                      </m:sub>
                    </m:sSub>
                    <m:r>
                      <a:rPr lang="en-US" sz="2800" b="1" i="1" smtClean="0">
                        <a:latin typeface="Cambria Math" panose="02040503050406030204" pitchFamily="18" charset="0"/>
                      </a:rPr>
                      <m:t>]</m:t>
                    </m:r>
                  </m:oMath>
                </a14:m>
                <a:r>
                  <a:rPr lang="en-US" sz="2800" b="1" dirty="0" smtClean="0"/>
                  <a:t> are </a:t>
                </a:r>
                <a:r>
                  <a:rPr lang="en-US" sz="2800" b="1" dirty="0"/>
                  <a:t>matrices of </a:t>
                </a:r>
                <a:r>
                  <a:rPr lang="en-US" sz="2800" b="1" dirty="0" smtClean="0"/>
                  <a:t>size </a:t>
                </a:r>
                <a14:m>
                  <m:oMath xmlns:m="http://schemas.openxmlformats.org/officeDocument/2006/math">
                    <m:r>
                      <a:rPr lang="en-US" sz="2800" b="1" i="1" smtClean="0">
                        <a:solidFill>
                          <a:srgbClr val="00B0F0"/>
                        </a:solidFill>
                        <a:latin typeface="Cambria Math" panose="02040503050406030204" pitchFamily="18" charset="0"/>
                      </a:rPr>
                      <m:t>𝒎</m:t>
                    </m:r>
                    <m:r>
                      <a:rPr lang="en-US" sz="2800" b="1" i="1" smtClean="0">
                        <a:solidFill>
                          <a:srgbClr val="00B0F0"/>
                        </a:solidFill>
                        <a:latin typeface="Cambria Math" panose="02040503050406030204" pitchFamily="18" charset="0"/>
                        <a:ea typeface="Cambria Math"/>
                      </a:rPr>
                      <m:t>×</m:t>
                    </m:r>
                    <m:r>
                      <a:rPr lang="en-US" sz="2800" b="1" i="1" smtClean="0">
                        <a:solidFill>
                          <a:srgbClr val="00B0F0"/>
                        </a:solidFill>
                        <a:latin typeface="Cambria Math" panose="02040503050406030204" pitchFamily="18" charset="0"/>
                        <a:ea typeface="Cambria Math"/>
                      </a:rPr>
                      <m:t>𝒏</m:t>
                    </m:r>
                    <m:r>
                      <a:rPr lang="en-US" sz="2800" b="1" i="0" smtClean="0">
                        <a:latin typeface="Cambria Math" panose="02040503050406030204" pitchFamily="18" charset="0"/>
                        <a:ea typeface="Cambria Math"/>
                      </a:rPr>
                      <m:t>, </m:t>
                    </m:r>
                  </m:oMath>
                </a14:m>
                <a:r>
                  <a:rPr lang="en-US" sz="2800" b="1" dirty="0"/>
                  <a:t>then their sum is </a:t>
                </a:r>
                <a:r>
                  <a:rPr lang="en-US" sz="2800" b="1" dirty="0" smtClean="0"/>
                  <a:t>the</a:t>
                </a:r>
                <a:r>
                  <a:rPr lang="en-US" sz="2800" b="1" dirty="0"/>
                  <a:t> </a:t>
                </a:r>
                <a14:m>
                  <m:oMath xmlns:m="http://schemas.openxmlformats.org/officeDocument/2006/math">
                    <m:r>
                      <a:rPr lang="en-US" sz="2800" b="1" i="1" smtClean="0">
                        <a:solidFill>
                          <a:srgbClr val="00B0F0"/>
                        </a:solidFill>
                        <a:latin typeface="Cambria Math" panose="02040503050406030204" pitchFamily="18" charset="0"/>
                      </a:rPr>
                      <m:t>𝒎</m:t>
                    </m:r>
                    <m:r>
                      <a:rPr lang="en-US" sz="2800" b="1" i="1">
                        <a:solidFill>
                          <a:srgbClr val="00B0F0"/>
                        </a:solidFill>
                        <a:latin typeface="Cambria Math" panose="02040503050406030204" pitchFamily="18" charset="0"/>
                        <a:ea typeface="Cambria Math"/>
                      </a:rPr>
                      <m:t>×</m:t>
                    </m:r>
                    <m:r>
                      <a:rPr lang="en-US" sz="2800" b="1" i="1">
                        <a:solidFill>
                          <a:srgbClr val="00B0F0"/>
                        </a:solidFill>
                        <a:latin typeface="Cambria Math" panose="02040503050406030204" pitchFamily="18" charset="0"/>
                        <a:ea typeface="Cambria Math"/>
                      </a:rPr>
                      <m:t>𝒏</m:t>
                    </m:r>
                  </m:oMath>
                </a14:m>
                <a:r>
                  <a:rPr lang="en-US" sz="2800" b="1" dirty="0" smtClean="0">
                    <a:solidFill>
                      <a:srgbClr val="00B0F0"/>
                    </a:solidFill>
                  </a:rPr>
                  <a:t> </a:t>
                </a:r>
                <a:r>
                  <a:rPr lang="en-US" sz="2800" b="1" dirty="0" smtClean="0"/>
                  <a:t>matrix given by</a:t>
                </a:r>
              </a:p>
              <a:p>
                <a:pPr algn="ctr">
                  <a:lnSpc>
                    <a:spcPct val="150000"/>
                  </a:lnSpc>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𝑨</m:t>
                      </m:r>
                      <m:r>
                        <a:rPr lang="en-US" sz="2800" b="1" i="1" smtClean="0">
                          <a:latin typeface="Cambria Math" panose="02040503050406030204" pitchFamily="18" charset="0"/>
                        </a:rPr>
                        <m:t>+</m:t>
                      </m:r>
                      <m:r>
                        <a:rPr lang="en-US" sz="2800" b="1" i="1" smtClean="0">
                          <a:latin typeface="Cambria Math" panose="02040503050406030204" pitchFamily="18" charset="0"/>
                        </a:rPr>
                        <m:t>𝑩</m:t>
                      </m:r>
                      <m:r>
                        <a:rPr lang="en-US" sz="2800" b="1" i="1" smtClean="0">
                          <a:latin typeface="Cambria Math" panose="02040503050406030204" pitchFamily="18" charset="0"/>
                        </a:rPr>
                        <m:t>=[</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𝒊𝒋</m:t>
                          </m:r>
                        </m:sub>
                      </m:sSub>
                      <m:r>
                        <a:rPr lang="en-US" sz="2800" b="1" i="1" smtClean="0">
                          <a:latin typeface="Cambria Math" panose="02040503050406030204" pitchFamily="18" charset="0"/>
                        </a:rPr>
                        <m:t>+</m:t>
                      </m:r>
                      <m:sSub>
                        <m:sSubPr>
                          <m:ctrlPr>
                            <a:rPr lang="en-US" sz="2800" b="1" i="1">
                              <a:latin typeface="Cambria Math" panose="02040503050406030204" pitchFamily="18" charset="0"/>
                            </a:rPr>
                          </m:ctrlPr>
                        </m:sSubPr>
                        <m:e>
                          <m:r>
                            <a:rPr lang="en-US" sz="2800" b="1" i="1" smtClean="0">
                              <a:latin typeface="Cambria Math" panose="02040503050406030204" pitchFamily="18" charset="0"/>
                            </a:rPr>
                            <m:t>𝒃</m:t>
                          </m:r>
                        </m:e>
                        <m:sub>
                          <m:r>
                            <a:rPr lang="en-US" sz="2800" b="1" i="1">
                              <a:latin typeface="Cambria Math" panose="02040503050406030204" pitchFamily="18" charset="0"/>
                            </a:rPr>
                            <m:t>𝒊𝒋</m:t>
                          </m:r>
                        </m:sub>
                      </m:sSub>
                      <m:r>
                        <a:rPr lang="en-US" sz="2800" b="1" i="1" smtClean="0">
                          <a:latin typeface="Cambria Math" panose="02040503050406030204" pitchFamily="18" charset="0"/>
                        </a:rPr>
                        <m:t>]</m:t>
                      </m:r>
                    </m:oMath>
                  </m:oMathPara>
                </a14:m>
                <a:endParaRPr lang="en-US" sz="2800" b="1" dirty="0" smtClean="0"/>
              </a:p>
              <a:p>
                <a:pPr algn="just">
                  <a:lnSpc>
                    <a:spcPct val="150000"/>
                  </a:lnSpc>
                </a:pPr>
                <a:r>
                  <a:rPr lang="en-US" sz="2800" b="1" dirty="0"/>
                  <a:t>The sum of two matrices of different sizes is undefined.</a:t>
                </a:r>
              </a:p>
            </p:txBody>
          </p:sp>
        </mc:Choice>
        <mc:Fallback>
          <p:sp>
            <p:nvSpPr>
              <p:cNvPr id="2" name="TextBox 1"/>
              <p:cNvSpPr txBox="1">
                <a:spLocks noRot="1" noChangeAspect="1" noMove="1" noResize="1" noEditPoints="1" noAdjustHandles="1" noChangeArrowheads="1" noChangeShapeType="1" noTextEdit="1"/>
              </p:cNvSpPr>
              <p:nvPr/>
            </p:nvSpPr>
            <p:spPr>
              <a:xfrm>
                <a:off x="0" y="2057400"/>
                <a:ext cx="9144000" cy="3492623"/>
              </a:xfrm>
              <a:prstGeom prst="rect">
                <a:avLst/>
              </a:prstGeom>
              <a:blipFill rotWithShape="0">
                <a:blip r:embed="rId2"/>
                <a:stretch>
                  <a:fillRect l="-1333" r="-1333" b="-1923"/>
                </a:stretch>
              </a:blipFill>
            </p:spPr>
            <p:txBody>
              <a:bodyPr/>
              <a:lstStyle/>
              <a:p>
                <a:r>
                  <a:rPr lang="en-US">
                    <a:noFill/>
                  </a:rPr>
                  <a:t> </a:t>
                </a:r>
              </a:p>
            </p:txBody>
          </p:sp>
        </mc:Fallback>
      </mc:AlternateContent>
      <p:sp>
        <p:nvSpPr>
          <p:cNvPr id="7" name="TextBox 6"/>
          <p:cNvSpPr txBox="1"/>
          <p:nvPr/>
        </p:nvSpPr>
        <p:spPr>
          <a:xfrm>
            <a:off x="0" y="1600200"/>
            <a:ext cx="9144000"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Definition (</a:t>
            </a:r>
            <a:r>
              <a:rPr lang="en-US" sz="2800" b="1" dirty="0">
                <a:solidFill>
                  <a:srgbClr val="00B050"/>
                </a:solidFill>
                <a:effectLst>
                  <a:outerShdw blurRad="38100" dist="38100" dir="2700000" algn="tl">
                    <a:srgbClr val="000000">
                      <a:alpha val="43137"/>
                    </a:srgbClr>
                  </a:outerShdw>
                </a:effectLst>
              </a:rPr>
              <a:t>Matrix Addition</a:t>
            </a:r>
            <a:r>
              <a:rPr lang="en-US" sz="2800" b="1" dirty="0" smtClean="0">
                <a:solidFill>
                  <a:srgbClr val="00B050"/>
                </a:solidFill>
                <a:effectLst>
                  <a:outerShdw blurRad="38100" dist="38100" dir="2700000" algn="tl">
                    <a:srgbClr val="000000">
                      <a:alpha val="43137"/>
                    </a:srgbClr>
                  </a:outerShdw>
                </a:effectLst>
              </a:rPr>
              <a:t>)</a:t>
            </a:r>
            <a:endParaRPr lang="en-US" sz="2800" b="1"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4030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018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Example </a:t>
            </a:r>
            <a:r>
              <a:rPr lang="en-US" sz="2800" b="1" dirty="0" smtClean="0">
                <a:solidFill>
                  <a:srgbClr val="00B050"/>
                </a:solidFill>
                <a:effectLst>
                  <a:outerShdw blurRad="38100" dist="38100" dir="2700000" algn="tl">
                    <a:srgbClr val="000000">
                      <a:alpha val="43137"/>
                    </a:srgbClr>
                  </a:outerShdw>
                </a:effectLst>
              </a:rPr>
              <a:t>2. Addition </a:t>
            </a:r>
            <a:r>
              <a:rPr lang="en-US" sz="2800" b="1" dirty="0">
                <a:solidFill>
                  <a:srgbClr val="00B050"/>
                </a:solidFill>
                <a:effectLst>
                  <a:outerShdw blurRad="38100" dist="38100" dir="2700000" algn="tl">
                    <a:srgbClr val="000000">
                      <a:alpha val="43137"/>
                    </a:srgbClr>
                  </a:outerShdw>
                </a:effectLst>
              </a:rPr>
              <a:t>of </a:t>
            </a:r>
            <a:r>
              <a:rPr lang="en-US" sz="2800" b="1" dirty="0" smtClean="0">
                <a:solidFill>
                  <a:srgbClr val="00B050"/>
                </a:solidFill>
                <a:effectLst>
                  <a:outerShdw blurRad="38100" dist="38100" dir="2700000" algn="tl">
                    <a:srgbClr val="000000">
                      <a:alpha val="43137"/>
                    </a:srgbClr>
                  </a:outerShdw>
                </a:effectLst>
              </a:rPr>
              <a:t>Matrices</a:t>
            </a:r>
            <a:endParaRPr lang="en-US" sz="2800" b="1" dirty="0">
              <a:solidFill>
                <a:srgbClr val="00B050"/>
              </a:solidFill>
              <a:effectLst>
                <a:outerShdw blurRad="38100" dist="38100" dir="2700000" algn="tl">
                  <a:srgbClr val="000000">
                    <a:alpha val="43137"/>
                  </a:srgbClr>
                </a:outerShdw>
              </a:effectLst>
            </a:endParaRPr>
          </a:p>
        </p:txBody>
      </p:sp>
      <p:sp>
        <p:nvSpPr>
          <p:cNvPr id="9" name="TextBox 8"/>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Matrix Addition</a:t>
            </a:r>
            <a:endParaRPr lang="en-US" sz="4400" b="1" dirty="0">
              <a:solidFill>
                <a:srgbClr val="0070C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10" name="TextBox 9"/>
              <p:cNvSpPr txBox="1"/>
              <p:nvPr/>
            </p:nvSpPr>
            <p:spPr>
              <a:xfrm>
                <a:off x="0" y="457200"/>
                <a:ext cx="9144000" cy="1127553"/>
              </a:xfrm>
              <a:prstGeom prst="rect">
                <a:avLst/>
              </a:prstGeom>
              <a:noFill/>
            </p:spPr>
            <p:txBody>
              <a:bodyPr wrap="square" rtlCol="0">
                <a:spAutoFit/>
              </a:bodyPr>
              <a:lstStyle/>
              <a:p>
                <a:pPr algn="just">
                  <a:lnSpc>
                    <a:spcPct val="150000"/>
                  </a:lnSpc>
                </a:pPr>
                <a:r>
                  <a:rPr lang="en-US" sz="2800" b="1" dirty="0" smtClean="0"/>
                  <a:t>(</a:t>
                </a:r>
                <a:r>
                  <a:rPr lang="en-US" sz="2800" b="1" dirty="0" smtClean="0">
                    <a:solidFill>
                      <a:srgbClr val="00B050"/>
                    </a:solidFill>
                  </a:rPr>
                  <a:t>a</a:t>
                </a:r>
                <a:r>
                  <a:rPr lang="en-US" sz="2800" b="1" dirty="0" smtClean="0"/>
                  <a:t>) </a:t>
                </a:r>
                <a14:m>
                  <m:oMath xmlns:m="http://schemas.openxmlformats.org/officeDocument/2006/math">
                    <m:d>
                      <m:dPr>
                        <m:begChr m:val="["/>
                        <m:endChr m:val="]"/>
                        <m:ctrlPr>
                          <a:rPr lang="en-US" sz="2800" b="1" i="1" smtClean="0">
                            <a:latin typeface="Cambria Math" panose="02040503050406030204" pitchFamily="18" charset="0"/>
                          </a:rPr>
                        </m:ctrlPr>
                      </m:dPr>
                      <m:e>
                        <m:m>
                          <m:mPr>
                            <m:mcs>
                              <m:mc>
                                <m:mcPr>
                                  <m:count m:val="2"/>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m:t>
                              </m:r>
                              <m:r>
                                <a:rPr lang="en-US" sz="2800" b="1" i="1" smtClean="0">
                                  <a:latin typeface="Cambria Math" panose="02040503050406030204" pitchFamily="18" charset="0"/>
                                </a:rPr>
                                <m:t>𝟏</m:t>
                              </m:r>
                            </m:e>
                            <m:e>
                              <m:r>
                                <a:rPr lang="en-US" sz="2800" b="1" i="1" smtClean="0">
                                  <a:latin typeface="Cambria Math" panose="02040503050406030204" pitchFamily="18" charset="0"/>
                                </a:rPr>
                                <m:t>𝟐</m:t>
                              </m:r>
                            </m:e>
                          </m:mr>
                          <m:mr>
                            <m:e>
                              <m:r>
                                <a:rPr lang="en-US" sz="2800" b="1" i="1" smtClean="0">
                                  <a:latin typeface="Cambria Math" panose="02040503050406030204" pitchFamily="18" charset="0"/>
                                </a:rPr>
                                <m:t>𝟎</m:t>
                              </m:r>
                            </m:e>
                            <m:e>
                              <m:r>
                                <a:rPr lang="en-US" sz="2800" b="1" i="1" smtClean="0">
                                  <a:latin typeface="Cambria Math" panose="02040503050406030204" pitchFamily="18" charset="0"/>
                                </a:rPr>
                                <m:t>𝟏</m:t>
                              </m:r>
                            </m:e>
                          </m:mr>
                        </m:m>
                      </m:e>
                    </m:d>
                    <m:r>
                      <a:rPr lang="en-US" sz="2800" b="1" i="1" smtClean="0">
                        <a:latin typeface="Cambria Math" panose="02040503050406030204" pitchFamily="18" charset="0"/>
                      </a:rPr>
                      <m:t>+</m:t>
                    </m:r>
                    <m:d>
                      <m:dPr>
                        <m:begChr m:val="["/>
                        <m:endChr m:val="]"/>
                        <m:ctrlPr>
                          <a:rPr lang="en-US" sz="2800" b="1" i="1">
                            <a:latin typeface="Cambria Math" panose="02040503050406030204" pitchFamily="18" charset="0"/>
                          </a:rPr>
                        </m:ctrlPr>
                      </m:dPr>
                      <m:e>
                        <m:m>
                          <m:mPr>
                            <m:mcs>
                              <m:mc>
                                <m:mcPr>
                                  <m:count m:val="2"/>
                                  <m:mcJc m:val="center"/>
                                </m:mcPr>
                              </m:mc>
                            </m:mcs>
                            <m:ctrlPr>
                              <a:rPr lang="en-US" sz="2800" b="1" i="1">
                                <a:latin typeface="Cambria Math" panose="02040503050406030204" pitchFamily="18" charset="0"/>
                              </a:rPr>
                            </m:ctrlPr>
                          </m:mPr>
                          <m:mr>
                            <m:e>
                              <m:r>
                                <m:rPr>
                                  <m:brk m:alnAt="7"/>
                                </m:rPr>
                                <a:rPr lang="en-US" sz="2800" b="1" i="1" smtClean="0">
                                  <a:latin typeface="Cambria Math" panose="02040503050406030204" pitchFamily="18" charset="0"/>
                                </a:rPr>
                                <m:t>𝟏</m:t>
                              </m:r>
                            </m:e>
                            <m:e>
                              <m:r>
                                <a:rPr lang="en-US" sz="2800" b="1" i="1" smtClean="0">
                                  <a:latin typeface="Cambria Math" panose="02040503050406030204" pitchFamily="18" charset="0"/>
                                </a:rPr>
                                <m:t>𝟑</m:t>
                              </m:r>
                            </m:e>
                          </m:mr>
                          <m:mr>
                            <m:e>
                              <m:r>
                                <a:rPr lang="en-US" sz="2800" b="1" i="1" smtClean="0">
                                  <a:latin typeface="Cambria Math" panose="02040503050406030204" pitchFamily="18" charset="0"/>
                                </a:rPr>
                                <m:t>−</m:t>
                              </m:r>
                              <m:r>
                                <a:rPr lang="en-US" sz="2800" b="1" i="1" smtClean="0">
                                  <a:latin typeface="Cambria Math" panose="02040503050406030204" pitchFamily="18" charset="0"/>
                                </a:rPr>
                                <m:t>𝟏</m:t>
                              </m:r>
                            </m:e>
                            <m:e>
                              <m:r>
                                <a:rPr lang="en-US" sz="2800" b="1" i="1" smtClean="0">
                                  <a:latin typeface="Cambria Math" panose="02040503050406030204" pitchFamily="18" charset="0"/>
                                </a:rPr>
                                <m:t>𝟐</m:t>
                              </m:r>
                            </m:e>
                          </m:mr>
                        </m:m>
                      </m:e>
                    </m:d>
                    <m:r>
                      <a:rPr lang="en-US" sz="2800" b="1" i="1" smtClean="0">
                        <a:latin typeface="Cambria Math" panose="02040503050406030204" pitchFamily="18" charset="0"/>
                      </a:rPr>
                      <m:t>=</m:t>
                    </m:r>
                    <m:d>
                      <m:dPr>
                        <m:begChr m:val="["/>
                        <m:endChr m:val="]"/>
                        <m:ctrlPr>
                          <a:rPr lang="en-US" sz="2800" b="1" i="1">
                            <a:latin typeface="Cambria Math" panose="02040503050406030204" pitchFamily="18" charset="0"/>
                          </a:rPr>
                        </m:ctrlPr>
                      </m:dPr>
                      <m:e>
                        <m:m>
                          <m:mPr>
                            <m:mcs>
                              <m:mc>
                                <m:mcPr>
                                  <m:count m:val="2"/>
                                  <m:mcJc m:val="center"/>
                                </m:mcPr>
                              </m:mc>
                            </m:mcs>
                            <m:ctrlPr>
                              <a:rPr lang="en-US" sz="2800" b="1" i="1">
                                <a:latin typeface="Cambria Math" panose="02040503050406030204" pitchFamily="18" charset="0"/>
                              </a:rPr>
                            </m:ctrlPr>
                          </m:mPr>
                          <m:mr>
                            <m:e>
                              <m:r>
                                <m:rPr>
                                  <m:brk m:alnAt="7"/>
                                </m:rPr>
                                <a:rPr lang="en-US" sz="2800" b="1" i="1" smtClean="0">
                                  <a:latin typeface="Cambria Math" panose="02040503050406030204" pitchFamily="18" charset="0"/>
                                </a:rPr>
                                <m:t>−</m:t>
                              </m:r>
                              <m:r>
                                <a:rPr lang="en-US" sz="2800" b="1" i="1" smtClean="0">
                                  <a:latin typeface="Cambria Math" panose="02040503050406030204" pitchFamily="18" charset="0"/>
                                </a:rPr>
                                <m:t>𝟏</m:t>
                              </m:r>
                              <m:r>
                                <a:rPr lang="en-US" sz="2800" b="1" i="1" smtClean="0">
                                  <a:latin typeface="Cambria Math" panose="02040503050406030204" pitchFamily="18" charset="0"/>
                                </a:rPr>
                                <m:t>+</m:t>
                              </m:r>
                              <m:r>
                                <a:rPr lang="en-US" sz="2800" b="1" i="1" smtClean="0">
                                  <a:latin typeface="Cambria Math" panose="02040503050406030204" pitchFamily="18" charset="0"/>
                                </a:rPr>
                                <m:t>𝟏</m:t>
                              </m:r>
                            </m:e>
                            <m:e>
                              <m:r>
                                <a:rPr lang="en-US" sz="2800" b="1" i="1" smtClean="0">
                                  <a:latin typeface="Cambria Math" panose="02040503050406030204" pitchFamily="18" charset="0"/>
                                </a:rPr>
                                <m:t>𝟐</m:t>
                              </m:r>
                              <m:r>
                                <a:rPr lang="en-US" sz="2800" b="1" i="1" smtClean="0">
                                  <a:latin typeface="Cambria Math" panose="02040503050406030204" pitchFamily="18" charset="0"/>
                                </a:rPr>
                                <m:t>+</m:t>
                              </m:r>
                              <m:r>
                                <a:rPr lang="en-US" sz="2800" b="1" i="1" smtClean="0">
                                  <a:latin typeface="Cambria Math" panose="02040503050406030204" pitchFamily="18" charset="0"/>
                                </a:rPr>
                                <m:t>𝟑</m:t>
                              </m:r>
                            </m:e>
                          </m:mr>
                          <m:mr>
                            <m:e>
                              <m:r>
                                <a:rPr lang="en-US" sz="2800" b="1" i="1" smtClean="0">
                                  <a:latin typeface="Cambria Math" panose="02040503050406030204" pitchFamily="18" charset="0"/>
                                </a:rPr>
                                <m:t>𝟎</m:t>
                              </m:r>
                              <m:r>
                                <a:rPr lang="en-US" sz="2800" b="1" i="1" smtClean="0">
                                  <a:latin typeface="Cambria Math" panose="02040503050406030204" pitchFamily="18" charset="0"/>
                                </a:rPr>
                                <m:t>−</m:t>
                              </m:r>
                              <m:r>
                                <a:rPr lang="en-US" sz="2800" b="1" i="1" smtClean="0">
                                  <a:latin typeface="Cambria Math" panose="02040503050406030204" pitchFamily="18" charset="0"/>
                                </a:rPr>
                                <m:t>𝟏</m:t>
                              </m:r>
                            </m:e>
                            <m:e>
                              <m:r>
                                <a:rPr lang="en-US" sz="2800" b="1" i="1" smtClean="0">
                                  <a:latin typeface="Cambria Math" panose="02040503050406030204" pitchFamily="18" charset="0"/>
                                </a:rPr>
                                <m:t>𝟏</m:t>
                              </m:r>
                              <m:r>
                                <a:rPr lang="en-US" sz="2800" b="1" i="1" smtClean="0">
                                  <a:latin typeface="Cambria Math" panose="02040503050406030204" pitchFamily="18" charset="0"/>
                                </a:rPr>
                                <m:t>+</m:t>
                              </m:r>
                              <m:r>
                                <a:rPr lang="en-US" sz="2800" b="1" i="1" smtClean="0">
                                  <a:latin typeface="Cambria Math" panose="02040503050406030204" pitchFamily="18" charset="0"/>
                                </a:rPr>
                                <m:t>𝟐</m:t>
                              </m:r>
                            </m:e>
                          </m:mr>
                        </m:m>
                      </m:e>
                    </m:d>
                    <m:r>
                      <a:rPr lang="en-US" sz="2800" b="1" i="1" smtClean="0">
                        <a:latin typeface="Cambria Math" panose="02040503050406030204" pitchFamily="18" charset="0"/>
                      </a:rPr>
                      <m:t>=</m:t>
                    </m:r>
                    <m:d>
                      <m:dPr>
                        <m:begChr m:val="["/>
                        <m:endChr m:val="]"/>
                        <m:ctrlPr>
                          <a:rPr lang="en-US" sz="2800" b="1" i="1">
                            <a:latin typeface="Cambria Math" panose="02040503050406030204" pitchFamily="18" charset="0"/>
                          </a:rPr>
                        </m:ctrlPr>
                      </m:dPr>
                      <m:e>
                        <m:m>
                          <m:mPr>
                            <m:mcs>
                              <m:mc>
                                <m:mcPr>
                                  <m:count m:val="2"/>
                                  <m:mcJc m:val="center"/>
                                </m:mcPr>
                              </m:mc>
                            </m:mcs>
                            <m:ctrlPr>
                              <a:rPr lang="en-US" sz="2800" b="1" i="1">
                                <a:latin typeface="Cambria Math" panose="02040503050406030204" pitchFamily="18" charset="0"/>
                              </a:rPr>
                            </m:ctrlPr>
                          </m:mPr>
                          <m:mr>
                            <m:e>
                              <m:r>
                                <m:rPr>
                                  <m:brk m:alnAt="7"/>
                                </m:rPr>
                                <a:rPr lang="en-US" sz="2800" b="1" i="1" smtClean="0">
                                  <a:latin typeface="Cambria Math" panose="02040503050406030204" pitchFamily="18" charset="0"/>
                                </a:rPr>
                                <m:t>𝟎</m:t>
                              </m:r>
                            </m:e>
                            <m:e>
                              <m:r>
                                <a:rPr lang="en-US" sz="2800" b="1" i="1" smtClean="0">
                                  <a:latin typeface="Cambria Math" panose="02040503050406030204" pitchFamily="18" charset="0"/>
                                </a:rPr>
                                <m:t>𝟓</m:t>
                              </m:r>
                            </m:e>
                          </m:mr>
                          <m:mr>
                            <m:e>
                              <m:r>
                                <a:rPr lang="en-US" sz="2800" b="1" i="1" smtClean="0">
                                  <a:latin typeface="Cambria Math" panose="02040503050406030204" pitchFamily="18" charset="0"/>
                                </a:rPr>
                                <m:t>−</m:t>
                              </m:r>
                              <m:r>
                                <a:rPr lang="en-US" sz="2800" b="1" i="1" smtClean="0">
                                  <a:latin typeface="Cambria Math" panose="02040503050406030204" pitchFamily="18" charset="0"/>
                                </a:rPr>
                                <m:t>𝟏</m:t>
                              </m:r>
                            </m:e>
                            <m:e>
                              <m:r>
                                <a:rPr lang="en-US" sz="2800" b="1" i="1" smtClean="0">
                                  <a:latin typeface="Cambria Math" panose="02040503050406030204" pitchFamily="18" charset="0"/>
                                </a:rPr>
                                <m:t>𝟑</m:t>
                              </m:r>
                            </m:e>
                          </m:mr>
                        </m:m>
                      </m:e>
                    </m:d>
                  </m:oMath>
                </a14:m>
                <a:endParaRPr lang="en-US" sz="2800" b="1" dirty="0"/>
              </a:p>
            </p:txBody>
          </p:sp>
        </mc:Choice>
        <mc:Fallback>
          <p:sp>
            <p:nvSpPr>
              <p:cNvPr id="10" name="TextBox 9"/>
              <p:cNvSpPr txBox="1">
                <a:spLocks noRot="1" noChangeAspect="1" noMove="1" noResize="1" noEditPoints="1" noAdjustHandles="1" noChangeArrowheads="1" noChangeShapeType="1" noTextEdit="1"/>
              </p:cNvSpPr>
              <p:nvPr/>
            </p:nvSpPr>
            <p:spPr>
              <a:xfrm>
                <a:off x="0" y="457200"/>
                <a:ext cx="9144000" cy="1127553"/>
              </a:xfrm>
              <a:prstGeom prst="rect">
                <a:avLst/>
              </a:prstGeom>
              <a:blipFill rotWithShape="0">
                <a:blip r:embed="rId2"/>
                <a:stretch>
                  <a:fillRect l="-1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0" y="2258936"/>
                <a:ext cx="9144000" cy="1170064"/>
              </a:xfrm>
              <a:prstGeom prst="rect">
                <a:avLst/>
              </a:prstGeom>
              <a:noFill/>
            </p:spPr>
            <p:txBody>
              <a:bodyPr wrap="square" rtlCol="0">
                <a:spAutoFit/>
              </a:bodyPr>
              <a:lstStyle/>
              <a:p>
                <a:pPr algn="just">
                  <a:lnSpc>
                    <a:spcPct val="150000"/>
                  </a:lnSpc>
                </a:pPr>
                <a:r>
                  <a:rPr lang="en-US" sz="2800" b="1" dirty="0" smtClean="0"/>
                  <a:t>(</a:t>
                </a:r>
                <a:r>
                  <a:rPr lang="en-US" sz="2800" b="1" dirty="0" smtClean="0">
                    <a:solidFill>
                      <a:srgbClr val="00B050"/>
                    </a:solidFill>
                  </a:rPr>
                  <a:t>b</a:t>
                </a:r>
                <a:r>
                  <a:rPr lang="en-US" sz="2800" b="1" dirty="0" smtClean="0"/>
                  <a:t>) </a:t>
                </a:r>
                <a14:m>
                  <m:oMath xmlns:m="http://schemas.openxmlformats.org/officeDocument/2006/math">
                    <m:d>
                      <m:dPr>
                        <m:begChr m:val="["/>
                        <m:endChr m:val="]"/>
                        <m:ctrlPr>
                          <a:rPr lang="en-US" sz="2800" b="1" i="1" smtClean="0">
                            <a:latin typeface="Cambria Math" panose="02040503050406030204" pitchFamily="18" charset="0"/>
                          </a:rPr>
                        </m:ctrlPr>
                      </m:dPr>
                      <m:e>
                        <m:m>
                          <m:mPr>
                            <m:mcs>
                              <m:mc>
                                <m:mcPr>
                                  <m:count m:val="3"/>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𝟎</m:t>
                              </m:r>
                            </m:e>
                            <m:e>
                              <m:r>
                                <a:rPr lang="en-US" sz="2800" b="1" i="1" smtClean="0">
                                  <a:latin typeface="Cambria Math" panose="02040503050406030204" pitchFamily="18" charset="0"/>
                                </a:rPr>
                                <m:t>𝟏</m:t>
                              </m:r>
                            </m:e>
                            <m:e>
                              <m:r>
                                <a:rPr lang="en-US" sz="2800" b="1" i="1" smtClean="0">
                                  <a:latin typeface="Cambria Math" panose="02040503050406030204" pitchFamily="18" charset="0"/>
                                </a:rPr>
                                <m:t>−</m:t>
                              </m:r>
                              <m:r>
                                <a:rPr lang="en-US" sz="2800" b="1" i="1" smtClean="0">
                                  <a:latin typeface="Cambria Math" panose="02040503050406030204" pitchFamily="18" charset="0"/>
                                </a:rPr>
                                <m:t>𝟐</m:t>
                              </m:r>
                            </m:e>
                          </m:mr>
                          <m:mr>
                            <m:e>
                              <m:r>
                                <a:rPr lang="en-US" sz="2800" b="1" i="1" smtClean="0">
                                  <a:latin typeface="Cambria Math" panose="02040503050406030204" pitchFamily="18" charset="0"/>
                                </a:rPr>
                                <m:t>𝟏</m:t>
                              </m:r>
                            </m:e>
                            <m:e>
                              <m:r>
                                <a:rPr lang="en-US" sz="2800" b="1" i="1" smtClean="0">
                                  <a:latin typeface="Cambria Math" panose="02040503050406030204" pitchFamily="18" charset="0"/>
                                </a:rPr>
                                <m:t>𝟐</m:t>
                              </m:r>
                            </m:e>
                            <m:e>
                              <m:r>
                                <a:rPr lang="en-US" sz="2800" b="1" i="1" smtClean="0">
                                  <a:latin typeface="Cambria Math" panose="02040503050406030204" pitchFamily="18" charset="0"/>
                                </a:rPr>
                                <m:t>𝟑</m:t>
                              </m:r>
                            </m:e>
                          </m:mr>
                        </m:m>
                      </m:e>
                    </m:d>
                    <m:r>
                      <a:rPr lang="en-US" sz="2800" b="1" i="1" smtClean="0">
                        <a:latin typeface="Cambria Math" panose="02040503050406030204" pitchFamily="18" charset="0"/>
                      </a:rPr>
                      <m:t>+</m:t>
                    </m:r>
                    <m:d>
                      <m:dPr>
                        <m:begChr m:val="["/>
                        <m:endChr m:val="]"/>
                        <m:ctrlPr>
                          <a:rPr lang="en-US" sz="2800" b="1" i="1">
                            <a:latin typeface="Cambria Math" panose="02040503050406030204" pitchFamily="18" charset="0"/>
                          </a:rPr>
                        </m:ctrlPr>
                      </m:dPr>
                      <m:e>
                        <m:m>
                          <m:mPr>
                            <m:mcs>
                              <m:mc>
                                <m:mcPr>
                                  <m:count m:val="3"/>
                                  <m:mcJc m:val="center"/>
                                </m:mcPr>
                              </m:mc>
                            </m:mcs>
                            <m:ctrlPr>
                              <a:rPr lang="en-US" sz="2800" b="1" i="1">
                                <a:latin typeface="Cambria Math" panose="02040503050406030204" pitchFamily="18" charset="0"/>
                              </a:rPr>
                            </m:ctrlPr>
                          </m:mPr>
                          <m:mr>
                            <m:e>
                              <m:r>
                                <m:rPr>
                                  <m:brk m:alnAt="7"/>
                                </m:rPr>
                                <a:rPr lang="en-US" sz="2800" b="1" i="1" smtClean="0">
                                  <a:latin typeface="Cambria Math" panose="02040503050406030204" pitchFamily="18" charset="0"/>
                                </a:rPr>
                                <m:t>𝟎</m:t>
                              </m:r>
                            </m:e>
                            <m:e>
                              <m:r>
                                <a:rPr lang="en-US" sz="2800" b="1" i="1" smtClean="0">
                                  <a:latin typeface="Cambria Math" panose="02040503050406030204" pitchFamily="18" charset="0"/>
                                </a:rPr>
                                <m:t>𝟎</m:t>
                              </m:r>
                            </m:e>
                            <m:e>
                              <m:r>
                                <a:rPr lang="en-US" sz="2800" b="1" i="1" smtClean="0">
                                  <a:latin typeface="Cambria Math" panose="02040503050406030204" pitchFamily="18" charset="0"/>
                                </a:rPr>
                                <m:t>𝟎</m:t>
                              </m:r>
                            </m:e>
                          </m:mr>
                          <m:mr>
                            <m:e>
                              <m:r>
                                <a:rPr lang="en-US" sz="2800" b="1" i="1" smtClean="0">
                                  <a:latin typeface="Cambria Math" panose="02040503050406030204" pitchFamily="18" charset="0"/>
                                </a:rPr>
                                <m:t>𝟎</m:t>
                              </m:r>
                            </m:e>
                            <m:e>
                              <m:r>
                                <a:rPr lang="en-US" sz="2800" b="1" i="1" smtClean="0">
                                  <a:latin typeface="Cambria Math" panose="02040503050406030204" pitchFamily="18" charset="0"/>
                                </a:rPr>
                                <m:t>𝟎</m:t>
                              </m:r>
                            </m:e>
                            <m:e>
                              <m:r>
                                <a:rPr lang="en-US" sz="2800" b="1" i="1" smtClean="0">
                                  <a:latin typeface="Cambria Math" panose="02040503050406030204" pitchFamily="18" charset="0"/>
                                </a:rPr>
                                <m:t>𝟎</m:t>
                              </m:r>
                            </m:e>
                          </m:mr>
                        </m:m>
                      </m:e>
                    </m:d>
                    <m:r>
                      <a:rPr lang="en-US" sz="2800" b="1" i="1" smtClean="0">
                        <a:latin typeface="Cambria Math" panose="02040503050406030204" pitchFamily="18" charset="0"/>
                      </a:rPr>
                      <m:t>=</m:t>
                    </m:r>
                    <m:d>
                      <m:dPr>
                        <m:begChr m:val="["/>
                        <m:endChr m:val="]"/>
                        <m:ctrlPr>
                          <a:rPr lang="en-US" sz="2800" b="1" i="1">
                            <a:latin typeface="Cambria Math" panose="02040503050406030204" pitchFamily="18" charset="0"/>
                          </a:rPr>
                        </m:ctrlPr>
                      </m:dPr>
                      <m:e>
                        <m:m>
                          <m:mPr>
                            <m:mcs>
                              <m:mc>
                                <m:mcPr>
                                  <m:count m:val="3"/>
                                  <m:mcJc m:val="center"/>
                                </m:mcPr>
                              </m:mc>
                            </m:mcs>
                            <m:ctrlPr>
                              <a:rPr lang="en-US" sz="2800" b="1" i="1">
                                <a:latin typeface="Cambria Math" panose="02040503050406030204" pitchFamily="18" charset="0"/>
                              </a:rPr>
                            </m:ctrlPr>
                          </m:mPr>
                          <m:mr>
                            <m:e>
                              <m:r>
                                <m:rPr>
                                  <m:brk m:alnAt="7"/>
                                </m:rPr>
                                <a:rPr lang="en-US" sz="2800" b="1" i="1" smtClean="0">
                                  <a:latin typeface="Cambria Math" panose="02040503050406030204" pitchFamily="18" charset="0"/>
                                </a:rPr>
                                <m:t>𝟎</m:t>
                              </m:r>
                            </m:e>
                            <m:e>
                              <m:r>
                                <a:rPr lang="en-US" sz="2800" b="1" i="1" smtClean="0">
                                  <a:latin typeface="Cambria Math" panose="02040503050406030204" pitchFamily="18" charset="0"/>
                                </a:rPr>
                                <m:t>𝟏</m:t>
                              </m:r>
                            </m:e>
                            <m:e>
                              <m:r>
                                <a:rPr lang="en-US" sz="2800" b="1" i="1" smtClean="0">
                                  <a:latin typeface="Cambria Math" panose="02040503050406030204" pitchFamily="18" charset="0"/>
                                </a:rPr>
                                <m:t>−</m:t>
                              </m:r>
                              <m:r>
                                <a:rPr lang="en-US" sz="2800" b="1" i="1" smtClean="0">
                                  <a:latin typeface="Cambria Math" panose="02040503050406030204" pitchFamily="18" charset="0"/>
                                </a:rPr>
                                <m:t>𝟐</m:t>
                              </m:r>
                            </m:e>
                          </m:mr>
                          <m:mr>
                            <m:e>
                              <m:r>
                                <a:rPr lang="en-US" sz="2800" b="1" i="1" smtClean="0">
                                  <a:latin typeface="Cambria Math" panose="02040503050406030204" pitchFamily="18" charset="0"/>
                                </a:rPr>
                                <m:t>𝟏</m:t>
                              </m:r>
                            </m:e>
                            <m:e>
                              <m:r>
                                <a:rPr lang="en-US" sz="2800" b="1" i="1" smtClean="0">
                                  <a:latin typeface="Cambria Math" panose="02040503050406030204" pitchFamily="18" charset="0"/>
                                </a:rPr>
                                <m:t>𝟐</m:t>
                              </m:r>
                            </m:e>
                            <m:e>
                              <m:r>
                                <a:rPr lang="en-US" sz="2800" b="1" i="1" smtClean="0">
                                  <a:latin typeface="Cambria Math" panose="02040503050406030204" pitchFamily="18" charset="0"/>
                                </a:rPr>
                                <m:t>𝟑</m:t>
                              </m:r>
                            </m:e>
                          </m:mr>
                        </m:m>
                      </m:e>
                    </m:d>
                  </m:oMath>
                </a14:m>
                <a:endParaRPr lang="en-US" sz="2800" b="1" dirty="0"/>
              </a:p>
            </p:txBody>
          </p:sp>
        </mc:Choice>
        <mc:Fallback>
          <p:sp>
            <p:nvSpPr>
              <p:cNvPr id="11" name="TextBox 10"/>
              <p:cNvSpPr txBox="1">
                <a:spLocks noRot="1" noChangeAspect="1" noMove="1" noResize="1" noEditPoints="1" noAdjustHandles="1" noChangeArrowheads="1" noChangeShapeType="1" noTextEdit="1"/>
              </p:cNvSpPr>
              <p:nvPr/>
            </p:nvSpPr>
            <p:spPr>
              <a:xfrm>
                <a:off x="0" y="2258936"/>
                <a:ext cx="9144000" cy="1170064"/>
              </a:xfrm>
              <a:prstGeom prst="rect">
                <a:avLst/>
              </a:prstGeom>
              <a:blipFill rotWithShape="0">
                <a:blip r:embed="rId3"/>
                <a:stretch>
                  <a:fillRect l="-1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0" y="3633392"/>
                <a:ext cx="9144000" cy="1853008"/>
              </a:xfrm>
              <a:prstGeom prst="rect">
                <a:avLst/>
              </a:prstGeom>
              <a:noFill/>
            </p:spPr>
            <p:txBody>
              <a:bodyPr wrap="square" rtlCol="0">
                <a:spAutoFit/>
              </a:bodyPr>
              <a:lstStyle/>
              <a:p>
                <a:pPr algn="just">
                  <a:lnSpc>
                    <a:spcPct val="150000"/>
                  </a:lnSpc>
                </a:pPr>
                <a:r>
                  <a:rPr lang="en-US" sz="2800" b="1" dirty="0" smtClean="0"/>
                  <a:t>(</a:t>
                </a:r>
                <a:r>
                  <a:rPr lang="en-US" sz="2800" b="1" dirty="0" smtClean="0">
                    <a:solidFill>
                      <a:srgbClr val="00B050"/>
                    </a:solidFill>
                  </a:rPr>
                  <a:t>c</a:t>
                </a:r>
                <a:r>
                  <a:rPr lang="en-US" sz="2800" b="1" dirty="0" smtClean="0"/>
                  <a:t>) </a:t>
                </a:r>
                <a14:m>
                  <m:oMath xmlns:m="http://schemas.openxmlformats.org/officeDocument/2006/math">
                    <m:d>
                      <m:dPr>
                        <m:begChr m:val="["/>
                        <m:endChr m:val="]"/>
                        <m:ctrlPr>
                          <a:rPr lang="en-US" sz="2800" b="1" i="1" smtClean="0">
                            <a:latin typeface="Cambria Math" panose="02040503050406030204" pitchFamily="18" charset="0"/>
                          </a:rPr>
                        </m:ctrlPr>
                      </m:dPr>
                      <m:e>
                        <m:m>
                          <m:mPr>
                            <m:mcs>
                              <m:mc>
                                <m:mcPr>
                                  <m:count m:val="1"/>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𝟏</m:t>
                              </m:r>
                            </m:e>
                          </m:mr>
                          <m:mr>
                            <m:e>
                              <m:r>
                                <a:rPr lang="en-US" sz="2800" b="1" i="1" smtClean="0">
                                  <a:latin typeface="Cambria Math" panose="02040503050406030204" pitchFamily="18" charset="0"/>
                                </a:rPr>
                                <m:t>−</m:t>
                              </m:r>
                              <m:r>
                                <a:rPr lang="en-US" sz="2800" b="1" i="1" smtClean="0">
                                  <a:latin typeface="Cambria Math" panose="02040503050406030204" pitchFamily="18" charset="0"/>
                                </a:rPr>
                                <m:t>𝟑</m:t>
                              </m:r>
                            </m:e>
                          </m:mr>
                          <m:mr>
                            <m:e>
                              <m:r>
                                <a:rPr lang="en-US" sz="2800" b="1" i="1" smtClean="0">
                                  <a:latin typeface="Cambria Math" panose="02040503050406030204" pitchFamily="18" charset="0"/>
                                </a:rPr>
                                <m:t>−</m:t>
                              </m:r>
                              <m:r>
                                <a:rPr lang="en-US" sz="2800" b="1" i="1" smtClean="0">
                                  <a:latin typeface="Cambria Math" panose="02040503050406030204" pitchFamily="18" charset="0"/>
                                </a:rPr>
                                <m:t>𝟐</m:t>
                              </m:r>
                            </m:e>
                          </m:mr>
                        </m:m>
                      </m:e>
                    </m:d>
                    <m:r>
                      <a:rPr lang="en-US" sz="2800" b="1" i="1" smtClean="0">
                        <a:latin typeface="Cambria Math" panose="02040503050406030204" pitchFamily="18" charset="0"/>
                      </a:rPr>
                      <m:t>+</m:t>
                    </m:r>
                    <m:d>
                      <m:dPr>
                        <m:begChr m:val="["/>
                        <m:endChr m:val="]"/>
                        <m:ctrlPr>
                          <a:rPr lang="en-US" sz="2800" b="1" i="1">
                            <a:latin typeface="Cambria Math" panose="02040503050406030204" pitchFamily="18" charset="0"/>
                          </a:rPr>
                        </m:ctrlPr>
                      </m:dPr>
                      <m:e>
                        <m:m>
                          <m:mPr>
                            <m:mcs>
                              <m:mc>
                                <m:mcPr>
                                  <m:count m:val="1"/>
                                  <m:mcJc m:val="center"/>
                                </m:mcPr>
                              </m:mc>
                            </m:mcs>
                            <m:ctrlPr>
                              <a:rPr lang="en-US" sz="2800" b="1" i="1">
                                <a:latin typeface="Cambria Math" panose="02040503050406030204" pitchFamily="18" charset="0"/>
                              </a:rPr>
                            </m:ctrlPr>
                          </m:mPr>
                          <m:mr>
                            <m:e>
                              <m:r>
                                <m:rPr>
                                  <m:brk m:alnAt="7"/>
                                </m:rPr>
                                <a:rPr lang="en-US" sz="2800" b="1" i="1" smtClean="0">
                                  <a:latin typeface="Cambria Math" panose="02040503050406030204" pitchFamily="18" charset="0"/>
                                </a:rPr>
                                <m:t>−</m:t>
                              </m:r>
                              <m:r>
                                <a:rPr lang="en-US" sz="2800" b="1" i="1" smtClean="0">
                                  <a:latin typeface="Cambria Math" panose="02040503050406030204" pitchFamily="18" charset="0"/>
                                </a:rPr>
                                <m:t>𝟏</m:t>
                              </m:r>
                            </m:e>
                          </m:mr>
                          <m:mr>
                            <m:e>
                              <m:r>
                                <a:rPr lang="en-US" sz="2800" b="1" i="1" smtClean="0">
                                  <a:latin typeface="Cambria Math" panose="02040503050406030204" pitchFamily="18" charset="0"/>
                                </a:rPr>
                                <m:t>𝟑</m:t>
                              </m:r>
                            </m:e>
                          </m:mr>
                          <m:mr>
                            <m:e>
                              <m:r>
                                <a:rPr lang="en-US" sz="2800" b="1" i="1" smtClean="0">
                                  <a:latin typeface="Cambria Math" panose="02040503050406030204" pitchFamily="18" charset="0"/>
                                </a:rPr>
                                <m:t>𝟐</m:t>
                              </m:r>
                            </m:e>
                          </m:mr>
                        </m:m>
                      </m:e>
                    </m:d>
                    <m:r>
                      <a:rPr lang="en-US" sz="2800" b="1" i="1" smtClean="0">
                        <a:latin typeface="Cambria Math" panose="02040503050406030204" pitchFamily="18" charset="0"/>
                      </a:rPr>
                      <m:t>=</m:t>
                    </m:r>
                    <m:d>
                      <m:dPr>
                        <m:begChr m:val="["/>
                        <m:endChr m:val="]"/>
                        <m:ctrlPr>
                          <a:rPr lang="en-US" sz="2800" b="1" i="1">
                            <a:latin typeface="Cambria Math" panose="02040503050406030204" pitchFamily="18" charset="0"/>
                          </a:rPr>
                        </m:ctrlPr>
                      </m:dPr>
                      <m:e>
                        <m:m>
                          <m:mPr>
                            <m:mcs>
                              <m:mc>
                                <m:mcPr>
                                  <m:count m:val="1"/>
                                  <m:mcJc m:val="center"/>
                                </m:mcPr>
                              </m:mc>
                            </m:mcs>
                            <m:ctrlPr>
                              <a:rPr lang="en-US" sz="2800" b="1" i="1">
                                <a:latin typeface="Cambria Math" panose="02040503050406030204" pitchFamily="18" charset="0"/>
                              </a:rPr>
                            </m:ctrlPr>
                          </m:mPr>
                          <m:mr>
                            <m:e>
                              <m:r>
                                <m:rPr>
                                  <m:brk m:alnAt="7"/>
                                </m:rPr>
                                <a:rPr lang="en-US" sz="2800" b="1" i="1" smtClean="0">
                                  <a:latin typeface="Cambria Math" panose="02040503050406030204" pitchFamily="18" charset="0"/>
                                </a:rPr>
                                <m:t>𝟏</m:t>
                              </m:r>
                              <m:r>
                                <a:rPr lang="en-US" sz="2800" b="1" i="1" smtClean="0">
                                  <a:latin typeface="Cambria Math" panose="02040503050406030204" pitchFamily="18" charset="0"/>
                                </a:rPr>
                                <m:t>−</m:t>
                              </m:r>
                              <m:r>
                                <a:rPr lang="en-US" sz="2800" b="1" i="1" smtClean="0">
                                  <a:latin typeface="Cambria Math" panose="02040503050406030204" pitchFamily="18" charset="0"/>
                                </a:rPr>
                                <m:t>𝟏</m:t>
                              </m:r>
                            </m:e>
                          </m:mr>
                          <m:mr>
                            <m:e>
                              <m:r>
                                <a:rPr lang="en-US" sz="2800" b="1" i="1" smtClean="0">
                                  <a:latin typeface="Cambria Math" panose="02040503050406030204" pitchFamily="18" charset="0"/>
                                </a:rPr>
                                <m:t>−</m:t>
                              </m:r>
                              <m:r>
                                <a:rPr lang="en-US" sz="2800" b="1" i="1" smtClean="0">
                                  <a:latin typeface="Cambria Math" panose="02040503050406030204" pitchFamily="18" charset="0"/>
                                </a:rPr>
                                <m:t>𝟑</m:t>
                              </m:r>
                              <m:r>
                                <a:rPr lang="en-US" sz="2800" b="1" i="1" smtClean="0">
                                  <a:latin typeface="Cambria Math" panose="02040503050406030204" pitchFamily="18" charset="0"/>
                                </a:rPr>
                                <m:t>+</m:t>
                              </m:r>
                              <m:r>
                                <a:rPr lang="en-US" sz="2800" b="1" i="1" smtClean="0">
                                  <a:latin typeface="Cambria Math" panose="02040503050406030204" pitchFamily="18" charset="0"/>
                                </a:rPr>
                                <m:t>𝟑</m:t>
                              </m:r>
                            </m:e>
                          </m:mr>
                          <m:mr>
                            <m:e>
                              <m:r>
                                <a:rPr lang="en-US" sz="2800" b="1" i="1" smtClean="0">
                                  <a:latin typeface="Cambria Math" panose="02040503050406030204" pitchFamily="18" charset="0"/>
                                </a:rPr>
                                <m:t>−</m:t>
                              </m:r>
                              <m:r>
                                <a:rPr lang="en-US" sz="2800" b="1" i="1" smtClean="0">
                                  <a:latin typeface="Cambria Math" panose="02040503050406030204" pitchFamily="18" charset="0"/>
                                </a:rPr>
                                <m:t>𝟐</m:t>
                              </m:r>
                              <m:r>
                                <a:rPr lang="en-US" sz="2800" b="1" i="1" smtClean="0">
                                  <a:latin typeface="Cambria Math" panose="02040503050406030204" pitchFamily="18" charset="0"/>
                                </a:rPr>
                                <m:t>+</m:t>
                              </m:r>
                              <m:r>
                                <a:rPr lang="en-US" sz="2800" b="1" i="1" smtClean="0">
                                  <a:latin typeface="Cambria Math" panose="02040503050406030204" pitchFamily="18" charset="0"/>
                                </a:rPr>
                                <m:t>𝟐</m:t>
                              </m:r>
                            </m:e>
                          </m:mr>
                        </m:m>
                      </m:e>
                    </m:d>
                    <m:r>
                      <a:rPr lang="en-US" sz="2800" b="1" i="1" smtClean="0">
                        <a:latin typeface="Cambria Math" panose="02040503050406030204" pitchFamily="18" charset="0"/>
                      </a:rPr>
                      <m:t>=</m:t>
                    </m:r>
                    <m:d>
                      <m:dPr>
                        <m:begChr m:val="["/>
                        <m:endChr m:val="]"/>
                        <m:ctrlPr>
                          <a:rPr lang="en-US" sz="2800" b="1" i="1">
                            <a:latin typeface="Cambria Math" panose="02040503050406030204" pitchFamily="18" charset="0"/>
                          </a:rPr>
                        </m:ctrlPr>
                      </m:dPr>
                      <m:e>
                        <m:m>
                          <m:mPr>
                            <m:mcs>
                              <m:mc>
                                <m:mcPr>
                                  <m:count m:val="1"/>
                                  <m:mcJc m:val="center"/>
                                </m:mcPr>
                              </m:mc>
                            </m:mcs>
                            <m:ctrlPr>
                              <a:rPr lang="en-US" sz="2800" b="1" i="1">
                                <a:latin typeface="Cambria Math" panose="02040503050406030204" pitchFamily="18" charset="0"/>
                              </a:rPr>
                            </m:ctrlPr>
                          </m:mPr>
                          <m:mr>
                            <m:e>
                              <m:r>
                                <m:rPr>
                                  <m:brk m:alnAt="7"/>
                                </m:rPr>
                                <a:rPr lang="en-US" sz="2800" b="1" i="1" smtClean="0">
                                  <a:latin typeface="Cambria Math" panose="02040503050406030204" pitchFamily="18" charset="0"/>
                                </a:rPr>
                                <m:t>𝟎</m:t>
                              </m:r>
                            </m:e>
                          </m:mr>
                          <m:mr>
                            <m:e>
                              <m:r>
                                <a:rPr lang="en-US" sz="2800" b="1" i="1" smtClean="0">
                                  <a:latin typeface="Cambria Math" panose="02040503050406030204" pitchFamily="18" charset="0"/>
                                </a:rPr>
                                <m:t>𝟎</m:t>
                              </m:r>
                            </m:e>
                          </m:mr>
                          <m:mr>
                            <m:e>
                              <m:r>
                                <a:rPr lang="en-US" sz="2800" b="1" i="1" smtClean="0">
                                  <a:latin typeface="Cambria Math" panose="02040503050406030204" pitchFamily="18" charset="0"/>
                                </a:rPr>
                                <m:t>𝟎</m:t>
                              </m:r>
                            </m:e>
                          </m:mr>
                        </m:m>
                      </m:e>
                    </m:d>
                  </m:oMath>
                </a14:m>
                <a:endParaRPr lang="en-US" sz="2800" b="1" dirty="0"/>
              </a:p>
            </p:txBody>
          </p:sp>
        </mc:Choice>
        <mc:Fallback>
          <p:sp>
            <p:nvSpPr>
              <p:cNvPr id="12" name="TextBox 11"/>
              <p:cNvSpPr txBox="1">
                <a:spLocks noRot="1" noChangeAspect="1" noMove="1" noResize="1" noEditPoints="1" noAdjustHandles="1" noChangeArrowheads="1" noChangeShapeType="1" noTextEdit="1"/>
              </p:cNvSpPr>
              <p:nvPr/>
            </p:nvSpPr>
            <p:spPr>
              <a:xfrm>
                <a:off x="0" y="3633392"/>
                <a:ext cx="9144000" cy="1853008"/>
              </a:xfrm>
              <a:prstGeom prst="rect">
                <a:avLst/>
              </a:prstGeom>
              <a:blipFill rotWithShape="0">
                <a:blip r:embed="rId4"/>
                <a:stretch>
                  <a:fillRect l="-1333"/>
                </a:stretch>
              </a:blipFill>
            </p:spPr>
            <p:txBody>
              <a:bodyPr/>
              <a:lstStyle/>
              <a:p>
                <a:r>
                  <a:rPr lang="en-US">
                    <a:noFill/>
                  </a:rPr>
                  <a:t> </a:t>
                </a:r>
              </a:p>
            </p:txBody>
          </p:sp>
        </mc:Fallback>
      </mc:AlternateContent>
    </p:spTree>
    <p:extLst>
      <p:ext uri="{BB962C8B-B14F-4D97-AF65-F5344CB8AC3E}">
        <p14:creationId xmlns:p14="http://schemas.microsoft.com/office/powerpoint/2010/main" val="301008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0180"/>
            <a:ext cx="8901759" cy="523220"/>
          </a:xfrm>
          <a:prstGeom prst="rect">
            <a:avLst/>
          </a:prstGeom>
          <a:noFill/>
        </p:spPr>
        <p:txBody>
          <a:bodyPr wrap="square" rtlCol="0">
            <a:spAutoFit/>
          </a:bodyPr>
          <a:lstStyle/>
          <a:p>
            <a:r>
              <a:rPr lang="en-US" sz="2800" b="1" dirty="0" smtClean="0">
                <a:solidFill>
                  <a:srgbClr val="00B050"/>
                </a:solidFill>
                <a:effectLst>
                  <a:outerShdw blurRad="38100" dist="38100" dir="2700000" algn="tl">
                    <a:srgbClr val="000000">
                      <a:alpha val="43137"/>
                    </a:srgbClr>
                  </a:outerShdw>
                </a:effectLst>
              </a:rPr>
              <a:t>Example </a:t>
            </a:r>
            <a:r>
              <a:rPr lang="en-US" sz="2800" b="1" dirty="0" smtClean="0">
                <a:solidFill>
                  <a:srgbClr val="00B050"/>
                </a:solidFill>
                <a:effectLst>
                  <a:outerShdw blurRad="38100" dist="38100" dir="2700000" algn="tl">
                    <a:srgbClr val="000000">
                      <a:alpha val="43137"/>
                    </a:srgbClr>
                  </a:outerShdw>
                </a:effectLst>
              </a:rPr>
              <a:t>2. Addition </a:t>
            </a:r>
            <a:r>
              <a:rPr lang="en-US" sz="2800" b="1" dirty="0">
                <a:solidFill>
                  <a:srgbClr val="00B050"/>
                </a:solidFill>
                <a:effectLst>
                  <a:outerShdw blurRad="38100" dist="38100" dir="2700000" algn="tl">
                    <a:srgbClr val="000000">
                      <a:alpha val="43137"/>
                    </a:srgbClr>
                  </a:outerShdw>
                </a:effectLst>
              </a:rPr>
              <a:t>of </a:t>
            </a:r>
            <a:r>
              <a:rPr lang="en-US" sz="2800" b="1" dirty="0" smtClean="0">
                <a:solidFill>
                  <a:srgbClr val="00B050"/>
                </a:solidFill>
                <a:effectLst>
                  <a:outerShdw blurRad="38100" dist="38100" dir="2700000" algn="tl">
                    <a:srgbClr val="000000">
                      <a:alpha val="43137"/>
                    </a:srgbClr>
                  </a:outerShdw>
                </a:effectLst>
              </a:rPr>
              <a:t>Matrices</a:t>
            </a:r>
            <a:endParaRPr lang="en-US" sz="2800" b="1" dirty="0">
              <a:solidFill>
                <a:srgbClr val="00B05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7" name="TextBox 6"/>
              <p:cNvSpPr txBox="1"/>
              <p:nvPr/>
            </p:nvSpPr>
            <p:spPr>
              <a:xfrm>
                <a:off x="0" y="509785"/>
                <a:ext cx="9144000" cy="3094117"/>
              </a:xfrm>
              <a:prstGeom prst="rect">
                <a:avLst/>
              </a:prstGeom>
              <a:noFill/>
            </p:spPr>
            <p:txBody>
              <a:bodyPr wrap="square" rtlCol="0">
                <a:spAutoFit/>
              </a:bodyPr>
              <a:lstStyle/>
              <a:p>
                <a:pPr algn="just">
                  <a:lnSpc>
                    <a:spcPct val="150000"/>
                  </a:lnSpc>
                </a:pPr>
                <a:r>
                  <a:rPr lang="en-US" sz="2800" b="1" dirty="0" smtClean="0"/>
                  <a:t>(d) The sum of</a:t>
                </a:r>
              </a:p>
              <a:p>
                <a:pPr algn="ctr">
                  <a:lnSpc>
                    <a:spcPct val="150000"/>
                  </a:lnSpc>
                </a:pPr>
                <a14:m>
                  <m:oMath xmlns:m="http://schemas.openxmlformats.org/officeDocument/2006/math">
                    <m:r>
                      <a:rPr lang="en-US" sz="2800" b="1" i="1" smtClean="0">
                        <a:latin typeface="Cambria Math" panose="02040503050406030204" pitchFamily="18" charset="0"/>
                      </a:rPr>
                      <m:t>𝑨</m:t>
                    </m:r>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3"/>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𝟐</m:t>
                              </m:r>
                            </m:e>
                            <m:e>
                              <m:r>
                                <a:rPr lang="en-US" sz="2800" b="1" i="1" smtClean="0">
                                  <a:latin typeface="Cambria Math" panose="02040503050406030204" pitchFamily="18" charset="0"/>
                                </a:rPr>
                                <m:t>𝟏</m:t>
                              </m:r>
                            </m:e>
                            <m:e>
                              <m:r>
                                <a:rPr lang="en-US" sz="2800" b="1" i="1" smtClean="0">
                                  <a:latin typeface="Cambria Math" panose="02040503050406030204" pitchFamily="18" charset="0"/>
                                </a:rPr>
                                <m:t>𝟎</m:t>
                              </m:r>
                            </m:e>
                          </m:mr>
                          <m:mr>
                            <m:e>
                              <m:r>
                                <a:rPr lang="en-US" sz="2800" b="1" i="1" smtClean="0">
                                  <a:latin typeface="Cambria Math" panose="02040503050406030204" pitchFamily="18" charset="0"/>
                                </a:rPr>
                                <m:t>𝟒</m:t>
                              </m:r>
                            </m:e>
                            <m:e>
                              <m:r>
                                <a:rPr lang="en-US" sz="2800" b="1" i="1" smtClean="0">
                                  <a:latin typeface="Cambria Math" panose="02040503050406030204" pitchFamily="18" charset="0"/>
                                </a:rPr>
                                <m:t>𝟎</m:t>
                              </m:r>
                            </m:e>
                            <m:e>
                              <m:r>
                                <a:rPr lang="en-US" sz="2800" b="1" i="1" smtClean="0">
                                  <a:latin typeface="Cambria Math" panose="02040503050406030204" pitchFamily="18" charset="0"/>
                                </a:rPr>
                                <m:t>−</m:t>
                              </m:r>
                              <m:r>
                                <a:rPr lang="en-US" sz="2800" b="1" i="1" smtClean="0">
                                  <a:latin typeface="Cambria Math" panose="02040503050406030204" pitchFamily="18" charset="0"/>
                                </a:rPr>
                                <m:t>𝟏</m:t>
                              </m:r>
                            </m:e>
                          </m:mr>
                          <m:mr>
                            <m:e>
                              <m:r>
                                <a:rPr lang="en-US" sz="2800" b="1" i="1" smtClean="0">
                                  <a:latin typeface="Cambria Math" panose="02040503050406030204" pitchFamily="18" charset="0"/>
                                </a:rPr>
                                <m:t>𝟑</m:t>
                              </m:r>
                            </m:e>
                            <m:e>
                              <m:r>
                                <a:rPr lang="en-US" sz="2800" b="1" i="1" smtClean="0">
                                  <a:latin typeface="Cambria Math" panose="02040503050406030204" pitchFamily="18" charset="0"/>
                                </a:rPr>
                                <m:t>−</m:t>
                              </m:r>
                              <m:r>
                                <a:rPr lang="en-US" sz="2800" b="1" i="1" smtClean="0">
                                  <a:latin typeface="Cambria Math" panose="02040503050406030204" pitchFamily="18" charset="0"/>
                                </a:rPr>
                                <m:t>𝟐</m:t>
                              </m:r>
                            </m:e>
                            <m:e>
                              <m:r>
                                <a:rPr lang="en-US" sz="2800" b="1" i="1" smtClean="0">
                                  <a:latin typeface="Cambria Math" panose="02040503050406030204" pitchFamily="18" charset="0"/>
                                </a:rPr>
                                <m:t>𝟐</m:t>
                              </m:r>
                            </m:e>
                          </m:mr>
                        </m:m>
                      </m:e>
                    </m:d>
                  </m:oMath>
                </a14:m>
                <a:r>
                  <a:rPr lang="en-US" sz="2800" b="1" dirty="0" smtClean="0"/>
                  <a:t>      and    </a:t>
                </a:r>
                <a14:m>
                  <m:oMath xmlns:m="http://schemas.openxmlformats.org/officeDocument/2006/math">
                    <m:r>
                      <a:rPr lang="en-US" sz="2800" b="1" i="1" smtClean="0">
                        <a:latin typeface="Cambria Math" panose="02040503050406030204" pitchFamily="18" charset="0"/>
                      </a:rPr>
                      <m:t>𝑩</m:t>
                    </m:r>
                    <m:r>
                      <a:rPr lang="en-US" sz="2800" b="1" i="1" smtClean="0">
                        <a:latin typeface="Cambria Math" panose="02040503050406030204" pitchFamily="18" charset="0"/>
                      </a:rPr>
                      <m:t>=</m:t>
                    </m:r>
                    <m:d>
                      <m:dPr>
                        <m:begChr m:val="["/>
                        <m:endChr m:val="]"/>
                        <m:ctrlPr>
                          <a:rPr lang="en-US" sz="2800" b="1" i="1" smtClean="0">
                            <a:latin typeface="Cambria Math" panose="02040503050406030204" pitchFamily="18" charset="0"/>
                          </a:rPr>
                        </m:ctrlPr>
                      </m:dPr>
                      <m:e>
                        <m:m>
                          <m:mPr>
                            <m:mcs>
                              <m:mc>
                                <m:mcPr>
                                  <m:count m:val="2"/>
                                  <m:mcJc m:val="center"/>
                                </m:mcPr>
                              </m:mc>
                            </m:mcs>
                            <m:ctrlPr>
                              <a:rPr lang="en-US" sz="2800" b="1" i="1" smtClean="0">
                                <a:latin typeface="Cambria Math" panose="02040503050406030204" pitchFamily="18" charset="0"/>
                              </a:rPr>
                            </m:ctrlPr>
                          </m:mPr>
                          <m:mr>
                            <m:e>
                              <m:r>
                                <m:rPr>
                                  <m:brk m:alnAt="7"/>
                                </m:rPr>
                                <a:rPr lang="en-US" sz="2800" b="1" i="1" smtClean="0">
                                  <a:latin typeface="Cambria Math" panose="02040503050406030204" pitchFamily="18" charset="0"/>
                                </a:rPr>
                                <m:t>𝟎</m:t>
                              </m:r>
                            </m:e>
                            <m:e>
                              <m:r>
                                <a:rPr lang="en-US" sz="2800" b="1" i="1" smtClean="0">
                                  <a:latin typeface="Cambria Math" panose="02040503050406030204" pitchFamily="18" charset="0"/>
                                </a:rPr>
                                <m:t>𝟏</m:t>
                              </m:r>
                            </m:e>
                          </m:mr>
                          <m:mr>
                            <m:e>
                              <m:r>
                                <a:rPr lang="en-US" sz="2800" b="1" i="1" smtClean="0">
                                  <a:latin typeface="Cambria Math" panose="02040503050406030204" pitchFamily="18" charset="0"/>
                                </a:rPr>
                                <m:t>−</m:t>
                              </m:r>
                              <m:r>
                                <a:rPr lang="en-US" sz="2800" b="1" i="1" smtClean="0">
                                  <a:latin typeface="Cambria Math" panose="02040503050406030204" pitchFamily="18" charset="0"/>
                                </a:rPr>
                                <m:t>𝟏</m:t>
                              </m:r>
                            </m:e>
                            <m:e>
                              <m:r>
                                <a:rPr lang="en-US" sz="2800" b="1" i="1" smtClean="0">
                                  <a:latin typeface="Cambria Math" panose="02040503050406030204" pitchFamily="18" charset="0"/>
                                </a:rPr>
                                <m:t>𝟑</m:t>
                              </m:r>
                            </m:e>
                          </m:mr>
                          <m:mr>
                            <m:e>
                              <m:r>
                                <a:rPr lang="en-US" sz="2800" b="1" i="1" smtClean="0">
                                  <a:latin typeface="Cambria Math" panose="02040503050406030204" pitchFamily="18" charset="0"/>
                                </a:rPr>
                                <m:t>𝟐</m:t>
                              </m:r>
                            </m:e>
                            <m:e>
                              <m:r>
                                <a:rPr lang="en-US" sz="2800" b="1" i="1" smtClean="0">
                                  <a:latin typeface="Cambria Math" panose="02040503050406030204" pitchFamily="18" charset="0"/>
                                </a:rPr>
                                <m:t>𝟒</m:t>
                              </m:r>
                            </m:e>
                          </m:mr>
                        </m:m>
                      </m:e>
                    </m:d>
                  </m:oMath>
                </a14:m>
                <a:endParaRPr lang="en-US" sz="2800" b="1" dirty="0" smtClean="0"/>
              </a:p>
              <a:p>
                <a:pPr algn="just">
                  <a:lnSpc>
                    <a:spcPct val="150000"/>
                  </a:lnSpc>
                </a:pPr>
                <a:r>
                  <a:rPr lang="en-US" sz="2800" b="1" dirty="0" smtClean="0"/>
                  <a:t>is undefined.</a:t>
                </a:r>
                <a:endParaRPr lang="en-US" sz="2800" b="1" dirty="0"/>
              </a:p>
            </p:txBody>
          </p:sp>
        </mc:Choice>
        <mc:Fallback>
          <p:sp>
            <p:nvSpPr>
              <p:cNvPr id="7" name="TextBox 6"/>
              <p:cNvSpPr txBox="1">
                <a:spLocks noRot="1" noChangeAspect="1" noMove="1" noResize="1" noEditPoints="1" noAdjustHandles="1" noChangeArrowheads="1" noChangeShapeType="1" noTextEdit="1"/>
              </p:cNvSpPr>
              <p:nvPr/>
            </p:nvSpPr>
            <p:spPr>
              <a:xfrm>
                <a:off x="0" y="509785"/>
                <a:ext cx="9144000" cy="3094117"/>
              </a:xfrm>
              <a:prstGeom prst="rect">
                <a:avLst/>
              </a:prstGeom>
              <a:blipFill rotWithShape="0">
                <a:blip r:embed="rId2"/>
                <a:stretch>
                  <a:fillRect l="-1333" b="-2367"/>
                </a:stretch>
              </a:blipFill>
            </p:spPr>
            <p:txBody>
              <a:bodyPr/>
              <a:lstStyle/>
              <a:p>
                <a:r>
                  <a:rPr lang="en-US">
                    <a:noFill/>
                  </a:rPr>
                  <a:t> </a:t>
                </a:r>
              </a:p>
            </p:txBody>
          </p:sp>
        </mc:Fallback>
      </mc:AlternateContent>
      <p:sp>
        <p:nvSpPr>
          <p:cNvPr id="8" name="TextBox 7"/>
          <p:cNvSpPr txBox="1"/>
          <p:nvPr/>
        </p:nvSpPr>
        <p:spPr>
          <a:xfrm>
            <a:off x="0" y="6096000"/>
            <a:ext cx="9144000" cy="769441"/>
          </a:xfrm>
          <a:prstGeom prst="rect">
            <a:avLst/>
          </a:prstGeom>
          <a:noFill/>
        </p:spPr>
        <p:txBody>
          <a:bodyPr wrap="square" rtlCol="0">
            <a:spAutoFit/>
          </a:bodyPr>
          <a:lstStyle/>
          <a:p>
            <a:pPr algn="ctr"/>
            <a:r>
              <a:rPr lang="en-US" sz="4400" b="1" dirty="0" smtClean="0">
                <a:solidFill>
                  <a:srgbClr val="0070C0"/>
                </a:solidFill>
                <a:effectLst>
                  <a:outerShdw blurRad="38100" dist="38100" dir="2700000" algn="tl">
                    <a:srgbClr val="000000">
                      <a:alpha val="43137"/>
                    </a:srgbClr>
                  </a:outerShdw>
                </a:effectLst>
              </a:rPr>
              <a:t>Matrix Addition</a:t>
            </a:r>
            <a:endParaRPr lang="en-US" sz="4400" b="1"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927438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34876DBD50AC41ADD0504448BBE949" ma:contentTypeVersion="2" ma:contentTypeDescription="Create a new document." ma:contentTypeScope="" ma:versionID="e9969d2baead75e67df53ac4d6b4ea0c">
  <xsd:schema xmlns:xsd="http://www.w3.org/2001/XMLSchema" xmlns:xs="http://www.w3.org/2001/XMLSchema" xmlns:p="http://schemas.microsoft.com/office/2006/metadata/properties" xmlns:ns2="fcfa62be-be03-42ab-b539-a31a62d9e1fd" targetNamespace="http://schemas.microsoft.com/office/2006/metadata/properties" ma:root="true" ma:fieldsID="b3b05602f166456bc32f485fd9233e5f" ns2:_="">
    <xsd:import namespace="fcfa62be-be03-42ab-b539-a31a62d9e1f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fa62be-be03-42ab-b539-a31a62d9e1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445671-7257-46A3-B71A-17DB702BE133}"/>
</file>

<file path=customXml/itemProps2.xml><?xml version="1.0" encoding="utf-8"?>
<ds:datastoreItem xmlns:ds="http://schemas.openxmlformats.org/officeDocument/2006/customXml" ds:itemID="{3F826808-3E57-47E6-9E5F-399695559EFB}"/>
</file>

<file path=customXml/itemProps3.xml><?xml version="1.0" encoding="utf-8"?>
<ds:datastoreItem xmlns:ds="http://schemas.openxmlformats.org/officeDocument/2006/customXml" ds:itemID="{F8FD8F54-AFC8-41B0-9EF3-12E448485DF4}"/>
</file>

<file path=docProps/app.xml><?xml version="1.0" encoding="utf-8"?>
<Properties xmlns="http://schemas.openxmlformats.org/officeDocument/2006/extended-properties" xmlns:vt="http://schemas.openxmlformats.org/officeDocument/2006/docPropsVTypes">
  <Template>Executive</Template>
  <TotalTime>457</TotalTime>
  <Words>1312</Words>
  <Application>Microsoft Office PowerPoint</Application>
  <PresentationFormat>On-screen Show (4:3)</PresentationFormat>
  <Paragraphs>232</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Aharoni</vt:lpstr>
      <vt:lpstr>Arial</vt:lpstr>
      <vt:lpstr>Calibri</vt:lpstr>
      <vt:lpstr>Cambria Math</vt:lpstr>
      <vt:lpstr>Century Gothic</vt:lpstr>
      <vt:lpstr>Courier New</vt:lpstr>
      <vt:lpstr>Palatino Linotype</vt:lpstr>
      <vt:lpstr>Executive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MATRICES</dc:title>
  <dc:creator>samir.quliyev</dc:creator>
  <cp:lastModifiedBy>samir.quliyev</cp:lastModifiedBy>
  <cp:revision>237</cp:revision>
  <dcterms:created xsi:type="dcterms:W3CDTF">2006-08-16T00:00:00Z</dcterms:created>
  <dcterms:modified xsi:type="dcterms:W3CDTF">2017-09-27T18:05:17Z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0x010100B134876DBD50AC41ADD0504448BBE949</vt:lpwstr>
  </property>
</Properties>
</file>