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0.xml" ContentType="application/vnd.openxmlformats-officedocument.presentationml.slide+xml"/>
  <Override PartName="/ppt/slides/slide22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21.xml" ContentType="application/vnd.openxmlformats-officedocument.presentationml.slide+xml"/>
  <Override PartName="/ppt/slides/slide31.xml" ContentType="application/vnd.openxmlformats-officedocument.presentationml.slide+xml"/>
  <Override PartName="/ppt/slides/slide29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0.xml" ContentType="application/vnd.openxmlformats-officedocument.presentationml.slide+xml"/>
  <Override PartName="/ppt/slides/slide25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96" r:id="rId5"/>
    <p:sldId id="261" r:id="rId6"/>
    <p:sldId id="259" r:id="rId7"/>
    <p:sldId id="260" r:id="rId8"/>
    <p:sldId id="262" r:id="rId9"/>
    <p:sldId id="297" r:id="rId10"/>
    <p:sldId id="264" r:id="rId11"/>
    <p:sldId id="266" r:id="rId12"/>
    <p:sldId id="267" r:id="rId13"/>
    <p:sldId id="268" r:id="rId14"/>
    <p:sldId id="269" r:id="rId15"/>
    <p:sldId id="272" r:id="rId16"/>
    <p:sldId id="298" r:id="rId17"/>
    <p:sldId id="274" r:id="rId18"/>
    <p:sldId id="275" r:id="rId19"/>
    <p:sldId id="276" r:id="rId20"/>
    <p:sldId id="277" r:id="rId21"/>
    <p:sldId id="278" r:id="rId22"/>
    <p:sldId id="299" r:id="rId23"/>
    <p:sldId id="279" r:id="rId24"/>
    <p:sldId id="280" r:id="rId25"/>
    <p:sldId id="281" r:id="rId26"/>
    <p:sldId id="282" r:id="rId27"/>
    <p:sldId id="283" r:id="rId28"/>
    <p:sldId id="300" r:id="rId29"/>
    <p:sldId id="284" r:id="rId30"/>
    <p:sldId id="285" r:id="rId31"/>
    <p:sldId id="286" r:id="rId32"/>
    <p:sldId id="288" r:id="rId33"/>
    <p:sldId id="289" r:id="rId34"/>
    <p:sldId id="290" r:id="rId35"/>
    <p:sldId id="291" r:id="rId36"/>
    <p:sldId id="293" r:id="rId37"/>
    <p:sldId id="294" r:id="rId38"/>
    <p:sldId id="295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65" d="100"/>
          <a:sy n="165" d="100"/>
        </p:scale>
        <p:origin x="167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5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21771"/>
            <a:ext cx="8991600" cy="19594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az-Latn-AZ" sz="6000" b="1" dirty="0" smtClean="0">
                <a:solidFill>
                  <a:schemeClr val="accent4">
                    <a:lumMod val="50000"/>
                  </a:schemeClr>
                </a:solidFill>
              </a:rPr>
              <a:t>Azərbaycan Dövlət Neft və Sənaye Universiteti</a:t>
            </a:r>
            <a:endParaRPr lang="en-US" sz="6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Picture 4" descr="Image result for adns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114550"/>
            <a:ext cx="4676775" cy="4676776"/>
          </a:xfrm>
          <a:prstGeom prst="rect">
            <a:avLst/>
          </a:prstGeom>
          <a:noFill/>
          <a:effectLst>
            <a:glow rad="127000">
              <a:schemeClr val="accent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152400" y="2286000"/>
            <a:ext cx="41148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Linear Algebra</a:t>
            </a:r>
            <a:endParaRPr lang="en-US" sz="4400" b="1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7" name="Picture 2" descr="Image result for linear algebr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352800"/>
            <a:ext cx="4191000" cy="3042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44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180"/>
            <a:ext cx="8901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</a:t>
            </a: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Solving </a:t>
            </a: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Matrix </a:t>
            </a: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Equation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0" y="457200"/>
                <a:ext cx="9144000" cy="3109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Solve for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800" b="1" dirty="0">
                    <a:solidFill>
                      <a:srgbClr val="00B0F0"/>
                    </a:solidFill>
                  </a:rPr>
                  <a:t> </a:t>
                </a:r>
                <a:r>
                  <a:rPr lang="en-US" sz="2800" b="1" dirty="0"/>
                  <a:t>in the equation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𝟑</m:t>
                    </m:r>
                    <m:r>
                      <a:rPr lang="en-US" sz="2800" b="1" i="1">
                        <a:latin typeface="Cambria Math"/>
                      </a:rPr>
                      <m:t>𝑿</m:t>
                    </m:r>
                    <m:r>
                      <a:rPr lang="en-US" sz="2800" b="1" i="1">
                        <a:latin typeface="Cambria Math"/>
                      </a:rPr>
                      <m:t>+</m:t>
                    </m:r>
                    <m:r>
                      <a:rPr lang="en-US" sz="2800" b="1" i="1">
                        <a:latin typeface="Cambria Math"/>
                      </a:rPr>
                      <m:t>𝑨</m:t>
                    </m:r>
                    <m:r>
                      <a:rPr lang="en-US" sz="2800" b="1" i="1">
                        <a:latin typeface="Cambria Math"/>
                      </a:rPr>
                      <m:t>=</m:t>
                    </m:r>
                    <m:r>
                      <a:rPr lang="en-US" sz="2800" b="1" i="1">
                        <a:latin typeface="Cambria Math"/>
                      </a:rPr>
                      <m:t>𝑩</m:t>
                    </m:r>
                  </m:oMath>
                </a14:m>
                <a:r>
                  <a:rPr lang="en-US" sz="2800" b="1" dirty="0"/>
                  <a:t>, </a:t>
                </a:r>
                <a:r>
                  <a:rPr lang="en-US" sz="2800" b="1" dirty="0" smtClean="0"/>
                  <a:t>where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𝐚𝐧𝐝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2400" b="1" u="sng" dirty="0" smtClean="0">
                    <a:solidFill>
                      <a:srgbClr val="C00000"/>
                    </a:solidFill>
                  </a:rPr>
                  <a:t>Task: Solve the problem</a:t>
                </a:r>
                <a:endParaRPr lang="en-US" sz="2800" b="1" u="sng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7200"/>
                <a:ext cx="9144000" cy="3109056"/>
              </a:xfrm>
              <a:prstGeom prst="rect">
                <a:avLst/>
              </a:prstGeom>
              <a:blipFill rotWithShape="0"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1"/>
          <p:cNvSpPr txBox="1">
            <a:spLocks/>
          </p:cNvSpPr>
          <p:nvPr/>
        </p:nvSpPr>
        <p:spPr>
          <a:xfrm>
            <a:off x="0" y="6183086"/>
            <a:ext cx="9144000" cy="6749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 of Matrix Operations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859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0" y="381000"/>
                <a:ext cx="91440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If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/>
                  <a:t>,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800" b="1" dirty="0"/>
                  <a:t>, and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800" b="1" dirty="0"/>
                  <a:t> are matrices (with sizes such that the given matrix products are defined) and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800" b="1" dirty="0"/>
                  <a:t> is a scalar, then the following properties are true</a:t>
                </a:r>
                <a:r>
                  <a:rPr lang="en-US" sz="2800" b="1" dirty="0" smtClean="0"/>
                  <a:t>:</a:t>
                </a:r>
                <a:endParaRPr lang="en-US" sz="2800" b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1000"/>
                <a:ext cx="9144000" cy="2031325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 b="-3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0" y="10180"/>
            <a:ext cx="8901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Theorem </a:t>
            </a: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Properties </a:t>
            </a: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Matrix </a:t>
            </a: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Multiplication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0" y="2438400"/>
                <a:ext cx="9144000" cy="267765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b="1" dirty="0" smtClean="0">
                    <a:solidFill>
                      <a:srgbClr val="00B050"/>
                    </a:solidFill>
                  </a:rPr>
                  <a:t>1</a:t>
                </a:r>
                <a:r>
                  <a:rPr lang="en-US" sz="2800" b="1" dirty="0" smtClean="0"/>
                  <a:t>.</a:t>
                </a:r>
                <a:r>
                  <a:rPr lang="en-US" sz="2800" dirty="0" smtClean="0">
                    <a:latin typeface="Britannic Bold" panose="020B0903060703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𝐵𝐶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𝐴𝐵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𝐶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                  </m:t>
                    </m:r>
                    <m:r>
                      <a:rPr lang="en-US" sz="28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𝐀𝐬𝐬𝐨𝐜𝐢𝐚𝐭𝐢𝐯𝐞</m:t>
                    </m:r>
                    <m:r>
                      <a:rPr lang="en-US" sz="28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𝐦𝐮𝐥𝐭𝐢𝐩𝐥𝐢𝐜𝐚𝐭𝐢𝐨𝐧</m:t>
                    </m:r>
                  </m:oMath>
                </a14:m>
                <a:endParaRPr lang="en-US" sz="2800" b="1" dirty="0">
                  <a:solidFill>
                    <a:srgbClr val="00B0F0"/>
                  </a:solidFill>
                  <a:latin typeface="Britannic Bold" panose="020B0903060703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800" b="1" dirty="0" smtClean="0">
                    <a:solidFill>
                      <a:srgbClr val="00B050"/>
                    </a:solidFill>
                  </a:rPr>
                  <a:t>2</a:t>
                </a:r>
                <a:r>
                  <a:rPr lang="en-US" sz="2800" b="1" dirty="0"/>
                  <a:t>.</a:t>
                </a:r>
                <a:r>
                  <a:rPr lang="en-US" sz="2800" dirty="0">
                    <a:latin typeface="Britannic Bold" panose="020B0903060703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𝐵</m:t>
                        </m:r>
                        <m:r>
                          <a:rPr lang="en-US" sz="2800" i="1">
                            <a:latin typeface="Cambria Math"/>
                          </a:rPr>
                          <m:t>+</m:t>
                        </m:r>
                        <m:r>
                          <a:rPr lang="en-US" sz="2800" i="1"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=</m:t>
                    </m:r>
                    <m:r>
                      <a:rPr lang="en-US" sz="2800" i="1">
                        <a:latin typeface="Cambria Math"/>
                      </a:rPr>
                      <m:t>𝐴𝐵</m:t>
                    </m:r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latin typeface="Cambria Math"/>
                      </a:rPr>
                      <m:t>𝐴𝐶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sz="28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𝐃𝐢𝐬𝐭𝐫𝐢𝐛𝐮𝐭𝐢𝐯𝐞</m:t>
                    </m:r>
                    <m:r>
                      <a:rPr lang="en-US" sz="28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𝐩𝐫𝐨𝐩𝐞𝐫𝐭𝐲</m:t>
                    </m:r>
                  </m:oMath>
                </a14:m>
                <a:endParaRPr lang="en-US" sz="2800" b="1" dirty="0">
                  <a:solidFill>
                    <a:srgbClr val="00B0F0"/>
                  </a:solidFill>
                  <a:latin typeface="Britannic Bold" panose="020B0903060703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800" b="1" dirty="0">
                    <a:solidFill>
                      <a:srgbClr val="00B050"/>
                    </a:solidFill>
                  </a:rPr>
                  <a:t>3</a:t>
                </a:r>
                <a:r>
                  <a:rPr lang="en-US" sz="2800" b="1" dirty="0"/>
                  <a:t>.</a:t>
                </a:r>
                <a:r>
                  <a:rPr lang="en-US" sz="2800" dirty="0">
                    <a:latin typeface="Britannic Bold" panose="020B0903060703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𝐴</m:t>
                        </m:r>
                        <m:r>
                          <a:rPr lang="en-US" sz="2800" i="1">
                            <a:latin typeface="Cambria Math"/>
                          </a:rPr>
                          <m:t>+</m:t>
                        </m:r>
                        <m:r>
                          <a:rPr lang="en-US" sz="2800" i="1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𝐶</m:t>
                    </m:r>
                    <m:r>
                      <a:rPr lang="en-US" sz="2800" i="1">
                        <a:latin typeface="Cambria Math"/>
                      </a:rPr>
                      <m:t>=</m:t>
                    </m:r>
                    <m:r>
                      <a:rPr lang="en-US" sz="2800" i="1">
                        <a:latin typeface="Cambria Math"/>
                      </a:rPr>
                      <m:t>𝐴𝐶</m:t>
                    </m:r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latin typeface="Cambria Math"/>
                      </a:rPr>
                      <m:t>𝐵𝐶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                    </m:t>
                    </m:r>
                    <m:r>
                      <a:rPr lang="en-US" sz="2800" b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𝐃𝐢𝐬𝐭𝐫𝐢𝐛𝐮𝐭𝐢𝐯𝐞</m:t>
                    </m:r>
                    <m:r>
                      <a:rPr lang="en-US" sz="2800" b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𝐩𝐫𝐨𝐩𝐞𝐫𝐭𝐲</m:t>
                    </m:r>
                  </m:oMath>
                </a14:m>
                <a:endParaRPr lang="en-US" sz="2800" dirty="0">
                  <a:solidFill>
                    <a:srgbClr val="00B0F0"/>
                  </a:solidFill>
                  <a:latin typeface="Britannic Bold" panose="020B0903060703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800" b="1" dirty="0">
                    <a:solidFill>
                      <a:srgbClr val="00B050"/>
                    </a:solidFill>
                  </a:rPr>
                  <a:t>4</a:t>
                </a:r>
                <a:r>
                  <a:rPr lang="en-US" sz="2800" b="1" dirty="0"/>
                  <a:t>.</a:t>
                </a:r>
                <a:r>
                  <a:rPr lang="en-US" sz="2800" dirty="0">
                    <a:latin typeface="Britannic Bold" panose="020B0903060703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𝑐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𝐴𝐵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𝑐𝐴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𝐵</m:t>
                    </m:r>
                    <m:r>
                      <a:rPr lang="en-US" sz="2800" i="1">
                        <a:latin typeface="Cambria Math"/>
                      </a:rPr>
                      <m:t>=</m:t>
                    </m:r>
                    <m:r>
                      <a:rPr lang="en-US" sz="2800" i="1">
                        <a:latin typeface="Cambria Math"/>
                      </a:rPr>
                      <m:t>𝐴</m:t>
                    </m:r>
                    <m:r>
                      <a:rPr lang="en-US" sz="2800" i="1">
                        <a:latin typeface="Cambria Math"/>
                      </a:rPr>
                      <m:t>(</m:t>
                    </m:r>
                    <m:r>
                      <a:rPr lang="en-US" sz="2800" i="1">
                        <a:latin typeface="Cambria Math"/>
                      </a:rPr>
                      <m:t>𝑐𝐵</m:t>
                    </m:r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endParaRPr lang="en-US" sz="2800" dirty="0">
                  <a:latin typeface="Britannic Bold" panose="020B0903060703020204" pitchFamily="34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38400"/>
                <a:ext cx="9144000" cy="2677656"/>
              </a:xfrm>
              <a:prstGeom prst="rect">
                <a:avLst/>
              </a:prstGeom>
              <a:blipFill rotWithShape="0">
                <a:blip r:embed="rId3"/>
                <a:stretch>
                  <a:fillRect l="-1333" b="-2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 txBox="1">
            <a:spLocks/>
          </p:cNvSpPr>
          <p:nvPr/>
        </p:nvSpPr>
        <p:spPr>
          <a:xfrm>
            <a:off x="0" y="6183086"/>
            <a:ext cx="9144000" cy="6749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Properties: 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 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Multiplication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7510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0" y="381000"/>
                <a:ext cx="9144000" cy="1965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To prove, for example, </a:t>
                </a:r>
                <a:r>
                  <a:rPr lang="en-US" sz="2800" b="1" dirty="0"/>
                  <a:t>Property 2, show that the </a:t>
                </a:r>
                <a:r>
                  <a:rPr lang="en-US" sz="2800" b="1" dirty="0" smtClean="0"/>
                  <a:t>matrices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𝑨</m:t>
                    </m:r>
                    <m:r>
                      <a:rPr lang="en-US" sz="2800" b="1" i="1" smtClean="0">
                        <a:latin typeface="Cambria Math"/>
                      </a:rPr>
                      <m:t>(</m:t>
                    </m:r>
                    <m:r>
                      <a:rPr lang="en-US" sz="2800" b="1" i="1" smtClean="0">
                        <a:latin typeface="Cambria Math"/>
                      </a:rPr>
                      <m:t>𝑩</m:t>
                    </m:r>
                    <m:r>
                      <a:rPr lang="en-US" sz="2800" b="1" i="1" smtClean="0">
                        <a:latin typeface="Cambria Math"/>
                      </a:rPr>
                      <m:t>+</m:t>
                    </m:r>
                    <m:r>
                      <a:rPr lang="en-US" sz="2800" b="1" i="1" smtClean="0">
                        <a:latin typeface="Cambria Math"/>
                      </a:rPr>
                      <m:t>𝑪</m:t>
                    </m:r>
                    <m:r>
                      <a:rPr lang="en-US" sz="28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b="1" dirty="0" smtClean="0"/>
                  <a:t> and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𝑨𝑩</m:t>
                    </m:r>
                    <m:r>
                      <a:rPr lang="en-US" sz="2800" b="1" i="1" smtClean="0">
                        <a:latin typeface="Cambria Math"/>
                      </a:rPr>
                      <m:t>+</m:t>
                    </m:r>
                    <m:r>
                      <a:rPr lang="en-US" sz="2800" b="1" i="1" smtClean="0">
                        <a:latin typeface="Cambria Math"/>
                      </a:rPr>
                      <m:t>𝑨𝑪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are equal by </a:t>
                </a:r>
                <a:r>
                  <a:rPr lang="en-US" sz="2800" b="1" dirty="0" smtClean="0"/>
                  <a:t>showing that </a:t>
                </a:r>
                <a:r>
                  <a:rPr lang="en-US" sz="2800" b="1" dirty="0"/>
                  <a:t>their corresponding entries are equal.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1000"/>
                <a:ext cx="9144000" cy="1965346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 b="-7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0" y="10180"/>
            <a:ext cx="8901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Proof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-6350" y="2438400"/>
                <a:ext cx="9144000" cy="1317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Assume that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has </a:t>
                </a:r>
                <a:r>
                  <a:rPr lang="en-US" sz="2800" b="1" dirty="0" smtClean="0"/>
                  <a:t>size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𝒎</m:t>
                    </m:r>
                    <m:r>
                      <a:rPr lang="en-US" sz="2800" b="1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2800" b="1" i="1" smtClean="0">
                        <a:latin typeface="Cambria Math"/>
                        <a:ea typeface="Cambria Math"/>
                      </a:rPr>
                      <m:t>𝒏</m:t>
                    </m:r>
                  </m:oMath>
                </a14:m>
                <a:r>
                  <a:rPr lang="en-US" sz="2800" b="1" dirty="0" smtClean="0"/>
                  <a:t>,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has </a:t>
                </a:r>
                <a:r>
                  <a:rPr lang="en-US" sz="2800" b="1" dirty="0" smtClean="0"/>
                  <a:t>size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𝒏</m:t>
                    </m:r>
                    <m:r>
                      <a:rPr lang="en-US" sz="2800" b="1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2800" b="1" i="1" smtClean="0">
                        <a:latin typeface="Cambria Math"/>
                        <a:ea typeface="Cambria Math"/>
                      </a:rPr>
                      <m:t>𝒑</m:t>
                    </m:r>
                  </m:oMath>
                </a14:m>
                <a:r>
                  <a:rPr lang="en-US" sz="2800" b="1" dirty="0" smtClean="0"/>
                  <a:t>, and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has </a:t>
                </a:r>
                <a:r>
                  <a:rPr lang="en-US" sz="2800" b="1" dirty="0" smtClean="0"/>
                  <a:t>size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𝒏</m:t>
                    </m:r>
                    <m:r>
                      <a:rPr lang="en-US" sz="2800" b="1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2800" b="1" i="1" smtClean="0">
                        <a:latin typeface="Cambria Math"/>
                        <a:ea typeface="Cambria Math"/>
                      </a:rPr>
                      <m:t>𝒑</m:t>
                    </m:r>
                  </m:oMath>
                </a14:m>
                <a:r>
                  <a:rPr lang="en-US" sz="2800" b="1" dirty="0" smtClean="0"/>
                  <a:t>.</a:t>
                </a:r>
                <a:endParaRPr lang="en-US" sz="2800" b="1" dirty="0" smtClean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50" y="2438400"/>
                <a:ext cx="9144000" cy="1317733"/>
              </a:xfrm>
              <a:prstGeom prst="rect">
                <a:avLst/>
              </a:prstGeom>
              <a:blipFill rotWithShape="0">
                <a:blip r:embed="rId3"/>
                <a:stretch>
                  <a:fillRect l="-1400" b="-12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/>
          <p:cNvSpPr txBox="1">
            <a:spLocks/>
          </p:cNvSpPr>
          <p:nvPr/>
        </p:nvSpPr>
        <p:spPr>
          <a:xfrm>
            <a:off x="0" y="6183086"/>
            <a:ext cx="9144000" cy="6749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Properties: 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 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Multiplication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4822" y="3988597"/>
                <a:ext cx="9139177" cy="21387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b="1" dirty="0"/>
                  <a:t>Using the definition of matrix multiplication, the entry in the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800" b="1" baseline="30000" dirty="0"/>
                  <a:t>th</a:t>
                </a:r>
                <a:r>
                  <a:rPr lang="en-US" sz="2800" b="1" dirty="0"/>
                  <a:t> row and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800" b="1" baseline="30000" dirty="0"/>
                  <a:t>th</a:t>
                </a:r>
                <a:r>
                  <a:rPr lang="en-US" sz="2800" b="1" dirty="0"/>
                  <a:t> column 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  <m:r>
                      <a:rPr lang="en-US" sz="2800" b="1" smtClean="0">
                        <a:solidFill>
                          <a:srgbClr val="00B0F0"/>
                        </a:solidFill>
                        <a:latin typeface="Cambria Math"/>
                      </a:rPr>
                      <m:t>(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𝑩</m:t>
                    </m:r>
                    <m:r>
                      <a:rPr lang="en-US" sz="2800" b="1" smtClean="0">
                        <a:solidFill>
                          <a:srgbClr val="00B0F0"/>
                        </a:solidFill>
                        <a:latin typeface="Cambria Math"/>
                      </a:rPr>
                      <m:t>+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𝑪</m:t>
                    </m:r>
                    <m:r>
                      <a:rPr lang="en-US" sz="2800" b="1" smtClean="0">
                        <a:solidFill>
                          <a:srgbClr val="00B0F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800" b="1" dirty="0"/>
                  <a:t> is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>
                              <a:latin typeface="Cambria Math"/>
                            </a:rPr>
                            <m:t>𝒊</m:t>
                          </m:r>
                          <m:r>
                            <a:rPr lang="en-US" sz="2800" b="1" i="1">
                              <a:latin typeface="Cambria Math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2800" b="1" i="1"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sz="2800" b="1" i="1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800" b="1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sz="2800" b="1" i="1"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sz="2800" b="1" i="1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d>
                      <m:r>
                        <a:rPr lang="en-US" sz="2800" b="1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>
                              <a:latin typeface="Cambria Math"/>
                            </a:rPr>
                            <m:t>𝒊</m:t>
                          </m:r>
                          <m:r>
                            <a:rPr lang="en-US" sz="2800" b="1" i="1">
                              <a:latin typeface="Cambria Math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2800" b="1" i="1">
                                  <a:latin typeface="Cambria Math"/>
                                </a:rPr>
                                <m:t>𝟐</m:t>
                              </m:r>
                              <m:r>
                                <a:rPr lang="en-US" sz="2800" b="1" i="1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800" b="1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sz="2800" b="1" i="1">
                                  <a:latin typeface="Cambria Math"/>
                                </a:rPr>
                                <m:t>𝟐</m:t>
                              </m:r>
                              <m:r>
                                <a:rPr lang="en-US" sz="2800" b="1" i="1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d>
                      <m:r>
                        <a:rPr lang="en-US" sz="2800" b="1" i="1">
                          <a:latin typeface="Cambria Math"/>
                        </a:rPr>
                        <m:t>+…+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>
                              <a:latin typeface="Cambria Math"/>
                            </a:rPr>
                            <m:t>𝒊</m:t>
                          </m:r>
                          <m:r>
                            <a:rPr lang="en-US" sz="2800" b="1" i="1">
                              <a:latin typeface="Cambria Math"/>
                            </a:rPr>
                            <m:t>𝒏</m:t>
                          </m:r>
                        </m:sub>
                      </m:sSub>
                      <m:d>
                        <m:d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2800" b="1" i="1"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sz="2800" b="1" i="1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800" b="1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sz="2800" b="1" i="1"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sz="2800" b="1" i="1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" y="3988597"/>
                <a:ext cx="9139177" cy="2138791"/>
              </a:xfrm>
              <a:prstGeom prst="rect">
                <a:avLst/>
              </a:prstGeom>
              <a:blipFill rotWithShape="0">
                <a:blip r:embed="rId4"/>
                <a:stretch>
                  <a:fillRect l="-1401" r="-1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538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0" y="357715"/>
                <a:ext cx="9144000" cy="28462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Moreover, the entry in the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800" b="1" baseline="30000" dirty="0" smtClean="0"/>
                  <a:t>th</a:t>
                </a:r>
                <a:r>
                  <a:rPr lang="en-US" sz="2800" b="1" dirty="0" smtClean="0"/>
                  <a:t> </a:t>
                </a:r>
                <a:r>
                  <a:rPr lang="en-US" sz="2800" b="1" dirty="0"/>
                  <a:t>row and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800" b="1" baseline="30000" dirty="0" smtClean="0"/>
                  <a:t>th</a:t>
                </a:r>
                <a:r>
                  <a:rPr lang="en-US" sz="2800" b="1" dirty="0" smtClean="0"/>
                  <a:t> </a:t>
                </a:r>
                <a:r>
                  <a:rPr lang="en-US" sz="2800" b="1" dirty="0"/>
                  <a:t>column </a:t>
                </a:r>
                <a:r>
                  <a:rPr lang="en-US" sz="2800" b="1" dirty="0" smtClean="0"/>
                  <a:t>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𝑨𝑩</m:t>
                    </m:r>
                    <m:r>
                      <a:rPr lang="en-US" sz="2800" b="1" i="1" smtClean="0">
                        <a:latin typeface="Cambria Math"/>
                      </a:rPr>
                      <m:t>+</m:t>
                    </m:r>
                    <m:r>
                      <a:rPr lang="en-US" sz="2800" b="1" i="1" smtClean="0">
                        <a:latin typeface="Cambria Math"/>
                      </a:rPr>
                      <m:t>𝑨𝑪</m:t>
                    </m:r>
                  </m:oMath>
                </a14:m>
                <a:r>
                  <a:rPr lang="en-US" sz="2800" b="1" dirty="0" smtClean="0"/>
                  <a:t> is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2800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sz="2800" b="1" i="1" smtClean="0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800" b="1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2800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/>
                                </a:rPr>
                                <m:t>𝒋</m:t>
                              </m:r>
                              <m:r>
                                <a:rPr lang="en-US" sz="2800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800" b="1" i="1" smtClean="0">
                              <a:latin typeface="Cambria Math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/>
                                </a:rPr>
                                <m:t>𝒊𝒏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/>
                                </a:rPr>
                                <m:t>𝒏𝒋</m:t>
                              </m:r>
                            </m:sub>
                          </m:sSub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>
                              <a:latin typeface="Cambria Math"/>
                            </a:rPr>
                            <m:t>𝒊</m:t>
                          </m:r>
                          <m:r>
                            <a:rPr lang="en-US" sz="2800" b="1" i="1">
                              <a:latin typeface="Cambria Math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sz="2800" b="1" i="1">
                              <a:latin typeface="Cambria Math"/>
                            </a:rPr>
                            <m:t>𝟏</m:t>
                          </m:r>
                          <m:r>
                            <a:rPr lang="en-US" sz="2800" b="1" i="1">
                              <a:latin typeface="Cambria Math"/>
                            </a:rPr>
                            <m:t>𝒋</m:t>
                          </m:r>
                        </m:sub>
                      </m:sSub>
                      <m:r>
                        <a:rPr lang="en-US" sz="2800" b="1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>
                              <a:latin typeface="Cambria Math"/>
                            </a:rPr>
                            <m:t>𝒊</m:t>
                          </m:r>
                          <m:r>
                            <a:rPr lang="en-US" sz="2800" b="1" i="1">
                              <a:latin typeface="Cambria Math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sz="2800" b="1" i="1">
                              <a:latin typeface="Cambria Math"/>
                            </a:rPr>
                            <m:t>𝒋</m:t>
                          </m:r>
                          <m:r>
                            <a:rPr lang="en-US" sz="2800" b="1" i="1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2800" b="1" i="1">
                          <a:latin typeface="Cambria Math"/>
                        </a:rPr>
                        <m:t>+…+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>
                              <a:latin typeface="Cambria Math"/>
                            </a:rPr>
                            <m:t>𝒊𝒏</m:t>
                          </m:r>
                        </m:sub>
                      </m:sSub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sz="2800" b="1" i="1">
                              <a:latin typeface="Cambria Math"/>
                            </a:rPr>
                            <m:t>𝒏𝒋</m:t>
                          </m:r>
                        </m:sub>
                      </m:sSub>
                      <m:r>
                        <a:rPr lang="en-US" sz="28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7715"/>
                <a:ext cx="9144000" cy="2846292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0" y="10180"/>
            <a:ext cx="8901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Proof (continued)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-6820" y="3491805"/>
                <a:ext cx="91440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By distributing and regrouping, you can see that these two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𝒊𝒋</m:t>
                    </m:r>
                  </m:oMath>
                </a14:m>
                <a:r>
                  <a:rPr lang="en-US" sz="2800" b="1" baseline="30000" dirty="0" smtClean="0"/>
                  <a:t>th</a:t>
                </a:r>
                <a:r>
                  <a:rPr lang="en-US" sz="2800" b="1" dirty="0" smtClean="0"/>
                  <a:t> </a:t>
                </a:r>
                <a:r>
                  <a:rPr lang="en-US" sz="2800" b="1" dirty="0"/>
                  <a:t>entries are equal. So</a:t>
                </a:r>
                <a:r>
                  <a:rPr lang="en-US" sz="2800" b="1" dirty="0" smtClean="0"/>
                  <a:t>,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𝑨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𝑩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𝑪</m:t>
                          </m:r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r>
                        <a:rPr lang="en-US" sz="2800" b="1" i="1" smtClean="0">
                          <a:latin typeface="Cambria Math"/>
                        </a:rPr>
                        <m:t>𝑨𝑩</m:t>
                      </m:r>
                      <m:r>
                        <a:rPr lang="en-US" sz="2800" b="1" i="1" smtClean="0">
                          <a:latin typeface="Cambria Math"/>
                        </a:rPr>
                        <m:t>+</m:t>
                      </m:r>
                      <m:r>
                        <a:rPr lang="en-US" sz="2800" b="1" i="1" smtClean="0">
                          <a:latin typeface="Cambria Math"/>
                        </a:rPr>
                        <m:t>𝑨𝑪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820" y="3491805"/>
                <a:ext cx="9144000" cy="2031325"/>
              </a:xfrm>
              <a:prstGeom prst="rect">
                <a:avLst/>
              </a:prstGeom>
              <a:blipFill rotWithShape="0">
                <a:blip r:embed="rId3"/>
                <a:stretch>
                  <a:fillRect l="-1400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 txBox="1">
            <a:spLocks/>
          </p:cNvSpPr>
          <p:nvPr/>
        </p:nvSpPr>
        <p:spPr>
          <a:xfrm>
            <a:off x="0" y="6183086"/>
            <a:ext cx="9144000" cy="6749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Properties: 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 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Multiplication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93818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0" y="457200"/>
                <a:ext cx="9144000" cy="5660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Find the matrix product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𝑨𝑩𝑪</m:t>
                    </m:r>
                  </m:oMath>
                </a14:m>
                <a:r>
                  <a:rPr lang="en-US" sz="2800" b="1" dirty="0"/>
                  <a:t> by grouping the factors first 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𝑨𝑩</m:t>
                        </m:r>
                      </m:e>
                    </m:d>
                    <m:r>
                      <a:rPr lang="en-US" sz="2800" b="1" i="1">
                        <a:solidFill>
                          <a:srgbClr val="00B0F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800" b="1" dirty="0">
                    <a:solidFill>
                      <a:srgbClr val="00B0F0"/>
                    </a:solidFill>
                  </a:rPr>
                  <a:t> </a:t>
                </a:r>
                <a:r>
                  <a:rPr lang="en-US" sz="2800" b="1" dirty="0"/>
                  <a:t>and then as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(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𝑩𝑪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800" b="1" dirty="0" smtClean="0"/>
                  <a:t>, if the matrices are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Show </a:t>
                </a:r>
                <a:r>
                  <a:rPr lang="en-US" sz="2800" b="1" dirty="0"/>
                  <a:t>that the same result is obtained from both processes</a:t>
                </a:r>
                <a:r>
                  <a:rPr lang="en-US" sz="2800" b="1" dirty="0" smtClean="0"/>
                  <a:t>.</a:t>
                </a:r>
              </a:p>
              <a:p>
                <a:pPr algn="just">
                  <a:lnSpc>
                    <a:spcPct val="150000"/>
                  </a:lnSpc>
                </a:pPr>
                <a:endParaRPr lang="en-US" sz="2800" b="1" dirty="0"/>
              </a:p>
              <a:p>
                <a:pPr algn="just">
                  <a:lnSpc>
                    <a:spcPct val="150000"/>
                  </a:lnSpc>
                </a:pPr>
                <a:r>
                  <a:rPr lang="en-US" sz="2400" b="1" u="sng" dirty="0" smtClean="0">
                    <a:solidFill>
                      <a:srgbClr val="C00000"/>
                    </a:solidFill>
                  </a:rPr>
                  <a:t>Task: Solve the problem</a:t>
                </a:r>
                <a:endParaRPr lang="en-US" sz="2400" b="1" u="sng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7200"/>
                <a:ext cx="9144000" cy="5660909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 b="-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0" y="10180"/>
            <a:ext cx="8901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</a:t>
            </a: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Matrix </a:t>
            </a: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Multiplication Is </a:t>
            </a: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Associative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183086"/>
            <a:ext cx="9144000" cy="6749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Properties: 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 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Multiplication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16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381000"/>
            <a:ext cx="9144000" cy="1319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smtClean="0"/>
              <a:t>Note that no commutative property for matrix multiplication is listed in Theorem 3</a:t>
            </a:r>
            <a:r>
              <a:rPr lang="en-US" sz="2800" b="1" dirty="0" smtClean="0"/>
              <a:t>.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0180"/>
            <a:ext cx="8901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Remark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6183086"/>
            <a:ext cx="9144000" cy="6749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Properties: 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 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Multiplication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0" y="1933308"/>
                <a:ext cx="9144000" cy="2031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Although the product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𝑨𝑩</m:t>
                    </m:r>
                  </m:oMath>
                </a14:m>
                <a:r>
                  <a:rPr lang="en-US" sz="2800" b="1" dirty="0"/>
                  <a:t> </a:t>
                </a:r>
                <a:r>
                  <a:rPr lang="en-US" sz="2800" b="1" dirty="0"/>
                  <a:t>is defined, it can easily happen </a:t>
                </a:r>
                <a:r>
                  <a:rPr lang="en-US" sz="2800" b="1" dirty="0"/>
                  <a:t>that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/>
                  <a:t> and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800" b="1" dirty="0"/>
                  <a:t> </a:t>
                </a:r>
                <a:r>
                  <a:rPr lang="en-US" sz="2800" b="1" dirty="0"/>
                  <a:t>are not of the </a:t>
                </a:r>
                <a:r>
                  <a:rPr lang="en-US" sz="2800" b="1" dirty="0"/>
                  <a:t>proper sizes </a:t>
                </a:r>
                <a:r>
                  <a:rPr lang="en-US" sz="2800" b="1" dirty="0"/>
                  <a:t>to define the </a:t>
                </a:r>
                <a:r>
                  <a:rPr lang="en-US" sz="2800" b="1" dirty="0"/>
                  <a:t>product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𝑩𝑨</m:t>
                    </m:r>
                  </m:oMath>
                </a14:m>
                <a:r>
                  <a:rPr lang="en-US" sz="2800" b="1" dirty="0"/>
                  <a:t>.</a:t>
                </a:r>
                <a:endParaRPr lang="en-US" sz="2800" b="1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33308"/>
                <a:ext cx="9144000" cy="2031325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 b="-4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-1" y="4130654"/>
                <a:ext cx="91440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For instance, if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is of </a:t>
                </a:r>
                <a:r>
                  <a:rPr lang="en-US" sz="2800" b="1" dirty="0" smtClean="0"/>
                  <a:t>size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𝟐</m:t>
                    </m:r>
                    <m:r>
                      <a:rPr lang="en-US" sz="2800" b="1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2800" b="1" i="1" smtClean="0">
                        <a:latin typeface="Cambria Math"/>
                        <a:ea typeface="Cambria Math"/>
                      </a:rPr>
                      <m:t>𝟑</m:t>
                    </m:r>
                  </m:oMath>
                </a14:m>
                <a:r>
                  <a:rPr lang="en-US" sz="2800" b="1" dirty="0" smtClean="0"/>
                  <a:t> and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is of </a:t>
                </a:r>
                <a:r>
                  <a:rPr lang="en-US" sz="2800" b="1" dirty="0" smtClean="0"/>
                  <a:t>size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𝟑</m:t>
                    </m:r>
                    <m:r>
                      <a:rPr lang="en-US" sz="2800" b="1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2800" b="1" i="1" smtClean="0">
                        <a:latin typeface="Cambria Math"/>
                        <a:ea typeface="Cambria Math"/>
                      </a:rPr>
                      <m:t>𝟑</m:t>
                    </m:r>
                  </m:oMath>
                </a14:m>
                <a:r>
                  <a:rPr lang="en-US" sz="2800" b="1" dirty="0" smtClean="0"/>
                  <a:t>,</a:t>
                </a:r>
                <a:r>
                  <a:rPr lang="en-US" sz="2800" b="1" dirty="0"/>
                  <a:t> </a:t>
                </a:r>
                <a:r>
                  <a:rPr lang="en-US" sz="2800" b="1" dirty="0" smtClean="0"/>
                  <a:t>then </a:t>
                </a:r>
                <a:r>
                  <a:rPr lang="en-US" sz="2800" b="1" dirty="0"/>
                  <a:t>the </a:t>
                </a:r>
                <a:r>
                  <a:rPr lang="en-US" sz="2800" b="1" dirty="0" smtClean="0"/>
                  <a:t>product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𝑨𝑩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is defined but the </a:t>
                </a:r>
                <a:r>
                  <a:rPr lang="en-US" sz="2800" b="1" dirty="0" smtClean="0"/>
                  <a:t>product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𝑩𝑨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is not.</a:t>
                </a: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4130654"/>
                <a:ext cx="9144000" cy="2031325"/>
              </a:xfrm>
              <a:prstGeom prst="rect">
                <a:avLst/>
              </a:prstGeom>
              <a:blipFill rotWithShape="0">
                <a:blip r:embed="rId3"/>
                <a:stretch>
                  <a:fillRect l="-1333" r="-1333" b="-4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796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183086"/>
            <a:ext cx="9144000" cy="6749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Properties: 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 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Multiplication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0" y="0"/>
                <a:ext cx="91440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b="1" dirty="0" smtClean="0"/>
                  <a:t>The next example shows that even if </a:t>
                </a:r>
                <a:r>
                  <a:rPr lang="en-US" sz="2800" b="1" dirty="0"/>
                  <a:t>both </a:t>
                </a:r>
                <a:r>
                  <a:rPr lang="en-US" sz="2800" b="1" dirty="0" smtClean="0"/>
                  <a:t>products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𝑨𝑩</m:t>
                    </m:r>
                  </m:oMath>
                </a14:m>
                <a:r>
                  <a:rPr lang="en-US" sz="2800" b="1" dirty="0" smtClean="0"/>
                  <a:t> and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𝑩𝑨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are defined, they may not be equal.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384995"/>
              </a:xfrm>
              <a:prstGeom prst="rect">
                <a:avLst/>
              </a:prstGeom>
              <a:blipFill rotWithShape="0">
                <a:blip r:embed="rId2"/>
                <a:stretch>
                  <a:fillRect l="-1333" b="-6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0" y="2667000"/>
                <a:ext cx="9144000" cy="3109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b="1" dirty="0" smtClean="0"/>
                  <a:t>Show that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𝑨𝑩</m:t>
                    </m:r>
                  </m:oMath>
                </a14:m>
                <a:r>
                  <a:rPr lang="en-US" sz="2800" b="1" dirty="0"/>
                  <a:t> and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𝑩𝑨</m:t>
                    </m:r>
                  </m:oMath>
                </a14:m>
                <a:r>
                  <a:rPr lang="en-US" sz="2800" b="1" dirty="0"/>
                  <a:t> are not equal for the matrices</a:t>
                </a:r>
                <a:r>
                  <a:rPr lang="en-US" sz="2800" b="1" dirty="0" smtClean="0"/>
                  <a:t>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𝐚𝐧𝐝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1" dirty="0" smtClean="0"/>
              </a:p>
              <a:p>
                <a:pPr>
                  <a:lnSpc>
                    <a:spcPct val="150000"/>
                  </a:lnSpc>
                </a:pPr>
                <a:endParaRPr lang="en-US" sz="2800" b="1" dirty="0"/>
              </a:p>
              <a:p>
                <a:pPr>
                  <a:lnSpc>
                    <a:spcPct val="150000"/>
                  </a:lnSpc>
                </a:pPr>
                <a:r>
                  <a:rPr lang="en-US" sz="2400" b="1" u="sng" dirty="0" smtClean="0">
                    <a:solidFill>
                      <a:srgbClr val="C00000"/>
                    </a:solidFill>
                  </a:rPr>
                  <a:t>Task: Solve the problem</a:t>
                </a:r>
                <a:endParaRPr lang="en-US" sz="2400" b="1" u="sng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67000"/>
                <a:ext cx="9144000" cy="3109056"/>
              </a:xfrm>
              <a:prstGeom prst="rect">
                <a:avLst/>
              </a:prstGeom>
              <a:blipFill rotWithShape="0"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0" y="1810396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</a:t>
            </a: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Noncommutativity </a:t>
            </a: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</a:t>
            </a: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 Multiplication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595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0" y="381000"/>
                <a:ext cx="91440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Do not conclude from Example 4 that the matrix products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𝑨𝑩</m:t>
                    </m:r>
                  </m:oMath>
                </a14:m>
                <a:r>
                  <a:rPr lang="en-US" sz="2800" b="1" dirty="0"/>
                  <a:t> and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𝑩𝑨</m:t>
                    </m:r>
                  </m:oMath>
                </a14:m>
                <a:r>
                  <a:rPr lang="en-US" sz="2800" b="1" dirty="0"/>
                  <a:t> are never</a:t>
                </a:r>
                <a:r>
                  <a:rPr lang="en-US" sz="2800" b="1" i="1" dirty="0"/>
                  <a:t> </a:t>
                </a:r>
                <a:r>
                  <a:rPr lang="en-US" sz="2800" b="1" dirty="0"/>
                  <a:t>the same. Sometimes they are the same</a:t>
                </a:r>
                <a:r>
                  <a:rPr lang="en-US" sz="2800" b="1" dirty="0" smtClean="0"/>
                  <a:t>.</a:t>
                </a:r>
                <a:endParaRPr lang="en-US" sz="2800" b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1000"/>
                <a:ext cx="9144000" cy="2031325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 b="-3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0" y="10180"/>
            <a:ext cx="8901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Remark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183086"/>
            <a:ext cx="9144000" cy="6749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Properties: 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 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Multiplication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0" y="2895922"/>
                <a:ext cx="9144000" cy="25142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For example, try multiplying the following matrices, first in the order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𝑨𝑩</m:t>
                    </m:r>
                  </m:oMath>
                </a14:m>
                <a:r>
                  <a:rPr lang="en-US" sz="2800" b="1" dirty="0"/>
                  <a:t> and then in the order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𝑩𝑨</m:t>
                    </m:r>
                  </m:oMath>
                </a14:m>
                <a:r>
                  <a:rPr lang="en-US" sz="2800" b="1" dirty="0" smtClean="0"/>
                  <a:t>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𝐚𝐧𝐝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895922"/>
                <a:ext cx="9144000" cy="2514278"/>
              </a:xfrm>
              <a:prstGeom prst="rect">
                <a:avLst/>
              </a:prstGeom>
              <a:blipFill rotWithShape="0">
                <a:blip r:embed="rId3"/>
                <a:stretch>
                  <a:fillRect l="-133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093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381000"/>
            <a:ext cx="9144000" cy="1965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Another important quality of matrix algebra is that it does not have a general cancellation property for matrix multiplication</a:t>
            </a:r>
            <a:r>
              <a:rPr lang="en-US" sz="2800" b="1" dirty="0" smtClean="0"/>
              <a:t>.</a:t>
            </a:r>
            <a:endParaRPr lang="en-US" sz="28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10180"/>
            <a:ext cx="8901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Remark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183086"/>
            <a:ext cx="9144000" cy="6749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Properties: 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 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Multiplication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0" y="2743200"/>
                <a:ext cx="9144000" cy="2031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That </a:t>
                </a:r>
                <a:r>
                  <a:rPr lang="en-US" sz="2800" b="1" dirty="0"/>
                  <a:t>is, if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𝑨𝑪</m:t>
                    </m:r>
                    <m:r>
                      <a:rPr lang="en-US" sz="2800" b="1" i="1">
                        <a:solidFill>
                          <a:srgbClr val="00B0F0"/>
                        </a:solidFill>
                        <a:latin typeface="Cambria Math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𝑩𝑪</m:t>
                    </m:r>
                  </m:oMath>
                </a14:m>
                <a:r>
                  <a:rPr lang="en-US" sz="2800" b="1" dirty="0"/>
                  <a:t>, it is not necessarily true that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800" b="1" dirty="0"/>
                  <a:t>. </a:t>
                </a:r>
                <a:endParaRPr lang="en-US" sz="2800" b="1" dirty="0"/>
              </a:p>
              <a:p>
                <a:pPr algn="just">
                  <a:lnSpc>
                    <a:spcPct val="150000"/>
                  </a:lnSpc>
                </a:pPr>
                <a:endParaRPr lang="en-US" sz="2800" b="1" dirty="0"/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This </a:t>
                </a:r>
                <a:r>
                  <a:rPr lang="en-US" sz="2800" b="1" dirty="0"/>
                  <a:t>is demonstrated in the following example</a:t>
                </a:r>
                <a:r>
                  <a:rPr lang="en-US" sz="2800" b="1" dirty="0"/>
                  <a:t>.</a:t>
                </a:r>
                <a:endParaRPr lang="en-US" sz="2800" b="1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43200"/>
                <a:ext cx="9144000" cy="2031325"/>
              </a:xfrm>
              <a:prstGeom prst="rect">
                <a:avLst/>
              </a:prstGeom>
              <a:blipFill rotWithShape="0">
                <a:blip r:embed="rId2"/>
                <a:stretch>
                  <a:fillRect l="-1333" r="-667" b="-4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825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-6350" y="838200"/>
                <a:ext cx="9144000" cy="3109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Show that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𝑨𝑪</m:t>
                    </m:r>
                    <m:r>
                      <a:rPr lang="en-US" sz="2800" b="1" i="1" smtClean="0">
                        <a:latin typeface="Cambria Math"/>
                      </a:rPr>
                      <m:t>=</m:t>
                    </m:r>
                    <m:r>
                      <a:rPr lang="en-US" sz="2800" b="1" i="1" smtClean="0">
                        <a:latin typeface="Cambria Math"/>
                      </a:rPr>
                      <m:t>𝑩𝑪</m:t>
                    </m:r>
                  </m:oMath>
                </a14:m>
                <a:r>
                  <a:rPr lang="en-US" sz="2800" b="1" dirty="0" smtClean="0"/>
                  <a:t> for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:endParaRPr lang="en-US" sz="2800" b="1" u="sng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2400" b="1" u="sng" dirty="0" smtClean="0">
                    <a:solidFill>
                      <a:srgbClr val="C00000"/>
                    </a:solidFill>
                  </a:rPr>
                  <a:t>Task: Solve the problem</a:t>
                </a:r>
                <a:endParaRPr lang="en-US" sz="2400" b="1" u="sng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50" y="838200"/>
                <a:ext cx="9144000" cy="3109056"/>
              </a:xfrm>
              <a:prstGeom prst="rect">
                <a:avLst/>
              </a:prstGeom>
              <a:blipFill rotWithShape="0">
                <a:blip r:embed="rId2"/>
                <a:stretch>
                  <a:fillRect l="-1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0" y="36493"/>
            <a:ext cx="89017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</a:t>
            </a: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An </a:t>
            </a: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in Which Cancellation Is Not </a:t>
            </a: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6183086"/>
            <a:ext cx="9144000" cy="6749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Properties: 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 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Multiplication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237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0" y="6183086"/>
            <a:ext cx="9144000" cy="6749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 of Matrix Operations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In </a:t>
            </a:r>
            <a:r>
              <a:rPr lang="en-US" sz="2800" b="1" dirty="0" smtClean="0"/>
              <a:t>our previous lecture we </a:t>
            </a:r>
            <a:r>
              <a:rPr lang="en-US" sz="2800" b="1" dirty="0"/>
              <a:t>concentrated on the mechanics of the three basic matrix </a:t>
            </a:r>
            <a:r>
              <a:rPr lang="en-US" sz="2800" b="1" dirty="0" smtClean="0"/>
              <a:t>operations: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/>
              <a:t>matrix </a:t>
            </a:r>
            <a:r>
              <a:rPr lang="en-US" sz="2800" b="1" dirty="0" smtClean="0"/>
              <a:t>addition</a:t>
            </a:r>
            <a:endParaRPr lang="en-US" sz="2800" b="1" dirty="0" smtClean="0"/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/>
              <a:t>scalar </a:t>
            </a:r>
            <a:r>
              <a:rPr lang="en-US" sz="2800" b="1" dirty="0" smtClean="0"/>
              <a:t>multiplication</a:t>
            </a:r>
            <a:endParaRPr lang="en-US" sz="2800" b="1" dirty="0" smtClean="0"/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/>
              <a:t>matrix </a:t>
            </a:r>
            <a:r>
              <a:rPr lang="en-US" sz="2800" b="1" dirty="0" smtClean="0"/>
              <a:t>multiplication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3568005"/>
            <a:ext cx="9144000" cy="1965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This </a:t>
            </a:r>
            <a:r>
              <a:rPr lang="en-US" sz="2800" b="1" dirty="0" smtClean="0"/>
              <a:t>lecture </a:t>
            </a:r>
            <a:r>
              <a:rPr lang="en-US" sz="2800" b="1" dirty="0"/>
              <a:t>begins </a:t>
            </a:r>
            <a:r>
              <a:rPr lang="en-US" sz="2800" b="1" dirty="0" smtClean="0"/>
              <a:t>to develop </a:t>
            </a:r>
            <a:r>
              <a:rPr lang="en-US" sz="2800" b="1" dirty="0"/>
              <a:t>the algebra of matrices. You will see that this algebra shares many (but not all) </a:t>
            </a:r>
            <a:r>
              <a:rPr lang="en-US" sz="2800" b="1" dirty="0" smtClean="0"/>
              <a:t>of the </a:t>
            </a:r>
            <a:r>
              <a:rPr lang="en-US" sz="2800" b="1" dirty="0"/>
              <a:t>properties of the algebra of real numbers</a:t>
            </a:r>
            <a:r>
              <a:rPr lang="en-US" sz="28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991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6350" y="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Consider a special type of square</a:t>
            </a:r>
            <a:r>
              <a:rPr lang="en-US" sz="2800" b="1" i="1" dirty="0"/>
              <a:t> </a:t>
            </a:r>
            <a:r>
              <a:rPr lang="en-US" sz="2800" b="1" dirty="0"/>
              <a:t>matrix that has </a:t>
            </a:r>
            <a:r>
              <a:rPr lang="en-US" sz="2800" b="1" dirty="0">
                <a:solidFill>
                  <a:srgbClr val="00B0F0"/>
                </a:solidFill>
              </a:rPr>
              <a:t>1</a:t>
            </a:r>
            <a:r>
              <a:rPr lang="en-US" sz="2800" b="1" dirty="0"/>
              <a:t>’s on the main diagonal and </a:t>
            </a:r>
            <a:r>
              <a:rPr lang="en-US" sz="2800" b="1" dirty="0">
                <a:solidFill>
                  <a:srgbClr val="00B0F0"/>
                </a:solidFill>
              </a:rPr>
              <a:t>0</a:t>
            </a:r>
            <a:r>
              <a:rPr lang="en-US" sz="2800" b="1" dirty="0"/>
              <a:t>’s elsewhere</a:t>
            </a:r>
            <a:r>
              <a:rPr lang="en-US" sz="2800" b="1" dirty="0" smtClean="0"/>
              <a:t>.</a:t>
            </a:r>
            <a:endParaRPr lang="en-US" sz="28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371599"/>
            <a:ext cx="4648200" cy="2452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350" y="3989322"/>
                <a:ext cx="9137650" cy="18780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For instance, if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2800" b="1" dirty="0" smtClean="0"/>
                  <a:t>, we have</a:t>
                </a:r>
                <a:r>
                  <a:rPr lang="en-US" sz="2800" b="1" dirty="0" smtClean="0"/>
                  <a:t>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" y="3989322"/>
                <a:ext cx="9137650" cy="1878078"/>
              </a:xfrm>
              <a:prstGeom prst="rect">
                <a:avLst/>
              </a:prstGeom>
              <a:blipFill rotWithShape="0">
                <a:blip r:embed="rId4"/>
                <a:stretch>
                  <a:fillRect l="-1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 txBox="1">
            <a:spLocks/>
          </p:cNvSpPr>
          <p:nvPr/>
        </p:nvSpPr>
        <p:spPr>
          <a:xfrm>
            <a:off x="0" y="6183086"/>
            <a:ext cx="9144000" cy="6749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 of the Identity Matrix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917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0" y="3206750"/>
                <a:ext cx="914400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If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is a matrix of </a:t>
                </a:r>
                <a:r>
                  <a:rPr lang="en-US" sz="2800" b="1" dirty="0" smtClean="0"/>
                  <a:t>size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/>
                      </a:rPr>
                      <m:t>×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/>
                      </a:rPr>
                      <m:t>𝒏</m:t>
                    </m:r>
                  </m:oMath>
                </a14:m>
                <a:r>
                  <a:rPr lang="en-US" sz="2800" b="1" dirty="0" smtClean="0"/>
                  <a:t>, </a:t>
                </a:r>
                <a:r>
                  <a:rPr lang="en-US" sz="2800" b="1" dirty="0"/>
                  <a:t>then the following properties are </a:t>
                </a:r>
                <a:r>
                  <a:rPr lang="en-US" sz="2800" b="1" dirty="0" smtClean="0"/>
                  <a:t>true:</a:t>
                </a:r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>
                    <a:solidFill>
                      <a:srgbClr val="00B050"/>
                    </a:solidFill>
                  </a:rPr>
                  <a:t>1</a:t>
                </a:r>
                <a:r>
                  <a:rPr lang="en-US" sz="2800" b="1" dirty="0" smtClean="0"/>
                  <a:t>.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𝑨</m:t>
                    </m:r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/>
                          </a:rPr>
                          <m:t>𝑰</m:t>
                        </m:r>
                      </m:e>
                      <m:sub>
                        <m:r>
                          <a:rPr lang="en-US" sz="2800" b="1" i="1" smtClean="0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sz="2800" b="1" i="1" smtClean="0">
                        <a:latin typeface="Cambria Math"/>
                      </a:rPr>
                      <m:t>=</m:t>
                    </m:r>
                    <m:r>
                      <a:rPr lang="en-US" sz="2800" b="1" i="1" smtClean="0">
                        <a:latin typeface="Cambria Math"/>
                      </a:rPr>
                      <m:t>𝑨</m:t>
                    </m:r>
                  </m:oMath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>
                    <a:solidFill>
                      <a:srgbClr val="00B050"/>
                    </a:solidFill>
                  </a:rPr>
                  <a:t>2</a:t>
                </a:r>
                <a:r>
                  <a:rPr lang="en-US" sz="2800" b="1" dirty="0" smtClean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/>
                          </a:rPr>
                          <m:t>𝑰</m:t>
                        </m:r>
                      </m:e>
                      <m:sub>
                        <m:r>
                          <a:rPr lang="en-US" sz="2800" b="1" i="1" smtClean="0">
                            <a:latin typeface="Cambria Math"/>
                          </a:rPr>
                          <m:t>𝒎</m:t>
                        </m:r>
                      </m:sub>
                    </m:sSub>
                    <m:r>
                      <a:rPr lang="en-US" sz="2800" b="1" i="1" smtClean="0">
                        <a:latin typeface="Cambria Math"/>
                      </a:rPr>
                      <m:t>𝑨</m:t>
                    </m:r>
                    <m:r>
                      <a:rPr lang="en-US" sz="2800" b="1" i="1" smtClean="0">
                        <a:latin typeface="Cambria Math"/>
                      </a:rPr>
                      <m:t>=</m:t>
                    </m:r>
                    <m:r>
                      <a:rPr lang="en-US" sz="2800" b="1" i="1" smtClean="0">
                        <a:latin typeface="Cambria Math"/>
                      </a:rPr>
                      <m:t>𝑨</m:t>
                    </m:r>
                  </m:oMath>
                </a14:m>
                <a:endParaRPr lang="en-US" sz="2800" b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06750"/>
                <a:ext cx="9144000" cy="2677656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 b="-2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0" y="10180"/>
            <a:ext cx="8901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 (</a:t>
            </a: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Identity Matrix</a:t>
            </a: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0" y="381000"/>
                <a:ext cx="91440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The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serves as the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identity</a:t>
                </a:r>
                <a:r>
                  <a:rPr lang="en-US" sz="2800" b="1" dirty="0"/>
                  <a:t> for </a:t>
                </a:r>
                <a:r>
                  <a:rPr lang="en-US" sz="2800" b="1" dirty="0" smtClean="0"/>
                  <a:t>matrix multiplication</a:t>
                </a:r>
                <a:r>
                  <a:rPr lang="en-US" sz="2800" b="1" dirty="0"/>
                  <a:t>; </a:t>
                </a:r>
                <a:r>
                  <a:rPr lang="en-US" sz="2800" b="1" dirty="0" smtClean="0"/>
                  <a:t>it </a:t>
                </a:r>
                <a:r>
                  <a:rPr lang="en-US" sz="2800" b="1" dirty="0"/>
                  <a:t>is called the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identity matrix </a:t>
                </a:r>
                <a:r>
                  <a:rPr lang="en-US" sz="2800" b="1" dirty="0"/>
                  <a:t>of </a:t>
                </a:r>
                <a:r>
                  <a:rPr lang="en-US" sz="2800" b="1" dirty="0" smtClean="0"/>
                  <a:t>order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800" b="1" dirty="0" smtClean="0"/>
                  <a:t>.</a:t>
                </a:r>
                <a:endParaRPr lang="en-US" sz="2800" b="1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1000"/>
                <a:ext cx="9144000" cy="2031325"/>
              </a:xfrm>
              <a:prstGeom prst="rect">
                <a:avLst/>
              </a:prstGeom>
              <a:blipFill rotWithShape="0">
                <a:blip r:embed="rId3"/>
                <a:stretch>
                  <a:fillRect l="-1333" r="-1333" b="-3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0" y="2667000"/>
            <a:ext cx="8901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Theorem </a:t>
            </a: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Properties </a:t>
            </a: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the Identity </a:t>
            </a: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6183086"/>
            <a:ext cx="9144000" cy="6749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 of the Identity Matrix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6179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183086"/>
            <a:ext cx="9144000" cy="6749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 of the Identity Matrix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-1" y="0"/>
                <a:ext cx="91440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As a special case of this theorem, note that if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is a square</a:t>
                </a:r>
                <a:r>
                  <a:rPr lang="en-US" sz="2800" b="1" i="1" dirty="0"/>
                  <a:t> </a:t>
                </a:r>
                <a:r>
                  <a:rPr lang="en-US" sz="2800" b="1" dirty="0"/>
                  <a:t>matrix of </a:t>
                </a:r>
                <a:r>
                  <a:rPr lang="en-US" sz="2800" b="1" dirty="0" smtClean="0"/>
                  <a:t>order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800" b="1" dirty="0" smtClean="0"/>
                  <a:t> then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0"/>
                <a:ext cx="9144000" cy="2031325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0" y="2590166"/>
            <a:ext cx="8901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</a:t>
            </a: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Multiplication </a:t>
            </a: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an Identity </a:t>
            </a: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0" y="3139461"/>
                <a:ext cx="9144000" cy="2499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Show the fulfillment of Theorem 4 for the matrices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39461"/>
                <a:ext cx="9144000" cy="2499339"/>
              </a:xfrm>
              <a:prstGeom prst="rect">
                <a:avLst/>
              </a:prstGeom>
              <a:blipFill rotWithShape="0"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083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6183086"/>
            <a:ext cx="9144000" cy="6749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Properties: Matrix Multiplication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350" y="0"/>
                <a:ext cx="9144000" cy="5864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For repeated multiplication of square</a:t>
                </a:r>
                <a:r>
                  <a:rPr lang="en-US" sz="2800" b="1" i="1" dirty="0"/>
                  <a:t> </a:t>
                </a:r>
                <a:r>
                  <a:rPr lang="en-US" sz="2800" b="1" dirty="0"/>
                  <a:t>matrices, you can use the same exponential notation used with real numbers. </a:t>
                </a:r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:endParaRPr lang="en-US" sz="2800" b="1" dirty="0"/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That </a:t>
                </a:r>
                <a:r>
                  <a:rPr lang="en-US" sz="2800" b="1" dirty="0" smtClean="0"/>
                  <a:t>is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𝑨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r>
                        <a:rPr lang="en-US" sz="2800" b="1" i="1" smtClean="0">
                          <a:latin typeface="Cambria Math"/>
                        </a:rPr>
                        <m:t>𝑨</m:t>
                      </m:r>
                      <m:r>
                        <a:rPr lang="en-US" sz="2800" b="1" i="1" smtClean="0">
                          <a:latin typeface="Cambria Math"/>
                        </a:rPr>
                        <m:t>,  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𝑨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r>
                        <a:rPr lang="en-US" sz="2800" b="1" i="1" smtClean="0">
                          <a:latin typeface="Cambria Math"/>
                        </a:rPr>
                        <m:t>𝑨𝑨</m:t>
                      </m:r>
                      <m:r>
                        <a:rPr lang="en-US" sz="2800" b="1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and for a positive integer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sz="2800" b="1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8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sz="2800" b="1" dirty="0"/>
                  <a:t> is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𝑨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/>
                            </a:rPr>
                            <m:t>𝒌</m:t>
                          </m:r>
                        </m:sup>
                      </m:sSup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limLow>
                        <m:limLow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𝑨𝑨</m:t>
                              </m:r>
                              <m:r>
                                <a:rPr lang="en-US" sz="2800" b="1" i="1">
                                  <a:latin typeface="Cambria Math"/>
                                </a:rPr>
                                <m:t>…</m:t>
                              </m:r>
                              <m:r>
                                <a:rPr lang="en-US" sz="2800" b="1" i="1">
                                  <a:latin typeface="Cambria Math"/>
                                </a:rPr>
                                <m:t>𝑨</m:t>
                              </m:r>
                            </m:e>
                          </m:groupChr>
                        </m:e>
                        <m:lim>
                          <m:r>
                            <a:rPr lang="en-US" sz="2800" b="1" i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𝐤</m:t>
                          </m:r>
                          <m:r>
                            <a:rPr lang="en-US" sz="2800" b="1" i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800" b="1" i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𝐟𝐚𝐜𝐭𝐨𝐫𝐬</m:t>
                          </m:r>
                        </m:lim>
                      </m:limLow>
                    </m:oMath>
                  </m:oMathPara>
                </a14:m>
                <a:endParaRPr lang="en-US" sz="2800" b="1" dirty="0" smtClean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" y="0"/>
                <a:ext cx="9144000" cy="5864875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309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13996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It is convenient also to define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(</a:t>
                </a:r>
                <a:r>
                  <a:rPr lang="en-US" sz="2800" b="1" dirty="0" smtClean="0"/>
                  <a:t>where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is </a:t>
                </a:r>
                <a:r>
                  <a:rPr lang="en-US" sz="2800" b="1" dirty="0" smtClean="0"/>
                  <a:t>a square </a:t>
                </a:r>
                <a:r>
                  <a:rPr lang="en-US" sz="2800" b="1" dirty="0"/>
                  <a:t>matrix of order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800" b="1" dirty="0" smtClean="0"/>
                  <a:t>).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399614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 b="-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/>
          <p:cNvSpPr txBox="1">
            <a:spLocks/>
          </p:cNvSpPr>
          <p:nvPr/>
        </p:nvSpPr>
        <p:spPr>
          <a:xfrm>
            <a:off x="0" y="6183086"/>
            <a:ext cx="9144000" cy="6749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Properties: Matrix Multiplication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0" y="1981200"/>
                <a:ext cx="9144000" cy="35854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These definitions </a:t>
                </a:r>
                <a:r>
                  <a:rPr lang="en-US" sz="2800" b="1" dirty="0"/>
                  <a:t>allow you to establish </a:t>
                </a:r>
                <a:r>
                  <a:rPr lang="en-US" sz="2800" b="1" dirty="0" smtClean="0"/>
                  <a:t>the following properties:</a:t>
                </a:r>
                <a:endParaRPr lang="en-US" sz="2800" b="1" dirty="0"/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>
                    <a:solidFill>
                      <a:srgbClr val="00B050"/>
                    </a:solidFill>
                  </a:rPr>
                  <a:t>1</a:t>
                </a:r>
                <a:r>
                  <a:rPr lang="en-US" sz="2800" b="1" dirty="0"/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𝒋</m:t>
                        </m:r>
                      </m:sup>
                    </m:sSup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r>
                      <a:rPr lang="en-US" sz="2800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endParaRPr lang="en-US" sz="2800" b="1" dirty="0"/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>
                    <a:solidFill>
                      <a:srgbClr val="00B050"/>
                    </a:solidFill>
                  </a:rPr>
                  <a:t>2</a:t>
                </a:r>
                <a:r>
                  <a:rPr lang="en-US" sz="2800" b="1" dirty="0"/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r>
                      <a:rPr lang="en-US" sz="2800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𝒋𝒌</m:t>
                        </m:r>
                      </m:sup>
                    </m:sSup>
                  </m:oMath>
                </a14:m>
                <a:endParaRPr lang="en-US" sz="2800" b="1" dirty="0"/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where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sz="2800" b="1" dirty="0" smtClean="0"/>
                  <a:t> and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are nonnegative integers.</a:t>
                </a: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81200"/>
                <a:ext cx="9144000" cy="3585469"/>
              </a:xfrm>
              <a:prstGeom prst="rect">
                <a:avLst/>
              </a:prstGeom>
              <a:blipFill rotWithShape="0">
                <a:blip r:embed="rId3"/>
                <a:stretch>
                  <a:fillRect l="-1333" r="-1333" b="-1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662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6493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</a:t>
            </a: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Repeated </a:t>
            </a: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Multiplication of a </a:t>
            </a: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Square Matrix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0" y="457200"/>
                <a:ext cx="9144000" cy="3166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solidFill>
                              <a:srgbClr val="00B0F0"/>
                            </a:solidFill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</a:rPr>
                          <m:t>𝑨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for the </a:t>
                </a:r>
                <a:r>
                  <a:rPr lang="en-US" sz="2800" b="1" dirty="0" smtClean="0"/>
                  <a:t>matrix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𝑨</m:t>
                      </m:r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:endParaRPr lang="en-US" sz="2800" b="1" dirty="0"/>
              </a:p>
              <a:p>
                <a:pPr algn="just">
                  <a:lnSpc>
                    <a:spcPct val="150000"/>
                  </a:lnSpc>
                </a:pPr>
                <a:r>
                  <a:rPr lang="en-US" sz="2400" b="1" u="sng" dirty="0" smtClean="0">
                    <a:solidFill>
                      <a:srgbClr val="C00000"/>
                    </a:solidFill>
                  </a:rPr>
                  <a:t>Task: Solve the problem</a:t>
                </a:r>
                <a:endParaRPr lang="en-US" sz="2400" b="1" u="sng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7200"/>
                <a:ext cx="9144000" cy="3166316"/>
              </a:xfrm>
              <a:prstGeom prst="rect">
                <a:avLst/>
              </a:prstGeom>
              <a:blipFill rotWithShape="0"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/>
          <p:cNvSpPr txBox="1">
            <a:spLocks/>
          </p:cNvSpPr>
          <p:nvPr/>
        </p:nvSpPr>
        <p:spPr>
          <a:xfrm>
            <a:off x="0" y="6183086"/>
            <a:ext cx="9144000" cy="6749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Properties: Matrix Multiplication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230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" y="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Using the matrix algebra developed so far, </a:t>
            </a:r>
            <a:r>
              <a:rPr lang="en-US" sz="2800" b="1" dirty="0" smtClean="0"/>
              <a:t>you can </a:t>
            </a:r>
            <a:r>
              <a:rPr lang="en-US" sz="2800" b="1" dirty="0"/>
              <a:t>now prove </a:t>
            </a:r>
            <a:r>
              <a:rPr lang="en-US" sz="2800" b="1" dirty="0" smtClean="0"/>
              <a:t>the following important theorem.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789093"/>
            <a:ext cx="91439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Theorem </a:t>
            </a: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Number </a:t>
            </a: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Solutions of a System of Linear </a:t>
            </a: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Equations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876" y="2609392"/>
                <a:ext cx="9138121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For a system of linear equations in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800" b="1" dirty="0" smtClean="0"/>
                  <a:t> variables</a:t>
                </a:r>
                <a:r>
                  <a:rPr lang="en-US" sz="2800" b="1" dirty="0"/>
                  <a:t>, precisely one of the following is </a:t>
                </a:r>
                <a:r>
                  <a:rPr lang="en-US" sz="2800" b="1" dirty="0" smtClean="0"/>
                  <a:t>true:</a:t>
                </a:r>
                <a:endParaRPr lang="en-US" sz="2800" b="1" dirty="0"/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>
                    <a:solidFill>
                      <a:srgbClr val="00B050"/>
                    </a:solidFill>
                  </a:rPr>
                  <a:t>1</a:t>
                </a:r>
                <a:r>
                  <a:rPr lang="en-US" sz="2800" b="1" dirty="0"/>
                  <a:t>. The system has exactly one solution.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>
                    <a:solidFill>
                      <a:srgbClr val="00B050"/>
                    </a:solidFill>
                  </a:rPr>
                  <a:t>2</a:t>
                </a:r>
                <a:r>
                  <a:rPr lang="en-US" sz="2800" b="1" dirty="0"/>
                  <a:t>. The system has an infinite number of solutions.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>
                    <a:solidFill>
                      <a:srgbClr val="00B050"/>
                    </a:solidFill>
                  </a:rPr>
                  <a:t>3</a:t>
                </a:r>
                <a:r>
                  <a:rPr lang="en-US" sz="2800" b="1" dirty="0"/>
                  <a:t>. The system has no solution.</a:t>
                </a: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" y="2609392"/>
                <a:ext cx="9138121" cy="3323987"/>
              </a:xfrm>
              <a:prstGeom prst="rect">
                <a:avLst/>
              </a:prstGeom>
              <a:blipFill rotWithShape="0">
                <a:blip r:embed="rId2"/>
                <a:stretch>
                  <a:fillRect l="-1401" r="-1334" b="-2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 txBox="1">
            <a:spLocks/>
          </p:cNvSpPr>
          <p:nvPr/>
        </p:nvSpPr>
        <p:spPr>
          <a:xfrm>
            <a:off x="0" y="6183086"/>
            <a:ext cx="9144000" cy="6749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 of Matrix Operations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131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0" y="381000"/>
                <a:ext cx="914400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Represent the system by the matrix equation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800" b="1" dirty="0" smtClean="0"/>
                  <a:t>.</a:t>
                </a:r>
                <a:endParaRPr lang="en-US" sz="2800" b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1000"/>
                <a:ext cx="9144000" cy="738664"/>
              </a:xfrm>
              <a:prstGeom prst="rect">
                <a:avLst/>
              </a:prstGeom>
              <a:blipFill rotWithShape="0">
                <a:blip r:embed="rId2"/>
                <a:stretch>
                  <a:fillRect l="-1333" b="-12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0" y="10180"/>
            <a:ext cx="8901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0" y="1132344"/>
                <a:ext cx="914400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If the system has exactly one solution or </a:t>
                </a:r>
                <a:r>
                  <a:rPr lang="en-US" sz="2800" b="1" dirty="0"/>
                  <a:t>no solution, then there is nothing to prove. </a:t>
                </a:r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So</a:t>
                </a:r>
                <a:r>
                  <a:rPr lang="en-US" sz="2800" b="1" dirty="0"/>
                  <a:t>, you can assume that the system has at </a:t>
                </a:r>
                <a:r>
                  <a:rPr lang="en-US" sz="2800" b="1" dirty="0" smtClean="0"/>
                  <a:t>least two </a:t>
                </a:r>
                <a:r>
                  <a:rPr lang="en-US" sz="2800" b="1" dirty="0"/>
                  <a:t>distinct </a:t>
                </a:r>
                <a:r>
                  <a:rPr lang="en-US" sz="2800" b="1" dirty="0" smtClean="0"/>
                  <a:t>solutions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800" b="1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800" b="1" dirty="0" smtClean="0"/>
                  <a:t>. </a:t>
                </a:r>
                <a:endParaRPr lang="en-US" sz="2800" b="1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32344"/>
                <a:ext cx="9144000" cy="2677656"/>
              </a:xfrm>
              <a:prstGeom prst="rect">
                <a:avLst/>
              </a:prstGeom>
              <a:blipFill rotWithShape="0">
                <a:blip r:embed="rId3"/>
                <a:stretch>
                  <a:fillRect l="-1333" r="-1333" b="-2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0" y="3978254"/>
            <a:ext cx="9144000" cy="1965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The proof will be complete if you can show that this </a:t>
            </a:r>
            <a:r>
              <a:rPr lang="en-US" sz="2800" b="1" dirty="0" smtClean="0"/>
              <a:t>assumption implies </a:t>
            </a:r>
            <a:r>
              <a:rPr lang="en-US" sz="2800" b="1" dirty="0"/>
              <a:t>that the system has an infinite number of solutions.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6183086"/>
            <a:ext cx="9144000" cy="6749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 of Matrix Operations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0859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183086"/>
            <a:ext cx="9144000" cy="6749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 of Matrix Operations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-2" y="304800"/>
                <a:ext cx="91440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800" b="1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800" b="1" dirty="0" smtClean="0"/>
                  <a:t> are solutions</a:t>
                </a:r>
                <a:r>
                  <a:rPr lang="en-US" sz="2800" b="1" dirty="0"/>
                  <a:t>, you </a:t>
                </a:r>
                <a:r>
                  <a:rPr lang="en-US" sz="2800" b="1" dirty="0" smtClean="0"/>
                  <a:t>have 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𝑨</m:t>
                    </m:r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𝑨</m:t>
                    </m:r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800" b="1" dirty="0" smtClean="0"/>
                  <a:t>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and hence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𝑶</m:t>
                    </m:r>
                  </m:oMath>
                </a14:m>
                <a:r>
                  <a:rPr lang="en-US" sz="2800" b="1" dirty="0" smtClean="0"/>
                  <a:t>.</a:t>
                </a:r>
                <a:endParaRPr lang="en-US" sz="2800" b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304800"/>
                <a:ext cx="9144000" cy="2031325"/>
              </a:xfrm>
              <a:prstGeom prst="rect">
                <a:avLst/>
              </a:prstGeom>
              <a:blipFill rotWithShape="0">
                <a:blip r:embed="rId2"/>
                <a:stretch>
                  <a:fillRect l="-1333" b="-4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0" y="10180"/>
            <a:ext cx="8901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Proof (continued)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0" y="2580144"/>
                <a:ext cx="914400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This implies that the (nonzero) column matrix </a:t>
                </a:r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is </a:t>
                </a:r>
                <a:r>
                  <a:rPr lang="en-US" sz="2800" b="1" dirty="0"/>
                  <a:t>a solution of the homogeneous system of linear </a:t>
                </a:r>
                <a:r>
                  <a:rPr lang="en-US" sz="2800" b="1" dirty="0" smtClean="0"/>
                  <a:t>equations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𝑶</m:t>
                    </m:r>
                  </m:oMath>
                </a14:m>
                <a:r>
                  <a:rPr lang="en-US" sz="2800" b="1" dirty="0" smtClean="0"/>
                  <a:t>.</a:t>
                </a:r>
                <a:endParaRPr lang="en-US" sz="2800" b="1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80144"/>
                <a:ext cx="9144000" cy="2677656"/>
              </a:xfrm>
              <a:prstGeom prst="rect">
                <a:avLst/>
              </a:prstGeom>
              <a:blipFill rotWithShape="0">
                <a:blip r:embed="rId3"/>
                <a:stretch>
                  <a:fillRect l="-1333" r="-1333" b="-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823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180"/>
            <a:ext cx="8901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Proof (continued)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0" y="381000"/>
                <a:ext cx="914400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It can now be said that for any scalar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en-US" sz="2800" b="1" dirty="0" smtClean="0">
                  <a:solidFill>
                    <a:srgbClr val="00B0F0"/>
                  </a:solidFill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𝑨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sub>
                          </m:sSub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𝑨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sub>
                          </m:sSub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𝒄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sub>
                          </m:sSub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𝒄𝑶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8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𝒄</m:t>
                    </m:r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𝒉</m:t>
                        </m:r>
                      </m:sub>
                    </m:sSub>
                  </m:oMath>
                </a14:m>
                <a:r>
                  <a:rPr lang="en-US" sz="2800" b="1" dirty="0"/>
                  <a:t> </a:t>
                </a:r>
                <a:r>
                  <a:rPr lang="en-US" sz="2800" b="1" dirty="0"/>
                  <a:t>is a solution </a:t>
                </a:r>
                <a:r>
                  <a:rPr lang="en-US" sz="2800" b="1" dirty="0"/>
                  <a:t>of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800" b="1" dirty="0"/>
                  <a:t> </a:t>
                </a:r>
                <a:r>
                  <a:rPr lang="en-US" sz="2800" b="1" dirty="0"/>
                  <a:t>for any </a:t>
                </a:r>
                <a:r>
                  <a:rPr lang="en-US" sz="2800" b="1" dirty="0"/>
                  <a:t>scalar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2800" b="1" dirty="0" smtClean="0"/>
                  <a:t>.</a:t>
                </a:r>
                <a:endParaRPr lang="en-US" sz="2800" b="1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1000"/>
                <a:ext cx="9144000" cy="2677656"/>
              </a:xfrm>
              <a:prstGeom prst="rect">
                <a:avLst/>
              </a:prstGeom>
              <a:blipFill rotWithShape="0">
                <a:blip r:embed="rId2"/>
                <a:stretch>
                  <a:fillRect l="-1333" b="-2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-2" y="3331923"/>
                <a:ext cx="914400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Because </a:t>
                </a:r>
                <a:r>
                  <a:rPr lang="en-US" sz="2800" b="1" dirty="0"/>
                  <a:t>there are an infinite </a:t>
                </a:r>
                <a:r>
                  <a:rPr lang="en-US" sz="2800" b="1" dirty="0" smtClean="0"/>
                  <a:t>number of </a:t>
                </a:r>
                <a:r>
                  <a:rPr lang="en-US" sz="2800" b="1" dirty="0"/>
                  <a:t>possible values </a:t>
                </a:r>
                <a:r>
                  <a:rPr lang="en-US" sz="2800" b="1" dirty="0" smtClean="0"/>
                  <a:t>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and each value produces a different solution, you can conclude </a:t>
                </a:r>
                <a:r>
                  <a:rPr lang="en-US" sz="2800" b="1" dirty="0" smtClean="0"/>
                  <a:t>that the </a:t>
                </a:r>
                <a:r>
                  <a:rPr lang="en-US" sz="2800" b="1" dirty="0"/>
                  <a:t>system has an infinite number of solutions.</a:t>
                </a: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3331923"/>
                <a:ext cx="9144000" cy="2677656"/>
              </a:xfrm>
              <a:prstGeom prst="rect">
                <a:avLst/>
              </a:prstGeom>
              <a:blipFill rotWithShape="0">
                <a:blip r:embed="rId3"/>
                <a:stretch>
                  <a:fillRect l="-1333" r="-1333" b="-2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/>
          <p:cNvSpPr txBox="1">
            <a:spLocks/>
          </p:cNvSpPr>
          <p:nvPr/>
        </p:nvSpPr>
        <p:spPr>
          <a:xfrm>
            <a:off x="0" y="6183086"/>
            <a:ext cx="9144000" cy="6749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 of Matrix Operations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4579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0" y="838200"/>
                <a:ext cx="9144000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If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  <m:r>
                      <a:rPr lang="en-US" sz="2800" b="1" i="1" smtClean="0">
                        <a:latin typeface="Cambria Math"/>
                      </a:rPr>
                      <m:t>,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𝑩</m:t>
                    </m:r>
                    <m:r>
                      <a:rPr lang="en-US" sz="2800" b="1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sz="2800" b="1" dirty="0" smtClean="0"/>
                  <a:t> and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800" b="1" dirty="0" smtClean="0"/>
                  <a:t> are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𝒎</m:t>
                    </m:r>
                    <m:r>
                      <a:rPr lang="en-US" sz="2800" b="1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2800" b="1" i="1" smtClean="0">
                        <a:latin typeface="Cambria Math"/>
                        <a:ea typeface="Cambria Math"/>
                      </a:rPr>
                      <m:t>𝒏</m:t>
                    </m:r>
                  </m:oMath>
                </a14:m>
                <a:r>
                  <a:rPr lang="en-US" sz="2800" b="1" dirty="0" smtClean="0"/>
                  <a:t> matrices and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800" b="1" dirty="0" smtClean="0"/>
                  <a:t> and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are scalars, then the following </a:t>
                </a:r>
                <a:r>
                  <a:rPr lang="en-US" sz="2800" b="1" dirty="0" smtClean="0"/>
                  <a:t>properties are </a:t>
                </a:r>
                <a:r>
                  <a:rPr lang="en-US" sz="2800" b="1" dirty="0" smtClean="0"/>
                  <a:t>true: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>
                    <a:solidFill>
                      <a:srgbClr val="00B050"/>
                    </a:solidFill>
                  </a:rPr>
                  <a:t>1</a:t>
                </a:r>
                <a:r>
                  <a:rPr lang="en-US" sz="2800" b="1" dirty="0" smtClean="0"/>
                  <a:t>.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                                </m:t>
                    </m:r>
                    <m:r>
                      <a:rPr lang="en-US" sz="28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𝐂𝐨𝐦𝐦𝐮𝐭𝐚𝐭𝐢𝐯𝐞</m:t>
                    </m:r>
                    <m:r>
                      <a:rPr lang="en-US" sz="28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𝐚𝐝𝐝𝐢𝐭𝐢𝐨𝐧</m:t>
                    </m:r>
                  </m:oMath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>
                    <a:solidFill>
                      <a:srgbClr val="00B050"/>
                    </a:solidFill>
                  </a:rPr>
                  <a:t>2</a:t>
                </a:r>
                <a:r>
                  <a:rPr lang="en-US" sz="2800" b="1" dirty="0" smtClean="0"/>
                  <a:t>.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sz="28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𝐀𝐬𝐬𝐨𝐜𝐢𝐚𝐭𝐢𝐯𝐞</m:t>
                    </m:r>
                    <m:r>
                      <a:rPr lang="en-US" sz="28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𝐚𝐝𝐝𝐢𝐭𝐢𝐨𝐧</m:t>
                    </m:r>
                  </m:oMath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>
                    <a:solidFill>
                      <a:srgbClr val="00B050"/>
                    </a:solidFill>
                  </a:rPr>
                  <a:t>3</a:t>
                </a:r>
                <a:r>
                  <a:rPr lang="en-US" sz="2800" b="1" dirty="0" smtClean="0"/>
                  <a:t>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𝒄𝒅</m:t>
                        </m:r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𝒄</m:t>
                    </m:r>
                    <m:d>
                      <m:d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𝒅𝑨</m:t>
                        </m:r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                     </m:t>
                    </m:r>
                    <m:r>
                      <a:rPr lang="en-US" sz="28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𝐀𝐬𝐬𝐨𝐜𝐢𝐚𝐭𝐢𝐯𝐞</m:t>
                    </m:r>
                    <m:r>
                      <a:rPr lang="en-US" sz="28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𝐦𝐮𝐥𝐭𝐢𝐩𝐥𝐢𝐜𝐚𝐭𝐢𝐨𝐧</m:t>
                    </m:r>
                  </m:oMath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>
                    <a:solidFill>
                      <a:srgbClr val="00B050"/>
                    </a:solidFill>
                  </a:rPr>
                  <a:t>4</a:t>
                </a:r>
                <a:r>
                  <a:rPr lang="en-US" sz="2800" b="1" dirty="0" smtClean="0"/>
                  <a:t>.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                                      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US" sz="28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𝐌𝐮𝐥𝐭𝐢𝐩𝐥𝐢𝐜𝐚𝐭𝐢𝐯𝐞</m:t>
                    </m:r>
                    <m:r>
                      <a:rPr lang="en-US" sz="28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𝐢𝐝𝐞𝐧𝐭𝐢𝐭𝐲</m:t>
                    </m:r>
                  </m:oMath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>
                    <a:solidFill>
                      <a:srgbClr val="00B050"/>
                    </a:solidFill>
                  </a:rPr>
                  <a:t>5</a:t>
                </a:r>
                <a:r>
                  <a:rPr lang="en-US" sz="2800" b="1" dirty="0" smtClean="0"/>
                  <a:t>.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𝒄</m:t>
                    </m:r>
                    <m:d>
                      <m:d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𝒄𝑨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𝒄𝑩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a:rPr lang="en-US" sz="28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𝐃𝐢𝐬𝐭𝐫𝐢𝐛𝐮𝐭𝐢𝐯𝐞</m:t>
                    </m:r>
                    <m:r>
                      <a:rPr lang="en-US" sz="28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𝐩𝐫𝐨𝐩𝐞𝐫𝐭𝐲</m:t>
                    </m:r>
                  </m:oMath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>
                    <a:solidFill>
                      <a:srgbClr val="00B050"/>
                    </a:solidFill>
                  </a:rPr>
                  <a:t>6</a:t>
                </a:r>
                <a:r>
                  <a:rPr lang="en-US" sz="2800" b="1" dirty="0" smtClean="0"/>
                  <a:t>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𝒄𝑨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𝒅𝑨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                       </m:t>
                    </m:r>
                    <m:r>
                      <a:rPr lang="en-US" sz="28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𝐃𝐢𝐬𝐭𝐫𝐢𝐛𝐮𝐭𝐢𝐯𝐞</m:t>
                    </m:r>
                    <m:r>
                      <a:rPr lang="en-US" sz="28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𝐩𝐫𝐨𝐩𝐞𝐫𝐭𝐲</m:t>
                    </m:r>
                  </m:oMath>
                </a14:m>
                <a:endParaRPr lang="en-US" sz="2800" b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38200"/>
                <a:ext cx="9144000" cy="5262979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 b="-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0" y="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Theorem </a:t>
            </a: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Properties </a:t>
            </a: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Matrix Addition and Scalar</a:t>
            </a:r>
          </a:p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Multiplication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183086"/>
            <a:ext cx="9144000" cy="6749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 of Matrix Operations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181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5720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smtClean="0"/>
              <a:t>The </a:t>
            </a:r>
            <a:r>
              <a:rPr lang="en-US" sz="2800" b="1" dirty="0">
                <a:solidFill>
                  <a:srgbClr val="FF0000"/>
                </a:solidFill>
              </a:rPr>
              <a:t>transpose</a:t>
            </a:r>
            <a:r>
              <a:rPr lang="en-US" sz="2800" b="1" dirty="0"/>
              <a:t> of a matrix is formed by writing its columns as rows</a:t>
            </a:r>
            <a:r>
              <a:rPr lang="en-US" sz="2800" b="1" dirty="0" smtClean="0"/>
              <a:t>.</a:t>
            </a:r>
            <a:endParaRPr lang="en-US" sz="28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0" y="76200"/>
            <a:ext cx="8901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989" y="1752600"/>
            <a:ext cx="443865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0" y="1856663"/>
                <a:ext cx="4572000" cy="138499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For </a:t>
                </a:r>
                <a:r>
                  <a:rPr lang="en-US" sz="2800" b="1" dirty="0"/>
                  <a:t>instance, </a:t>
                </a:r>
                <a:r>
                  <a:rPr lang="en-US" sz="2800" b="1" dirty="0"/>
                  <a:t>if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800" b="1" dirty="0"/>
                  <a:t> is the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Cambria Math"/>
                      </a:rPr>
                      <m:t>×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Cambria Math"/>
                      </a:rPr>
                      <m:t>𝒏</m:t>
                    </m:r>
                  </m:oMath>
                </a14:m>
                <a:r>
                  <a:rPr lang="en-US" sz="2800" b="1" dirty="0"/>
                  <a:t> </a:t>
                </a:r>
                <a:r>
                  <a:rPr lang="en-US" sz="2800" b="1" dirty="0"/>
                  <a:t>matrix shown </a:t>
                </a:r>
                <a:r>
                  <a:rPr lang="en-US" sz="2800" b="1" dirty="0" smtClean="0"/>
                  <a:t>above</a:t>
                </a:r>
                <a:endParaRPr lang="en-US" sz="2800" b="1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56663"/>
                <a:ext cx="4572000" cy="1384995"/>
              </a:xfrm>
              <a:prstGeom prst="rect">
                <a:avLst/>
              </a:prstGeom>
              <a:blipFill rotWithShape="0">
                <a:blip r:embed="rId4"/>
                <a:stretch>
                  <a:fillRect l="-2667" r="-2667" b="-6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826" y="4276725"/>
            <a:ext cx="4419600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0" y="4205533"/>
                <a:ext cx="4572000" cy="20428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then the transpose, </a:t>
                </a:r>
                <a:r>
                  <a:rPr lang="en-US" sz="2800" b="1" dirty="0"/>
                  <a:t>denoted </a:t>
                </a:r>
                <a:r>
                  <a:rPr lang="en-US" sz="2800" b="1" dirty="0" smtClean="0"/>
                  <a:t>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is </a:t>
                </a:r>
                <a:r>
                  <a:rPr lang="en-US" sz="2800" b="1" dirty="0" smtClean="0"/>
                  <a:t>the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/>
                      </a:rPr>
                      <m:t>×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/>
                      </a:rPr>
                      <m:t>𝒎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matrix </a:t>
                </a:r>
                <a:r>
                  <a:rPr lang="en-US" sz="2800" b="1" dirty="0" smtClean="0"/>
                  <a:t>below</a:t>
                </a:r>
                <a:r>
                  <a:rPr lang="en-US" sz="2800" b="1" dirty="0" smtClean="0"/>
                  <a:t>.</a:t>
                </a:r>
                <a:endParaRPr lang="en-US" sz="2800" b="1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205533"/>
                <a:ext cx="4572000" cy="2042867"/>
              </a:xfrm>
              <a:prstGeom prst="rect">
                <a:avLst/>
              </a:prstGeom>
              <a:blipFill rotWithShape="0">
                <a:blip r:embed="rId7"/>
                <a:stretch>
                  <a:fillRect l="-2667" r="-2667" b="-4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210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0" y="457200"/>
                <a:ext cx="9144000" cy="4956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Find the transpose of each matrix:</a:t>
                </a:r>
              </a:p>
              <a:p>
                <a:pPr algn="just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2800" b="1" dirty="0" smtClean="0"/>
                  <a:t>(</a:t>
                </a:r>
                <a:r>
                  <a:rPr lang="en-US" sz="2800" b="1" dirty="0" smtClean="0">
                    <a:solidFill>
                      <a:srgbClr val="00B050"/>
                    </a:solidFill>
                  </a:rPr>
                  <a:t>a</a:t>
                </a:r>
                <a:r>
                  <a:rPr lang="en-US" sz="2800" b="1" dirty="0" smtClean="0"/>
                  <a:t>)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b="1" dirty="0" smtClean="0"/>
                  <a:t>				(</a:t>
                </a:r>
                <a:r>
                  <a:rPr lang="en-US" sz="2800" b="1" dirty="0" smtClean="0">
                    <a:solidFill>
                      <a:srgbClr val="00B050"/>
                    </a:solidFill>
                  </a:rPr>
                  <a:t>b</a:t>
                </a:r>
                <a:r>
                  <a:rPr lang="en-US" sz="2800" b="1" dirty="0" smtClean="0"/>
                  <a:t>)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e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e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b="1" dirty="0" smtClean="0"/>
              </a:p>
              <a:p>
                <a:pPr algn="just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2800" b="1" dirty="0" smtClean="0"/>
                  <a:t>(</a:t>
                </a:r>
                <a:r>
                  <a:rPr lang="en-US" sz="2800" b="1" dirty="0" smtClean="0">
                    <a:solidFill>
                      <a:srgbClr val="00B050"/>
                    </a:solidFill>
                  </a:rPr>
                  <a:t>c</a:t>
                </a:r>
                <a:r>
                  <a:rPr lang="en-US" sz="2800" b="1" dirty="0" smtClean="0"/>
                  <a:t>)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b="1" dirty="0" smtClean="0"/>
                  <a:t>		(</a:t>
                </a:r>
                <a:r>
                  <a:rPr lang="en-US" sz="2800" b="1" dirty="0" smtClean="0">
                    <a:solidFill>
                      <a:srgbClr val="00B050"/>
                    </a:solidFill>
                  </a:rPr>
                  <a:t>d</a:t>
                </a:r>
                <a:r>
                  <a:rPr lang="en-US" sz="2800" b="1" dirty="0" smtClean="0"/>
                  <a:t>)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b="1" dirty="0" smtClean="0"/>
              </a:p>
              <a:p>
                <a:pPr algn="just">
                  <a:spcBef>
                    <a:spcPts val="1200"/>
                  </a:spcBef>
                  <a:spcAft>
                    <a:spcPts val="1200"/>
                  </a:spcAft>
                </a:pPr>
                <a:endParaRPr lang="en-US" sz="2800" b="1" dirty="0"/>
              </a:p>
              <a:p>
                <a:pPr algn="just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2400" b="1" u="sng" dirty="0" smtClean="0">
                    <a:solidFill>
                      <a:srgbClr val="C00000"/>
                    </a:solidFill>
                  </a:rPr>
                  <a:t>Task: Solve the problem</a:t>
                </a:r>
                <a:endParaRPr lang="en-US" sz="2400" b="1" u="sng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7200"/>
                <a:ext cx="9144000" cy="4956678"/>
              </a:xfrm>
              <a:prstGeom prst="rect">
                <a:avLst/>
              </a:prstGeom>
              <a:blipFill rotWithShape="0">
                <a:blip r:embed="rId2"/>
                <a:stretch>
                  <a:fillRect l="-1333" b="-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0" y="10180"/>
            <a:ext cx="8901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</a:t>
            </a: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 The </a:t>
            </a: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Transpose of a </a:t>
            </a: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1501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</a:rPr>
              <a:t>Transpose of a Matrix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20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Note that the square matrix in part (</a:t>
            </a:r>
            <a:r>
              <a:rPr lang="en-US" sz="2800" b="1" dirty="0">
                <a:solidFill>
                  <a:srgbClr val="00B050"/>
                </a:solidFill>
              </a:rPr>
              <a:t>c</a:t>
            </a:r>
            <a:r>
              <a:rPr lang="en-US" sz="2800" b="1" dirty="0"/>
              <a:t>) of </a:t>
            </a:r>
            <a:r>
              <a:rPr lang="en-US" sz="2800" b="1" dirty="0">
                <a:solidFill>
                  <a:srgbClr val="00B050"/>
                </a:solidFill>
              </a:rPr>
              <a:t>Example 8</a:t>
            </a:r>
            <a:r>
              <a:rPr lang="en-US" sz="2800" b="1" dirty="0"/>
              <a:t> is equal to its </a:t>
            </a:r>
            <a:r>
              <a:rPr lang="en-US" sz="2800" b="1" dirty="0" smtClean="0"/>
              <a:t>transpose. Such </a:t>
            </a:r>
            <a:r>
              <a:rPr lang="en-US" sz="2800" b="1" dirty="0"/>
              <a:t>a matrix is called </a:t>
            </a:r>
            <a:r>
              <a:rPr lang="en-US" sz="2800" b="1" dirty="0">
                <a:solidFill>
                  <a:srgbClr val="FF0000"/>
                </a:solidFill>
              </a:rPr>
              <a:t>symmetric</a:t>
            </a:r>
            <a:r>
              <a:rPr lang="en-US" sz="2800" b="1" dirty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-6350" y="2286000"/>
                <a:ext cx="9144000" cy="3457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A matrix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800" b="1" dirty="0"/>
                  <a:t> is symmetric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8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2800" b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800" b="1" dirty="0" smtClean="0"/>
                  <a:t>. </a:t>
                </a:r>
              </a:p>
              <a:p>
                <a:pPr algn="just">
                  <a:lnSpc>
                    <a:spcPct val="150000"/>
                  </a:lnSpc>
                </a:pPr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It </a:t>
                </a:r>
                <a:r>
                  <a:rPr lang="en-US" sz="2800" b="1" dirty="0"/>
                  <a:t>is clear that a symmetric matrix must be square</a:t>
                </a:r>
                <a:r>
                  <a:rPr lang="en-US" sz="2800" b="1" dirty="0" smtClean="0"/>
                  <a:t>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Also, if is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800" b="1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lang="en-US" sz="2800" b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b="1" dirty="0"/>
                  <a:t> a symmetric matrix,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lang="en-US" sz="2800" b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𝒋𝒊</m:t>
                        </m:r>
                      </m:sub>
                    </m:sSub>
                  </m:oMath>
                </a14:m>
                <a:r>
                  <a:rPr lang="en-US" sz="2800" b="1" dirty="0" smtClean="0"/>
                  <a:t> for </a:t>
                </a:r>
                <a:r>
                  <a:rPr lang="en-US" sz="2800" b="1" dirty="0"/>
                  <a:t>all </a:t>
                </a:r>
                <a14:m>
                  <m:oMath xmlns:m="http://schemas.openxmlformats.org/officeDocument/2006/math">
                    <m:r>
                      <a:rPr lang="en-US" sz="2800" b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800" b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b="1" dirty="0"/>
                  <a:t>.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50" y="2286000"/>
                <a:ext cx="9144000" cy="3457870"/>
              </a:xfrm>
              <a:prstGeom prst="rect">
                <a:avLst/>
              </a:prstGeom>
              <a:blipFill rotWithShape="0">
                <a:blip r:embed="rId2"/>
                <a:stretch>
                  <a:fillRect l="-1400" b="-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0" y="61501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</a:rPr>
              <a:t>Transpose of a Matrix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83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0" y="462948"/>
                <a:ext cx="9144000" cy="4947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If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800" b="1" dirty="0"/>
                  <a:t> and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2800" b="1" dirty="0"/>
                  <a:t> are matrices (with sizes such that the given matrix operations are defined) and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2800" b="1" dirty="0"/>
                  <a:t> is a scalar, then the following properties are true</a:t>
                </a:r>
                <a:r>
                  <a:rPr lang="en-US" sz="2800" b="1" dirty="0" smtClean="0"/>
                  <a:t>: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>
                    <a:solidFill>
                      <a:srgbClr val="00B050"/>
                    </a:solidFill>
                  </a:rPr>
                  <a:t>1</a:t>
                </a:r>
                <a:r>
                  <a:rPr lang="en-US" sz="2800" b="1" dirty="0" smtClean="0"/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                       </m:t>
                    </m:r>
                    <m:r>
                      <a:rPr lang="en-US" sz="28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𝐓𝐫𝐚𝐧𝐬𝐩𝐨𝐬𝐞</m:t>
                    </m:r>
                    <m:r>
                      <a:rPr lang="en-US" sz="28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𝐨𝐟</m:t>
                    </m:r>
                    <m:r>
                      <a:rPr lang="en-US" sz="28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sz="28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𝐭𝐫𝐚𝐧𝐬𝐩𝐨𝐬𝐞</m:t>
                    </m:r>
                  </m:oMath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>
                    <a:solidFill>
                      <a:srgbClr val="00B050"/>
                    </a:solidFill>
                  </a:rPr>
                  <a:t>2</a:t>
                </a:r>
                <a:r>
                  <a:rPr lang="en-US" sz="2800" b="1" dirty="0" smtClean="0"/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</m:d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                       </m:t>
                    </m:r>
                    <m:r>
                      <a:rPr lang="en-US" sz="28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𝐓𝐫𝐚𝐧𝐬𝐩𝐨𝐬𝐞</m:t>
                    </m:r>
                    <m:r>
                      <a:rPr lang="en-US" sz="28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𝐨𝐟</m:t>
                    </m:r>
                    <m:r>
                      <a:rPr lang="en-US" sz="28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sz="28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𝐬𝐮𝐦</m:t>
                    </m:r>
                  </m:oMath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>
                    <a:solidFill>
                      <a:srgbClr val="00B050"/>
                    </a:solidFill>
                  </a:rPr>
                  <a:t>3</a:t>
                </a:r>
                <a:r>
                  <a:rPr lang="en-US" sz="2800" b="1" dirty="0" smtClean="0"/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𝒄𝑨</m:t>
                            </m:r>
                          </m:e>
                        </m:d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𝒄</m:t>
                    </m:r>
                    <m:d>
                      <m:d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               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𝐓𝐫𝐚𝐧𝐬𝐩𝐨𝐬𝐞</m:t>
                    </m:r>
                    <m:r>
                      <a:rPr lang="en-US" sz="28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𝐨𝐟</m:t>
                    </m:r>
                    <m:r>
                      <a:rPr lang="en-US" sz="28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sz="28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𝐬𝐜𝐚𝐥𝐚𝐫</m:t>
                    </m:r>
                    <m:r>
                      <a:rPr lang="en-US" sz="28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𝐦𝐮𝐥𝐭𝐢𝐩𝐥𝐞</m:t>
                    </m:r>
                  </m:oMath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>
                    <a:solidFill>
                      <a:srgbClr val="00B050"/>
                    </a:solidFill>
                  </a:rPr>
                  <a:t>4</a:t>
                </a:r>
                <a:r>
                  <a:rPr lang="en-US" sz="2800" b="1" dirty="0" smtClean="0"/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𝑨𝑩</m:t>
                            </m:r>
                          </m:e>
                        </m:d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                     </m:t>
                    </m:r>
                    <m:r>
                      <a:rPr lang="en-US" sz="28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𝐓𝐫𝐚𝐧𝐬𝐩𝐨𝐬𝐞</m:t>
                    </m:r>
                    <m:r>
                      <a:rPr lang="en-US" sz="28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𝐨𝐟</m:t>
                    </m:r>
                    <m:r>
                      <a:rPr lang="en-US" sz="28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sz="28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𝐩𝐫𝐨𝐝𝐮𝐜𝐭</m:t>
                    </m:r>
                  </m:oMath>
                </a14:m>
                <a:endParaRPr lang="en-US" sz="2800" b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2948"/>
                <a:ext cx="9144000" cy="4947252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 b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0" y="10180"/>
            <a:ext cx="8901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Theorem </a:t>
            </a: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Properties </a:t>
            </a: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</a:t>
            </a: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Transposes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1501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</a:rPr>
              <a:t>Transpose of a Matrix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97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381000"/>
            <a:ext cx="9144000" cy="1319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smtClean="0"/>
              <a:t>Properties </a:t>
            </a:r>
            <a:r>
              <a:rPr lang="en-US" sz="2800" b="1" dirty="0" smtClean="0">
                <a:solidFill>
                  <a:srgbClr val="00B050"/>
                </a:solidFill>
              </a:rPr>
              <a:t>2</a:t>
            </a:r>
            <a:r>
              <a:rPr lang="en-US" sz="2800" b="1" dirty="0" smtClean="0"/>
              <a:t> and </a:t>
            </a:r>
            <a:r>
              <a:rPr lang="en-US" sz="2800" b="1" dirty="0" smtClean="0">
                <a:solidFill>
                  <a:srgbClr val="00B050"/>
                </a:solidFill>
              </a:rPr>
              <a:t>4</a:t>
            </a:r>
            <a:r>
              <a:rPr lang="en-US" sz="2800" b="1" dirty="0" smtClean="0"/>
              <a:t> can be generalized to cover sums or products of any finite number of matrices</a:t>
            </a:r>
            <a:r>
              <a:rPr lang="en-US" sz="2800" b="1" dirty="0" smtClean="0"/>
              <a:t>.</a:t>
            </a:r>
            <a:endParaRPr lang="en-US" sz="28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10180"/>
            <a:ext cx="8901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Remark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1501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</a:rPr>
              <a:t>Transpose of a Matrix</a:t>
            </a:r>
            <a:endParaRPr lang="en-US" sz="40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0" y="2057331"/>
                <a:ext cx="9144000" cy="33470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For </a:t>
                </a:r>
                <a:r>
                  <a:rPr lang="en-US" sz="2800" b="1" dirty="0"/>
                  <a:t>instance, the transpose of the sum of three matrices is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𝑨</m:t>
                              </m:r>
                              <m:r>
                                <a:rPr lang="en-US" sz="2800" b="1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800" b="1" i="1">
                                  <a:latin typeface="Cambria Math"/>
                                </a:rPr>
                                <m:t>𝑩</m:t>
                              </m:r>
                              <m:r>
                                <a:rPr lang="en-US" sz="2800" b="1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800" b="1" i="1">
                                  <a:latin typeface="Cambria Math"/>
                                </a:rPr>
                                <m:t>𝑪</m:t>
                              </m:r>
                            </m:e>
                          </m:d>
                        </m:e>
                        <m:sup>
                          <m:r>
                            <a:rPr lang="en-US" sz="2800" b="1" i="1">
                              <a:latin typeface="Cambria Math"/>
                            </a:rPr>
                            <m:t>𝑻</m:t>
                          </m:r>
                        </m:sup>
                      </m:sSup>
                      <m:r>
                        <a:rPr lang="en-US" sz="2800" b="1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/>
                            </a:rPr>
                            <m:t>𝑨</m:t>
                          </m:r>
                        </m:e>
                        <m:sup>
                          <m:r>
                            <a:rPr lang="en-US" sz="2800" b="1" i="1">
                              <a:latin typeface="Cambria Math"/>
                            </a:rPr>
                            <m:t>𝑻</m:t>
                          </m:r>
                        </m:sup>
                      </m:sSup>
                      <m:r>
                        <a:rPr lang="en-US" sz="2800" b="1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/>
                            </a:rPr>
                            <m:t>𝑩</m:t>
                          </m:r>
                        </m:e>
                        <m:sup>
                          <m:r>
                            <a:rPr lang="en-US" sz="2800" b="1" i="1">
                              <a:latin typeface="Cambria Math"/>
                            </a:rPr>
                            <m:t>𝑻</m:t>
                          </m:r>
                        </m:sup>
                      </m:sSup>
                      <m:r>
                        <a:rPr lang="en-US" sz="2800" b="1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/>
                            </a:rPr>
                            <m:t>𝑪</m:t>
                          </m:r>
                        </m:e>
                        <m:sup>
                          <m:r>
                            <a:rPr lang="en-US" sz="2800" b="1" i="1">
                              <a:latin typeface="Cambria Math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and the transpose of the product of three matrices is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𝑨𝑩𝑪</m:t>
                              </m:r>
                            </m:e>
                          </m:d>
                        </m:e>
                        <m:sup>
                          <m:r>
                            <a:rPr lang="en-US" sz="2800" b="1" i="1">
                              <a:latin typeface="Cambria Math"/>
                            </a:rPr>
                            <m:t>𝑻</m:t>
                          </m:r>
                        </m:sup>
                      </m:sSup>
                      <m:r>
                        <a:rPr lang="en-US" sz="2800" b="1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/>
                            </a:rPr>
                            <m:t>𝑪</m:t>
                          </m:r>
                        </m:e>
                        <m:sup>
                          <m:r>
                            <a:rPr lang="en-US" sz="2800" b="1" i="1">
                              <a:latin typeface="Cambria Math"/>
                            </a:rPr>
                            <m:t>𝑻</m:t>
                          </m:r>
                        </m:sup>
                      </m:sSup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/>
                            </a:rPr>
                            <m:t>𝑩</m:t>
                          </m:r>
                        </m:e>
                        <m:sup>
                          <m:r>
                            <a:rPr lang="en-US" sz="2800" b="1" i="1">
                              <a:latin typeface="Cambria Math"/>
                            </a:rPr>
                            <m:t>𝑻</m:t>
                          </m:r>
                        </m:sup>
                      </m:sSup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/>
                            </a:rPr>
                            <m:t>𝑨</m:t>
                          </m:r>
                        </m:e>
                        <m:sup>
                          <m:r>
                            <a:rPr lang="en-US" sz="2800" b="1" i="1">
                              <a:latin typeface="Cambria Math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57331"/>
                <a:ext cx="9144000" cy="3347070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9631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0" y="457200"/>
                <a:ext cx="9144000" cy="3751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𝑨𝑩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sz="2800" b="1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sz="2800" b="1" dirty="0"/>
                  <a:t> are </a:t>
                </a:r>
                <a:r>
                  <a:rPr lang="en-US" sz="2800" b="1" dirty="0" smtClean="0"/>
                  <a:t>equal</a:t>
                </a:r>
                <a:r>
                  <a:rPr lang="en-US" sz="2800" b="1" dirty="0"/>
                  <a:t> </a:t>
                </a:r>
                <a:r>
                  <a:rPr lang="en-US" sz="2800" b="1" dirty="0" smtClean="0"/>
                  <a:t>for the matrices: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𝐚𝐧𝐝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:endParaRPr lang="en-US" sz="2800" b="1" dirty="0"/>
              </a:p>
              <a:p>
                <a:pPr algn="just">
                  <a:lnSpc>
                    <a:spcPct val="150000"/>
                  </a:lnSpc>
                </a:pPr>
                <a:r>
                  <a:rPr lang="en-US" sz="2400" b="1" u="sng" dirty="0" smtClean="0">
                    <a:solidFill>
                      <a:srgbClr val="C00000"/>
                    </a:solidFill>
                  </a:rPr>
                  <a:t>Task: Solve the problem</a:t>
                </a:r>
                <a:endParaRPr lang="en-US" sz="2400" b="1" u="sng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7200"/>
                <a:ext cx="9144000" cy="3751989"/>
              </a:xfrm>
              <a:prstGeom prst="rect">
                <a:avLst/>
              </a:prstGeom>
              <a:blipFill rotWithShape="0"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0" y="10180"/>
            <a:ext cx="8901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</a:t>
            </a: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 Finding </a:t>
            </a: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Transpose of a </a:t>
            </a: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1501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</a:rPr>
              <a:t>Transpose of a Matrix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74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0" y="457200"/>
                <a:ext cx="9144000" cy="4394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For the matrix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𝑨</m:t>
                      </m:r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find the product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sSup>
                      <m:sSupPr>
                        <m:ctrlPr>
                          <a:rPr lang="en-US" sz="28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8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sz="2800" b="1" dirty="0"/>
                  <a:t> and show that it is symmetric</a:t>
                </a:r>
                <a:r>
                  <a:rPr lang="en-US" sz="2800" b="1" dirty="0" smtClean="0"/>
                  <a:t>.</a:t>
                </a:r>
              </a:p>
              <a:p>
                <a:pPr algn="just">
                  <a:lnSpc>
                    <a:spcPct val="150000"/>
                  </a:lnSpc>
                </a:pPr>
                <a:endParaRPr lang="en-US" sz="2800" b="1" dirty="0"/>
              </a:p>
              <a:p>
                <a:pPr algn="just">
                  <a:lnSpc>
                    <a:spcPct val="150000"/>
                  </a:lnSpc>
                </a:pPr>
                <a:r>
                  <a:rPr lang="en-US" sz="2400" b="1" u="sng" dirty="0" smtClean="0">
                    <a:solidFill>
                      <a:srgbClr val="C00000"/>
                    </a:solidFill>
                  </a:rPr>
                  <a:t>Task: Solve the problem</a:t>
                </a:r>
                <a:endParaRPr lang="en-US" sz="2400" b="1" u="sng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7200"/>
                <a:ext cx="9144000" cy="4394088"/>
              </a:xfrm>
              <a:prstGeom prst="rect">
                <a:avLst/>
              </a:prstGeom>
              <a:blipFill rotWithShape="0"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0" y="36493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</a:t>
            </a: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 The </a:t>
            </a: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 of a Matrix and Its </a:t>
            </a: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Transpose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1501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</a:rPr>
              <a:t>Transpose of a Matrix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28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0" y="381000"/>
                <a:ext cx="9144000" cy="3335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The property demonstrated in Example 10 is true in general. </a:t>
                </a:r>
              </a:p>
              <a:p>
                <a:pPr algn="just">
                  <a:lnSpc>
                    <a:spcPct val="150000"/>
                  </a:lnSpc>
                </a:pPr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That </a:t>
                </a:r>
                <a:r>
                  <a:rPr lang="en-US" sz="2800" b="1" dirty="0"/>
                  <a:t>is, for </a:t>
                </a:r>
                <a:r>
                  <a:rPr lang="en-US" sz="2800" b="1" dirty="0" smtClean="0"/>
                  <a:t>any matrix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800" b="1" dirty="0" smtClean="0"/>
                  <a:t>,</a:t>
                </a:r>
                <a:r>
                  <a:rPr lang="en-US" sz="2800" b="1" dirty="0" smtClean="0"/>
                  <a:t> </a:t>
                </a:r>
                <a:r>
                  <a:rPr lang="en-US" sz="2800" b="1" dirty="0"/>
                  <a:t>the matrix given </a:t>
                </a:r>
                <a:r>
                  <a:rPr lang="en-US" sz="2800" b="1" dirty="0" smtClean="0"/>
                  <a:t>by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𝑨</m:t>
                    </m:r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is symmetric.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1000"/>
                <a:ext cx="9144000" cy="3335528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 b="-20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0" y="10180"/>
            <a:ext cx="8901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Remark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1501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</a:rPr>
              <a:t>Transpose of a Matrix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1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8194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70C0"/>
                </a:solidFill>
              </a:rPr>
              <a:t>Thank You for Attention</a:t>
            </a:r>
            <a:endParaRPr lang="en-US" sz="4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58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325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Proof</a:t>
            </a:r>
          </a:p>
          <a:p>
            <a:pPr algn="just">
              <a:lnSpc>
                <a:spcPct val="150000"/>
              </a:lnSpc>
            </a:pPr>
            <a:r>
              <a:rPr lang="en-US" sz="2800" b="1" dirty="0" smtClean="0"/>
              <a:t>The </a:t>
            </a:r>
            <a:r>
              <a:rPr lang="en-US" sz="2800" b="1" dirty="0"/>
              <a:t>proofs of these six properties follow directly from the definitions of matrix </a:t>
            </a:r>
            <a:r>
              <a:rPr lang="en-US" sz="2800" b="1" dirty="0" smtClean="0"/>
              <a:t>addition, scalar </a:t>
            </a:r>
            <a:r>
              <a:rPr lang="en-US" sz="2800" b="1" dirty="0"/>
              <a:t>multiplication, and the corresponding properties of real numbers.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183086"/>
            <a:ext cx="9144000" cy="6749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 of Matrix Operations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0" y="3568005"/>
                <a:ext cx="9144000" cy="1429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For example, to prove the commutative property of matrix addition, let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b="1" dirty="0" smtClean="0"/>
                  <a:t> and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b="1" dirty="0" smtClean="0"/>
                  <a:t>.</a:t>
                </a:r>
                <a:endParaRPr lang="en-US" sz="2800" b="1" dirty="0" smtClean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68005"/>
                <a:ext cx="9144000" cy="1429687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 b="-8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893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0" y="381000"/>
                <a:ext cx="9144000" cy="2892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Then</a:t>
                </a:r>
                <a:r>
                  <a:rPr lang="en-US" sz="2800" b="1" dirty="0"/>
                  <a:t>, </a:t>
                </a:r>
                <a:r>
                  <a:rPr lang="en-US" sz="2800" b="1" dirty="0" smtClean="0"/>
                  <a:t>using the </a:t>
                </a:r>
                <a:r>
                  <a:rPr lang="en-US" sz="2800" b="1" dirty="0"/>
                  <a:t>commutative property of addition of real numbers, </a:t>
                </a:r>
                <a:r>
                  <a:rPr lang="en-US" sz="2800" b="1" dirty="0" smtClean="0"/>
                  <a:t>write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𝑨</m:t>
                      </m:r>
                      <m:r>
                        <a:rPr lang="en-US" sz="2800" b="1" i="1" smtClean="0">
                          <a:latin typeface="Cambria Math"/>
                        </a:rPr>
                        <m:t>+</m:t>
                      </m:r>
                      <m:r>
                        <a:rPr lang="en-US" sz="2800" b="1" i="1" smtClean="0">
                          <a:latin typeface="Cambria Math"/>
                        </a:rPr>
                        <m:t>𝑩</m:t>
                      </m:r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/>
                                </a:rPr>
                                <m:t>𝒊𝒋</m:t>
                              </m:r>
                            </m:sub>
                          </m:sSub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/>
                                </a:rPr>
                                <m:t>𝒊𝒋</m:t>
                              </m:r>
                            </m:sub>
                          </m:sSub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/>
                                </a:rPr>
                                <m:t>𝒊𝒋</m:t>
                              </m:r>
                            </m:sub>
                          </m:sSub>
                          <m:r>
                            <a:rPr lang="en-US" sz="2800" b="1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/>
                                </a:rPr>
                                <m:t>𝒊𝒋</m:t>
                              </m:r>
                            </m:sub>
                          </m:sSub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/>
                                </a:rPr>
                                <m:t>𝒊𝒋</m:t>
                              </m:r>
                            </m:sub>
                          </m:sSub>
                          <m:r>
                            <a:rPr lang="en-US" sz="2800" b="1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/>
                                </a:rPr>
                                <m:t>𝒊𝒋</m:t>
                              </m:r>
                            </m:sub>
                          </m:sSub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/>
                                </a:rPr>
                                <m:t>𝒊𝒋</m:t>
                              </m:r>
                            </m:sub>
                          </m:sSub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/>
                                </a:rPr>
                                <m:t>𝒊𝒋</m:t>
                              </m:r>
                            </m:sub>
                          </m:sSub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r>
                        <a:rPr lang="en-US" sz="2800" b="1" i="1" smtClean="0">
                          <a:latin typeface="Cambria Math"/>
                        </a:rPr>
                        <m:t>𝑩</m:t>
                      </m:r>
                      <m:r>
                        <a:rPr lang="en-US" sz="2800" b="1" i="1" smtClean="0">
                          <a:latin typeface="Cambria Math"/>
                        </a:rPr>
                        <m:t>+</m:t>
                      </m:r>
                      <m:r>
                        <a:rPr lang="en-US" sz="2800" b="1" i="1" smtClean="0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sz="2800" b="1" dirty="0" smtClean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1000"/>
                <a:ext cx="9144000" cy="2892587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0" y="1018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Proof (continued)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0" y="3276600"/>
                <a:ext cx="9144000" cy="2785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Similarly, to prove Property 5, use the distributive property (for real numbers) of multiplication over </a:t>
                </a:r>
                <a:r>
                  <a:rPr lang="en-US" sz="2800" b="1" dirty="0"/>
                  <a:t>addition to </a:t>
                </a:r>
                <a:r>
                  <a:rPr lang="en-US" sz="2800" b="1" dirty="0" smtClean="0"/>
                  <a:t>write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𝒄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𝑨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𝑩</m:t>
                          </m:r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𝒄</m:t>
                          </m:r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𝒊𝒋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𝒊𝒋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𝒄</m:t>
                          </m:r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/>
                                </a:rPr>
                                <m:t>𝒊𝒋</m:t>
                              </m:r>
                            </m:sub>
                          </m:sSub>
                          <m:r>
                            <a:rPr lang="en-US" sz="2800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𝒄</m:t>
                          </m:r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/>
                                </a:rPr>
                                <m:t>𝒊𝒋</m:t>
                              </m:r>
                            </m:sub>
                          </m:sSub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r>
                        <a:rPr lang="en-US" sz="2800" b="1" i="1" smtClean="0">
                          <a:latin typeface="Cambria Math"/>
                        </a:rPr>
                        <m:t>𝒄𝑨</m:t>
                      </m:r>
                      <m:r>
                        <a:rPr lang="en-US" sz="2800" b="1" i="1" smtClean="0">
                          <a:latin typeface="Cambria Math"/>
                        </a:rPr>
                        <m:t>+</m:t>
                      </m:r>
                      <m:r>
                        <a:rPr lang="en-US" sz="2800" b="1" i="1" smtClean="0">
                          <a:latin typeface="Cambria Math"/>
                        </a:rPr>
                        <m:t>𝒄𝑩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76600"/>
                <a:ext cx="9144000" cy="2785121"/>
              </a:xfrm>
              <a:prstGeom prst="rect">
                <a:avLst/>
              </a:prstGeom>
              <a:blipFill rotWithShape="0">
                <a:blip r:embed="rId3"/>
                <a:stretch>
                  <a:fillRect l="-133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 txBox="1">
            <a:spLocks/>
          </p:cNvSpPr>
          <p:nvPr/>
        </p:nvSpPr>
        <p:spPr>
          <a:xfrm>
            <a:off x="0" y="6183086"/>
            <a:ext cx="9144000" cy="6749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 of Matrix Operations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111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-2" y="457200"/>
                <a:ext cx="9144000" cy="31456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By adding corresponding entries, you can obtain the sum of four matrices shown </a:t>
                </a:r>
                <a:r>
                  <a:rPr lang="en-US" sz="2800" b="1" dirty="0" smtClean="0"/>
                  <a:t>below</a:t>
                </a:r>
                <a:r>
                  <a:rPr lang="en-US" sz="2800" b="1" dirty="0" smtClean="0"/>
                  <a:t>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457200"/>
                <a:ext cx="9144000" cy="3145669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0" y="10180"/>
            <a:ext cx="8901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</a:t>
            </a: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Addition </a:t>
            </a: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More than Two </a:t>
            </a: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Matrices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183086"/>
            <a:ext cx="9144000" cy="6749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 of Matrix Operations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48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0" y="0"/>
                <a:ext cx="914400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One important property of the addition of real numbers is that the number </a:t>
                </a:r>
                <a:r>
                  <a:rPr lang="en-US" sz="2800" b="1" dirty="0">
                    <a:solidFill>
                      <a:srgbClr val="00B0F0"/>
                    </a:solidFill>
                  </a:rPr>
                  <a:t>0</a:t>
                </a:r>
                <a:r>
                  <a:rPr lang="en-US" sz="2800" b="1" dirty="0"/>
                  <a:t> serves </a:t>
                </a:r>
                <a:r>
                  <a:rPr lang="en-US" sz="2800" b="1" dirty="0" smtClean="0"/>
                  <a:t>as the </a:t>
                </a:r>
                <a:r>
                  <a:rPr lang="en-US" sz="2800" b="1" dirty="0"/>
                  <a:t>additive identity. That is</a:t>
                </a:r>
                <a:r>
                  <a:rPr lang="en-US" sz="2800" b="1" dirty="0" smtClean="0"/>
                  <a:t>,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𝒄</m:t>
                    </m:r>
                    <m:r>
                      <a:rPr lang="en-US" sz="2800" b="1" i="1" smtClean="0">
                        <a:latin typeface="Cambria Math"/>
                      </a:rPr>
                      <m:t>+</m:t>
                    </m:r>
                    <m:r>
                      <a:rPr lang="en-US" sz="2800" b="1" i="1" smtClean="0">
                        <a:latin typeface="Cambria Math"/>
                      </a:rPr>
                      <m:t>𝟎</m:t>
                    </m:r>
                    <m:r>
                      <a:rPr lang="en-US" sz="2800" b="1" i="1" smtClean="0">
                        <a:latin typeface="Cambria Math"/>
                      </a:rPr>
                      <m:t>=</m:t>
                    </m:r>
                    <m:r>
                      <a:rPr lang="en-US" sz="2800" b="1" i="1" smtClean="0">
                        <a:latin typeface="Cambria Math"/>
                      </a:rPr>
                      <m:t>𝒄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for any real </a:t>
                </a:r>
                <a:r>
                  <a:rPr lang="en-US" sz="2800" b="1" dirty="0" smtClean="0"/>
                  <a:t>number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800" b="1" dirty="0" smtClean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800" b="1" dirty="0"/>
                  <a:t>For matrices, a similar property holds.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677656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 b="-2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0" y="2743200"/>
            <a:ext cx="8901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0" y="3124200"/>
                <a:ext cx="9144000" cy="2831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en-US" sz="2800" b="1" dirty="0"/>
                  <a:t>If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/>
                  <a:t> is an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𝒎</m:t>
                    </m:r>
                    <m:r>
                      <a:rPr lang="en-US" sz="2800" b="1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2800" b="1" i="1">
                        <a:latin typeface="Cambria Math"/>
                        <a:ea typeface="Cambria Math"/>
                      </a:rPr>
                      <m:t>𝒏</m:t>
                    </m:r>
                  </m:oMath>
                </a14:m>
                <a:r>
                  <a:rPr lang="en-US" sz="2800" b="1" i="1" dirty="0"/>
                  <a:t> </a:t>
                </a:r>
                <a:r>
                  <a:rPr lang="en-US" sz="2800" b="1" dirty="0"/>
                  <a:t>matrix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𝑶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𝒎𝒏</m:t>
                        </m:r>
                      </m:sub>
                    </m:sSub>
                  </m:oMath>
                </a14:m>
                <a:r>
                  <a:rPr lang="en-US" sz="2800" b="1" dirty="0"/>
                  <a:t> is the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𝒎</m:t>
                    </m:r>
                    <m:r>
                      <a:rPr lang="en-US" sz="2800" b="1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2800" b="1" i="1">
                        <a:latin typeface="Cambria Math"/>
                        <a:ea typeface="Cambria Math"/>
                      </a:rPr>
                      <m:t>𝒏</m:t>
                    </m:r>
                  </m:oMath>
                </a14:m>
                <a:r>
                  <a:rPr lang="en-US" sz="2800" b="1" i="1" dirty="0"/>
                  <a:t> </a:t>
                </a:r>
                <a:r>
                  <a:rPr lang="en-US" sz="2800" b="1" dirty="0"/>
                  <a:t>matrix </a:t>
                </a:r>
                <a:r>
                  <a:rPr lang="en-US" sz="2800" b="1" dirty="0" smtClean="0"/>
                  <a:t>consisting entirely </a:t>
                </a:r>
                <a:r>
                  <a:rPr lang="en-US" sz="2800" b="1" dirty="0"/>
                  <a:t>of zeros, then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𝑨</m:t>
                    </m:r>
                    <m:r>
                      <a:rPr lang="en-US" sz="2800" b="1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/>
                          </a:rPr>
                          <m:t>𝑶</m:t>
                        </m:r>
                      </m:e>
                      <m:sub>
                        <m:r>
                          <a:rPr lang="en-US" sz="2800" b="1" i="1">
                            <a:latin typeface="Cambria Math"/>
                          </a:rPr>
                          <m:t>𝒎𝒏</m:t>
                        </m:r>
                      </m:sub>
                    </m:sSub>
                    <m:r>
                      <a:rPr lang="en-US" sz="2800" b="1" i="1">
                        <a:latin typeface="Cambria Math"/>
                      </a:rPr>
                      <m:t>=</m:t>
                    </m:r>
                    <m:r>
                      <a:rPr lang="en-US" sz="2800" b="1" i="1"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/>
                  <a:t>. </a:t>
                </a:r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The </a:t>
                </a:r>
                <a:r>
                  <a:rPr lang="en-US" sz="2800" b="1" dirty="0"/>
                  <a:t>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𝑶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𝒎𝒏</m:t>
                        </m:r>
                      </m:sub>
                    </m:sSub>
                  </m:oMath>
                </a14:m>
                <a:r>
                  <a:rPr lang="en-US" sz="2800" b="1" dirty="0"/>
                  <a:t> is called a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zero matrix</a:t>
                </a:r>
                <a:r>
                  <a:rPr lang="en-US" sz="2800" b="1" dirty="0"/>
                  <a:t>, and it serves as the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additive identity </a:t>
                </a:r>
                <a:r>
                  <a:rPr lang="en-US" sz="2800" b="1" dirty="0"/>
                  <a:t>for the set of all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𝒎</m:t>
                    </m:r>
                    <m:r>
                      <a:rPr lang="en-US" sz="2800" b="1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2800" b="1" i="1">
                        <a:latin typeface="Cambria Math"/>
                        <a:ea typeface="Cambria Math"/>
                      </a:rPr>
                      <m:t>𝒏</m:t>
                    </m:r>
                  </m:oMath>
                </a14:m>
                <a:r>
                  <a:rPr lang="en-US" sz="2800" b="1" i="1" dirty="0"/>
                  <a:t> </a:t>
                </a:r>
                <a:r>
                  <a:rPr lang="en-US" sz="2800" b="1" dirty="0"/>
                  <a:t>matrices</a:t>
                </a:r>
                <a:r>
                  <a:rPr lang="en-US" sz="2800" b="1" dirty="0" smtClean="0"/>
                  <a:t>.</a:t>
                </a:r>
                <a:endParaRPr lang="en-US" sz="2800" b="1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24200"/>
                <a:ext cx="9144000" cy="2831544"/>
              </a:xfrm>
              <a:prstGeom prst="rect">
                <a:avLst/>
              </a:prstGeom>
              <a:blipFill rotWithShape="0">
                <a:blip r:embed="rId3"/>
                <a:stretch>
                  <a:fillRect l="-1333" r="-1333" b="-2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 txBox="1">
            <a:spLocks/>
          </p:cNvSpPr>
          <p:nvPr/>
        </p:nvSpPr>
        <p:spPr>
          <a:xfrm>
            <a:off x="0" y="6183086"/>
            <a:ext cx="9144000" cy="6749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 of Matrix Operations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4776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0" y="0"/>
                <a:ext cx="9144000" cy="2514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For example, the following matrix serves as the additive identity for the set of all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𝟐</m:t>
                    </m:r>
                    <m:r>
                      <a:rPr lang="en-US" sz="2800" b="1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2800" b="1" i="1">
                        <a:latin typeface="Cambria Math"/>
                        <a:ea typeface="Cambria Math"/>
                      </a:rPr>
                      <m:t>𝟑</m:t>
                    </m:r>
                  </m:oMath>
                </a14:m>
                <a:r>
                  <a:rPr lang="en-US" sz="2800" b="1" dirty="0"/>
                  <a:t> matrices</a:t>
                </a:r>
                <a:r>
                  <a:rPr lang="en-US" sz="2800" b="1" dirty="0" smtClean="0"/>
                  <a:t>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𝟐𝟑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514278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0" y="2448580"/>
            <a:ext cx="8901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Theorem </a:t>
            </a: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Properties </a:t>
            </a: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Zero </a:t>
            </a: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Matrices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-6820" y="2819400"/>
                <a:ext cx="9144000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If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is </a:t>
                </a:r>
                <a:r>
                  <a:rPr lang="en-US" sz="2800" b="1" dirty="0" smtClean="0"/>
                  <a:t>an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𝒎</m:t>
                    </m:r>
                    <m:r>
                      <a:rPr lang="en-US" sz="2800" b="1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2800" b="1" i="1" smtClean="0">
                        <a:latin typeface="Cambria Math"/>
                        <a:ea typeface="Cambria Math"/>
                      </a:rPr>
                      <m:t>𝒏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matrix </a:t>
                </a:r>
                <a:r>
                  <a:rPr lang="en-US" sz="2800" b="1" dirty="0" smtClean="0"/>
                  <a:t>and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is a scalar, then the following properties are </a:t>
                </a:r>
                <a:r>
                  <a:rPr lang="en-US" sz="2800" b="1" dirty="0" smtClean="0"/>
                  <a:t>true: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>
                    <a:solidFill>
                      <a:srgbClr val="00B050"/>
                    </a:solidFill>
                  </a:rPr>
                  <a:t>1</a:t>
                </a:r>
                <a:r>
                  <a:rPr lang="en-US" sz="2800" b="1" dirty="0" smtClean="0"/>
                  <a:t>.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𝑶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𝒎𝒏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>
                    <a:solidFill>
                      <a:srgbClr val="00B050"/>
                    </a:solidFill>
                  </a:rPr>
                  <a:t>2</a:t>
                </a:r>
                <a:r>
                  <a:rPr lang="en-US" sz="2800" b="1" dirty="0" smtClean="0"/>
                  <a:t>.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𝑶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𝒎𝒏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                                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US" sz="28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𝐀𝐝𝐝𝐢𝐭𝐢𝐯𝐞</m:t>
                    </m:r>
                    <m:r>
                      <a:rPr lang="en-US" sz="28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𝐢𝐧𝐯𝐞𝐫𝐬𝐞</m:t>
                    </m:r>
                  </m:oMath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>
                    <a:solidFill>
                      <a:srgbClr val="00B050"/>
                    </a:solidFill>
                  </a:rPr>
                  <a:t>3</a:t>
                </a:r>
                <a:r>
                  <a:rPr lang="en-US" sz="2800" b="1" dirty="0" smtClean="0"/>
                  <a:t>. If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𝒄𝑨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𝑶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𝒎𝒏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b="1" dirty="0" smtClean="0"/>
                  <a:t> then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800" b="1" dirty="0" smtClean="0"/>
                  <a:t> or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𝑶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𝒎𝒏</m:t>
                        </m:r>
                      </m:sub>
                    </m:sSub>
                  </m:oMath>
                </a14:m>
                <a:endParaRPr lang="en-US" sz="2800" b="1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820" y="2819400"/>
                <a:ext cx="9144000" cy="3323987"/>
              </a:xfrm>
              <a:prstGeom prst="rect">
                <a:avLst/>
              </a:prstGeom>
              <a:blipFill rotWithShape="0">
                <a:blip r:embed="rId3"/>
                <a:stretch>
                  <a:fillRect l="-1400" r="-1333" b="-2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/>
          <p:cNvSpPr txBox="1">
            <a:spLocks/>
          </p:cNvSpPr>
          <p:nvPr/>
        </p:nvSpPr>
        <p:spPr>
          <a:xfrm>
            <a:off x="0" y="6183086"/>
            <a:ext cx="9144000" cy="6749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 of Matrix Operations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988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183086"/>
            <a:ext cx="9144000" cy="6749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 of Matrix Operations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1965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The algebra of real numbers and the algebra of matrices have many similarities. </a:t>
            </a:r>
            <a:r>
              <a:rPr lang="en-US" sz="2800" b="1" dirty="0" smtClean="0"/>
              <a:t>For </a:t>
            </a:r>
            <a:r>
              <a:rPr lang="en-US" sz="2800" b="1" dirty="0"/>
              <a:t>example, compare the solutions below</a:t>
            </a:r>
            <a:r>
              <a:rPr lang="en-US" sz="2800" b="1" dirty="0" smtClean="0"/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6718937"/>
                  </p:ext>
                </p:extLst>
              </p:nvPr>
            </p:nvGraphicFramePr>
            <p:xfrm>
              <a:off x="57870" y="2057400"/>
              <a:ext cx="9033076" cy="3870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16538"/>
                    <a:gridCol w="4516538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Real Numbers</a:t>
                          </a:r>
                        </a:p>
                        <a:p>
                          <a:pPr algn="ctr"/>
                          <a:r>
                            <a:rPr lang="en-US" sz="2800" dirty="0" smtClean="0"/>
                            <a:t>(Solve for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oMath>
                          </a14:m>
                          <a:r>
                            <a:rPr lang="en-US" sz="2800" dirty="0" smtClean="0"/>
                            <a:t>)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Matrices</a:t>
                          </a:r>
                        </a:p>
                        <a:p>
                          <a:pPr algn="ctr"/>
                          <a:r>
                            <a:rPr lang="en-US" sz="2800" dirty="0" smtClean="0"/>
                            <a:t>(Solve for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oMath>
                          </a14:m>
                          <a:r>
                            <a:rPr lang="en-US" sz="2800" dirty="0" smtClean="0"/>
                            <a:t>)</a:t>
                          </a:r>
                          <a:endParaRPr lang="en-US" sz="2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+(−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</m:d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+(−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𝒎𝒏</m:t>
                                    </m:r>
                                  </m:sub>
                                </m:sSub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6718937"/>
                  </p:ext>
                </p:extLst>
              </p:nvPr>
            </p:nvGraphicFramePr>
            <p:xfrm>
              <a:off x="57870" y="2057400"/>
              <a:ext cx="9033076" cy="3870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16538"/>
                    <a:gridCol w="4516538"/>
                  </a:tblGrid>
                  <a:tr h="944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5" t="-7097" r="-100404" b="-31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70" t="-7097" r="-540" b="-311613"/>
                          </a:stretch>
                        </a:blipFill>
                      </a:tcPr>
                    </a:tc>
                  </a:tr>
                  <a:tr h="731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5" t="-138333" r="-100404" b="-30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70" t="-138333" r="-540" b="-302500"/>
                          </a:stretch>
                        </a:blipFill>
                      </a:tcPr>
                    </a:tc>
                  </a:tr>
                  <a:tr h="731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5" t="-236364" r="-100404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70" t="-236364" r="-540" b="-200000"/>
                          </a:stretch>
                        </a:blipFill>
                      </a:tcPr>
                    </a:tc>
                  </a:tr>
                  <a:tr h="731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5" t="-339167" r="-100404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70" t="-339167" r="-540" b="-101667"/>
                          </a:stretch>
                        </a:blipFill>
                      </a:tcPr>
                    </a:tc>
                  </a:tr>
                  <a:tr h="731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5" t="-439167" r="-100404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70" t="-439167" r="-540" b="-1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2469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34876DBD50AC41ADD0504448BBE949" ma:contentTypeVersion="2" ma:contentTypeDescription="Create a new document." ma:contentTypeScope="" ma:versionID="e9969d2baead75e67df53ac4d6b4ea0c">
  <xsd:schema xmlns:xsd="http://www.w3.org/2001/XMLSchema" xmlns:xs="http://www.w3.org/2001/XMLSchema" xmlns:p="http://schemas.microsoft.com/office/2006/metadata/properties" xmlns:ns2="fcfa62be-be03-42ab-b539-a31a62d9e1fd" targetNamespace="http://schemas.microsoft.com/office/2006/metadata/properties" ma:root="true" ma:fieldsID="b3b05602f166456bc32f485fd9233e5f" ns2:_="">
    <xsd:import namespace="fcfa62be-be03-42ab-b539-a31a62d9e1f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fa62be-be03-42ab-b539-a31a62d9e1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0538B8-EFD2-4C27-AB45-4DB75C085390}"/>
</file>

<file path=customXml/itemProps2.xml><?xml version="1.0" encoding="utf-8"?>
<ds:datastoreItem xmlns:ds="http://schemas.openxmlformats.org/officeDocument/2006/customXml" ds:itemID="{DC3B41DC-B5F0-4219-84FB-E7C1CF0FCDB4}"/>
</file>

<file path=customXml/itemProps3.xml><?xml version="1.0" encoding="utf-8"?>
<ds:datastoreItem xmlns:ds="http://schemas.openxmlformats.org/officeDocument/2006/customXml" ds:itemID="{221F6004-9617-4969-A664-447B402EF225}"/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429</TotalTime>
  <Words>1586</Words>
  <Application>Microsoft Office PowerPoint</Application>
  <PresentationFormat>On-screen Show (4:3)</PresentationFormat>
  <Paragraphs>238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Britannic Bold</vt:lpstr>
      <vt:lpstr>Cambria Math</vt:lpstr>
      <vt:lpstr>Century Gothic</vt:lpstr>
      <vt:lpstr>Courier New</vt:lpstr>
      <vt:lpstr>Palatino Linotype</vt:lpstr>
      <vt:lpstr>Executive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samir.quliyev</dc:creator>
  <cp:lastModifiedBy>samir.quliyev</cp:lastModifiedBy>
  <cp:revision>159</cp:revision>
  <dcterms:created xsi:type="dcterms:W3CDTF">2006-08-16T00:00:00Z</dcterms:created>
  <dcterms:modified xsi:type="dcterms:W3CDTF">2017-10-02T03:40:14Z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0x010100B134876DBD50AC41ADD0504448BBE949</vt:lpwstr>
  </property>
</Properties>
</file>