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84" r:id="rId2"/>
    <p:sldId id="256" r:id="rId3"/>
    <p:sldId id="257" r:id="rId4"/>
    <p:sldId id="297" r:id="rId5"/>
    <p:sldId id="258" r:id="rId6"/>
    <p:sldId id="259" r:id="rId7"/>
    <p:sldId id="286" r:id="rId8"/>
    <p:sldId id="298" r:id="rId9"/>
    <p:sldId id="285" r:id="rId10"/>
    <p:sldId id="260" r:id="rId11"/>
    <p:sldId id="261" r:id="rId12"/>
    <p:sldId id="262" r:id="rId13"/>
    <p:sldId id="263" r:id="rId14"/>
    <p:sldId id="287" r:id="rId15"/>
    <p:sldId id="264" r:id="rId16"/>
    <p:sldId id="288" r:id="rId17"/>
    <p:sldId id="299" r:id="rId18"/>
    <p:sldId id="265" r:id="rId19"/>
    <p:sldId id="266" r:id="rId20"/>
    <p:sldId id="289" r:id="rId21"/>
    <p:sldId id="267" r:id="rId22"/>
    <p:sldId id="268" r:id="rId23"/>
    <p:sldId id="269" r:id="rId24"/>
    <p:sldId id="270" r:id="rId25"/>
    <p:sldId id="271" r:id="rId26"/>
    <p:sldId id="272" r:id="rId27"/>
    <p:sldId id="300" r:id="rId28"/>
    <p:sldId id="290" r:id="rId29"/>
    <p:sldId id="291" r:id="rId30"/>
    <p:sldId id="292" r:id="rId31"/>
    <p:sldId id="273" r:id="rId32"/>
    <p:sldId id="274" r:id="rId33"/>
    <p:sldId id="275" r:id="rId34"/>
    <p:sldId id="276" r:id="rId35"/>
    <p:sldId id="277" r:id="rId36"/>
    <p:sldId id="294" r:id="rId37"/>
    <p:sldId id="278" r:id="rId38"/>
    <p:sldId id="279" r:id="rId39"/>
    <p:sldId id="301" r:id="rId40"/>
    <p:sldId id="280" r:id="rId41"/>
    <p:sldId id="281" r:id="rId42"/>
    <p:sldId id="296" r:id="rId43"/>
    <p:sldId id="282" r:id="rId44"/>
    <p:sldId id="28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35" autoAdjust="0"/>
    <p:restoredTop sz="94660"/>
  </p:normalViewPr>
  <p:slideViewPr>
    <p:cSldViewPr>
      <p:cViewPr>
        <p:scale>
          <a:sx n="160" d="100"/>
          <a:sy n="160" d="100"/>
        </p:scale>
        <p:origin x="193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5B7E8-3820-4BF3-977D-446BDE9EB72A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3E73B-B50C-44D4-A550-EE16F50EF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E73B-B50C-44D4-A550-EE16F50EF9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" y="2286000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Linear Algebra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7" name="Picture 2" descr="Image result for linear algeb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4191000" cy="304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6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next example shows how to use a system of equations to find the inverse of a matrix.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20" y="1819470"/>
            <a:ext cx="9137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Finding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2276670"/>
                <a:ext cx="9144000" cy="14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Find the inverse of the matrix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76670"/>
                <a:ext cx="9144000" cy="1457130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0" y="416866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0" y="4549667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To find the inverse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  <m:r>
                      <a:rPr lang="en-US" sz="2800" b="1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try to solve the matrix </a:t>
                </a:r>
                <a:r>
                  <a:rPr lang="en-US" sz="2800" b="1" dirty="0" smtClean="0"/>
                  <a:t>equation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𝑨𝑿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𝑰</m:t>
                    </m:r>
                  </m:oMath>
                </a14:m>
                <a:r>
                  <a:rPr lang="en-US" sz="2800" b="1" dirty="0" smtClean="0"/>
                  <a:t>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49667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23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0" y="3285603"/>
                <a:ext cx="9144000" cy="2581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Now, by equating corresponding entries, you obtain the two systems of linear </a:t>
                </a:r>
                <a:r>
                  <a:rPr lang="en-US" sz="2800" b="1" dirty="0" smtClean="0"/>
                  <a:t>equations shown below</a:t>
                </a:r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𝟏𝟏</m:t>
                                      </m:r>
                                    </m:sub>
                                  </m:s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𝟐𝟏</m:t>
                                      </m:r>
                                    </m:sub>
                                  </m:s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  <m:r>
                              <m:rPr>
                                <m:brk m:alnAt="7"/>
                              </m:r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𝟏𝟐</m:t>
                                      </m:r>
                                    </m:sub>
                                  </m:s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𝟐𝟐</m:t>
                                      </m:r>
                                    </m:sub>
                                  </m:s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𝟏𝟐</m:t>
                                      </m:r>
                                    </m:sub>
                                  </m:s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𝟐𝟐</m:t>
                                      </m:r>
                                    </m:sub>
                                  </m:s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85603"/>
                <a:ext cx="9144000" cy="258179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381000"/>
                <a:ext cx="9144000" cy="122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12216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0" y="1930759"/>
                <a:ext cx="9144000" cy="888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30759"/>
                <a:ext cx="9144000" cy="8886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1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0" y="3810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Solving the first system, you find that the first column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800" b="1" dirty="0" smtClean="0"/>
                  <a:t> is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𝟏𝟏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=−</m:t>
                    </m:r>
                    <m:r>
                      <a:rPr lang="en-US" sz="2800" b="1" i="1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 smtClean="0"/>
                  <a:t>  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𝟐𝟏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23622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Similarly, solving the second system, you find that the second column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800" b="1" dirty="0" smtClean="0"/>
                  <a:t> is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𝟏𝟐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=−</m:t>
                    </m:r>
                    <m:r>
                      <a:rPr lang="en-US" sz="2800" b="1" i="1" smtClean="0">
                        <a:latin typeface="Cambria Math"/>
                      </a:rPr>
                      <m:t>𝟒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 smtClean="0"/>
                  <a:t>  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𝟐𝟐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62200"/>
                <a:ext cx="9144000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1333" r="-1333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-2254" y="4343400"/>
                <a:ext cx="9144000" cy="1867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Therefore the inverse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 smtClean="0"/>
                  <a:t>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54" y="4343400"/>
                <a:ext cx="9144000" cy="1867947"/>
              </a:xfrm>
              <a:prstGeom prst="rect">
                <a:avLst/>
              </a:prstGeom>
              <a:blipFill rotWithShape="0">
                <a:blip r:embed="rId5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04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381000"/>
                <a:ext cx="9144000" cy="3228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Notice first that the two systems of linear </a:t>
                </a:r>
                <a:r>
                  <a:rPr lang="en-US" sz="2800" b="1" dirty="0" smtClean="0"/>
                  <a:t>equations from the previous </a:t>
                </a:r>
                <a:r>
                  <a:rPr lang="en-US" sz="2800" b="1" dirty="0" smtClean="0"/>
                  <a:t>example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𝟏𝟏</m:t>
                                      </m:r>
                                    </m:sub>
                                  </m:s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𝟐𝟏</m:t>
                                      </m:r>
                                    </m:sub>
                                  </m:s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  <m:r>
                              <m:rPr>
                                <m:brk m:alnAt="7"/>
                              </m:rPr>
                              <a:rPr lang="en-US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𝟏𝟐</m:t>
                                      </m:r>
                                    </m:sub>
                                  </m:s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𝟐𝟐</m:t>
                                      </m:r>
                                    </m:sub>
                                  </m:s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𝟏𝟐</m:t>
                                      </m:r>
                                    </m:sub>
                                  </m:s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𝟐𝟐</m:t>
                                      </m:r>
                                    </m:sub>
                                  </m:s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have the same </a:t>
                </a:r>
                <a:r>
                  <a:rPr lang="en-US" sz="2800" b="1" dirty="0"/>
                  <a:t>coefficient matrix</a:t>
                </a:r>
                <a:r>
                  <a:rPr lang="en-US" sz="2800" b="1" dirty="0" smtClean="0"/>
                  <a:t>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3228128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0"/>
            <a:ext cx="9137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0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3429000"/>
                <a:ext cx="9144000" cy="2462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You </a:t>
                </a:r>
                <a:r>
                  <a:rPr lang="en-US" sz="2800" b="1" dirty="0"/>
                  <a:t>can do this by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adjoining</a:t>
                </a:r>
                <a:r>
                  <a:rPr lang="en-US" sz="2800" b="1" dirty="0"/>
                  <a:t> the </a:t>
                </a:r>
                <a:r>
                  <a:rPr lang="en-US" sz="2800" b="1" dirty="0" smtClean="0"/>
                  <a:t>identity matrix </a:t>
                </a:r>
                <a:r>
                  <a:rPr lang="en-US" sz="2800" b="1" dirty="0"/>
                  <a:t>to the coefficient matrix to </a:t>
                </a:r>
                <a:r>
                  <a:rPr lang="en-US" sz="2800" b="1" dirty="0" smtClean="0"/>
                  <a:t>obtain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9144000" cy="24627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0"/>
                <a:ext cx="9144000" cy="310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So, rather than solving the two systems represented by the following augmented matrices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separately, we </a:t>
                </a:r>
                <a:r>
                  <a:rPr lang="en-US" sz="2800" b="1" dirty="0"/>
                  <a:t>can solve them simultaneously</a:t>
                </a:r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109056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85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310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By applying Gauss-Jordan elimination to this matrix, you can solve both systems with </a:t>
                </a:r>
                <a:r>
                  <a:rPr lang="en-US" sz="2800" b="1" dirty="0" smtClean="0"/>
                  <a:t>a single </a:t>
                </a:r>
                <a:r>
                  <a:rPr lang="en-US" sz="2800" b="1" dirty="0"/>
                  <a:t>elimination process, as </a:t>
                </a:r>
                <a:r>
                  <a:rPr lang="en-US" sz="2800" b="1" dirty="0" smtClean="0"/>
                  <a:t>follows</a:t>
                </a:r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10905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3150275"/>
                <a:ext cx="9144000" cy="1170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50275"/>
                <a:ext cx="9144000" cy="11700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84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Corollary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445754"/>
                <a:ext cx="9144000" cy="3780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Thus, by applying </a:t>
                </a:r>
                <a:r>
                  <a:rPr lang="en-US" sz="2800" b="1" dirty="0"/>
                  <a:t>Gauss-Jordan elimination to the “doubly augmented” </a:t>
                </a:r>
                <a:r>
                  <a:rPr lang="en-US" sz="2800" b="1" dirty="0" smtClean="0"/>
                  <a:t>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⋮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sz="2800" b="1" dirty="0" smtClean="0"/>
                  <a:t>, you obtain the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𝑰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⋮</m:t>
                        </m:r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ea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 </a:t>
                </a:r>
                <a:r>
                  <a:rPr lang="en-US" sz="2800" b="1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2800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2800" b="1" dirty="0" smtClean="0"/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5754"/>
                <a:ext cx="9144000" cy="378026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0" y="4379893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This procedure (or algorithm) works for an arbitrary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79893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054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0" y="0"/>
                <a:ext cx="91440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/>
                  <a:t>cannot be </a:t>
                </a:r>
                <a:r>
                  <a:rPr lang="en-US" sz="2800" b="1" dirty="0"/>
                  <a:t>row reduced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800" b="1" dirty="0"/>
                  <a:t>, then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/>
                  <a:t>is noninvertible (or singular).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16002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(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the Inverse of a Matrix by Gauss-Jordan Elimination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2534475"/>
                <a:ext cx="91440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be a square matrix of order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1</a:t>
                </a:r>
                <a:r>
                  <a:rPr lang="en-US" sz="2800" b="1" dirty="0" smtClean="0"/>
                  <a:t>. Write the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matrix that consists of the given </a:t>
                </a:r>
                <a:r>
                  <a:rPr lang="en-US" sz="2800" b="1" dirty="0" smtClean="0"/>
                  <a:t>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on the left and </a:t>
                </a:r>
                <a:r>
                  <a:rPr lang="en-US" sz="2800" b="1" dirty="0" smtClean="0"/>
                  <a:t>the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𝒏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smtClean="0"/>
                  <a:t>identity matrix </a:t>
                </a:r>
                <a14:m>
                  <m:oMath xmlns:m="http://schemas.openxmlformats.org/officeDocument/2006/math">
                    <m:r>
                      <a:rPr lang="en-US" sz="2800" b="1" smtClean="0">
                        <a:solidFill>
                          <a:srgbClr val="00B0F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800" b="1" dirty="0"/>
                  <a:t> on the right to obtain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𝑨</m:t>
                        </m:r>
                        <m:r>
                          <a:rPr lang="en-US" sz="2800" b="1" i="1">
                            <a:latin typeface="Cambria Math"/>
                          </a:rPr>
                          <m:t>⋮</m:t>
                        </m:r>
                        <m:r>
                          <a:rPr lang="en-US" sz="2800" b="1" i="1">
                            <a:latin typeface="Cambria Math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sz="2800" b="1" dirty="0"/>
                  <a:t>. This process is called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adjoining</a:t>
                </a:r>
                <a:r>
                  <a:rPr lang="en-US" sz="2800" b="1" dirty="0"/>
                  <a:t> the matrices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𝑨</m:t>
                    </m:r>
                    <m:r>
                      <a:rPr lang="en-US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/>
                  <a:t>and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𝑰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4475"/>
                <a:ext cx="9144000" cy="3323987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58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3048000"/>
                <a:ext cx="9144000" cy="1341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3</a:t>
                </a:r>
                <a:r>
                  <a:rPr lang="en-US" sz="2800" b="1" dirty="0" smtClean="0"/>
                  <a:t>.</a:t>
                </a:r>
                <a:r>
                  <a:rPr lang="en-US" sz="2800" b="1" dirty="0"/>
                  <a:t> Check your work by </a:t>
                </a:r>
                <a:r>
                  <a:rPr lang="en-US" sz="2800" b="1" dirty="0" smtClean="0"/>
                  <a:t>multiplying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to see that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𝑨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800" b="1" i="1">
                        <a:latin typeface="Cambria Math"/>
                      </a:rPr>
                      <m:t>𝑨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𝑰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0"/>
                <a:ext cx="9144000" cy="134126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(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the Inverse of a Matrix by Gauss-Jordan Elimination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838200"/>
                <a:ext cx="9144000" cy="2114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2</a:t>
                </a:r>
                <a:r>
                  <a:rPr lang="en-US" sz="2800" b="1" dirty="0"/>
                  <a:t>. If possible, row reduce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to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800" b="1" dirty="0"/>
                  <a:t> using elementary row operations on the entire</a:t>
                </a:r>
                <a:r>
                  <a:rPr lang="en-US" sz="2800" b="1" i="1" dirty="0"/>
                  <a:t> </a:t>
                </a:r>
                <a:r>
                  <a:rPr lang="en-US" sz="2800" b="1" dirty="0"/>
                  <a:t>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𝑨</m:t>
                        </m:r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⋮</m:t>
                        </m:r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sz="2800" b="1" dirty="0"/>
                  <a:t>. </a:t>
                </a: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</a:t>
                </a:r>
                <a:r>
                  <a:rPr lang="en-US" sz="2800" b="1" dirty="0"/>
                  <a:t>result will be the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𝑰</m:t>
                        </m:r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⋮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8200"/>
                <a:ext cx="9144000" cy="2114553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2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094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-2272" y="3308623"/>
                <a:ext cx="9152622" cy="2558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Begin by adjoining the identity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to from the </a:t>
                </a:r>
                <a:r>
                  <a:rPr lang="en-US" sz="2800" b="1" dirty="0" smtClean="0"/>
                  <a:t>matrix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𝑨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⋮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𝑰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𝟔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72" y="3308623"/>
                <a:ext cx="9152622" cy="2558777"/>
              </a:xfrm>
              <a:prstGeom prst="rect">
                <a:avLst/>
              </a:prstGeom>
              <a:blipFill rotWithShape="0">
                <a:blip r:embed="rId2"/>
                <a:stretch>
                  <a:fillRect l="-1399" r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457200"/>
                <a:ext cx="9144000" cy="19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Find the inverse of the matrix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1912447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-8622" y="0"/>
            <a:ext cx="9152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Finding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" y="292762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03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44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There are some similarities </a:t>
            </a:r>
            <a:r>
              <a:rPr lang="en-US" sz="3200" b="1" dirty="0"/>
              <a:t>between the algebra of real numbers and </a:t>
            </a:r>
            <a:r>
              <a:rPr lang="en-US" sz="3200" b="1" dirty="0" smtClean="0"/>
              <a:t>the algebra </a:t>
            </a:r>
            <a:r>
              <a:rPr lang="en-US" sz="3200" b="1" dirty="0"/>
              <a:t>of matrices. </a:t>
            </a:r>
            <a:endParaRPr lang="en-US" sz="3200" b="1" dirty="0" smtClean="0"/>
          </a:p>
          <a:p>
            <a:pPr algn="just">
              <a:lnSpc>
                <a:spcPct val="150000"/>
              </a:lnSpc>
            </a:pPr>
            <a:endParaRPr lang="en-US" sz="3200" b="1" dirty="0"/>
          </a:p>
          <a:p>
            <a:pPr algn="just">
              <a:lnSpc>
                <a:spcPct val="150000"/>
              </a:lnSpc>
            </a:pPr>
            <a:r>
              <a:rPr lang="en-US" sz="3200" b="1" dirty="0" smtClean="0"/>
              <a:t>This lecture </a:t>
            </a:r>
            <a:r>
              <a:rPr lang="en-US" sz="3200" b="1" dirty="0"/>
              <a:t>further develops the algebra of matrices to include </a:t>
            </a:r>
            <a:r>
              <a:rPr lang="en-US" sz="3200" b="1" dirty="0" smtClean="0"/>
              <a:t>the solutions </a:t>
            </a:r>
            <a:r>
              <a:rPr lang="en-US" sz="3200" b="1" dirty="0"/>
              <a:t>of matrix equations involving matrix multiplication.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601980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Inverse of a Matrix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38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(continued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381000"/>
                <a:ext cx="9144000" cy="276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800" b="1" dirty="0" smtClean="0"/>
                  <a:t>Now, using elementary row operations, rewrite this matrix in the </a:t>
                </a:r>
                <a:r>
                  <a:rPr lang="en-US" sz="2800" b="1" dirty="0" smtClean="0"/>
                  <a:t>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𝑰</m:t>
                        </m:r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⋮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1" dirty="0" smtClean="0"/>
                  <a:t> as </a:t>
                </a:r>
                <a:r>
                  <a:rPr lang="en-US" sz="2800" b="1" dirty="0" smtClean="0"/>
                  <a:t>follows: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𝟔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27615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0" y="3645053"/>
                <a:ext cx="9144000" cy="123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𝟔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45053"/>
                <a:ext cx="9144000" cy="12317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45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(continued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0" y="520853"/>
                <a:ext cx="9144000" cy="123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0853"/>
                <a:ext cx="9144000" cy="1231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2349653"/>
                <a:ext cx="9144000" cy="123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9653"/>
                <a:ext cx="9144000" cy="12317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0" y="4407053"/>
                <a:ext cx="9144000" cy="123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7053"/>
                <a:ext cx="9144000" cy="12317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04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(continued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1915180"/>
                <a:ext cx="9144000" cy="2443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Therefore the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invertible, and its inverse </a:t>
                </a:r>
                <a:r>
                  <a:rPr lang="en-US" sz="2800" b="1" dirty="0" smtClean="0"/>
                  <a:t>is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15180"/>
                <a:ext cx="9144000" cy="2443554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4684590"/>
                <a:ext cx="9144000" cy="1399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u="sng" dirty="0" smtClean="0">
                    <a:solidFill>
                      <a:schemeClr val="tx1"/>
                    </a:solidFill>
                  </a:rPr>
                  <a:t>Task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: Try confirming this by showing that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sSup>
                        <m:sSup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𝑰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84590"/>
                <a:ext cx="9144000" cy="1399614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0" y="533400"/>
                <a:ext cx="9144000" cy="1266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12661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137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A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0" y="457200"/>
                <a:ext cx="9137180" cy="19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Show that the </a:t>
                </a:r>
                <a:r>
                  <a:rPr lang="en-US" sz="2800" b="1" dirty="0" smtClean="0"/>
                  <a:t>following matrix </a:t>
                </a:r>
                <a:r>
                  <a:rPr lang="en-US" sz="2800" b="1" dirty="0"/>
                  <a:t>has no </a:t>
                </a:r>
                <a:r>
                  <a:rPr lang="en-US" sz="2800" b="1" dirty="0" smtClean="0"/>
                  <a:t>inverse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37180" cy="1912447"/>
              </a:xfrm>
              <a:prstGeom prst="rect">
                <a:avLst/>
              </a:prstGeom>
              <a:blipFill rotWithShape="0">
                <a:blip r:embed="rId2"/>
                <a:stretch>
                  <a:fillRect l="-1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-6820" y="2438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0" y="2819400"/>
                <a:ext cx="9137180" cy="2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Adjoin the identity matrix to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to </a:t>
                </a:r>
                <a:r>
                  <a:rPr lang="en-US" sz="2800" b="1" dirty="0" smtClean="0"/>
                  <a:t>form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𝑨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⋮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𝑰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19400"/>
                <a:ext cx="9137180" cy="2447786"/>
              </a:xfrm>
              <a:prstGeom prst="rect">
                <a:avLst/>
              </a:prstGeom>
              <a:blipFill rotWithShape="0">
                <a:blip r:embed="rId3"/>
                <a:stretch>
                  <a:fillRect l="-1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45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0" y="317915"/>
                <a:ext cx="9144000" cy="187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Apply </a:t>
                </a:r>
                <a:r>
                  <a:rPr lang="en-US" sz="2800" b="1" dirty="0"/>
                  <a:t>Gauss-Jordan elimination as </a:t>
                </a:r>
                <a:r>
                  <a:rPr lang="en-US" sz="2800" b="1" dirty="0" smtClean="0"/>
                  <a:t>follows</a:t>
                </a:r>
                <a:r>
                  <a:rPr lang="en-US" sz="2800" b="1" dirty="0" smtClean="0"/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𝟕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915"/>
                <a:ext cx="9144000" cy="1878078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2654453"/>
                <a:ext cx="9144000" cy="123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𝟕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𝟕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54453"/>
                <a:ext cx="9144000" cy="12317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4483253"/>
                <a:ext cx="9144000" cy="123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𝟕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83253"/>
                <a:ext cx="9144000" cy="12317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5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8100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Now, notice that adding the second row to the third row produces a row of zeros on the </a:t>
            </a:r>
            <a:r>
              <a:rPr lang="en-US" sz="2800" b="1" dirty="0" smtClean="0"/>
              <a:t>left side </a:t>
            </a:r>
            <a:r>
              <a:rPr lang="en-US" sz="2800" b="1" dirty="0"/>
              <a:t>of the matrix.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0" y="2514600"/>
                <a:ext cx="9144000" cy="3407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Because the </a:t>
                </a:r>
                <a:r>
                  <a:rPr lang="en-US" sz="2800" b="1" dirty="0" smtClean="0"/>
                  <a:t>portion </a:t>
                </a:r>
                <a:r>
                  <a:rPr lang="en-US" sz="2800" b="1" dirty="0" smtClean="0"/>
                  <a:t>of the matrix has a row of zeros, you can conclude that it is not possible </a:t>
                </a:r>
                <a:r>
                  <a:rPr lang="en-US" sz="2800" b="1" dirty="0"/>
                  <a:t>to rewrite the </a:t>
                </a:r>
                <a:r>
                  <a:rPr lang="en-US" sz="2800" b="1" dirty="0" smtClean="0"/>
                  <a:t>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𝑨</m:t>
                        </m:r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⋮</m:t>
                        </m:r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sz="2800" b="1" dirty="0" smtClean="0"/>
                  <a:t> in the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𝑰</m:t>
                        </m:r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⋮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1" dirty="0" smtClean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This </a:t>
                </a:r>
                <a:r>
                  <a:rPr lang="en-US" sz="2800" b="1" dirty="0" smtClean="0"/>
                  <a:t>means that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has no inverse.</a:t>
                </a:r>
                <a:endParaRPr lang="en-US" sz="28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600"/>
                <a:ext cx="9144000" cy="340721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78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196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Using Gauss-Jordan elimination to find the inverse of a matrix works well (even as a computer </a:t>
                </a:r>
                <a:r>
                  <a:rPr lang="en-US" sz="2800" b="1" dirty="0"/>
                  <a:t>technique) for matrices of </a:t>
                </a:r>
                <a:r>
                  <a:rPr lang="en-US" sz="2800" b="1" dirty="0" smtClean="0"/>
                  <a:t>size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𝟑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or greater.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964064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7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0" y="2209800"/>
                <a:ext cx="91440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𝟐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matrices, however, </a:t>
                </a:r>
                <a:r>
                  <a:rPr lang="en-US" sz="2800" b="1" dirty="0" smtClean="0"/>
                  <a:t>you can </a:t>
                </a:r>
                <a:r>
                  <a:rPr lang="en-US" sz="2800" b="1" dirty="0"/>
                  <a:t>use a </a:t>
                </a:r>
                <a:r>
                  <a:rPr lang="en-US" sz="2800" b="1" dirty="0" smtClean="0"/>
                  <a:t>simple formula </a:t>
                </a:r>
                <a:r>
                  <a:rPr lang="en-US" sz="2800" b="1" dirty="0"/>
                  <a:t>to find the inverse instead of using Gauss-Jordan elimination. </a:t>
                </a: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This formula </a:t>
                </a:r>
                <a:r>
                  <a:rPr lang="en-US" sz="2800" b="1" dirty="0"/>
                  <a:t>is explained </a:t>
                </a:r>
                <a:r>
                  <a:rPr lang="en-US" sz="2800" b="1" dirty="0" smtClean="0"/>
                  <a:t>further.</a:t>
                </a:r>
                <a:endParaRPr lang="en-US" sz="28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3323987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581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312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</a:t>
                </a:r>
                <a:r>
                  <a:rPr lang="en-US" sz="2800" b="1" dirty="0" smtClean="0"/>
                  <a:t>a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𝟐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matrix represented </a:t>
                </a:r>
                <a:r>
                  <a:rPr lang="en-US" sz="2800" b="1" dirty="0" smtClean="0"/>
                  <a:t>by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𝒄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invertible if and </a:t>
                </a:r>
                <a:r>
                  <a:rPr lang="en-US" sz="2800" b="1" dirty="0" smtClean="0"/>
                  <a:t>only </a:t>
                </a:r>
                <a:r>
                  <a:rPr lang="en-US" sz="2800" b="1" dirty="0" smtClean="0"/>
                  <a:t>if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𝒂𝒅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𝒃𝒄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122521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3268227"/>
                <a:ext cx="9144000" cy="2599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Moreover,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𝒂𝒅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𝒃𝒄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then the </a:t>
                </a:r>
                <a:r>
                  <a:rPr lang="en-US" sz="2800" b="1" dirty="0" smtClean="0"/>
                  <a:t>inverse is </a:t>
                </a:r>
                <a:r>
                  <a:rPr lang="en-US" sz="2800" b="1" dirty="0"/>
                  <a:t>represented </a:t>
                </a:r>
                <a:r>
                  <a:rPr lang="en-US" sz="2800" b="1" dirty="0" smtClean="0"/>
                  <a:t>by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/>
                            </a:rPr>
                            <m:t>𝒂𝒅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𝒃𝒄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𝒅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𝒄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68227"/>
                <a:ext cx="9144000" cy="2599173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4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610380"/>
            <a:ext cx="9137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20574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denominator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𝒂𝒅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𝒃𝒄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is called the determinant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7400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6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0" y="0"/>
                <a:ext cx="9144000" cy="1399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u="sng" dirty="0" smtClean="0">
                    <a:solidFill>
                      <a:schemeClr val="tx1"/>
                    </a:solidFill>
                  </a:rPr>
                  <a:t>Task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: Try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verifying this inverse by finding the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product </a:t>
                </a:r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sSup>
                        <m:sSup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399614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26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Finding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2 x 2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0" y="28956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sz="2800" b="1" dirty="0" smtClean="0"/>
                  <a:t>) For the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apply the formula for the inverse of </a:t>
                </a:r>
                <a:r>
                  <a:rPr lang="en-US" sz="2800" b="1" dirty="0" smtClean="0"/>
                  <a:t>a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𝟐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matrix to </a:t>
                </a:r>
                <a:r>
                  <a:rPr lang="en-US" sz="2800" b="1" dirty="0" smtClean="0"/>
                  <a:t>obtain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𝒂𝒅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𝒃𝒄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9560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2514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533400"/>
                <a:ext cx="9144000" cy="1816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If possible, find the inverse of each matrix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			</a:t>
                </a: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b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1816395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35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434059"/>
                <a:ext cx="9144000" cy="5390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Consider </a:t>
                </a:r>
                <a:r>
                  <a:rPr lang="en-US" sz="2800" b="1" dirty="0"/>
                  <a:t>the </a:t>
                </a:r>
                <a:r>
                  <a:rPr lang="en-US" sz="2800" b="1" dirty="0" smtClean="0"/>
                  <a:t>real number equation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𝒂𝒙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800" b="1" dirty="0" smtClean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To </a:t>
                </a:r>
                <a:r>
                  <a:rPr lang="en-US" sz="2800" b="1" dirty="0"/>
                  <a:t>solve this equation </a:t>
                </a:r>
                <a:r>
                  <a:rPr lang="en-US" sz="2800" b="1" dirty="0" smtClean="0"/>
                  <a:t>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multiply both sides of the </a:t>
                </a:r>
                <a:r>
                  <a:rPr lang="en-US" sz="2800" b="1" dirty="0" smtClean="0"/>
                  <a:t>equation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 smtClean="0"/>
                  <a:t> provided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𝒂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059"/>
                <a:ext cx="9144000" cy="539006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101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57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81000"/>
                <a:ext cx="9144000" cy="370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Because this quantity is not zero, the inverse </a:t>
                </a:r>
                <a:r>
                  <a:rPr lang="en-US" sz="2800" b="1" dirty="0" smtClean="0"/>
                  <a:t>is formed </a:t>
                </a:r>
                <a:r>
                  <a:rPr lang="en-US" sz="2800" b="1" dirty="0"/>
                  <a:t>by interchanging the entries on the main diagonal and changing the signs of </a:t>
                </a:r>
                <a:r>
                  <a:rPr lang="en-US" sz="2800" b="1" dirty="0" smtClean="0"/>
                  <a:t>the other </a:t>
                </a:r>
                <a:r>
                  <a:rPr lang="en-US" sz="2800" b="1" dirty="0"/>
                  <a:t>two entries, as </a:t>
                </a:r>
                <a:r>
                  <a:rPr lang="en-US" sz="2800" b="1" dirty="0" smtClean="0"/>
                  <a:t>follows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3706464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41148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b</a:t>
                </a:r>
                <a:r>
                  <a:rPr lang="en-US" sz="2800" b="1" dirty="0" smtClean="0"/>
                  <a:t>) </a:t>
                </a:r>
                <a:r>
                  <a:rPr lang="en-US" sz="2800" b="1" dirty="0"/>
                  <a:t>For the </a:t>
                </a:r>
                <a:r>
                  <a:rPr lang="en-US" sz="2800" b="1" dirty="0" smtClean="0"/>
                  <a:t>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you </a:t>
                </a:r>
                <a:r>
                  <a:rPr lang="en-US" sz="2800" b="1" dirty="0" smtClean="0"/>
                  <a:t>have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𝒂𝒅</m:t>
                      </m:r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</a:rPr>
                        <m:t>𝒃𝒄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𝟔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which </a:t>
                </a:r>
                <a:r>
                  <a:rPr lang="en-US" sz="2800" b="1" dirty="0"/>
                  <a:t>means </a:t>
                </a:r>
                <a:r>
                  <a:rPr lang="en-US" sz="2800" b="1" dirty="0" smtClean="0"/>
                  <a:t>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 smtClean="0"/>
                  <a:t> is noninvertible</a:t>
                </a:r>
                <a:r>
                  <a:rPr lang="en-US" sz="2800" b="1" dirty="0"/>
                  <a:t>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4800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8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-6350" y="381000"/>
                <a:ext cx="9150350" cy="5786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is an invertible matrix,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b="1" dirty="0" smtClean="0"/>
                  <a:t> is a positive integer,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800" b="1" dirty="0" smtClean="0"/>
                  <a:t> is a scalar,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latin typeface="Cambria Math"/>
                      </a:rPr>
                      <m:t>𝒄𝑨</m:t>
                    </m:r>
                  </m:oMath>
                </a14:m>
                <a:r>
                  <a:rPr lang="en-US" sz="2800" b="1" dirty="0" smtClean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800" b="1" dirty="0" smtClean="0"/>
                  <a:t> are invertible and the following are true:</a:t>
                </a: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1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sz="2800" b="1" dirty="0" smtClean="0"/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sz="2800" b="1" i="1">
                                <a:latin typeface="Cambria Math"/>
                              </a:rPr>
                              <m:t>…</m:t>
                            </m:r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𝐟𝐚𝐜𝐭𝐨𝐫𝐬</m:t>
                        </m:r>
                      </m:lim>
                    </m:limLow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sz="2800" b="1" dirty="0" smtClean="0"/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3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𝒄𝑨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/>
                          </a:rPr>
                          <m:t>𝒄</m:t>
                        </m:r>
                      </m:den>
                    </m:f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,  </m:t>
                    </m:r>
                    <m:r>
                      <a:rPr lang="en-US" sz="2800" b="1" i="1" smtClean="0">
                        <a:latin typeface="Cambria Math"/>
                      </a:rPr>
                      <m:t>𝒄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800" b="1" dirty="0" smtClean="0"/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4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381000"/>
                <a:ext cx="9150350" cy="5786969"/>
              </a:xfrm>
              <a:prstGeom prst="rect">
                <a:avLst/>
              </a:prstGeom>
              <a:blipFill rotWithShape="0">
                <a:blip r:embed="rId2"/>
                <a:stretch>
                  <a:fillRect l="-1399" r="-1332" b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Inverses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(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Inverse Matrices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23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4191000"/>
                <a:ext cx="9144000" cy="2055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 smtClean="0"/>
                  <a:t>Using this convention you can show that the properties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𝒋</m:t>
                        </m:r>
                      </m:sup>
                    </m:sSup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𝒋</m:t>
                        </m:r>
                        <m:r>
                          <a:rPr lang="en-US" sz="2800" b="1" i="1" smtClean="0">
                            <a:latin typeface="Cambria Math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𝒋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𝒌</m:t>
                        </m:r>
                        <m:r>
                          <a:rPr lang="en-US" sz="2800" b="1" i="1" smtClean="0">
                            <a:latin typeface="Cambria Math"/>
                          </a:rPr>
                          <m:t>∗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𝒋</m:t>
                        </m:r>
                      </m:sup>
                    </m:sSup>
                  </m:oMath>
                </a14:m>
                <a:r>
                  <a:rPr lang="en-US" sz="2800" b="1" dirty="0" smtClean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hold true for any integers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91000"/>
                <a:ext cx="9144000" cy="2055691"/>
              </a:xfrm>
              <a:prstGeom prst="rect">
                <a:avLst/>
              </a:prstGeom>
              <a:blipFill rotWithShape="0">
                <a:blip r:embed="rId2"/>
                <a:stretch>
                  <a:fillRect l="-1333" r="-2333" b="-3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0"/>
            <a:ext cx="9144000" cy="2611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For nonsingular matrices, the exponential notation used for repeated multiplication of square </a:t>
            </a:r>
            <a:r>
              <a:rPr lang="en-US" sz="2800" b="1" dirty="0"/>
              <a:t>matrices can be extended to include exponents that are negative integers</a:t>
            </a:r>
            <a:r>
              <a:rPr lang="en-US" sz="2800" b="1" dirty="0" smtClean="0"/>
              <a:t>.</a:t>
            </a:r>
            <a:endParaRPr lang="en-US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Inverses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2667000"/>
                <a:ext cx="9144000" cy="1560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sz="2800" b="1" dirty="0"/>
                  <a:t>This may be </a:t>
                </a:r>
                <a:r>
                  <a:rPr lang="en-US" sz="2800" b="1" dirty="0"/>
                  <a:t>done by </a:t>
                </a:r>
                <a:r>
                  <a:rPr lang="en-US" sz="2800" b="1" dirty="0"/>
                  <a:t>defining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800" b="1" dirty="0"/>
                  <a:t> to be: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1" i="1">
                              <a:latin typeface="Cambria Math"/>
                            </a:rPr>
                            <m:t>𝒌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sz="2800" b="1" i="1">
                                  <a:latin typeface="Cambria Math"/>
                                </a:rPr>
                                <m:t>…</m:t>
                              </m:r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sz="2800" b="1" i="1">
                              <a:latin typeface="Cambria Math"/>
                            </a:rPr>
                            <m:t>𝒌</m:t>
                          </m:r>
                          <m:r>
                            <a:rPr lang="en-US" sz="2800" b="1" i="1">
                              <a:latin typeface="Cambria Math"/>
                            </a:rPr>
                            <m:t> </m:t>
                          </m:r>
                          <m:r>
                            <a:rPr lang="en-US" sz="2800" b="1">
                              <a:latin typeface="Cambria Math"/>
                            </a:rPr>
                            <m:t>𝐟𝐚𝐜𝐭𝐨𝐫𝐬</m:t>
                          </m:r>
                        </m:lim>
                      </m:limLow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7000"/>
                <a:ext cx="9144000" cy="1560107"/>
              </a:xfrm>
              <a:prstGeom prst="rect">
                <a:avLst/>
              </a:prstGeom>
              <a:blipFill rotWithShape="0">
                <a:blip r:embed="rId3"/>
                <a:stretch>
                  <a:fillRect l="-1333" t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23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-4612" y="454002"/>
                <a:ext cx="9148611" cy="4054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 smtClean="0"/>
                  <a:t>for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in </a:t>
                </a:r>
                <a:r>
                  <a:rPr lang="en-US" sz="2800" b="1" dirty="0"/>
                  <a:t>two different ways and show that the results are equal</a:t>
                </a:r>
                <a:r>
                  <a:rPr lang="en-US" sz="28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400" b="1" u="sng" dirty="0" smtClean="0">
                    <a:solidFill>
                      <a:srgbClr val="C00000"/>
                    </a:solidFill>
                  </a:rPr>
                  <a:t>Task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: Solve the problem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12" y="454002"/>
                <a:ext cx="9148611" cy="4054251"/>
              </a:xfrm>
              <a:prstGeom prst="rect">
                <a:avLst/>
              </a:prstGeom>
              <a:blipFill rotWithShape="0">
                <a:blip r:embed="rId2"/>
                <a:stretch>
                  <a:fillRect l="-1332" r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-4611" y="0"/>
            <a:ext cx="9137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The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Inverse of the Square of a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Inverses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76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-6350" y="1840255"/>
                <a:ext cx="9150350" cy="204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 smtClean="0"/>
                  <a:t> are </a:t>
                </a:r>
                <a:r>
                  <a:rPr lang="en-US" sz="2800" b="1" dirty="0"/>
                  <a:t>invertible matrices of </a:t>
                </a:r>
                <a:r>
                  <a:rPr lang="en-US" sz="2800" b="1" dirty="0" smtClean="0"/>
                  <a:t>size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𝑨𝑩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invertible </a:t>
                </a:r>
                <a:r>
                  <a:rPr lang="en-US" sz="2800" b="1" dirty="0" smtClean="0"/>
                  <a:t>and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𝑩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1840255"/>
                <a:ext cx="9150350" cy="2045945"/>
              </a:xfrm>
              <a:prstGeom prst="rect">
                <a:avLst/>
              </a:prstGeom>
              <a:blipFill rotWithShape="0">
                <a:blip r:embed="rId2"/>
                <a:stretch>
                  <a:fillRect l="-1399" r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-6350" y="4114800"/>
                <a:ext cx="9150350" cy="216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This can be generalized to include the product of </a:t>
                </a:r>
                <a:r>
                  <a:rPr lang="en-US" sz="2800" b="1" dirty="0"/>
                  <a:t>several invertible matrices</a:t>
                </a:r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latin typeface="Cambria Math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sz="2800" b="1" i="1" smtClean="0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sSubSup>
                        <m:sSub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4114800"/>
                <a:ext cx="9150350" cy="2166106"/>
              </a:xfrm>
              <a:prstGeom prst="rect">
                <a:avLst/>
              </a:prstGeom>
              <a:blipFill rotWithShape="0">
                <a:blip r:embed="rId3"/>
                <a:stretch>
                  <a:fillRect l="-1399" r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-6350" y="1469435"/>
            <a:ext cx="9137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(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Product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next theorem gives a formula for computing the inverse of a product of two matrices.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6" y="3810000"/>
            <a:ext cx="9137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Inverses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299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457200"/>
                <a:ext cx="9144000" cy="3831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𝑨𝑩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for the </a:t>
                </a:r>
                <a:r>
                  <a:rPr lang="en-US" sz="2800" b="1" dirty="0" smtClean="0"/>
                  <a:t>matrices: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using the result of the last Theorem</a:t>
                </a:r>
                <a:r>
                  <a:rPr lang="en-US" sz="28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400" b="1" u="sng" dirty="0" smtClean="0">
                    <a:solidFill>
                      <a:srgbClr val="C00000"/>
                    </a:solidFill>
                  </a:rPr>
                  <a:t>Task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: Solve the problem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3831690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0"/>
            <a:ext cx="9137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Finding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Inverses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70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Inverses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One important property in the algebra of real numbers is the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cancellation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property</a:t>
                </a:r>
                <a:r>
                  <a:rPr lang="en-US" sz="2800" b="1" dirty="0" smtClean="0"/>
                  <a:t>: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that </a:t>
                </a:r>
                <a:r>
                  <a:rPr lang="en-US" sz="2800" b="1" dirty="0" smtClean="0"/>
                  <a:t>is,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𝒂𝒄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𝒃𝒄</m:t>
                    </m:r>
                    <m:r>
                      <a:rPr lang="en-US" sz="2800" b="1" i="1" smtClean="0">
                        <a:latin typeface="Cambria Math"/>
                      </a:rPr>
                      <m:t> (</m:t>
                    </m:r>
                    <m:r>
                      <a:rPr lang="en-US" sz="2800" b="1" i="1" smtClean="0">
                        <a:latin typeface="Cambria Math"/>
                      </a:rPr>
                      <m:t>𝒄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then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𝒂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𝒃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0" y="2338585"/>
            <a:ext cx="9144000" cy="1319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Invertible matrices have similar cancellation properties.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6600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4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(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Cancellation Properties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-6350" y="53340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an invertible matrix, then the following properties </a:t>
                </a:r>
                <a:r>
                  <a:rPr lang="en-US" sz="2800" b="1" dirty="0" smtClean="0"/>
                  <a:t>hold:</a:t>
                </a: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1</a:t>
                </a:r>
                <a:r>
                  <a:rPr lang="en-US" sz="2800" b="1" dirty="0" smtClean="0"/>
                  <a:t>.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𝑨𝑪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𝑩𝑪</m:t>
                    </m:r>
                  </m:oMath>
                </a14:m>
                <a:r>
                  <a:rPr lang="en-US" sz="2800" b="1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 smtClean="0"/>
                  <a:t>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Right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cancellation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property</a:t>
                </a:r>
                <a:endParaRPr lang="en-US" sz="2800" b="1" dirty="0">
                  <a:solidFill>
                    <a:srgbClr val="C0000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sz="2800" b="1" dirty="0"/>
                  <a:t>. </a:t>
                </a: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𝑪𝑨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𝑪𝑩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then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 smtClean="0"/>
                  <a:t>   </a:t>
                </a:r>
                <a:r>
                  <a:rPr lang="en-US" sz="2800" b="1" dirty="0" smtClean="0"/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Left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cancellation property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533400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400" r="-1333" b="-2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3846493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not invertible, then cancellation is not usually valid.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46493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Inverses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632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820" y="2983255"/>
                <a:ext cx="9144000" cy="204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an invertible matrix, then the system of linear </a:t>
                </a:r>
                <a:r>
                  <a:rPr lang="en-US" sz="2800" b="1" dirty="0" smtClean="0"/>
                  <a:t>equations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𝑨𝒙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has a </a:t>
                </a:r>
                <a:r>
                  <a:rPr lang="en-US" sz="2800" b="1" dirty="0" smtClean="0"/>
                  <a:t>unique solution </a:t>
                </a:r>
                <a:r>
                  <a:rPr lang="en-US" sz="2800" b="1" dirty="0"/>
                  <a:t>given </a:t>
                </a:r>
                <a:r>
                  <a:rPr lang="en-US" sz="2800" b="1" dirty="0" smtClean="0"/>
                  <a:t>by </a:t>
                </a: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2983255"/>
                <a:ext cx="9144000" cy="204594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For square </a:t>
            </a:r>
            <a:r>
              <a:rPr lang="en-US" sz="2800" b="1" dirty="0" smtClean="0"/>
              <a:t>systems, </a:t>
            </a:r>
            <a:r>
              <a:rPr lang="en-US" sz="2800" b="1" dirty="0"/>
              <a:t>you can use the theorem below </a:t>
            </a:r>
            <a:r>
              <a:rPr lang="en-US" sz="2800" b="1" dirty="0" smtClean="0"/>
              <a:t>to determine </a:t>
            </a:r>
            <a:r>
              <a:rPr lang="en-US" sz="2800" b="1" dirty="0"/>
              <a:t>whether the system has a unique solution.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of Equations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" y="206885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(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of Equations with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Solutions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230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of Equations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170" y="457200"/>
                <a:ext cx="91371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This solution is unique because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were two solutions, you could apply </a:t>
                </a:r>
                <a:r>
                  <a:rPr lang="en-US" sz="2800" b="1" dirty="0" smtClean="0"/>
                  <a:t>the cancellation </a:t>
                </a:r>
                <a:r>
                  <a:rPr lang="en-US" sz="2800" b="1" dirty="0"/>
                  <a:t>property to the </a:t>
                </a:r>
                <a:r>
                  <a:rPr lang="en-US" sz="2800" b="1" dirty="0" smtClean="0"/>
                  <a:t>equation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𝒃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to conclude </a:t>
                </a:r>
                <a:r>
                  <a:rPr lang="en-US" sz="2800" b="1" dirty="0" smtClean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0" y="457200"/>
                <a:ext cx="913718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4" r="-1401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0"/>
            <a:ext cx="9137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0" y="2981980"/>
            <a:ext cx="9137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29000"/>
            <a:ext cx="9137180" cy="1965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last theorem is theoretically important, but it is not very practical for solving a system of linear equations. </a:t>
            </a:r>
          </a:p>
        </p:txBody>
      </p:sp>
    </p:spTree>
    <p:extLst>
      <p:ext uri="{BB962C8B-B14F-4D97-AF65-F5344CB8AC3E}">
        <p14:creationId xmlns:p14="http://schemas.microsoft.com/office/powerpoint/2010/main" val="116126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-6574"/>
                <a:ext cx="9144000" cy="3999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number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called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the multiplicative inverse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800" b="1" dirty="0" smtClean="0"/>
                  <a:t>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en-US" sz="2800" b="1" dirty="0" smtClean="0"/>
                  <a:t> yields 1 (the identity element </a:t>
                </a:r>
                <a:r>
                  <a:rPr lang="en-US" sz="2800" b="1" dirty="0"/>
                  <a:t>for multiplication</a:t>
                </a:r>
                <a:r>
                  <a:rPr lang="en-US" sz="2800" b="1" dirty="0" smtClean="0"/>
                  <a:t>).</a:t>
                </a:r>
                <a:r>
                  <a:rPr lang="en-US" sz="2800" b="1" dirty="0"/>
                  <a:t> </a:t>
                </a: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</a:t>
                </a:r>
                <a:r>
                  <a:rPr lang="en-US" sz="2800" b="1" dirty="0"/>
                  <a:t>definition of a multiplicative inverse of a matrix is </a:t>
                </a:r>
                <a:r>
                  <a:rPr lang="en-US" sz="2800" b="1" dirty="0" smtClean="0"/>
                  <a:t>similar.</a:t>
                </a:r>
                <a:endParaRPr lang="en-US" sz="28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6574"/>
                <a:ext cx="9144000" cy="399955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22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0"/>
                <a:ext cx="9144000" cy="204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It </a:t>
                </a:r>
                <a:r>
                  <a:rPr lang="en-US" sz="2800" b="1" dirty="0"/>
                  <a:t>would require more work to </a:t>
                </a:r>
                <a:r>
                  <a:rPr lang="en-US" sz="2800" b="1" dirty="0" smtClean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and then multiply </a:t>
                </a:r>
                <a:r>
                  <a:rPr lang="en-US" sz="2800" b="1" dirty="0" smtClean="0"/>
                  <a:t>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800" b="1" dirty="0" smtClean="0"/>
                  <a:t> than simply </a:t>
                </a:r>
                <a:r>
                  <a:rPr lang="en-US" sz="2800" b="1" dirty="0"/>
                  <a:t>to solve the system using Gaussian elimination with back-substitution.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04594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3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of Equations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057400"/>
            <a:ext cx="9144000" cy="2611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A situation in which you might consider using the last theorem as a computational technique would be one in which you have several systems of linear equations, all of which have the same coefficient matrix.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4701259"/>
                <a:ext cx="9144000" cy="197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In </a:t>
                </a:r>
                <a:r>
                  <a:rPr lang="en-US" sz="2800" b="1" dirty="0"/>
                  <a:t>such a case, you could find the inverse matrix once and then </a:t>
                </a:r>
                <a:r>
                  <a:rPr lang="en-US" sz="2800" b="1" dirty="0" smtClean="0"/>
                  <a:t>solve each </a:t>
                </a:r>
                <a:r>
                  <a:rPr lang="en-US" sz="2800" b="1" dirty="0"/>
                  <a:t>system by computing the </a:t>
                </a:r>
                <a:r>
                  <a:rPr lang="en-US" sz="2800" b="1" dirty="0" smtClean="0"/>
                  <a:t>product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01259"/>
                <a:ext cx="9144000" cy="1972976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7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99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762000"/>
                <a:ext cx="9137180" cy="446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Use an inverse matrix to solve each system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mr>
                      <m:m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mr>
                      <m:m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mr>
                    </m:m>
                  </m:oMath>
                </a14:m>
                <a:r>
                  <a:rPr lang="en-US" sz="2800" b="1" dirty="0" smtClean="0"/>
                  <a:t>			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b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mr>
                      <m:m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mr>
                      <m:m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mr>
                    </m:m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				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c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mr>
                      <m:m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mr>
                      <m:m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mr>
                    </m:m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9137180" cy="4465005"/>
              </a:xfrm>
              <a:prstGeom prst="rect">
                <a:avLst/>
              </a:prstGeom>
              <a:blipFill rotWithShape="0">
                <a:blip r:embed="rId2"/>
                <a:stretch>
                  <a:fillRect l="-1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0" y="0"/>
            <a:ext cx="9137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Solving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System of Equations Using an Inverse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of Equations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20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81000"/>
                <a:ext cx="9144000" cy="19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First note that the coefficient matrix for each system is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1912447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350" y="2436741"/>
                <a:ext cx="9144000" cy="2573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Using Gauss-Jordan elimination, you can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to </a:t>
                </a:r>
                <a:r>
                  <a:rPr lang="en-US" sz="2800" b="1" dirty="0" smtClean="0"/>
                  <a:t>be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" y="2436741"/>
                <a:ext cx="9144000" cy="2573397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of Equations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152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0" y="381000"/>
                <a:ext cx="9144000" cy="5572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To solve each system, use matrix multiplication as follows</a:t>
                </a: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b="1" dirty="0" smtClean="0"/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b</a:t>
                </a:r>
                <a:r>
                  <a:rPr lang="en-US" sz="2800" b="1" dirty="0" smtClean="0"/>
                  <a:t>)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 smtClean="0"/>
                  <a:t> </a:t>
                </a: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c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5572679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of Equations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09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2514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71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38100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invertible</a:t>
                </a:r>
                <a:r>
                  <a:rPr lang="en-US" sz="2800" b="1" dirty="0"/>
                  <a:t> (or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nonsingular</a:t>
                </a:r>
                <a:r>
                  <a:rPr lang="en-US" sz="2800" b="1" dirty="0"/>
                  <a:t>) if there exists an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𝒏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such </a:t>
                </a:r>
                <a:r>
                  <a:rPr lang="en-US" sz="2800" b="1" dirty="0" smtClean="0"/>
                  <a:t>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𝑨𝑩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𝑩𝑨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the identity matrix of </a:t>
                </a:r>
                <a:r>
                  <a:rPr lang="en-US" sz="2800" b="1" dirty="0" smtClean="0"/>
                  <a:t>order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2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5410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Non-square </a:t>
            </a:r>
            <a:r>
              <a:rPr lang="en-US" sz="2800" b="1" dirty="0"/>
              <a:t>matrices do not have inverses.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(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Inverse of a Matrix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1910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A matrix that does not have an inverse is called </a:t>
            </a:r>
            <a:r>
              <a:rPr lang="en-US" sz="2800" b="1" dirty="0">
                <a:solidFill>
                  <a:srgbClr val="FF0000"/>
                </a:solidFill>
              </a:rPr>
              <a:t>noninvertible</a:t>
            </a:r>
            <a:r>
              <a:rPr lang="en-US" sz="2800" b="1" dirty="0"/>
              <a:t> (or </a:t>
            </a:r>
            <a:r>
              <a:rPr lang="en-US" sz="2800" b="1" dirty="0">
                <a:solidFill>
                  <a:srgbClr val="FF0000"/>
                </a:solidFill>
              </a:rPr>
              <a:t>singular</a:t>
            </a:r>
            <a:r>
              <a:rPr lang="en-US" sz="2800" b="1" dirty="0" smtClean="0"/>
              <a:t>).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3138598"/>
                <a:ext cx="9144000" cy="671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</a:t>
                </a:r>
                <a:r>
                  <a:rPr lang="en-US" sz="2800" b="1" dirty="0"/>
                  <a:t>matrix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/>
                  <a:t>is called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multiplicative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inverse</a:t>
                </a:r>
                <a:r>
                  <a:rPr lang="en-US" sz="2800" b="1" dirty="0"/>
                  <a:t> 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38598"/>
                <a:ext cx="9144000" cy="671402"/>
              </a:xfrm>
              <a:prstGeom prst="rect">
                <a:avLst/>
              </a:prstGeom>
              <a:blipFill rotWithShape="0">
                <a:blip r:embed="rId3"/>
                <a:stretch>
                  <a:fillRect l="-1333" b="-2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45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381000"/>
                <a:ext cx="9144000" cy="1399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an invertible matrix, then its inverse is unique. The inverse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1399614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6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(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Uniqueness of an Inverse Matrix)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8389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0" y="22098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invertible, you know it has at least one </a:t>
                </a:r>
                <a:r>
                  <a:rPr lang="en-US" sz="2800" b="1" dirty="0" smtClean="0"/>
                  <a:t>inverse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such </a:t>
                </a:r>
                <a:r>
                  <a:rPr lang="en-US" sz="2800" b="1" dirty="0" smtClean="0"/>
                  <a:t>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𝑨𝑩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𝑩𝑨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42672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has another </a:t>
                </a:r>
                <a:r>
                  <a:rPr lang="en-US" sz="2800" b="1" dirty="0" smtClean="0"/>
                  <a:t>inverse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such </a:t>
                </a:r>
                <a:r>
                  <a:rPr lang="en-US" sz="2800" b="1" dirty="0" smtClean="0"/>
                  <a:t>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𝑨𝑪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𝑪𝑨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7200"/>
                <a:ext cx="9144000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57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91180"/>
                <a:ext cx="9144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Then you can show 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are equal, as </a:t>
                </a:r>
                <a:r>
                  <a:rPr lang="en-US" sz="2800" b="1" dirty="0" smtClean="0"/>
                  <a:t>follows</a:t>
                </a:r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𝑪𝑰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𝑪𝑨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𝑰𝑩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1180"/>
                <a:ext cx="9144000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-1" y="4303693"/>
                <a:ext cx="9144000" cy="131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Consequently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𝑩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and it follows that the inverse of a matrix is unique.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303693"/>
                <a:ext cx="9144000" cy="131901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862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1" y="0"/>
                <a:ext cx="9144000" cy="206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Because the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>
                            <a:solidFill>
                              <a:srgbClr val="00B0F0"/>
                            </a:solidFill>
                            <a:latin typeface="Cambria Math"/>
                          </a:rPr>
                          <m:t>𝐀</m:t>
                        </m:r>
                      </m:e>
                      <m:sup>
                        <m:r>
                          <a:rPr lang="en-US" sz="2800" b="1" i="0">
                            <a:solidFill>
                              <a:srgbClr val="00B0F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of an invertible </a:t>
                </a:r>
                <a:r>
                  <a:rPr lang="en-US" sz="2800" b="1" dirty="0" smtClean="0"/>
                  <a:t>matrix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B0F0"/>
                        </a:solidFill>
                        <a:latin typeface="Cambria Math"/>
                      </a:rPr>
                      <m:t>𝐀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smtClean="0"/>
                  <a:t>is </a:t>
                </a:r>
                <a:r>
                  <a:rPr lang="en-US" sz="2800" b="1" dirty="0"/>
                  <a:t>unique, you can call it the </a:t>
                </a:r>
                <a:r>
                  <a:rPr lang="en-US" sz="2800" b="1" dirty="0" smtClean="0"/>
                  <a:t>inverse of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B0F0"/>
                        </a:solidFill>
                        <a:latin typeface="Cambria Math"/>
                      </a:rPr>
                      <m:t>𝐀</m:t>
                    </m:r>
                    <m:r>
                      <a:rPr lang="en-US" sz="2800" b="1" i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/>
                  <a:t>and </a:t>
                </a:r>
                <a:r>
                  <a:rPr lang="en-US" sz="2800" b="1" dirty="0" smtClean="0"/>
                  <a:t>write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9144000" cy="2060564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348429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The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Inverse of a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3879691"/>
                <a:ext cx="9144000" cy="1454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Show 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the inverse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 smtClean="0"/>
                  <a:t>where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79691"/>
                <a:ext cx="9144000" cy="1454309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57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6350" y="399088"/>
                <a:ext cx="9144000" cy="424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Using the definition of an inverse matrix, you can show 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the inverse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by </a:t>
                </a:r>
                <a:r>
                  <a:rPr lang="en-US" sz="2800" b="1" dirty="0" smtClean="0"/>
                  <a:t>proving 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𝑩𝑨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399088"/>
                <a:ext cx="9144000" cy="4249112"/>
              </a:xfrm>
              <a:prstGeom prst="rect">
                <a:avLst/>
              </a:prstGeom>
              <a:blipFill rotWithShape="0">
                <a:blip r:embed="rId2"/>
                <a:stretch>
                  <a:fillRect l="-140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2826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Inverse of a Matrix</a:t>
            </a:r>
            <a:endParaRPr 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98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34876DBD50AC41ADD0504448BBE949" ma:contentTypeVersion="2" ma:contentTypeDescription="Create a new document." ma:contentTypeScope="" ma:versionID="e9969d2baead75e67df53ac4d6b4ea0c">
  <xsd:schema xmlns:xsd="http://www.w3.org/2001/XMLSchema" xmlns:xs="http://www.w3.org/2001/XMLSchema" xmlns:p="http://schemas.microsoft.com/office/2006/metadata/properties" xmlns:ns2="fcfa62be-be03-42ab-b539-a31a62d9e1fd" targetNamespace="http://schemas.microsoft.com/office/2006/metadata/properties" ma:root="true" ma:fieldsID="b3b05602f166456bc32f485fd9233e5f" ns2:_="">
    <xsd:import namespace="fcfa62be-be03-42ab-b539-a31a62d9e1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a62be-be03-42ab-b539-a31a62d9e1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8DB30F-3F63-489E-852D-15F5E1471415}"/>
</file>

<file path=customXml/itemProps2.xml><?xml version="1.0" encoding="utf-8"?>
<ds:datastoreItem xmlns:ds="http://schemas.openxmlformats.org/officeDocument/2006/customXml" ds:itemID="{9066B653-2C8C-4806-B3B8-293A90A5D4D8}"/>
</file>

<file path=customXml/itemProps3.xml><?xml version="1.0" encoding="utf-8"?>
<ds:datastoreItem xmlns:ds="http://schemas.openxmlformats.org/officeDocument/2006/customXml" ds:itemID="{C4326F74-6E61-45D7-A2FC-DB80849C9F1C}"/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623</TotalTime>
  <Words>1633</Words>
  <Application>Microsoft Office PowerPoint</Application>
  <PresentationFormat>On-screen Show (4:3)</PresentationFormat>
  <Paragraphs>258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inverse of a matrix</dc:title>
  <dc:creator>samir.quliyev</dc:creator>
  <cp:lastModifiedBy>samir.quliyev</cp:lastModifiedBy>
  <cp:revision>269</cp:revision>
  <dcterms:created xsi:type="dcterms:W3CDTF">2006-08-16T00:00:00Z</dcterms:created>
  <dcterms:modified xsi:type="dcterms:W3CDTF">2017-10-03T18:45:00Z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0x010100B134876DBD50AC41ADD0504448BBE949</vt:lpwstr>
  </property>
</Properties>
</file>