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7" r:id="rId3"/>
    <p:sldId id="258" r:id="rId4"/>
    <p:sldId id="288" r:id="rId5"/>
    <p:sldId id="259" r:id="rId6"/>
    <p:sldId id="260" r:id="rId7"/>
    <p:sldId id="261" r:id="rId8"/>
    <p:sldId id="262" r:id="rId9"/>
    <p:sldId id="263" r:id="rId10"/>
    <p:sldId id="264" r:id="rId11"/>
    <p:sldId id="289" r:id="rId12"/>
    <p:sldId id="266" r:id="rId13"/>
    <p:sldId id="292" r:id="rId14"/>
    <p:sldId id="293" r:id="rId15"/>
    <p:sldId id="294" r:id="rId16"/>
    <p:sldId id="267" r:id="rId17"/>
    <p:sldId id="268" r:id="rId18"/>
    <p:sldId id="270" r:id="rId19"/>
    <p:sldId id="271" r:id="rId20"/>
    <p:sldId id="272" r:id="rId21"/>
    <p:sldId id="273" r:id="rId22"/>
    <p:sldId id="275" r:id="rId23"/>
    <p:sldId id="274" r:id="rId24"/>
    <p:sldId id="298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91" r:id="rId34"/>
    <p:sldId id="295" r:id="rId35"/>
    <p:sldId id="296" r:id="rId36"/>
    <p:sldId id="297" r:id="rId37"/>
    <p:sldId id="284" r:id="rId38"/>
    <p:sldId id="29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478" autoAdjust="0"/>
  </p:normalViewPr>
  <p:slideViewPr>
    <p:cSldViewPr>
      <p:cViewPr varScale="1">
        <p:scale>
          <a:sx n="164" d="100"/>
          <a:sy n="164" d="100"/>
        </p:scale>
        <p:origin x="426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 smtClean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6716" y="2114550"/>
            <a:ext cx="4372883" cy="1227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Calculus </a:t>
            </a:r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Single Variable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" name="AutoShape 2" descr="Image result for calcu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://www.bstlhj6.com/data/out/31/3839680-calculus-wallpapers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14" y="3320143"/>
            <a:ext cx="4049485" cy="303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7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773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dirty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d>
                    <m:r>
                      <a:rPr lang="en-US" sz="3200" b="1" i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b="1" i="1" dirty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dirty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𝐜𝐨𝐧𝐭𝐢𝐧𝐮𝐞𝐝</m:t>
                        </m:r>
                      </m:e>
                    </m:d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3200" b="1" dirty="0"/>
                  <a:t>Rewrite using long </a:t>
                </a:r>
                <a:r>
                  <a:rPr lang="en-US" sz="3200" b="1" dirty="0" smtClean="0"/>
                  <a:t>division: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𝟑𝟔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773067"/>
              </a:xfrm>
              <a:prstGeom prst="rect">
                <a:avLst/>
              </a:prstGeom>
              <a:blipFill>
                <a:blip r:embed="rId2"/>
                <a:stretch>
                  <a:fillRect l="-1800" t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959367"/>
                <a:ext cx="9144000" cy="1384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…=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𝟑𝟔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59367"/>
                <a:ext cx="9144000" cy="13840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4267654"/>
                <a:ext cx="9144000" cy="1752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…=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𝟑𝟔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𝐚𝐫𝐜𝐭𝐚𝐧</m:t>
                          </m:r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67654"/>
                <a:ext cx="9144000" cy="17521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28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Note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d>
                  </m:oMath>
                </a14:m>
                <a:r>
                  <a:rPr lang="en-US" sz="3200" b="1" dirty="0"/>
                  <a:t> that some algebra is required before applying any </a:t>
                </a:r>
                <a:r>
                  <a:rPr lang="en-US" sz="3200" b="1" dirty="0" smtClean="0"/>
                  <a:t>integration rules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and more than </a:t>
                </a:r>
                <a:r>
                  <a:rPr lang="en-US" sz="3200" b="1" dirty="0" smtClean="0"/>
                  <a:t>one rule </a:t>
                </a:r>
                <a:r>
                  <a:rPr lang="en-US" sz="3200" b="1" dirty="0"/>
                  <a:t>is needed to evaluate the resulting integral.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>
                <a:blip r:embed="rId2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3201987"/>
                <a:ext cx="9144000" cy="3427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2</a:t>
                </a:r>
                <a:r>
                  <a:rPr 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Using Two Basic Rules to Solve a </a:t>
                </a:r>
                <a:endParaRPr lang="en-US" sz="3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</a:t>
                </a: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				     Single Integral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Evaluate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01987"/>
                <a:ext cx="9144000" cy="3427413"/>
              </a:xfrm>
              <a:prstGeom prst="rect">
                <a:avLst/>
              </a:prstGeom>
              <a:blipFill>
                <a:blip r:embed="rId3"/>
                <a:stretch>
                  <a:fillRect l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53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  <a:p>
            <a:pPr algn="just">
              <a:lnSpc>
                <a:spcPct val="150000"/>
              </a:lnSpc>
            </a:pPr>
            <a:r>
              <a:rPr lang="en-US" sz="3200" b="1" dirty="0"/>
              <a:t>Begin by writing the integral as the sum of two integrals. </a:t>
            </a:r>
            <a:endParaRPr lang="en-US" sz="3200" b="1" dirty="0" smtClean="0"/>
          </a:p>
          <a:p>
            <a:pPr algn="just">
              <a:lnSpc>
                <a:spcPct val="150000"/>
              </a:lnSpc>
            </a:pPr>
            <a:r>
              <a:rPr lang="en-US" sz="3200" b="1" dirty="0" smtClean="0"/>
              <a:t>Then </a:t>
            </a:r>
            <a:r>
              <a:rPr lang="en-US" sz="3200" b="1" dirty="0"/>
              <a:t>apply </a:t>
            </a:r>
            <a:r>
              <a:rPr lang="en-US" sz="3200" b="1" dirty="0" smtClean="0"/>
              <a:t>the Power </a:t>
            </a:r>
            <a:r>
              <a:rPr lang="en-US" sz="3200" b="1" dirty="0"/>
              <a:t>Rule and the Arcsine </a:t>
            </a:r>
            <a:r>
              <a:rPr lang="en-US" sz="3200" b="1" dirty="0" smtClean="0"/>
              <a:t>Rule.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3740209"/>
                <a:ext cx="9144000" cy="177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40209"/>
                <a:ext cx="9144000" cy="1770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36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5100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where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sz="3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100051"/>
              </a:xfrm>
              <a:prstGeom prst="rect">
                <a:avLst/>
              </a:prstGeom>
              <a:blipFill>
                <a:blip r:embed="rId2"/>
                <a:stretch>
                  <a:fillRect l="-1800" b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5105400"/>
                <a:ext cx="9144000" cy="1660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Evaluating the antiderivative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we get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05400"/>
                <a:ext cx="9144000" cy="1660647"/>
              </a:xfrm>
              <a:prstGeom prst="rect">
                <a:avLst/>
              </a:prstGeom>
              <a:blipFill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54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688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So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688749"/>
              </a:xfrm>
              <a:prstGeom prst="rect">
                <a:avLst/>
              </a:prstGeom>
              <a:blipFill>
                <a:blip r:embed="rId2"/>
                <a:stretch>
                  <a:fillRect l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3048000"/>
                <a:ext cx="9144000" cy="1911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nary>
                        <m:nary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32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32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48000"/>
                <a:ext cx="9144000" cy="1911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5186580"/>
                <a:ext cx="9144000" cy="1671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…=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Sup>
                        <m:sSub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arcsin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num>
                                    <m:den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86580"/>
                <a:ext cx="9144000" cy="16714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47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842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</a:t>
                </a:r>
              </a:p>
              <a:p>
                <a:pPr algn="just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3200" b="1" dirty="0" smtClean="0"/>
                  <a:t>Finally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𝟖𝟑𝟗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842638"/>
              </a:xfrm>
              <a:prstGeom prst="rect">
                <a:avLst/>
              </a:prstGeom>
              <a:blipFill>
                <a:blip r:embed="rId2"/>
                <a:stretch>
                  <a:fillRect l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3318570"/>
                <a:ext cx="91440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Technology Note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Simpson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3200" b="1" dirty="0"/>
                  <a:t>s Rule can be used to give a good approximation of </a:t>
                </a:r>
                <a:r>
                  <a:rPr lang="en-US" sz="3200" b="1" dirty="0" smtClean="0"/>
                  <a:t>the value </a:t>
                </a:r>
                <a:r>
                  <a:rPr lang="en-US" sz="3200" b="1" dirty="0"/>
                  <a:t>of the integral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/>
                  <a:t> (</a:t>
                </a:r>
                <a:r>
                  <a:rPr lang="en-US" sz="3200" b="1" dirty="0" smtClean="0"/>
                  <a:t>for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the approximation 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𝟖𝟑𝟗</m:t>
                    </m:r>
                  </m:oMath>
                </a14:m>
                <a:r>
                  <a:rPr lang="en-US" sz="3200" b="1" dirty="0"/>
                  <a:t>).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18570"/>
                <a:ext cx="9144000" cy="3539430"/>
              </a:xfrm>
              <a:prstGeom prst="rect">
                <a:avLst/>
              </a:prstGeom>
              <a:blipFill>
                <a:blip r:embed="rId3"/>
                <a:stretch>
                  <a:fillRect l="-1800" t="-2410" r="-1667" b="-2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18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Note (continued)</a:t>
            </a:r>
          </a:p>
          <a:p>
            <a:pPr algn="just">
              <a:lnSpc>
                <a:spcPct val="150000"/>
              </a:lnSpc>
            </a:pPr>
            <a:r>
              <a:rPr lang="en-US" sz="3200" b="1" dirty="0" smtClean="0"/>
              <a:t>When using </a:t>
            </a:r>
            <a:r>
              <a:rPr lang="en-US" sz="3200" b="1" dirty="0"/>
              <a:t>numerical integration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/>
              <a:t> however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/>
              <a:t> you should be aware that Simpson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’</a:t>
            </a:r>
            <a:r>
              <a:rPr lang="en-US" sz="3200" b="1" dirty="0"/>
              <a:t>s </a:t>
            </a:r>
            <a:r>
              <a:rPr lang="en-US" sz="3200" b="1" dirty="0" smtClean="0"/>
              <a:t>Rule does </a:t>
            </a:r>
            <a:r>
              <a:rPr lang="en-US" sz="3200" b="1" dirty="0"/>
              <a:t>not always give good </a:t>
            </a:r>
            <a:r>
              <a:rPr lang="en-US" sz="3200" b="1" dirty="0" smtClean="0"/>
              <a:t>approximations.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329681"/>
            <a:ext cx="9144000" cy="22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/>
              <a:t>This is </a:t>
            </a:r>
            <a:r>
              <a:rPr lang="en-US" sz="3200" b="1" dirty="0"/>
              <a:t>especially </a:t>
            </a:r>
            <a:r>
              <a:rPr lang="en-US" sz="3200" b="1" dirty="0" smtClean="0"/>
              <a:t>true when </a:t>
            </a:r>
            <a:r>
              <a:rPr lang="en-US" sz="3200" b="1" dirty="0"/>
              <a:t>one or both of the limits of integration are near a vertical asymptote.</a:t>
            </a:r>
          </a:p>
        </p:txBody>
      </p:sp>
    </p:spTree>
    <p:extLst>
      <p:ext uri="{BB962C8B-B14F-4D97-AF65-F5344CB8AC3E}">
        <p14:creationId xmlns:p14="http://schemas.microsoft.com/office/powerpoint/2010/main" val="345543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0"/>
                <a:ext cx="9144000" cy="3735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Technology Note (continued)</a:t>
                </a:r>
              </a:p>
              <a:p>
                <a:pPr algn="just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3200" b="1" dirty="0" smtClean="0"/>
                  <a:t>For instance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using the </a:t>
                </a:r>
                <a:r>
                  <a:rPr lang="en-US" sz="3200" b="1" dirty="0" smtClean="0"/>
                  <a:t>Fundamental Theorem </a:t>
                </a:r>
                <a:r>
                  <a:rPr lang="en-US" sz="3200" b="1" dirty="0"/>
                  <a:t>of Calculus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can </a:t>
                </a:r>
                <a:r>
                  <a:rPr lang="en-US" sz="3200" b="1" dirty="0" smtClean="0"/>
                  <a:t>obtain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𝟗𝟗</m:t>
                          </m:r>
                        </m:sup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 b="0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𝟐𝟏𝟑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735190"/>
              </a:xfrm>
              <a:prstGeom prst="rect">
                <a:avLst/>
              </a:prstGeom>
              <a:blipFill>
                <a:blip r:embed="rId2"/>
                <a:stretch>
                  <a:fillRect l="-1800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4069819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Applying </a:t>
                </a:r>
                <a:r>
                  <a:rPr lang="en-US" sz="3200" b="1" dirty="0"/>
                  <a:t>Simpson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3200" b="1" dirty="0"/>
                  <a:t>s Rule (with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3200" b="1" dirty="0" smtClean="0"/>
                  <a:t>) </a:t>
                </a:r>
                <a:r>
                  <a:rPr lang="en-US" sz="3200" b="1" dirty="0"/>
                  <a:t>to this integral produces an </a:t>
                </a:r>
                <a:r>
                  <a:rPr lang="en-US" sz="3200" b="1" dirty="0" smtClean="0"/>
                  <a:t>approximation of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𝟖𝟖𝟗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69819"/>
                <a:ext cx="9144000" cy="1569660"/>
              </a:xfrm>
              <a:prstGeom prst="rect">
                <a:avLst/>
              </a:prstGeom>
              <a:blipFill>
                <a:blip r:embed="rId3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48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630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 Substitution </a:t>
                </a: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Involving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Find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𝟏𝟔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𝟔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630335"/>
              </a:xfrm>
              <a:prstGeom prst="rect">
                <a:avLst/>
              </a:prstGeom>
              <a:blipFill>
                <a:blip r:embed="rId2"/>
                <a:stretch>
                  <a:fillRect l="-1667" t="-2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728858"/>
                <a:ext cx="9144000" cy="3748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Because the radical in the denominator can be written in the </a:t>
                </a:r>
                <a:r>
                  <a:rPr lang="en-US" sz="3200" b="1" dirty="0" smtClean="0"/>
                  <a:t>form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you can try the </a:t>
                </a:r>
                <a:r>
                  <a:rPr lang="en-US" sz="3200" b="1" dirty="0" smtClean="0"/>
                  <a:t>substitution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28858"/>
                <a:ext cx="9144000" cy="3748142"/>
              </a:xfrm>
              <a:prstGeom prst="rect">
                <a:avLst/>
              </a:prstGeom>
              <a:blipFill>
                <a:blip r:embed="rId3"/>
                <a:stretch>
                  <a:fillRect l="-1800" t="-2276" r="-1667" b="-2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81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530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and we have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𝟏𝟔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𝟔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 b="0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𝟏𝟔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32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2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2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2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𝟑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530005"/>
              </a:xfrm>
              <a:prstGeom prst="rect">
                <a:avLst/>
              </a:prstGeom>
              <a:blipFill>
                <a:blip r:embed="rId2"/>
                <a:stretch>
                  <a:fillRect l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3873767"/>
                <a:ext cx="9144000" cy="1384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…=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e>
                                    <m:sup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arcsin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73767"/>
                <a:ext cx="9144000" cy="13840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5264550"/>
                <a:ext cx="9144000" cy="1593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…=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arcsin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64550"/>
                <a:ext cx="9144000" cy="15934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4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590800"/>
            <a:ext cx="9144000" cy="2057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 Techniques:</a:t>
            </a:r>
          </a:p>
          <a:p>
            <a:pPr>
              <a:lnSpc>
                <a:spcPct val="150000"/>
              </a:lnSpc>
            </a:pPr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Integration Rules</a:t>
            </a:r>
            <a:endParaRPr 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32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Two </a:t>
                </a:r>
                <a:r>
                  <a:rPr lang="en-US" sz="3200" b="1" dirty="0"/>
                  <a:t>of the most commonly overlooked integration rules are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𝐋𝐨𝐠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𝐑𝐮𝐥𝐞</m:t>
                    </m:r>
                  </m:oMath>
                </a14:m>
                <a:r>
                  <a:rPr lang="en-US" sz="32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3200" b="1" dirty="0"/>
                  <a:t>and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𝐏𝐨𝐰𝐞𝐫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𝐑𝐮𝐥𝐞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31654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Notice in the next two examples how these two </a:t>
            </a:r>
            <a:r>
              <a:rPr lang="en-US" sz="3200" b="1" dirty="0" smtClean="0"/>
              <a:t>integration rules </a:t>
            </a:r>
            <a:r>
              <a:rPr lang="en-US" sz="3200" b="1" dirty="0"/>
              <a:t>can be disguised.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3996639"/>
                <a:ext cx="9144000" cy="2861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4</a:t>
                </a:r>
                <a:r>
                  <a:rPr 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 Disguised Form of the Log </a:t>
                </a: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Rule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Find</a:t>
                </a:r>
                <a:r>
                  <a:rPr lang="en-US" sz="3200" b="1" dirty="0"/>
                  <a:t> </a:t>
                </a:r>
                <a:endParaRPr lang="en-US" sz="3200" b="1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3200" b="1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96639"/>
                <a:ext cx="9144000" cy="2861361"/>
              </a:xfrm>
              <a:prstGeom prst="rect">
                <a:avLst/>
              </a:prstGeom>
              <a:blipFill>
                <a:blip r:embed="rId3"/>
                <a:stretch>
                  <a:fillRect l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35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  <a:p>
            <a:pPr algn="just">
              <a:lnSpc>
                <a:spcPct val="150000"/>
              </a:lnSpc>
            </a:pPr>
            <a:r>
              <a:rPr lang="en-US" sz="3200" b="1" dirty="0"/>
              <a:t>The integral does not appear to fit any of the basic rules.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4384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However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the quotient </a:t>
                </a:r>
                <a:r>
                  <a:rPr lang="en-US" sz="3200" b="1" dirty="0"/>
                  <a:t>form suggests the Log Rule. If you </a:t>
                </a:r>
                <a:r>
                  <a:rPr lang="en-US" sz="3200" b="1" dirty="0" smtClean="0"/>
                  <a:t>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38400"/>
                <a:ext cx="9144000" cy="1569660"/>
              </a:xfrm>
              <a:prstGeom prst="rect">
                <a:avLst/>
              </a:prstGeom>
              <a:blipFill>
                <a:blip r:embed="rId2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4527019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You can obtain </a:t>
                </a:r>
                <a:r>
                  <a:rPr lang="en-US" sz="3200" b="1" dirty="0"/>
                  <a:t>the </a:t>
                </a:r>
                <a:r>
                  <a:rPr lang="en-US" sz="3200" b="1" dirty="0" smtClean="0"/>
                  <a:t>required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32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3200" b="1" dirty="0"/>
                  <a:t>by adding and </a:t>
                </a:r>
                <a:r>
                  <a:rPr lang="en-US" sz="3200" b="1" dirty="0" smtClean="0"/>
                  <a:t>subtracting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in the numerator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as follows.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27019"/>
                <a:ext cx="9144000" cy="1569660"/>
              </a:xfrm>
              <a:prstGeom prst="rect">
                <a:avLst/>
              </a:prstGeom>
              <a:blipFill>
                <a:blip r:embed="rId3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6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122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 b="0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122697"/>
              </a:xfrm>
              <a:prstGeom prst="rect">
                <a:avLst/>
              </a:prstGeom>
              <a:blipFill>
                <a:blip r:embed="rId2"/>
                <a:stretch>
                  <a:fillRect l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1981200"/>
                <a:ext cx="9144000" cy="2029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…=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81200"/>
                <a:ext cx="9144000" cy="2029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44196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…=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19600"/>
                <a:ext cx="9144000" cy="15696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26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</a:p>
          <a:p>
            <a:pPr algn="just">
              <a:lnSpc>
                <a:spcPct val="150000"/>
              </a:lnSpc>
            </a:pPr>
            <a:r>
              <a:rPr lang="en-US" sz="3200" b="1" dirty="0"/>
              <a:t>There is usually more than one way to solve an integration problem.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228959"/>
                <a:ext cx="9144000" cy="2647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For instance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try </a:t>
                </a:r>
                <a:r>
                  <a:rPr lang="en-US" sz="3200" b="1" dirty="0" smtClean="0"/>
                  <a:t>integrating </a:t>
                </a:r>
                <a:r>
                  <a:rPr lang="en-US" sz="3200" b="1" dirty="0"/>
                  <a:t>by multiplying the numerator and denominator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sz="3200" b="1" dirty="0" smtClean="0"/>
                  <a:t> to obtain an </a:t>
                </a:r>
                <a:r>
                  <a:rPr lang="en-US" sz="3200" b="1" dirty="0"/>
                  <a:t>integral of the </a:t>
                </a:r>
                <a:r>
                  <a:rPr lang="en-US" sz="3200" b="1" dirty="0" smtClean="0"/>
                  <a:t>form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3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𝐝</m:t>
                            </m:r>
                            <m:r>
                              <a:rPr lang="en-US" sz="3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num>
                          <m:den>
                            <m:r>
                              <a:rPr lang="en-US" sz="3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8959"/>
                <a:ext cx="9144000" cy="2647841"/>
              </a:xfrm>
              <a:prstGeom prst="rect">
                <a:avLst/>
              </a:prstGeom>
              <a:blipFill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49835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See if you can get the same answer by this procedure</a:t>
                </a:r>
                <a:r>
                  <a:rPr lang="en-US" sz="3200" b="1" dirty="0" smtClean="0"/>
                  <a:t>.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∗∗∗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83540"/>
                <a:ext cx="9144000" cy="1569660"/>
              </a:xfrm>
              <a:prstGeom prst="rect">
                <a:avLst/>
              </a:prstGeom>
              <a:blipFill>
                <a:blip r:embed="rId3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15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122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 b="0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122697"/>
              </a:xfrm>
              <a:prstGeom prst="rect">
                <a:avLst/>
              </a:prstGeom>
              <a:blipFill>
                <a:blip r:embed="rId2"/>
                <a:stretch>
                  <a:fillRect l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1981200"/>
                <a:ext cx="9144000" cy="2029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…=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groupChr>
                        <m:groupChrPr>
                          <m:chr m:val="→"/>
                          <m:vertJc m:val="bot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"/>
                                </m:r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e>
                      </m:groupCh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81200"/>
                <a:ext cx="9144000" cy="2029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4419600"/>
                <a:ext cx="9144000" cy="1876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19600"/>
                <a:ext cx="9144000" cy="1876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06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615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5</a:t>
                </a:r>
                <a:r>
                  <a:rPr 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 Disguised Form of the Power </a:t>
                </a: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Rule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Find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615139"/>
              </a:xfrm>
              <a:prstGeom prst="rect">
                <a:avLst/>
              </a:prstGeom>
              <a:blipFill>
                <a:blip r:embed="rId2"/>
                <a:stretch>
                  <a:fillRect l="-1800" t="-3263" r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586097"/>
                <a:ext cx="91440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Again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integral does not appear to fit any of the basic rules.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86097"/>
                <a:ext cx="9144000" cy="2062103"/>
              </a:xfrm>
              <a:prstGeom prst="rect">
                <a:avLst/>
              </a:prstGeom>
              <a:blipFill>
                <a:blip r:embed="rId3"/>
                <a:stretch>
                  <a:fillRect l="-1800" t="-4130" r="-1667" b="-5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4982745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However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3200" b="1" dirty="0" smtClean="0"/>
                  <a:t> </a:t>
                </a:r>
                <a:r>
                  <a:rPr lang="en-US" sz="3200" b="1" dirty="0" smtClean="0"/>
                  <a:t>considering </a:t>
                </a:r>
                <a:r>
                  <a:rPr lang="en-US" sz="3200" b="1" dirty="0"/>
                  <a:t>the two primary choices </a:t>
                </a:r>
                <a:r>
                  <a:rPr lang="en-US" sz="3200" b="1" dirty="0" smtClean="0"/>
                  <a:t>for</a:t>
                </a:r>
                <a:r>
                  <a:rPr lang="ru-RU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["/>
                        <m:endChr m:val="]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b="1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82745"/>
                <a:ext cx="9144000" cy="1569660"/>
              </a:xfrm>
              <a:prstGeom prst="rect">
                <a:avLst/>
              </a:prstGeom>
              <a:blipFill>
                <a:blip r:embed="rId4"/>
                <a:stretch>
                  <a:fillRect l="-1667" r="-1667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55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579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We </a:t>
                </a:r>
                <a:r>
                  <a:rPr lang="en-US" sz="3200" b="1" dirty="0"/>
                  <a:t>can </a:t>
                </a:r>
                <a:r>
                  <a:rPr lang="en-US" sz="3200" b="1" dirty="0" smtClean="0"/>
                  <a:t>argue that </a:t>
                </a:r>
                <a:r>
                  <a:rPr lang="en-US" sz="3200" b="1" dirty="0"/>
                  <a:t>the second choice is the appropriate one </a:t>
                </a:r>
                <a:r>
                  <a:rPr lang="en-US" sz="3200" b="1" dirty="0" smtClean="0"/>
                  <a:t>because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den>
                      </m:f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579185"/>
              </a:xfrm>
              <a:prstGeom prst="rect">
                <a:avLst/>
              </a:prstGeom>
              <a:blipFill>
                <a:blip r:embed="rId2"/>
                <a:stretch>
                  <a:fillRect l="-1800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3733800"/>
                <a:ext cx="9144000" cy="2122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So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  <m:r>
                            <m:rPr>
                              <m:sty m:val="p"/>
                            </m:rPr>
                            <a:rPr lang="en-US" sz="3200" b="0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33800"/>
                <a:ext cx="9144000" cy="2122697"/>
              </a:xfrm>
              <a:prstGeom prst="rect">
                <a:avLst/>
              </a:prstGeom>
              <a:blipFill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11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56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And finally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567178"/>
              </a:xfrm>
              <a:prstGeom prst="rect">
                <a:avLst/>
              </a:prstGeom>
              <a:blipFill rotWithShape="0">
                <a:blip r:embed="rId2"/>
                <a:stretch>
                  <a:fillRect l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972812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Try </a:t>
                </a:r>
                <a:r>
                  <a:rPr lang="en-US" sz="3200" b="1" dirty="0"/>
                  <a:t>checking that the derivative </a:t>
                </a:r>
                <a:r>
                  <a:rPr lang="en-US" sz="3200" b="1" dirty="0" smtClean="0"/>
                  <a:t>of the antiderivative is the integrand of the original integral.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72812"/>
                <a:ext cx="9144000" cy="3046988"/>
              </a:xfrm>
              <a:prstGeom prst="rect">
                <a:avLst/>
              </a:prstGeom>
              <a:blipFill>
                <a:blip r:embed="rId3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24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Trigonometric identities can often be used to fit integrals to one of the </a:t>
            </a:r>
            <a:r>
              <a:rPr lang="en-US" sz="3200" b="1" dirty="0" smtClean="0"/>
              <a:t>basic integration </a:t>
            </a:r>
            <a:r>
              <a:rPr lang="en-US" sz="3200" b="1" dirty="0"/>
              <a:t>rules.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1710639"/>
                <a:ext cx="9144000" cy="2861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</a:t>
                </a: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r>
                  <a:rPr 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Using Trigonometric </a:t>
                </a: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Identities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Find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3200" b="1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10639"/>
                <a:ext cx="9144000" cy="2861361"/>
              </a:xfrm>
              <a:prstGeom prst="rect">
                <a:avLst/>
              </a:prstGeom>
              <a:blipFill>
                <a:blip r:embed="rId2"/>
                <a:stretch>
                  <a:fillRect l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4567297"/>
                <a:ext cx="91440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Note </a:t>
                </a:r>
                <a:r>
                  <a:rPr lang="en-US" sz="3200" b="1" dirty="0" smtClean="0"/>
                  <a:t>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not in the list of basic integration rules.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67297"/>
                <a:ext cx="9144000" cy="2062103"/>
              </a:xfrm>
              <a:prstGeom prst="rect">
                <a:avLst/>
              </a:prstGeom>
              <a:blipFill>
                <a:blip r:embed="rId3"/>
                <a:stretch>
                  <a:fillRect l="-1800" t="-4130" r="-1667" b="-5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53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615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However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sec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func>
                  </m:oMath>
                </a14:m>
                <a:r>
                  <a:rPr lang="en-US" sz="3200" b="1" dirty="0" smtClean="0"/>
                  <a:t> is </a:t>
                </a:r>
                <a:r>
                  <a:rPr lang="en-US" sz="3200" b="1" dirty="0"/>
                  <a:t>in the </a:t>
                </a:r>
                <a:r>
                  <a:rPr lang="en-US" sz="3200" b="1" dirty="0" smtClean="0"/>
                  <a:t>list: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e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fun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615139"/>
              </a:xfrm>
              <a:prstGeom prst="rect">
                <a:avLst/>
              </a:prstGeom>
              <a:blipFill>
                <a:blip r:embed="rId2"/>
                <a:stretch>
                  <a:fillRect l="-1800" t="-3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6213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This suggests the trigonometric identity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fun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func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21340"/>
                <a:ext cx="9144000" cy="1569660"/>
              </a:xfrm>
              <a:prstGeom prst="rect">
                <a:avLst/>
              </a:prstGeom>
              <a:blipFill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4581415"/>
                <a:ext cx="9144000" cy="227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3200" b="1" dirty="0" smtClean="0"/>
                  <a:t>If you 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and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US" sz="3200" b="0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func>
                        </m:e>
                      </m:nary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81415"/>
                <a:ext cx="9144000" cy="2276585"/>
              </a:xfrm>
              <a:prstGeom prst="rect">
                <a:avLst/>
              </a:prstGeom>
              <a:blipFill>
                <a:blip r:embed="rId4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50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In this </a:t>
                </a:r>
                <a:r>
                  <a:rPr lang="en-US" sz="3200" b="1" dirty="0" smtClean="0"/>
                  <a:t>and subsequent lectures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we </a:t>
                </a:r>
                <a:r>
                  <a:rPr lang="en-US" sz="3200" b="1" dirty="0"/>
                  <a:t>will study several integration techniques that greatly expand the </a:t>
                </a:r>
                <a:r>
                  <a:rPr lang="en-US" sz="3200" b="1" dirty="0" smtClean="0"/>
                  <a:t>set of </a:t>
                </a:r>
                <a:r>
                  <a:rPr lang="en-US" sz="3200" b="1" dirty="0"/>
                  <a:t>integrals to which the basic integration rules can be applied.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>
                <a:blip r:embed="rId2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3581400"/>
            <a:ext cx="9144000" cy="22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A major step in solving any integration problem is recognizing </a:t>
            </a:r>
            <a:r>
              <a:rPr lang="en-US" sz="3200" b="1" dirty="0" smtClean="0"/>
              <a:t>which basic </a:t>
            </a:r>
            <a:r>
              <a:rPr lang="en-US" sz="3200" b="1" dirty="0"/>
              <a:t>integration rule to use.</a:t>
            </a:r>
          </a:p>
        </p:txBody>
      </p:sp>
    </p:spTree>
    <p:extLst>
      <p:ext uri="{BB962C8B-B14F-4D97-AF65-F5344CB8AC3E}">
        <p14:creationId xmlns:p14="http://schemas.microsoft.com/office/powerpoint/2010/main" val="199328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507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Taking the trigonometric identity into account: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func>
                        </m:e>
                      </m:nary>
                      <m:r>
                        <m:rPr>
                          <m:sty m:val="p"/>
                        </m:rPr>
                        <a:rPr lang="en-US" sz="3200" b="0" i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32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 dirty="0"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3200" b="1" i="1" dirty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func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nary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507242"/>
              </a:xfrm>
              <a:prstGeom prst="rect">
                <a:avLst/>
              </a:prstGeom>
              <a:blipFill>
                <a:blip r:embed="rId2"/>
                <a:stretch>
                  <a:fillRect l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3645167"/>
                <a:ext cx="9144000" cy="1384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…=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e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US" sz="3200" b="0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nary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45167"/>
                <a:ext cx="9144000" cy="13840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5001660"/>
                <a:ext cx="9144000" cy="1475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…=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fun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01660"/>
                <a:ext cx="9144000" cy="1475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33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2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This </a:t>
            </a:r>
            <a:r>
              <a:rPr lang="en-US" sz="3200" b="1" dirty="0" smtClean="0"/>
              <a:t> lecture  concludes  with  a  summary of </a:t>
            </a:r>
            <a:r>
              <a:rPr lang="en-US" sz="3200" b="1" dirty="0"/>
              <a:t>the </a:t>
            </a:r>
            <a:endParaRPr lang="en-US" sz="3200" b="1" dirty="0" smtClean="0"/>
          </a:p>
          <a:p>
            <a:pPr algn="just">
              <a:lnSpc>
                <a:spcPct val="150000"/>
              </a:lnSpc>
            </a:pPr>
            <a:r>
              <a:rPr lang="en-US" sz="3200" b="1" dirty="0" smtClean="0"/>
              <a:t>common </a:t>
            </a:r>
            <a:r>
              <a:rPr lang="en-US" sz="3200" b="1" dirty="0"/>
              <a:t>procedures for </a:t>
            </a:r>
            <a:r>
              <a:rPr lang="en-US" sz="3200" b="1" dirty="0" smtClean="0"/>
              <a:t>fitting integrands </a:t>
            </a:r>
            <a:r>
              <a:rPr lang="en-US" sz="3200" b="1" dirty="0"/>
              <a:t>to the basic integration rules.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599"/>
            <a:ext cx="9144000" cy="605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Technology Note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If you have </a:t>
                </a:r>
                <a:r>
                  <a:rPr lang="en-US" sz="3200" b="1" dirty="0" smtClean="0"/>
                  <a:t>access to </a:t>
                </a:r>
                <a:r>
                  <a:rPr lang="en-US" sz="3200" b="1" dirty="0"/>
                  <a:t>a computer algebra system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try using </a:t>
                </a:r>
                <a:r>
                  <a:rPr lang="en-US" sz="3200" b="1" dirty="0"/>
                  <a:t>it to evaluate the integrals </a:t>
                </a:r>
                <a:r>
                  <a:rPr lang="en-US" sz="3200" b="1" dirty="0" smtClean="0"/>
                  <a:t>in this </a:t>
                </a:r>
                <a:r>
                  <a:rPr lang="en-US" sz="3200" b="1" dirty="0"/>
                  <a:t>section.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800767"/>
              </a:xfrm>
              <a:prstGeom prst="rect">
                <a:avLst/>
              </a:prstGeom>
              <a:blipFill rotWithShape="0">
                <a:blip r:embed="rId2"/>
                <a:stretch>
                  <a:fillRect l="-1800" t="-3050" r="-1667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743200"/>
            <a:ext cx="9144000" cy="22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Compare the forms of </a:t>
            </a:r>
            <a:r>
              <a:rPr lang="en-US" sz="3200" b="1" dirty="0" smtClean="0"/>
              <a:t>the antiderivatives </a:t>
            </a:r>
            <a:r>
              <a:rPr lang="en-US" sz="3200" b="1" dirty="0"/>
              <a:t>given by the </a:t>
            </a:r>
            <a:r>
              <a:rPr lang="en-US" sz="3200" b="1" dirty="0" smtClean="0"/>
              <a:t>software with </a:t>
            </a:r>
            <a:r>
              <a:rPr lang="en-US" sz="3200" b="1" dirty="0"/>
              <a:t>the forms obtained by hand.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5105400"/>
                <a:ext cx="9144000" cy="1494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Sometimes the forms will be </a:t>
                </a:r>
                <a:r>
                  <a:rPr lang="en-US" sz="3200" b="1" dirty="0" smtClean="0"/>
                  <a:t>the same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but often they will differ.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05400"/>
                <a:ext cx="9144000" cy="1494255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67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644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ctr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 Comparison of Three Similar Integrals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Which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if any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of the </a:t>
                </a:r>
                <a:r>
                  <a:rPr lang="en-US" sz="3200" b="1" dirty="0"/>
                  <a:t>following integrals can </a:t>
                </a:r>
                <a:r>
                  <a:rPr lang="en-US" sz="3200" b="1" dirty="0" smtClean="0"/>
                  <a:t>be evaluated </a:t>
                </a:r>
                <a:r>
                  <a:rPr lang="en-US" sz="3200" b="1" dirty="0"/>
                  <a:t>using the </a:t>
                </a:r>
                <a:r>
                  <a:rPr lang="en-US" sz="3200" b="1" dirty="0" smtClean="0"/>
                  <a:t>basic integration </a:t>
                </a:r>
                <a:r>
                  <a:rPr lang="en-US" sz="3200" b="1" dirty="0"/>
                  <a:t>rules</a:t>
                </a:r>
                <a:r>
                  <a:rPr lang="en-US" sz="3200" b="1" dirty="0" smtClean="0"/>
                  <a:t>?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nary>
                  </m:oMath>
                </a14:m>
                <a:r>
                  <a:rPr lang="en-US" sz="3200" b="1" dirty="0" smtClean="0"/>
                  <a:t>	   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m:rPr>
                            <m:sty m:val="p"/>
                          </m:rPr>
                          <a:rPr lang="en-US" sz="3200" b="0" i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nary>
                  </m:oMath>
                </a14:m>
                <a:r>
                  <a:rPr lang="en-US" sz="3200" b="1" dirty="0" smtClean="0"/>
                  <a:t>  	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sSup>
                              <m:sSup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m:rPr>
                            <m:sty m:val="p"/>
                          </m:rPr>
                          <a:rPr lang="en-US" sz="3200" b="0" i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nary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644011"/>
              </a:xfrm>
              <a:prstGeom prst="rect">
                <a:avLst/>
              </a:prstGeom>
              <a:blipFill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40924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For any </a:t>
                </a:r>
                <a:r>
                  <a:rPr lang="en-US" sz="3200" b="1" dirty="0" smtClean="0"/>
                  <a:t>that can </a:t>
                </a:r>
                <a:r>
                  <a:rPr lang="en-US" sz="3200" b="1" dirty="0"/>
                  <a:t>be evaluated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do so. </a:t>
                </a:r>
                <a:endParaRPr lang="en-US" sz="3200" b="1" dirty="0" smtClean="0"/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For any that </a:t>
                </a:r>
                <a:r>
                  <a:rPr lang="en-US" sz="3200" b="1" dirty="0"/>
                  <a:t>can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3200" b="1" dirty="0"/>
                  <a:t>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explain why</a:t>
                </a:r>
                <a:r>
                  <a:rPr lang="en-US" sz="32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92476"/>
                <a:ext cx="9144000" cy="2308324"/>
              </a:xfrm>
              <a:prstGeom prst="rect">
                <a:avLst/>
              </a:prstGeom>
              <a:blipFill>
                <a:blip r:embed="rId3"/>
                <a:stretch>
                  <a:fillRect l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93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029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fNam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029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667000"/>
                <a:ext cx="9144000" cy="3996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rad>
                            </m:den>
                          </m:f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67000"/>
                <a:ext cx="9144000" cy="3996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58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6409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fNam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func>
                    </m:oMath>
                  </m:oMathPara>
                </a14:m>
                <a:endParaRPr lang="en-US" sz="3200" b="1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func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→</m:t>
                      </m:r>
                    </m:oMath>
                  </m:oMathPara>
                </a14:m>
                <a:endParaRPr lang="en-US" sz="3200" b="1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409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32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5350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func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func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fName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func>
                            <m:func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3505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5781667"/>
                <a:ext cx="9144000" cy="847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fNam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81667"/>
                <a:ext cx="9144000" cy="8477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07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2971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attention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92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/>
              <a:t>text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81400"/>
            <a:ext cx="9144000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/>
              <a:t>text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416609"/>
            <a:ext cx="9144000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/>
              <a:t>text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1069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0"/>
            <a:ext cx="652876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As shown in the following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slight differences in the </a:t>
                </a:r>
                <a:r>
                  <a:rPr lang="en-US" sz="3200" b="1" dirty="0" smtClean="0"/>
                  <a:t>integrand can </a:t>
                </a:r>
                <a:r>
                  <a:rPr lang="en-US" sz="3200" b="1" dirty="0"/>
                  <a:t>lead to very different solution techniques.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514600"/>
                <a:ext cx="9144000" cy="4251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 </a:t>
                </a: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 Comparison of Three Similar </a:t>
                </a:r>
                <a:endParaRPr lang="en-US" sz="3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</a:t>
                </a: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					   Integrals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Find each </a:t>
                </a:r>
                <a:r>
                  <a:rPr lang="en-US" sz="3200" b="1" dirty="0" smtClean="0"/>
                  <a:t>integral: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</m:d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d>
                        <m:d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d>
                        <m:dPr>
                          <m:ctrlPr>
                            <a:rPr lang="en-U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</m:d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sSup>
                                <m:sSup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14600"/>
                <a:ext cx="9144000" cy="4251933"/>
              </a:xfrm>
              <a:prstGeom prst="rect">
                <a:avLst/>
              </a:prstGeom>
              <a:blipFill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85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5230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dirty="0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</m:oMath>
                </a14:m>
                <a:endParaRPr lang="en-US" sz="3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Use the Arctangent </a:t>
                </a:r>
                <a:r>
                  <a:rPr lang="en-US" sz="3200" b="1" dirty="0" smtClean="0"/>
                  <a:t>Rule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  <a:spcAft>
                    <a:spcPts val="1800"/>
                  </a:spcAft>
                </a:pPr>
                <a:r>
                  <a:rPr lang="en-US" sz="3200" b="1" dirty="0" smtClean="0"/>
                  <a:t>and 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 smtClean="0"/>
                  <a:t> to obtain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 b="0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 b="0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3200" b="1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230984"/>
              </a:xfrm>
              <a:prstGeom prst="rect">
                <a:avLst/>
              </a:prstGeom>
              <a:blipFill>
                <a:blip r:embed="rId2"/>
                <a:stretch>
                  <a:fillRect l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5659146"/>
                <a:ext cx="9144000" cy="119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…=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𝟒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𝐚𝐫𝐜𝐭𝐚𝐧</m:t>
                          </m:r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59146"/>
                <a:ext cx="9144000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82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dirty="0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Here the Arctangent Rule does not apply because the numerator contains a </a:t>
                </a:r>
                <a:r>
                  <a:rPr lang="en-US" sz="3200" b="1" dirty="0" smtClean="0"/>
                  <a:t>factor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062103"/>
              </a:xfrm>
              <a:prstGeom prst="rect">
                <a:avLst/>
              </a:prstGeom>
              <a:blipFill>
                <a:blip r:embed="rId2"/>
                <a:stretch>
                  <a:fillRect l="-1800" t="-4142" r="-1667" b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2133600"/>
                <a:ext cx="9144000" cy="4132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We can recognize the following pattern in the integral: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where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200" b="1" dirty="0" smtClean="0"/>
                  <a:t>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  <m:d>
                              <m:dPr>
                                <m:ctrlP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33600"/>
                <a:ext cx="9144000" cy="4132542"/>
              </a:xfrm>
              <a:prstGeom prst="rect">
                <a:avLst/>
              </a:prstGeom>
              <a:blipFill>
                <a:blip r:embed="rId3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64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078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dirty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(continued)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Consider the Log Rule and </a:t>
                </a:r>
                <a:r>
                  <a:rPr lang="en-US" sz="3200" b="1" dirty="0" smtClean="0"/>
                  <a:t>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en-US" sz="3200" b="1" dirty="0" smtClean="0"/>
                  <a:t>. Then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078839"/>
              </a:xfrm>
              <a:prstGeom prst="rect">
                <a:avLst/>
              </a:prstGeom>
              <a:blipFill>
                <a:blip r:embed="rId2"/>
                <a:stretch>
                  <a:fillRect l="-1800" t="-4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57400"/>
                <a:ext cx="9144000" cy="2122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And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consequently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we have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 b="0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3200" b="0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den>
                          </m:f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57400"/>
                <a:ext cx="9144000" cy="2122697"/>
              </a:xfrm>
              <a:prstGeom prst="rect">
                <a:avLst/>
              </a:prstGeom>
              <a:blipFill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4343400"/>
                <a:ext cx="9144000" cy="1759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…=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</m:e>
                      </m:fun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</m:e>
                      </m:fun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func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43400"/>
                <a:ext cx="9144000" cy="17599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08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dirty="0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d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Because the degree of the numerator is equal to the degree of the denominator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you should </a:t>
                </a:r>
                <a:r>
                  <a:rPr lang="en-US" sz="3200" b="1" dirty="0"/>
                  <a:t>first use division to rewrite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𝐢𝐦𝐩𝐫𝐨𝐩𝐞𝐫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𝐫𝐚𝐭𝐢𝐨𝐧𝐚𝐥</m:t>
                    </m:r>
                  </m:oMath>
                </a14:m>
                <a:r>
                  <a:rPr lang="en-US" sz="32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𝐟𝐮𝐧𝐜𝐭𝐢𝐨𝐧</m:t>
                    </m:r>
                  </m:oMath>
                </a14:m>
                <a:r>
                  <a:rPr lang="en-US" sz="32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3200" b="1" dirty="0"/>
                  <a:t>as the sum of </a:t>
                </a:r>
                <a:r>
                  <a:rPr lang="en-US" sz="3200" b="1" dirty="0" smtClean="0"/>
                  <a:t>a polynomial </a:t>
                </a:r>
                <a:r>
                  <a:rPr lang="en-US" sz="3200" b="1" dirty="0"/>
                  <a:t>and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𝐩𝐫𝐨𝐩𝐞𝐫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𝐫𝐚𝐭𝐢𝐨𝐧𝐚𝐥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𝐟𝐮𝐧𝐜𝐭𝐢𝐨𝐧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278094"/>
              </a:xfrm>
              <a:prstGeom prst="rect">
                <a:avLst/>
              </a:prstGeom>
              <a:blipFill>
                <a:blip r:embed="rId2"/>
                <a:stretch>
                  <a:fillRect l="-1800" t="-1994" r="-1667" b="-1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43210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 rational expression is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𝐩𝐫𝐨𝐩𝐞𝐫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dirty="0"/>
                  <a:t>if the degree of the numerator is less than the degree of the denominator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𝐢𝐦𝐩𝐫𝐨𝐩𝐞𝐫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dirty="0"/>
                  <a:t>otherwise.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21076"/>
                <a:ext cx="9144000" cy="2308324"/>
              </a:xfrm>
              <a:prstGeom prst="rect">
                <a:avLst/>
              </a:prstGeom>
              <a:blipFill>
                <a:blip r:embed="rId3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8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600</TotalTime>
  <Words>783</Words>
  <Application>Microsoft Office PowerPoint</Application>
  <PresentationFormat>On-screen Show (4:3)</PresentationFormat>
  <Paragraphs>165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Cambria Math</vt:lpstr>
      <vt:lpstr>Century Gothic</vt:lpstr>
      <vt:lpstr>Courier New</vt:lpstr>
      <vt:lpstr>Palatino Linotype</vt:lpstr>
      <vt:lpstr>Wingdings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Samir</cp:lastModifiedBy>
  <cp:revision>74</cp:revision>
  <dcterms:created xsi:type="dcterms:W3CDTF">2006-08-16T00:00:00Z</dcterms:created>
  <dcterms:modified xsi:type="dcterms:W3CDTF">2021-04-02T06:50:35Z</dcterms:modified>
</cp:coreProperties>
</file>