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78" autoAdjust="0"/>
  </p:normalViewPr>
  <p:slideViewPr>
    <p:cSldViewPr>
      <p:cViewPr>
        <p:scale>
          <a:sx n="160" d="100"/>
          <a:sy n="160" d="100"/>
        </p:scale>
        <p:origin x="1824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 smtClean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Image result for calcu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://www.bstlhj6.com/data/out/31/3839680-calculus-wallpapers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6716" y="2114550"/>
            <a:ext cx="4372883" cy="1227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800"/>
              </a:spcBef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Computer Architecture and Operating Systems 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10" name="Picture 2" descr="Картинки по запросу Operating syste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56" y="3475265"/>
            <a:ext cx="3556399" cy="269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4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To see the </a:t>
            </a:r>
            <a:r>
              <a:rPr lang="en-US" sz="2800" b="1" dirty="0">
                <a:solidFill>
                  <a:srgbClr val="00B050"/>
                </a:solidFill>
              </a:rPr>
              <a:t>OR</a:t>
            </a:r>
            <a:r>
              <a:rPr lang="en-US" sz="2800" b="1" dirty="0"/>
              <a:t> operation at work, imagine that a variable called </a:t>
            </a:r>
            <a:r>
              <a:rPr lang="en-US" sz="2800" b="1" dirty="0" smtClean="0">
                <a:solidFill>
                  <a:srgbClr val="00B0F0"/>
                </a:solidFill>
              </a:rPr>
              <a:t>major</a:t>
            </a:r>
            <a:r>
              <a:rPr lang="en-US" sz="2800" b="1" i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smtClean="0"/>
              <a:t>specifies </a:t>
            </a:r>
            <a:r>
              <a:rPr lang="en-US" sz="2800" b="1" dirty="0"/>
              <a:t>a student’s college major.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0" y="16002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If we want to know whether a student </a:t>
            </a:r>
            <a:r>
              <a:rPr lang="en-US" sz="2800" b="1" dirty="0" smtClean="0"/>
              <a:t>is majoring </a:t>
            </a:r>
            <a:r>
              <a:rPr lang="en-US" sz="2800" b="1" dirty="0"/>
              <a:t>in either </a:t>
            </a:r>
            <a:r>
              <a:rPr lang="en-US" sz="2800" b="1" dirty="0">
                <a:solidFill>
                  <a:srgbClr val="00B0F0"/>
                </a:solidFill>
              </a:rPr>
              <a:t>math</a:t>
            </a:r>
            <a:r>
              <a:rPr lang="en-US" sz="2800" b="1" dirty="0"/>
              <a:t> or </a:t>
            </a:r>
            <a:r>
              <a:rPr lang="en-US" sz="2800" b="1" dirty="0">
                <a:solidFill>
                  <a:srgbClr val="00B0F0"/>
                </a:solidFill>
              </a:rPr>
              <a:t>computer science</a:t>
            </a:r>
            <a:r>
              <a:rPr lang="en-US" sz="2800" b="1" dirty="0"/>
              <a:t>, we cannot accomplish this </a:t>
            </a:r>
            <a:r>
              <a:rPr lang="en-US" sz="2800" b="1" dirty="0" smtClean="0"/>
              <a:t>with a </a:t>
            </a:r>
            <a:r>
              <a:rPr lang="en-US" sz="2800" b="1" dirty="0"/>
              <a:t>single comparison.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Logic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12420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The test </a:t>
            </a:r>
            <a:endParaRPr lang="en-US" sz="2800" b="1" dirty="0" smtClean="0"/>
          </a:p>
          <a:p>
            <a:pPr algn="ctr"/>
            <a:r>
              <a:rPr lang="en-US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major </a:t>
            </a:r>
            <a:r>
              <a:rPr lang="en-US" sz="2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‘math’) </a:t>
            </a:r>
          </a:p>
          <a:p>
            <a:pPr algn="just"/>
            <a:r>
              <a:rPr lang="en-US" sz="2800" b="1" dirty="0" smtClean="0"/>
              <a:t>omits </a:t>
            </a:r>
            <a:r>
              <a:rPr lang="en-US" sz="2800" b="1" dirty="0"/>
              <a:t>computer science </a:t>
            </a:r>
            <a:r>
              <a:rPr lang="en-US" sz="2800" b="1" dirty="0" smtClean="0"/>
              <a:t>majors, whereas </a:t>
            </a:r>
            <a:r>
              <a:rPr lang="en-US" sz="2800" b="1" dirty="0"/>
              <a:t>the test </a:t>
            </a:r>
            <a:endParaRPr lang="en-US" sz="2800" b="1" dirty="0" smtClean="0"/>
          </a:p>
          <a:p>
            <a:pPr algn="ctr"/>
            <a:r>
              <a:rPr lang="en-US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major </a:t>
            </a:r>
            <a:r>
              <a:rPr lang="en-US" sz="2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‘computer science’)</a:t>
            </a:r>
          </a:p>
          <a:p>
            <a:pPr algn="just"/>
            <a:r>
              <a:rPr lang="en-US" sz="2800" b="1" dirty="0" smtClean="0"/>
              <a:t>leaves </a:t>
            </a:r>
            <a:r>
              <a:rPr lang="en-US" sz="2800" b="1" dirty="0"/>
              <a:t>out the mathematicians.</a:t>
            </a:r>
          </a:p>
        </p:txBody>
      </p:sp>
    </p:spTree>
    <p:extLst>
      <p:ext uri="{BB962C8B-B14F-4D97-AF65-F5344CB8AC3E}">
        <p14:creationId xmlns:p14="http://schemas.microsoft.com/office/powerpoint/2010/main" val="42284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Instead, we need to determine whether the student is majoring in either</a:t>
            </a:r>
            <a:r>
              <a:rPr lang="en-US" sz="2800" b="1" i="1" dirty="0"/>
              <a:t> </a:t>
            </a:r>
            <a:r>
              <a:rPr lang="en-US" sz="2800" b="1" dirty="0" smtClean="0"/>
              <a:t>math or </a:t>
            </a:r>
            <a:r>
              <a:rPr lang="en-US" sz="2800" b="1" dirty="0"/>
              <a:t>computer science (or perhaps in both). </a:t>
            </a:r>
            <a:endParaRPr lang="en-US" sz="2800" b="1" dirty="0" smtClean="0"/>
          </a:p>
          <a:p>
            <a:pPr algn="just">
              <a:spcBef>
                <a:spcPts val="600"/>
              </a:spcBef>
            </a:pPr>
            <a:r>
              <a:rPr lang="en-US" sz="2800" b="1" dirty="0" smtClean="0"/>
              <a:t>This </a:t>
            </a:r>
            <a:r>
              <a:rPr lang="en-US" sz="2800" b="1" dirty="0"/>
              <a:t>can be expressed as follows</a:t>
            </a:r>
            <a:r>
              <a:rPr lang="en-US" sz="2800" b="1" dirty="0" smtClean="0"/>
              <a:t>:</a:t>
            </a:r>
          </a:p>
          <a:p>
            <a:pPr algn="ctr"/>
            <a:r>
              <a:rPr lang="en-US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major </a:t>
            </a:r>
            <a:r>
              <a:rPr lang="en-US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‘math’) </a:t>
            </a:r>
            <a:r>
              <a:rPr lang="en-US" sz="2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endParaRPr lang="en-US" sz="2800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i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major </a:t>
            </a:r>
            <a:r>
              <a:rPr lang="en-US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‘computer science’)</a:t>
            </a:r>
            <a:endParaRPr lang="en-US" sz="28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0" y="28956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If the student is majoring in either one or both of the two disciplines, then </a:t>
            </a:r>
            <a:r>
              <a:rPr lang="en-US" sz="2800" b="1" dirty="0" smtClean="0"/>
              <a:t>one or </a:t>
            </a:r>
            <a:r>
              <a:rPr lang="en-US" sz="2800" b="1" dirty="0"/>
              <a:t>both of the two terms in the expression is </a:t>
            </a:r>
            <a:r>
              <a:rPr lang="en-US" sz="2800" b="1" dirty="0">
                <a:solidFill>
                  <a:srgbClr val="00B0F0"/>
                </a:solidFill>
              </a:rPr>
              <a:t>true</a:t>
            </a:r>
            <a:r>
              <a:rPr lang="en-US" sz="2800" b="1" dirty="0"/>
              <a:t>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Logic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50598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Referring to the truth </a:t>
            </a:r>
            <a:r>
              <a:rPr lang="en-US" sz="2800" b="1" dirty="0" smtClean="0"/>
              <a:t>table for </a:t>
            </a:r>
            <a:r>
              <a:rPr lang="en-US" sz="2800" b="1" dirty="0" smtClean="0">
                <a:solidFill>
                  <a:srgbClr val="00B050"/>
                </a:solidFill>
              </a:rPr>
              <a:t>OR</a:t>
            </a:r>
            <a:r>
              <a:rPr lang="en-US" sz="2800" b="1" dirty="0" smtClean="0"/>
              <a:t>, </a:t>
            </a:r>
            <a:r>
              <a:rPr lang="en-US" sz="2800" b="1" dirty="0"/>
              <a:t>we see that 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(</a:t>
            </a:r>
            <a:r>
              <a:rPr lang="en-US" sz="2800" b="1" dirty="0"/>
              <a:t>true</a:t>
            </a:r>
            <a:r>
              <a:rPr lang="en-US" sz="2800" b="1" i="1" dirty="0"/>
              <a:t> </a:t>
            </a:r>
            <a:r>
              <a:rPr lang="en-US" sz="2800" b="1" dirty="0"/>
              <a:t>OR false), (false OR true), and (true OR </a:t>
            </a:r>
            <a:r>
              <a:rPr lang="en-US" sz="2800" b="1" dirty="0" smtClean="0"/>
              <a:t>true) </a:t>
            </a:r>
          </a:p>
          <a:p>
            <a:pPr algn="just"/>
            <a:r>
              <a:rPr lang="en-US" sz="2800" b="1" dirty="0" smtClean="0"/>
              <a:t>all </a:t>
            </a:r>
            <a:r>
              <a:rPr lang="en-US" sz="2800" b="1" dirty="0"/>
              <a:t>produce the value </a:t>
            </a:r>
            <a:r>
              <a:rPr lang="en-US" sz="2800" b="1" dirty="0" smtClean="0">
                <a:solidFill>
                  <a:srgbClr val="00B0F0"/>
                </a:solidFill>
              </a:rPr>
              <a:t>true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702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However, if the student is </a:t>
            </a:r>
            <a:r>
              <a:rPr lang="en-US" sz="2800" b="1" dirty="0" smtClean="0"/>
              <a:t>majoring, for example, </a:t>
            </a:r>
            <a:r>
              <a:rPr lang="en-US" sz="2800" b="1" dirty="0"/>
              <a:t>in </a:t>
            </a:r>
            <a:r>
              <a:rPr lang="en-US" sz="2800" b="1" dirty="0" smtClean="0"/>
              <a:t>English, both </a:t>
            </a:r>
            <a:r>
              <a:rPr lang="en-US" sz="2800" b="1" dirty="0"/>
              <a:t>conditions are </a:t>
            </a:r>
            <a:r>
              <a:rPr lang="en-US" sz="2800" b="1" dirty="0">
                <a:solidFill>
                  <a:srgbClr val="00B0F0"/>
                </a:solidFill>
              </a:rPr>
              <a:t>false</a:t>
            </a:r>
            <a:r>
              <a:rPr lang="en-US" sz="2800" b="1" dirty="0"/>
              <a:t>. </a:t>
            </a:r>
            <a:endParaRPr lang="en-US" sz="2800" b="1" dirty="0" smtClean="0"/>
          </a:p>
          <a:p>
            <a:pPr algn="just">
              <a:spcBef>
                <a:spcPts val="1200"/>
              </a:spcBef>
            </a:pPr>
            <a:r>
              <a:rPr lang="en-US" sz="2800" b="1" dirty="0" smtClean="0"/>
              <a:t>As the truth table for </a:t>
            </a:r>
            <a:r>
              <a:rPr lang="en-US" sz="2800" b="1" dirty="0" smtClean="0">
                <a:solidFill>
                  <a:srgbClr val="00B050"/>
                </a:solidFill>
              </a:rPr>
              <a:t>OR</a:t>
            </a:r>
            <a:r>
              <a:rPr lang="en-US" sz="2800" b="1" dirty="0" smtClean="0"/>
              <a:t> </a:t>
            </a:r>
            <a:r>
              <a:rPr lang="en-US" sz="2800" b="1" dirty="0"/>
              <a:t>illustrates, the value of the </a:t>
            </a:r>
            <a:r>
              <a:rPr lang="en-US" sz="2800" b="1" dirty="0" smtClean="0"/>
              <a:t>expression</a:t>
            </a:r>
          </a:p>
          <a:p>
            <a:pPr algn="ctr"/>
            <a:r>
              <a:rPr lang="en-US" sz="2800" b="1" dirty="0" smtClean="0"/>
              <a:t>(false</a:t>
            </a:r>
            <a:r>
              <a:rPr lang="en-US" sz="2800" b="1" i="1" dirty="0" smtClean="0"/>
              <a:t> </a:t>
            </a:r>
            <a:r>
              <a:rPr lang="en-US" sz="2800" b="1" dirty="0"/>
              <a:t>OR false) is </a:t>
            </a:r>
            <a:r>
              <a:rPr lang="en-US" sz="2800" b="1" dirty="0" smtClean="0">
                <a:solidFill>
                  <a:srgbClr val="00B0F0"/>
                </a:solidFill>
              </a:rPr>
              <a:t>false</a:t>
            </a:r>
          </a:p>
          <a:p>
            <a:pPr algn="just"/>
            <a:r>
              <a:rPr lang="en-US" sz="2800" b="1" dirty="0" smtClean="0"/>
              <a:t>meaning </a:t>
            </a:r>
            <a:r>
              <a:rPr lang="en-US" sz="2800" b="1" dirty="0"/>
              <a:t>that the student is not majoring in </a:t>
            </a:r>
            <a:r>
              <a:rPr lang="en-US" sz="2800" b="1" dirty="0" smtClean="0"/>
              <a:t>either math </a:t>
            </a:r>
            <a:r>
              <a:rPr lang="en-US" sz="2800" b="1" dirty="0"/>
              <a:t>or computer science.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Logic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240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Unlike AND </a:t>
            </a:r>
            <a:r>
              <a:rPr lang="en-US" sz="2800" b="1" dirty="0" smtClean="0"/>
              <a:t>and</a:t>
            </a:r>
            <a:r>
              <a:rPr lang="en-US" sz="2800" b="1" dirty="0"/>
              <a:t> </a:t>
            </a:r>
            <a:r>
              <a:rPr lang="en-US" sz="2800" b="1" dirty="0" smtClean="0"/>
              <a:t>OR</a:t>
            </a:r>
            <a:r>
              <a:rPr lang="en-US" sz="2800" b="1" dirty="0"/>
              <a:t>, which require two operands and are therefore called </a:t>
            </a:r>
            <a:r>
              <a:rPr lang="en-US" sz="2800" b="1" dirty="0">
                <a:solidFill>
                  <a:srgbClr val="C00000"/>
                </a:solidFill>
              </a:rPr>
              <a:t>binary </a:t>
            </a:r>
            <a:r>
              <a:rPr lang="en-US" sz="2800" b="1" dirty="0" smtClean="0">
                <a:solidFill>
                  <a:srgbClr val="C00000"/>
                </a:solidFill>
              </a:rPr>
              <a:t>operators</a:t>
            </a:r>
            <a:r>
              <a:rPr lang="en-US" sz="2800" b="1" dirty="0" smtClean="0"/>
              <a:t>, </a:t>
            </a:r>
            <a:r>
              <a:rPr lang="en-US" sz="2800" b="1" dirty="0" smtClean="0">
                <a:solidFill>
                  <a:srgbClr val="00B050"/>
                </a:solidFill>
              </a:rPr>
              <a:t>NOT</a:t>
            </a:r>
            <a:r>
              <a:rPr lang="en-US" sz="2800" b="1" dirty="0" smtClean="0"/>
              <a:t> </a:t>
            </a:r>
            <a:r>
              <a:rPr lang="en-US" sz="2800" b="1" dirty="0"/>
              <a:t>requires only one operand and is called a </a:t>
            </a:r>
            <a:r>
              <a:rPr lang="en-US" sz="2800" b="1" dirty="0">
                <a:solidFill>
                  <a:srgbClr val="C00000"/>
                </a:solidFill>
              </a:rPr>
              <a:t>unary </a:t>
            </a:r>
            <a:r>
              <a:rPr lang="en-US" sz="2800" b="1" dirty="0" smtClean="0">
                <a:solidFill>
                  <a:srgbClr val="C00000"/>
                </a:solidFill>
              </a:rPr>
              <a:t>operator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20" y="1524000"/>
                <a:ext cx="9144000" cy="2284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The rule for evaluating the 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NOT</a:t>
                </a:r>
                <a:r>
                  <a:rPr lang="en-US" sz="2800" b="1" dirty="0"/>
                  <a:t> operation is </a:t>
                </a:r>
                <a:r>
                  <a:rPr lang="en-US" sz="2800" b="1" dirty="0" smtClean="0"/>
                  <a:t>as follows</a:t>
                </a:r>
                <a:r>
                  <a:rPr lang="en-US" sz="2800" b="1" dirty="0"/>
                  <a:t>: </a:t>
                </a:r>
                <a:endParaRPr lang="en-US" sz="2800" b="1" dirty="0" smtClean="0"/>
              </a:p>
              <a:p>
                <a:pPr algn="just"/>
                <a:r>
                  <a:rPr lang="en-US" sz="2800" b="1" dirty="0" smtClean="0"/>
                  <a:t>If </a:t>
                </a:r>
                <a:r>
                  <a:rPr lang="en-US" sz="2800" b="1" i="1" dirty="0">
                    <a:solidFill>
                      <a:srgbClr val="00B0F0"/>
                    </a:solidFill>
                  </a:rPr>
                  <a:t>a</a:t>
                </a:r>
                <a:r>
                  <a:rPr lang="en-US" sz="2800" b="1" i="1" dirty="0"/>
                  <a:t> </a:t>
                </a:r>
                <a:r>
                  <a:rPr lang="en-US" sz="2800" b="1" dirty="0"/>
                  <a:t>is a Boolean expression, then the value of the expression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(NOT </a:t>
                </a:r>
                <a:r>
                  <a:rPr lang="en-US" sz="2800" b="1" i="1" dirty="0">
                    <a:solidFill>
                      <a:srgbClr val="00B0F0"/>
                    </a:solidFill>
                  </a:rPr>
                  <a:t>a</a:t>
                </a:r>
                <a:r>
                  <a:rPr lang="en-US" sz="2800" b="1" dirty="0" smtClean="0">
                    <a:solidFill>
                      <a:srgbClr val="00B0F0"/>
                    </a:solidFill>
                  </a:rPr>
                  <a:t>)</a:t>
                </a:r>
                <a:r>
                  <a:rPr lang="en-US" sz="2800" b="1" dirty="0" smtClean="0"/>
                  <a:t>, </a:t>
                </a:r>
                <a:r>
                  <a:rPr lang="en-US" sz="2800" b="1" dirty="0"/>
                  <a:t>also written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b="1" dirty="0"/>
                  <a:t>is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true</a:t>
                </a:r>
                <a:r>
                  <a:rPr lang="en-US" sz="2800" b="1" i="1" dirty="0"/>
                  <a:t> </a:t>
                </a:r>
                <a:r>
                  <a:rPr lang="en-US" sz="2800" b="1" dirty="0"/>
                  <a:t>if </a:t>
                </a:r>
                <a:r>
                  <a:rPr lang="en-US" sz="2800" b="1" i="1" dirty="0">
                    <a:solidFill>
                      <a:srgbClr val="00B0F0"/>
                    </a:solidFill>
                  </a:rPr>
                  <a:t>a</a:t>
                </a:r>
                <a:r>
                  <a:rPr lang="en-US" sz="2800" b="1" i="1" dirty="0"/>
                  <a:t> </a:t>
                </a:r>
                <a:r>
                  <a:rPr lang="en-US" sz="2800" b="1" dirty="0"/>
                  <a:t>has the value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false</a:t>
                </a:r>
                <a:r>
                  <a:rPr lang="en-US" sz="2800" b="1" i="1" dirty="0"/>
                  <a:t>, </a:t>
                </a:r>
                <a:r>
                  <a:rPr lang="en-US" sz="2800" b="1" dirty="0"/>
                  <a:t>and it is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false</a:t>
                </a:r>
                <a:r>
                  <a:rPr lang="en-US" sz="2800" b="1" i="1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/>
                  <a:t>if </a:t>
                </a:r>
                <a:r>
                  <a:rPr lang="en-US" sz="2800" b="1" i="1" dirty="0">
                    <a:solidFill>
                      <a:srgbClr val="00B0F0"/>
                    </a:solidFill>
                  </a:rPr>
                  <a:t>a</a:t>
                </a:r>
                <a:r>
                  <a:rPr lang="en-US" sz="2800" b="1" i="1" dirty="0"/>
                  <a:t> </a:t>
                </a:r>
                <a:r>
                  <a:rPr lang="en-US" sz="2800" b="1" dirty="0"/>
                  <a:t>has </a:t>
                </a:r>
                <a:r>
                  <a:rPr lang="en-US" sz="2800" b="1" dirty="0" smtClean="0"/>
                  <a:t>the value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true</a:t>
                </a:r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1524000"/>
                <a:ext cx="9144000" cy="2284856"/>
              </a:xfrm>
              <a:prstGeom prst="rect">
                <a:avLst/>
              </a:prstGeom>
              <a:blipFill rotWithShape="0">
                <a:blip r:embed="rId2"/>
                <a:stretch>
                  <a:fillRect l="-1333" t="-2933" r="-1400" b="-4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Logic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11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The truth table for </a:t>
            </a:r>
            <a:r>
              <a:rPr lang="en-US" sz="2800" b="1" dirty="0">
                <a:solidFill>
                  <a:srgbClr val="00B050"/>
                </a:solidFill>
              </a:rPr>
              <a:t>NOT</a:t>
            </a:r>
            <a:r>
              <a:rPr lang="en-US" sz="2800" b="1" dirty="0"/>
              <a:t> is shown </a:t>
            </a:r>
            <a:r>
              <a:rPr lang="en-US" sz="2800" b="1" dirty="0" smtClean="0"/>
              <a:t>next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25" y="3962400"/>
            <a:ext cx="35718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0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For example</a:t>
            </a:r>
            <a:r>
              <a:rPr lang="en-US" sz="2800" b="1" dirty="0"/>
              <a:t>, the expression </a:t>
            </a:r>
            <a:endParaRPr lang="en-US" sz="2800" b="1" dirty="0" smtClean="0"/>
          </a:p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(</a:t>
            </a:r>
            <a:r>
              <a:rPr lang="en-US" sz="2800" b="1" dirty="0">
                <a:solidFill>
                  <a:srgbClr val="00B0F0"/>
                </a:solidFill>
              </a:rPr>
              <a:t>GPA &gt; 3.5) </a:t>
            </a:r>
            <a:endParaRPr lang="en-US" sz="2800" b="1" dirty="0" smtClean="0">
              <a:solidFill>
                <a:srgbClr val="00B0F0"/>
              </a:solidFill>
            </a:endParaRPr>
          </a:p>
          <a:p>
            <a:pPr algn="just"/>
            <a:r>
              <a:rPr lang="en-US" sz="2800" b="1" dirty="0" smtClean="0"/>
              <a:t>is </a:t>
            </a:r>
            <a:r>
              <a:rPr lang="en-US" sz="2800" b="1" dirty="0">
                <a:solidFill>
                  <a:srgbClr val="00B0F0"/>
                </a:solidFill>
              </a:rPr>
              <a:t>true</a:t>
            </a:r>
            <a:r>
              <a:rPr lang="en-US" sz="2800" b="1" dirty="0"/>
              <a:t> if your grade point average is </a:t>
            </a:r>
            <a:r>
              <a:rPr lang="en-US" sz="2800" b="1" dirty="0" smtClean="0"/>
              <a:t>greater then </a:t>
            </a:r>
            <a:r>
              <a:rPr lang="en-US" sz="2800" b="1" dirty="0" smtClean="0">
                <a:solidFill>
                  <a:srgbClr val="00B0F0"/>
                </a:solidFill>
              </a:rPr>
              <a:t>3.5</a:t>
            </a:r>
            <a:r>
              <a:rPr lang="en-US" sz="2800" b="1" dirty="0" smtClean="0"/>
              <a:t>.</a:t>
            </a:r>
          </a:p>
          <a:p>
            <a:pPr algn="just"/>
            <a:endParaRPr lang="en-US" sz="2800" b="1" dirty="0" smtClean="0"/>
          </a:p>
          <a:p>
            <a:pPr algn="just"/>
            <a:r>
              <a:rPr lang="en-US" sz="2800" b="1" dirty="0" smtClean="0"/>
              <a:t>The </a:t>
            </a:r>
            <a:r>
              <a:rPr lang="en-US" sz="2800" b="1" dirty="0"/>
              <a:t>expression </a:t>
            </a:r>
            <a:endParaRPr lang="en-US" sz="2800" b="1" dirty="0" smtClean="0"/>
          </a:p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NOT </a:t>
            </a:r>
            <a:r>
              <a:rPr lang="en-US" sz="2800" b="1" dirty="0">
                <a:solidFill>
                  <a:srgbClr val="00B0F0"/>
                </a:solidFill>
              </a:rPr>
              <a:t>(GPA &gt; 3.5) </a:t>
            </a:r>
            <a:endParaRPr lang="en-US" sz="2800" b="1" dirty="0" smtClean="0">
              <a:solidFill>
                <a:srgbClr val="00B0F0"/>
              </a:solidFill>
            </a:endParaRPr>
          </a:p>
          <a:p>
            <a:pPr algn="just"/>
            <a:r>
              <a:rPr lang="en-US" sz="2800" b="1" dirty="0" smtClean="0"/>
              <a:t>is </a:t>
            </a:r>
            <a:r>
              <a:rPr lang="en-US" sz="2800" b="1" dirty="0">
                <a:solidFill>
                  <a:srgbClr val="00B0F0"/>
                </a:solidFill>
              </a:rPr>
              <a:t>true</a:t>
            </a:r>
            <a:r>
              <a:rPr lang="en-US" sz="2800" b="1" dirty="0"/>
              <a:t> only under the reverse </a:t>
            </a:r>
            <a:r>
              <a:rPr lang="en-US" sz="2800" b="1" dirty="0" smtClean="0"/>
              <a:t>conditions, that </a:t>
            </a:r>
            <a:r>
              <a:rPr lang="en-US" sz="2800" b="1" dirty="0"/>
              <a:t>is when your grade point average is less than or equal to </a:t>
            </a:r>
            <a:r>
              <a:rPr lang="en-US" sz="2800" b="1" dirty="0">
                <a:solidFill>
                  <a:srgbClr val="00B0F0"/>
                </a:solidFill>
              </a:rPr>
              <a:t>3.5</a:t>
            </a:r>
            <a:r>
              <a:rPr lang="en-US" sz="2800" b="1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0" y="382018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Note that besides AND, OR, and NOT, there are other </a:t>
            </a:r>
            <a:r>
              <a:rPr lang="en-US" sz="2800" b="1" dirty="0"/>
              <a:t>Boolean operators such as </a:t>
            </a:r>
            <a:r>
              <a:rPr lang="en-US" sz="2800" b="1" dirty="0" smtClean="0">
                <a:solidFill>
                  <a:srgbClr val="00B050"/>
                </a:solidFill>
              </a:rPr>
              <a:t>XOR</a:t>
            </a:r>
            <a:r>
              <a:rPr lang="en-US" sz="2800" b="1" dirty="0" smtClean="0"/>
              <a:t>, </a:t>
            </a:r>
            <a:r>
              <a:rPr lang="en-US" sz="2800" b="1" dirty="0" smtClean="0">
                <a:solidFill>
                  <a:srgbClr val="00B050"/>
                </a:solidFill>
              </a:rPr>
              <a:t>NOR</a:t>
            </a:r>
            <a:r>
              <a:rPr lang="en-US" sz="2800" b="1" dirty="0"/>
              <a:t>, and </a:t>
            </a:r>
            <a:r>
              <a:rPr lang="en-US" sz="2800" b="1" dirty="0" smtClean="0">
                <a:solidFill>
                  <a:srgbClr val="00B050"/>
                </a:solidFill>
              </a:rPr>
              <a:t>NAND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Logic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153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Why have we introduced these Boolean operations in the </a:t>
            </a:r>
            <a:r>
              <a:rPr lang="en-US" sz="2800" b="1" dirty="0" smtClean="0"/>
              <a:t>first place</a:t>
            </a:r>
            <a:r>
              <a:rPr lang="en-US" sz="2800" b="1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0" y="121920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In fact, the </a:t>
            </a:r>
            <a:r>
              <a:rPr lang="en-US" sz="2800" b="1" dirty="0" smtClean="0"/>
              <a:t>fundamental building </a:t>
            </a:r>
            <a:r>
              <a:rPr lang="en-US" sz="2800" b="1" dirty="0"/>
              <a:t>blocks of a modern computer system (the objects with </a:t>
            </a:r>
            <a:r>
              <a:rPr lang="en-US" sz="2800" b="1" dirty="0" smtClean="0"/>
              <a:t>which engineers </a:t>
            </a:r>
            <a:r>
              <a:rPr lang="en-US" sz="2800" b="1" dirty="0"/>
              <a:t>actually design) are not the transistors </a:t>
            </a:r>
            <a:r>
              <a:rPr lang="en-US" sz="2800" b="1" dirty="0" smtClean="0"/>
              <a:t>introduced, but</a:t>
            </a:r>
            <a:r>
              <a:rPr lang="en-US" sz="2800" b="1" dirty="0"/>
              <a:t> </a:t>
            </a:r>
            <a:r>
              <a:rPr lang="en-US" sz="2800" b="1" dirty="0" smtClean="0"/>
              <a:t>the </a:t>
            </a:r>
            <a:r>
              <a:rPr lang="en-US" sz="2800" b="1" dirty="0">
                <a:solidFill>
                  <a:srgbClr val="C00000"/>
                </a:solidFill>
              </a:rPr>
              <a:t>gates</a:t>
            </a:r>
            <a:r>
              <a:rPr lang="en-US" sz="2800" b="1" dirty="0"/>
              <a:t> that implement the Boolean operations </a:t>
            </a:r>
            <a:r>
              <a:rPr lang="en-US" sz="2800" b="1" dirty="0">
                <a:solidFill>
                  <a:srgbClr val="00B050"/>
                </a:solidFill>
              </a:rPr>
              <a:t>AND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rgbClr val="00B050"/>
                </a:solidFill>
              </a:rPr>
              <a:t>OR</a:t>
            </a:r>
            <a:r>
              <a:rPr lang="en-US" sz="2800" b="1" dirty="0"/>
              <a:t>, and </a:t>
            </a:r>
            <a:r>
              <a:rPr lang="en-US" sz="2800" b="1" dirty="0">
                <a:solidFill>
                  <a:srgbClr val="00B050"/>
                </a:solidFill>
              </a:rPr>
              <a:t>NOT</a:t>
            </a:r>
            <a:r>
              <a:rPr lang="en-US" sz="2800" b="1" dirty="0"/>
              <a:t>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Logic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451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 Problems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07" y="685094"/>
            <a:ext cx="8582025" cy="1971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07" y="2895600"/>
            <a:ext cx="8734425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07" y="4876800"/>
            <a:ext cx="8372475" cy="819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806" y="5943600"/>
            <a:ext cx="85820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8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20" y="86380"/>
                <a:ext cx="9144000" cy="3164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Practice Problems</a:t>
                </a:r>
              </a:p>
              <a:p>
                <a:pPr algn="just"/>
                <a:endParaRPr lang="en-US" sz="2800" b="1" dirty="0" smtClean="0"/>
              </a:p>
              <a:p>
                <a:pPr algn="just"/>
                <a:r>
                  <a:rPr lang="en-US" sz="2800" b="1" dirty="0" smtClean="0"/>
                  <a:t>5. Assume that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800" b="1" dirty="0" smtClean="0"/>
                  <a:t> are Boolean expressions that can take on the values true and false. Create a truth table to show all the possible values for the Boolean expression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𝐍𝐎𝐓</m:t>
                              </m:r>
                              <m:r>
                                <a:rPr lang="en-US" sz="28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𝐀𝐍𝐃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𝐎𝐑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28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86380"/>
                <a:ext cx="9144000" cy="3164008"/>
              </a:xfrm>
              <a:prstGeom prst="rect">
                <a:avLst/>
              </a:prstGeom>
              <a:blipFill rotWithShape="0">
                <a:blip r:embed="rId2"/>
                <a:stretch>
                  <a:fillRect l="-1400" t="-2312"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20" y="3505200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6. For what values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800" b="1" dirty="0" smtClean="0"/>
                  <a:t> will the value of the following Boolean expression be false?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𝐀𝐍𝐃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𝐎𝐑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𝐍𝐎𝐓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3505200"/>
                <a:ext cx="9144000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333" t="-4405"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Logic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600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gate</a:t>
            </a:r>
            <a:r>
              <a:rPr lang="en-US" sz="2800" b="1" dirty="0"/>
              <a:t> is an electronic device that operates on a collection of binary inputs </a:t>
            </a:r>
            <a:r>
              <a:rPr lang="en-US" sz="2800" b="1" dirty="0" smtClean="0"/>
              <a:t>to produce </a:t>
            </a:r>
            <a:r>
              <a:rPr lang="en-US" sz="2800" b="1" dirty="0"/>
              <a:t>a binary output</a:t>
            </a:r>
            <a:r>
              <a:rPr lang="en-US" sz="2800" b="1" dirty="0" smtClean="0"/>
              <a:t>.</a:t>
            </a:r>
          </a:p>
          <a:p>
            <a:pPr algn="just">
              <a:spcBef>
                <a:spcPts val="1800"/>
              </a:spcBef>
            </a:pPr>
            <a:r>
              <a:rPr lang="en-US" sz="2800" b="1" dirty="0" smtClean="0"/>
              <a:t>That </a:t>
            </a:r>
            <a:r>
              <a:rPr lang="en-US" sz="2800" b="1" dirty="0"/>
              <a:t>is, it transforms a set of (0,1) input values </a:t>
            </a:r>
            <a:r>
              <a:rPr lang="en-US" sz="2800" b="1" dirty="0" smtClean="0"/>
              <a:t>into a </a:t>
            </a:r>
            <a:r>
              <a:rPr lang="en-US" sz="2800" b="1" dirty="0"/>
              <a:t>single (0,1) output value according to a specific transformation rule.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20" y="312420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Although gates can implement a wide range of different transformation </a:t>
            </a:r>
            <a:r>
              <a:rPr lang="en-US" sz="2800" b="1" dirty="0" smtClean="0"/>
              <a:t>rules, the </a:t>
            </a:r>
            <a:r>
              <a:rPr lang="en-US" sz="2800" b="1" dirty="0"/>
              <a:t>ones we are concerned with in this </a:t>
            </a:r>
            <a:r>
              <a:rPr lang="en-US" sz="2800" b="1" dirty="0" smtClean="0"/>
              <a:t>lecture </a:t>
            </a:r>
            <a:r>
              <a:rPr lang="en-US" sz="2800" b="1" dirty="0"/>
              <a:t>are those that implement </a:t>
            </a:r>
            <a:r>
              <a:rPr lang="en-US" sz="2800" b="1" dirty="0" smtClean="0"/>
              <a:t>the Boolean </a:t>
            </a:r>
            <a:r>
              <a:rPr lang="en-US" sz="2800" b="1" dirty="0"/>
              <a:t>operations </a:t>
            </a:r>
            <a:r>
              <a:rPr lang="en-US" sz="2800" b="1" dirty="0">
                <a:solidFill>
                  <a:srgbClr val="00B050"/>
                </a:solidFill>
              </a:rPr>
              <a:t>AND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rgbClr val="00B050"/>
                </a:solidFill>
              </a:rPr>
              <a:t>OR</a:t>
            </a:r>
            <a:r>
              <a:rPr lang="en-US" sz="2800" b="1" dirty="0"/>
              <a:t>, and </a:t>
            </a:r>
            <a:r>
              <a:rPr lang="en-US" sz="2800" b="1" dirty="0" smtClean="0">
                <a:solidFill>
                  <a:srgbClr val="00B050"/>
                </a:solidFill>
              </a:rPr>
              <a:t>NOT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Gates (not Bill)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958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As shown </a:t>
            </a:r>
            <a:r>
              <a:rPr lang="en-US" sz="2800" b="1" dirty="0"/>
              <a:t>in Figure </a:t>
            </a:r>
            <a:r>
              <a:rPr lang="en-US" sz="2800" b="1" dirty="0" smtClean="0"/>
              <a:t>1, </a:t>
            </a:r>
            <a:r>
              <a:rPr lang="en-US" sz="2800" b="1" dirty="0"/>
              <a:t>these gates can be represented symbolically, along </a:t>
            </a:r>
            <a:r>
              <a:rPr lang="en-US" sz="2800" b="1" dirty="0" smtClean="0"/>
              <a:t>with the </a:t>
            </a:r>
            <a:r>
              <a:rPr lang="en-US" sz="2800" b="1" dirty="0"/>
              <a:t>truth tables that define their transformation rules.</a:t>
            </a:r>
            <a:endParaRPr lang="en-US" sz="28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0292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</a:t>
            </a:r>
            <a:r>
              <a:rPr lang="en-US" sz="2800" b="1" dirty="0" smtClean="0"/>
              <a:t>hese </a:t>
            </a:r>
            <a:r>
              <a:rPr lang="en-US" sz="2800" b="1" dirty="0"/>
              <a:t>three </a:t>
            </a:r>
            <a:r>
              <a:rPr lang="en-US" sz="2800" b="1" dirty="0" smtClean="0"/>
              <a:t>electronic gates </a:t>
            </a:r>
            <a:r>
              <a:rPr lang="en-US" sz="2800" b="1" dirty="0"/>
              <a:t>directly implement the corresponding Boolean operation.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704975"/>
            <a:ext cx="58483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2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0"/>
            <a:ext cx="9144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The construction of computer circuits is based on the branch of </a:t>
            </a:r>
            <a:r>
              <a:rPr lang="en-US" sz="2800" b="1" dirty="0" smtClean="0"/>
              <a:t>mathematics and </a:t>
            </a:r>
            <a:r>
              <a:rPr lang="en-US" sz="2800" b="1" dirty="0"/>
              <a:t>symbolic logic called </a:t>
            </a:r>
            <a:r>
              <a:rPr lang="en-US" sz="2800" b="1" dirty="0">
                <a:solidFill>
                  <a:srgbClr val="C00000"/>
                </a:solidFill>
              </a:rPr>
              <a:t>Boolean logic</a:t>
            </a:r>
            <a:r>
              <a:rPr lang="en-US" sz="2800" b="1" dirty="0"/>
              <a:t>. </a:t>
            </a:r>
            <a:endParaRPr lang="en-US" sz="2800" b="1" dirty="0" smtClean="0"/>
          </a:p>
          <a:p>
            <a:pPr algn="just">
              <a:spcBef>
                <a:spcPts val="1200"/>
              </a:spcBef>
            </a:pPr>
            <a:r>
              <a:rPr lang="en-US" sz="2800" b="1" dirty="0" smtClean="0"/>
              <a:t>This </a:t>
            </a:r>
            <a:r>
              <a:rPr lang="en-US" sz="2800" b="1" dirty="0"/>
              <a:t>area of mathematics deals </a:t>
            </a:r>
            <a:r>
              <a:rPr lang="en-US" sz="2800" b="1" dirty="0" smtClean="0"/>
              <a:t>with rules </a:t>
            </a:r>
            <a:r>
              <a:rPr lang="en-US" sz="2800" b="1" dirty="0"/>
              <a:t>for manipulating the two logical values </a:t>
            </a:r>
            <a:r>
              <a:rPr lang="en-US" sz="2800" b="1" dirty="0">
                <a:solidFill>
                  <a:srgbClr val="C00000"/>
                </a:solidFill>
              </a:rPr>
              <a:t>true</a:t>
            </a:r>
            <a:r>
              <a:rPr lang="en-US" sz="2800" b="1" dirty="0"/>
              <a:t> and </a:t>
            </a:r>
            <a:r>
              <a:rPr lang="en-US" sz="2800" b="1" dirty="0">
                <a:solidFill>
                  <a:srgbClr val="C00000"/>
                </a:solidFill>
              </a:rPr>
              <a:t>false</a:t>
            </a:r>
            <a:r>
              <a:rPr lang="en-US" sz="2800" b="1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0" y="243840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It is used to construct circuits that perform operations such as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Adding numbers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Comparing numbers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Fetching instructions</a:t>
            </a:r>
            <a:endParaRPr lang="en-US" sz="28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Logic and Gates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8768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These ideas are part of the branch of computer science known as </a:t>
            </a:r>
            <a:r>
              <a:rPr lang="en-US" sz="2800" b="1" dirty="0" smtClean="0">
                <a:solidFill>
                  <a:srgbClr val="00B050"/>
                </a:solidFill>
              </a:rPr>
              <a:t>hardware design</a:t>
            </a:r>
            <a:r>
              <a:rPr lang="en-US" sz="2800" b="1" dirty="0" smtClean="0"/>
              <a:t>, also called </a:t>
            </a:r>
            <a:r>
              <a:rPr lang="en-US" sz="2800" b="1" dirty="0" smtClean="0">
                <a:solidFill>
                  <a:srgbClr val="00B050"/>
                </a:solidFill>
              </a:rPr>
              <a:t>logic design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9328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For example</a:t>
            </a:r>
            <a:r>
              <a:rPr lang="en-US" sz="2800" b="1" dirty="0"/>
              <a:t>, an </a:t>
            </a:r>
            <a:r>
              <a:rPr lang="en-US" sz="2800" b="1" dirty="0">
                <a:solidFill>
                  <a:srgbClr val="00B050"/>
                </a:solidFill>
              </a:rPr>
              <a:t>AND</a:t>
            </a:r>
            <a:r>
              <a:rPr lang="en-US" sz="2800" b="1" dirty="0"/>
              <a:t> gate has its output line set to </a:t>
            </a:r>
            <a:r>
              <a:rPr lang="en-US" sz="2800" b="1" dirty="0">
                <a:solidFill>
                  <a:srgbClr val="00B0F0"/>
                </a:solidFill>
              </a:rPr>
              <a:t>1</a:t>
            </a:r>
            <a:r>
              <a:rPr lang="en-US" sz="2800" b="1" dirty="0"/>
              <a:t> (set to some level of </a:t>
            </a:r>
            <a:r>
              <a:rPr lang="en-US" sz="2800" b="1" dirty="0" smtClean="0"/>
              <a:t>voltage that </a:t>
            </a:r>
            <a:r>
              <a:rPr lang="en-US" sz="2800" b="1" dirty="0"/>
              <a:t>represents a binary </a:t>
            </a:r>
            <a:r>
              <a:rPr lang="en-US" sz="2800" b="1" dirty="0">
                <a:solidFill>
                  <a:srgbClr val="00B0F0"/>
                </a:solidFill>
              </a:rPr>
              <a:t>1</a:t>
            </a:r>
            <a:r>
              <a:rPr lang="en-US" sz="2800" b="1" dirty="0"/>
              <a:t>) if and only if both of its inputs are </a:t>
            </a:r>
            <a:r>
              <a:rPr lang="en-US" sz="2800" b="1" dirty="0">
                <a:solidFill>
                  <a:srgbClr val="00B0F0"/>
                </a:solidFill>
              </a:rPr>
              <a:t>1</a:t>
            </a:r>
            <a:r>
              <a:rPr lang="en-US" sz="2800" b="1" dirty="0" smtClean="0"/>
              <a:t>.</a:t>
            </a:r>
          </a:p>
          <a:p>
            <a:pPr algn="just">
              <a:spcBef>
                <a:spcPts val="1800"/>
              </a:spcBef>
            </a:pPr>
            <a:r>
              <a:rPr lang="en-US" sz="2800" b="1" dirty="0" smtClean="0"/>
              <a:t>Otherwise, the </a:t>
            </a:r>
            <a:r>
              <a:rPr lang="en-US" sz="2800" b="1" dirty="0"/>
              <a:t>output line is set to </a:t>
            </a:r>
            <a:r>
              <a:rPr lang="en-US" sz="2800" b="1" dirty="0">
                <a:solidFill>
                  <a:srgbClr val="00B0F0"/>
                </a:solidFill>
              </a:rPr>
              <a:t>0</a:t>
            </a:r>
            <a:r>
              <a:rPr lang="en-US" sz="2800" b="1" dirty="0"/>
              <a:t> (set to some level of voltage that represents a </a:t>
            </a:r>
            <a:r>
              <a:rPr lang="en-US" sz="2800" b="1" dirty="0" smtClean="0"/>
              <a:t>binary </a:t>
            </a:r>
            <a:r>
              <a:rPr lang="en-US" sz="2800" b="1" dirty="0" smtClean="0">
                <a:solidFill>
                  <a:srgbClr val="00B0F0"/>
                </a:solidFill>
              </a:rPr>
              <a:t>0</a:t>
            </a:r>
            <a:r>
              <a:rPr lang="en-US" sz="2800" b="1" dirty="0"/>
              <a:t>).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20" y="30480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This is functionally identical to the rule that says the result of </a:t>
            </a:r>
            <a:r>
              <a:rPr lang="en-US" sz="2800" b="1" dirty="0">
                <a:solidFill>
                  <a:srgbClr val="00B0F0"/>
                </a:solidFill>
              </a:rPr>
              <a:t>(a AND </a:t>
            </a:r>
            <a:r>
              <a:rPr lang="en-US" sz="2800" b="1" dirty="0" smtClean="0">
                <a:solidFill>
                  <a:srgbClr val="00B0F0"/>
                </a:solidFill>
              </a:rPr>
              <a:t>b)</a:t>
            </a:r>
            <a:r>
              <a:rPr lang="en-US" sz="2800" b="1" dirty="0" smtClean="0"/>
              <a:t> is </a:t>
            </a:r>
            <a:r>
              <a:rPr lang="en-US" sz="2800" b="1" dirty="0"/>
              <a:t>true if and only if both </a:t>
            </a:r>
            <a:r>
              <a:rPr lang="en-US" sz="2800" b="1" dirty="0">
                <a:solidFill>
                  <a:srgbClr val="00B0F0"/>
                </a:solidFill>
              </a:rPr>
              <a:t>a</a:t>
            </a:r>
            <a:r>
              <a:rPr lang="en-US" sz="2800" b="1" dirty="0"/>
              <a:t> and </a:t>
            </a:r>
            <a:r>
              <a:rPr lang="en-US" sz="2800" b="1" dirty="0">
                <a:solidFill>
                  <a:srgbClr val="00B0F0"/>
                </a:solidFill>
              </a:rPr>
              <a:t>b</a:t>
            </a:r>
            <a:r>
              <a:rPr lang="en-US" sz="2800" b="1" dirty="0"/>
              <a:t> are </a:t>
            </a:r>
            <a:r>
              <a:rPr lang="en-US" sz="2800" b="1" dirty="0">
                <a:solidFill>
                  <a:srgbClr val="92D050"/>
                </a:solidFill>
              </a:rPr>
              <a:t>true</a:t>
            </a:r>
            <a:r>
              <a:rPr lang="en-US" sz="2800" b="1" dirty="0"/>
              <a:t>; otherwise, </a:t>
            </a:r>
            <a:r>
              <a:rPr lang="en-US" sz="2800" b="1" dirty="0">
                <a:solidFill>
                  <a:srgbClr val="00B0F0"/>
                </a:solidFill>
              </a:rPr>
              <a:t>(a AND b)</a:t>
            </a:r>
            <a:r>
              <a:rPr lang="en-US" sz="2800" b="1" dirty="0"/>
              <a:t> is </a:t>
            </a:r>
            <a:r>
              <a:rPr lang="en-US" sz="2800" b="1" dirty="0">
                <a:solidFill>
                  <a:srgbClr val="92D050"/>
                </a:solidFill>
              </a:rPr>
              <a:t>false</a:t>
            </a:r>
            <a:r>
              <a:rPr lang="en-US" sz="2800" b="1" dirty="0"/>
              <a:t>.</a:t>
            </a:r>
            <a:endParaRPr lang="en-US" sz="28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8768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Similar arguments hold for the </a:t>
            </a:r>
            <a:r>
              <a:rPr lang="en-US" sz="2800" b="1" dirty="0">
                <a:solidFill>
                  <a:srgbClr val="00B050"/>
                </a:solidFill>
              </a:rPr>
              <a:t>OR</a:t>
            </a:r>
            <a:r>
              <a:rPr lang="en-US" sz="2800" b="1" dirty="0"/>
              <a:t> and </a:t>
            </a:r>
            <a:r>
              <a:rPr lang="en-US" sz="2800" b="1" dirty="0">
                <a:solidFill>
                  <a:srgbClr val="00B050"/>
                </a:solidFill>
              </a:rPr>
              <a:t>NOT</a:t>
            </a:r>
            <a:r>
              <a:rPr lang="en-US" sz="2800" b="1" dirty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0202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Gate</a:t>
            </a:r>
          </a:p>
          <a:p>
            <a:pPr algn="just">
              <a:spcBef>
                <a:spcPts val="600"/>
              </a:spcBef>
            </a:pPr>
            <a:r>
              <a:rPr lang="en-US" sz="2800" b="1" dirty="0"/>
              <a:t>A </a:t>
            </a:r>
            <a:r>
              <a:rPr lang="en-US" sz="2800" b="1" dirty="0">
                <a:solidFill>
                  <a:srgbClr val="00B050"/>
                </a:solidFill>
              </a:rPr>
              <a:t>NOT</a:t>
            </a:r>
            <a:r>
              <a:rPr lang="en-US" sz="2800" b="1" dirty="0"/>
              <a:t> gate can be constructed from a single transistor, as shown </a:t>
            </a:r>
            <a:r>
              <a:rPr lang="en-US" sz="2800" b="1" dirty="0" smtClean="0"/>
              <a:t>in Figure 2.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20" y="2819400"/>
            <a:ext cx="48699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The </a:t>
            </a:r>
            <a:r>
              <a:rPr lang="en-US" sz="2800" b="1" dirty="0"/>
              <a:t>collector is connected to the power supply (</a:t>
            </a:r>
            <a:r>
              <a:rPr lang="en-US" sz="2800" b="1" dirty="0" smtClean="0">
                <a:solidFill>
                  <a:srgbClr val="FF0000"/>
                </a:solidFill>
              </a:rPr>
              <a:t>logical-1</a:t>
            </a:r>
            <a:r>
              <a:rPr lang="en-US" sz="2800" b="1" dirty="0" smtClean="0"/>
              <a:t>) and </a:t>
            </a:r>
            <a:r>
              <a:rPr lang="en-US" sz="2800" b="1" dirty="0"/>
              <a:t>the emitter is connected to the ground (</a:t>
            </a:r>
            <a:r>
              <a:rPr lang="en-US" sz="2800" b="1" dirty="0">
                <a:solidFill>
                  <a:srgbClr val="FF0000"/>
                </a:solidFill>
              </a:rPr>
              <a:t>logical-0</a:t>
            </a:r>
            <a:r>
              <a:rPr lang="en-US" sz="2800" b="1" dirty="0"/>
              <a:t>).</a:t>
            </a:r>
            <a:endParaRPr lang="en-US" sz="28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428" y="1493289"/>
            <a:ext cx="4144774" cy="465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2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If the input to the transistor is set to </a:t>
            </a:r>
            <a:r>
              <a:rPr lang="en-US" sz="2800" b="1" dirty="0">
                <a:solidFill>
                  <a:srgbClr val="00B0F0"/>
                </a:solidFill>
              </a:rPr>
              <a:t>1</a:t>
            </a:r>
            <a:r>
              <a:rPr lang="en-US" sz="2800" b="1" dirty="0"/>
              <a:t>, then the transistor is in the </a:t>
            </a:r>
            <a:r>
              <a:rPr lang="en-US" sz="2800" b="1" dirty="0">
                <a:solidFill>
                  <a:srgbClr val="00B0F0"/>
                </a:solidFill>
              </a:rPr>
              <a:t>ON</a:t>
            </a:r>
            <a:r>
              <a:rPr lang="en-US" sz="2800" b="1" dirty="0"/>
              <a:t> state, and it passes current through to the </a:t>
            </a:r>
            <a:r>
              <a:rPr lang="en-US" sz="2800" b="1" dirty="0" smtClean="0"/>
              <a:t>ground. </a:t>
            </a:r>
          </a:p>
          <a:p>
            <a:pPr algn="just">
              <a:spcBef>
                <a:spcPts val="1200"/>
              </a:spcBef>
            </a:pPr>
            <a:r>
              <a:rPr lang="en-US" sz="2800" b="1" dirty="0" smtClean="0"/>
              <a:t>     In </a:t>
            </a:r>
            <a:r>
              <a:rPr lang="en-US" sz="2800" b="1" dirty="0"/>
              <a:t>this case the output voltage of the gate is </a:t>
            </a:r>
            <a:r>
              <a:rPr lang="en-US" sz="2800" b="1" dirty="0">
                <a:solidFill>
                  <a:srgbClr val="00B0F0"/>
                </a:solidFill>
              </a:rPr>
              <a:t>0</a:t>
            </a:r>
            <a:r>
              <a:rPr lang="en-US" sz="2800" b="1" dirty="0"/>
              <a:t>.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20" y="2221230"/>
            <a:ext cx="91440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If </a:t>
            </a:r>
            <a:r>
              <a:rPr lang="en-US" sz="2800" b="1" dirty="0"/>
              <a:t>the input is set to </a:t>
            </a:r>
            <a:r>
              <a:rPr lang="en-US" sz="2800" b="1" dirty="0">
                <a:solidFill>
                  <a:srgbClr val="00B0F0"/>
                </a:solidFill>
              </a:rPr>
              <a:t>0</a:t>
            </a:r>
            <a:r>
              <a:rPr lang="en-US" sz="2800" b="1" dirty="0"/>
              <a:t>, the transistor is in the </a:t>
            </a:r>
            <a:r>
              <a:rPr lang="en-US" sz="2800" b="1" dirty="0">
                <a:solidFill>
                  <a:srgbClr val="00B0F0"/>
                </a:solidFill>
              </a:rPr>
              <a:t>OFF</a:t>
            </a:r>
            <a:r>
              <a:rPr lang="en-US" sz="2800" b="1" dirty="0"/>
              <a:t> state, and it </a:t>
            </a:r>
            <a:r>
              <a:rPr lang="en-US" sz="2800" b="1" dirty="0" smtClean="0"/>
              <a:t>blocks passage </a:t>
            </a:r>
            <a:r>
              <a:rPr lang="en-US" sz="2800" b="1" dirty="0"/>
              <a:t>of current to the ground. </a:t>
            </a:r>
            <a:endParaRPr lang="en-US" sz="2800" b="1" dirty="0" smtClean="0"/>
          </a:p>
          <a:p>
            <a:pPr lvl="1" algn="just">
              <a:spcBef>
                <a:spcPts val="1200"/>
              </a:spcBef>
            </a:pPr>
            <a:r>
              <a:rPr lang="en-US" sz="2800" b="1" dirty="0" smtClean="0"/>
              <a:t>Instead</a:t>
            </a:r>
            <a:r>
              <a:rPr lang="en-US" sz="2800" b="1" dirty="0"/>
              <a:t>, the current is transmitted to </a:t>
            </a:r>
            <a:r>
              <a:rPr lang="en-US" sz="2800" b="1" dirty="0" smtClean="0"/>
              <a:t>the output </a:t>
            </a:r>
            <a:r>
              <a:rPr lang="en-US" sz="2800" b="1" dirty="0"/>
              <a:t>line, producing an output of </a:t>
            </a:r>
            <a:r>
              <a:rPr lang="en-US" sz="2800" b="1" dirty="0">
                <a:solidFill>
                  <a:srgbClr val="00B0F0"/>
                </a:solidFill>
              </a:rPr>
              <a:t>1</a:t>
            </a:r>
            <a:r>
              <a:rPr lang="en-US" sz="2800" b="1" dirty="0"/>
              <a:t>.</a:t>
            </a:r>
            <a:endParaRPr lang="en-US" sz="28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5720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Thus, the value appearing on the </a:t>
            </a:r>
            <a:r>
              <a:rPr lang="en-US" sz="2800" b="1" dirty="0" smtClean="0"/>
              <a:t>output line </a:t>
            </a:r>
            <a:r>
              <a:rPr lang="en-US" sz="2800" b="1" dirty="0"/>
              <a:t>of Figure </a:t>
            </a:r>
            <a:r>
              <a:rPr lang="en-US" sz="2800" b="1" dirty="0" smtClean="0"/>
              <a:t>2 </a:t>
            </a:r>
            <a:r>
              <a:rPr lang="en-US" sz="2800" b="1" dirty="0"/>
              <a:t>is the </a:t>
            </a:r>
            <a:r>
              <a:rPr lang="en-US" sz="2800" b="1" dirty="0" smtClean="0"/>
              <a:t>complement — </a:t>
            </a:r>
            <a:r>
              <a:rPr lang="en-US" sz="2800" b="1" dirty="0" smtClean="0">
                <a:solidFill>
                  <a:srgbClr val="00B050"/>
                </a:solidFill>
              </a:rPr>
              <a:t>the NOT</a:t>
            </a:r>
            <a:r>
              <a:rPr lang="en-US" sz="2800" b="1" dirty="0" smtClean="0"/>
              <a:t> — of </a:t>
            </a:r>
            <a:r>
              <a:rPr lang="en-US" sz="2800" b="1" dirty="0"/>
              <a:t>the value appearing on </a:t>
            </a:r>
            <a:r>
              <a:rPr lang="en-US" sz="2800" b="1" dirty="0" smtClean="0"/>
              <a:t>the collector</a:t>
            </a:r>
            <a:r>
              <a:rPr lang="en-US" sz="2800" b="1" dirty="0"/>
              <a:t>, or input line.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0862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Gate</a:t>
            </a:r>
          </a:p>
          <a:p>
            <a:pPr algn="just">
              <a:spcBef>
                <a:spcPts val="600"/>
              </a:spcBef>
            </a:pPr>
            <a:r>
              <a:rPr lang="en-US" sz="2800" b="1" dirty="0"/>
              <a:t>To construct an </a:t>
            </a:r>
            <a:r>
              <a:rPr lang="en-US" sz="2800" b="1" dirty="0">
                <a:solidFill>
                  <a:srgbClr val="00B050"/>
                </a:solidFill>
              </a:rPr>
              <a:t>AND</a:t>
            </a:r>
            <a:r>
              <a:rPr lang="en-US" sz="2800" b="1" dirty="0"/>
              <a:t> gate, we connect two transistors in series, </a:t>
            </a:r>
            <a:r>
              <a:rPr lang="en-US" sz="2800" b="1" dirty="0" smtClean="0"/>
              <a:t>as shown </a:t>
            </a:r>
            <a:r>
              <a:rPr lang="en-US" sz="2800" b="1" dirty="0"/>
              <a:t>in Figure </a:t>
            </a:r>
            <a:r>
              <a:rPr lang="en-US" sz="2800" b="1" dirty="0" smtClean="0"/>
              <a:t>3.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20" y="1981200"/>
            <a:ext cx="54524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The </a:t>
            </a:r>
            <a:r>
              <a:rPr lang="en-US" sz="2800" b="1" dirty="0"/>
              <a:t>collector line of </a:t>
            </a:r>
            <a:r>
              <a:rPr lang="en-US" sz="2800" b="1" dirty="0">
                <a:solidFill>
                  <a:srgbClr val="00B050"/>
                </a:solidFill>
              </a:rPr>
              <a:t>transistor 1</a:t>
            </a:r>
            <a:r>
              <a:rPr lang="en-US" sz="2800" b="1" dirty="0"/>
              <a:t> connected </a:t>
            </a:r>
            <a:r>
              <a:rPr lang="en-US" sz="2800" b="1" dirty="0" smtClean="0"/>
              <a:t>to the </a:t>
            </a:r>
            <a:r>
              <a:rPr lang="en-US" sz="2800" b="1" dirty="0"/>
              <a:t>power supply (</a:t>
            </a:r>
            <a:r>
              <a:rPr lang="en-US" sz="2800" b="1" dirty="0">
                <a:solidFill>
                  <a:srgbClr val="FF0000"/>
                </a:solidFill>
              </a:rPr>
              <a:t>logical-1</a:t>
            </a:r>
            <a:r>
              <a:rPr lang="en-US" sz="2800" b="1" dirty="0"/>
              <a:t>) and the emitter line of </a:t>
            </a:r>
            <a:r>
              <a:rPr lang="en-US" sz="2800" b="1" dirty="0">
                <a:solidFill>
                  <a:srgbClr val="00B050"/>
                </a:solidFill>
              </a:rPr>
              <a:t>transistor 2</a:t>
            </a:r>
            <a:r>
              <a:rPr lang="en-US" sz="2800" b="1" dirty="0"/>
              <a:t> </a:t>
            </a:r>
            <a:r>
              <a:rPr lang="en-US" sz="2800" b="1" dirty="0" smtClean="0"/>
              <a:t>connected to </a:t>
            </a:r>
            <a:r>
              <a:rPr lang="en-US" sz="2800" b="1" dirty="0"/>
              <a:t>ground (</a:t>
            </a:r>
            <a:r>
              <a:rPr lang="en-US" sz="2800" b="1" dirty="0">
                <a:solidFill>
                  <a:srgbClr val="FF0000"/>
                </a:solidFill>
              </a:rPr>
              <a:t>logical-0</a:t>
            </a:r>
            <a:r>
              <a:rPr lang="en-US" sz="2800" b="1" dirty="0"/>
              <a:t>).</a:t>
            </a:r>
            <a:endParaRPr lang="en-US" sz="28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942" y="1238250"/>
            <a:ext cx="3600211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7620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If both input lines, called Input-1 and Input-2 </a:t>
            </a:r>
            <a:r>
              <a:rPr lang="en-US" sz="2800" b="1" dirty="0" smtClean="0"/>
              <a:t>in Figure 3, </a:t>
            </a:r>
            <a:r>
              <a:rPr lang="en-US" sz="2800" b="1" dirty="0"/>
              <a:t>are set to </a:t>
            </a:r>
            <a:r>
              <a:rPr lang="en-US" sz="2800" b="1" dirty="0">
                <a:solidFill>
                  <a:srgbClr val="00B0F0"/>
                </a:solidFill>
              </a:rPr>
              <a:t>1</a:t>
            </a:r>
            <a:r>
              <a:rPr lang="en-US" sz="2800" b="1" dirty="0"/>
              <a:t>, then both transistors are in the </a:t>
            </a:r>
            <a:r>
              <a:rPr lang="en-US" sz="2800" b="1" dirty="0">
                <a:solidFill>
                  <a:srgbClr val="00B0F0"/>
                </a:solidFill>
              </a:rPr>
              <a:t>ON</a:t>
            </a:r>
            <a:r>
              <a:rPr lang="en-US" sz="2800" b="1" dirty="0"/>
              <a:t> state, </a:t>
            </a:r>
            <a:r>
              <a:rPr lang="en-US" sz="2800" b="1" dirty="0" smtClean="0"/>
              <a:t>and the </a:t>
            </a:r>
            <a:r>
              <a:rPr lang="en-US" sz="2800" b="1" dirty="0"/>
              <a:t>output will be connected to ground, resulting in a value of </a:t>
            </a:r>
            <a:r>
              <a:rPr lang="en-US" sz="2800" b="1" dirty="0">
                <a:solidFill>
                  <a:srgbClr val="00B0F0"/>
                </a:solidFill>
              </a:rPr>
              <a:t>0</a:t>
            </a:r>
            <a:r>
              <a:rPr lang="en-US" sz="2800" b="1" dirty="0"/>
              <a:t> on the </a:t>
            </a:r>
            <a:r>
              <a:rPr lang="en-US" sz="2800" b="1" dirty="0" smtClean="0"/>
              <a:t>output line</a:t>
            </a:r>
            <a:r>
              <a:rPr lang="en-US" sz="2800" b="1" dirty="0"/>
              <a:t>.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20" y="205740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If either (or both) Input-1 or Input-2 is </a:t>
            </a:r>
            <a:r>
              <a:rPr lang="en-US" sz="2800" b="1" dirty="0">
                <a:solidFill>
                  <a:srgbClr val="00B0F0"/>
                </a:solidFill>
              </a:rPr>
              <a:t>0</a:t>
            </a:r>
            <a:r>
              <a:rPr lang="en-US" sz="2800" b="1" dirty="0"/>
              <a:t>, then the </a:t>
            </a:r>
            <a:r>
              <a:rPr lang="en-US" sz="2800" b="1" dirty="0" smtClean="0"/>
              <a:t>corresponding transistor </a:t>
            </a:r>
            <a:r>
              <a:rPr lang="en-US" sz="2800" b="1" dirty="0"/>
              <a:t>is in the </a:t>
            </a:r>
            <a:r>
              <a:rPr lang="en-US" sz="2800" b="1" dirty="0">
                <a:solidFill>
                  <a:srgbClr val="00B0F0"/>
                </a:solidFill>
              </a:rPr>
              <a:t>OFF</a:t>
            </a:r>
            <a:r>
              <a:rPr lang="en-US" sz="2800" b="1" dirty="0"/>
              <a:t> state and does not allow current to pass, resulting </a:t>
            </a:r>
            <a:r>
              <a:rPr lang="en-US" sz="2800" b="1" dirty="0" smtClean="0"/>
              <a:t>in a </a:t>
            </a:r>
            <a:r>
              <a:rPr lang="en-US" sz="2800" b="1" dirty="0">
                <a:solidFill>
                  <a:srgbClr val="00B0F0"/>
                </a:solidFill>
              </a:rPr>
              <a:t>1</a:t>
            </a:r>
            <a:r>
              <a:rPr lang="en-US" sz="2800" b="1" dirty="0"/>
              <a:t> on the output line.</a:t>
            </a:r>
            <a:endParaRPr lang="en-US" sz="28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0386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Thus, the output of the gate in Figure </a:t>
            </a:r>
            <a:r>
              <a:rPr lang="en-US" sz="2800" b="1" dirty="0" smtClean="0"/>
              <a:t>3 </a:t>
            </a:r>
            <a:r>
              <a:rPr lang="en-US" sz="2800" b="1" dirty="0"/>
              <a:t>is a </a:t>
            </a:r>
            <a:r>
              <a:rPr lang="en-US" sz="2800" b="1" dirty="0" smtClean="0">
                <a:solidFill>
                  <a:srgbClr val="00B0F0"/>
                </a:solidFill>
              </a:rPr>
              <a:t>0</a:t>
            </a:r>
            <a:r>
              <a:rPr lang="en-US" sz="2800" b="1" dirty="0" smtClean="0"/>
              <a:t> if </a:t>
            </a:r>
            <a:r>
              <a:rPr lang="en-US" sz="2800" b="1" dirty="0"/>
              <a:t>and only if both inputs are a </a:t>
            </a:r>
            <a:r>
              <a:rPr lang="en-US" sz="2800" b="1" dirty="0">
                <a:solidFill>
                  <a:srgbClr val="00B0F0"/>
                </a:solidFill>
              </a:rPr>
              <a:t>1</a:t>
            </a:r>
            <a:r>
              <a:rPr lang="en-US" sz="2800" b="1" dirty="0"/>
              <a:t>; otherwise, it is a </a:t>
            </a:r>
            <a:r>
              <a:rPr lang="en-US" sz="2800" b="1" dirty="0">
                <a:solidFill>
                  <a:srgbClr val="00B0F0"/>
                </a:solidFill>
              </a:rPr>
              <a:t>1</a:t>
            </a:r>
            <a:r>
              <a:rPr lang="en-US" sz="2800" b="1" dirty="0"/>
              <a:t>.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20" y="51054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This is the </a:t>
            </a:r>
            <a:r>
              <a:rPr lang="en-US" sz="2800" b="1" dirty="0" smtClean="0"/>
              <a:t>exact opposite </a:t>
            </a:r>
            <a:r>
              <a:rPr lang="en-US" sz="2800" b="1" dirty="0"/>
              <a:t>of the definition of </a:t>
            </a:r>
            <a:r>
              <a:rPr lang="en-US" sz="2800" b="1" dirty="0" smtClean="0">
                <a:solidFill>
                  <a:srgbClr val="00B050"/>
                </a:solidFill>
              </a:rPr>
              <a:t>AND</a:t>
            </a:r>
            <a:r>
              <a:rPr lang="en-US" sz="2800" b="1" dirty="0" smtClean="0"/>
              <a:t> – a </a:t>
            </a:r>
            <a:r>
              <a:rPr lang="en-US" sz="2800" b="1" dirty="0"/>
              <a:t>gate </a:t>
            </a:r>
            <a:r>
              <a:rPr lang="en-US" sz="2800" b="1" dirty="0" smtClean="0"/>
              <a:t>called </a:t>
            </a:r>
            <a:r>
              <a:rPr lang="en-US" sz="2800" b="1" dirty="0">
                <a:solidFill>
                  <a:srgbClr val="00B050"/>
                </a:solidFill>
              </a:rPr>
              <a:t>NAND</a:t>
            </a:r>
            <a:r>
              <a:rPr lang="en-US" sz="2800" b="1" dirty="0"/>
              <a:t>, an acronym for NOT AND.</a:t>
            </a:r>
          </a:p>
        </p:txBody>
      </p:sp>
    </p:spTree>
    <p:extLst>
      <p:ext uri="{BB962C8B-B14F-4D97-AF65-F5344CB8AC3E}">
        <p14:creationId xmlns:p14="http://schemas.microsoft.com/office/powerpoint/2010/main" val="219641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It produces the complement of the </a:t>
            </a:r>
            <a:r>
              <a:rPr lang="en-US" sz="2800" b="1" dirty="0" smtClean="0"/>
              <a:t>AND operation</a:t>
            </a:r>
            <a:r>
              <a:rPr lang="en-US" sz="2800" b="1" dirty="0"/>
              <a:t>, and it is an important and widely used gate in hardware design.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20" y="1600200"/>
            <a:ext cx="44889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If, however, we want to build an </a:t>
            </a:r>
            <a:r>
              <a:rPr lang="en-US" sz="2800" b="1" dirty="0">
                <a:solidFill>
                  <a:srgbClr val="00B050"/>
                </a:solidFill>
              </a:rPr>
              <a:t>AND</a:t>
            </a:r>
            <a:r>
              <a:rPr lang="en-US" sz="2800" b="1" dirty="0"/>
              <a:t> gate, then all we have to do is add </a:t>
            </a:r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00B050"/>
                </a:solidFill>
              </a:rPr>
              <a:t>NOT</a:t>
            </a:r>
            <a:r>
              <a:rPr lang="en-US" sz="2800" b="1" dirty="0" smtClean="0"/>
              <a:t> </a:t>
            </a:r>
            <a:r>
              <a:rPr lang="en-US" sz="2800" b="1" dirty="0"/>
              <a:t>gate (of the type shown in Figure </a:t>
            </a:r>
            <a:r>
              <a:rPr lang="en-US" sz="2800" b="1" dirty="0" smtClean="0"/>
              <a:t>2) </a:t>
            </a:r>
            <a:r>
              <a:rPr lang="en-US" sz="2800" b="1" dirty="0"/>
              <a:t>to the output line.</a:t>
            </a:r>
            <a:endParaRPr lang="en-US" sz="28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267200"/>
            <a:ext cx="4495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This </a:t>
            </a:r>
            <a:r>
              <a:rPr lang="en-US" sz="2800" b="1" dirty="0" smtClean="0"/>
              <a:t>complements the </a:t>
            </a:r>
            <a:r>
              <a:rPr lang="en-US" sz="2800" b="1" dirty="0"/>
              <a:t>NAND output and produces the AND truth </a:t>
            </a:r>
            <a:r>
              <a:rPr lang="en-US" sz="2800" b="1" dirty="0" smtClean="0"/>
              <a:t>table.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951" y="1143000"/>
            <a:ext cx="44926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Note that the </a:t>
            </a:r>
            <a:r>
              <a:rPr lang="en-US" sz="2800" b="1" dirty="0">
                <a:solidFill>
                  <a:srgbClr val="00B050"/>
                </a:solidFill>
              </a:rPr>
              <a:t>NAND</a:t>
            </a:r>
            <a:r>
              <a:rPr lang="en-US" sz="2800" b="1" dirty="0"/>
              <a:t> of Figure </a:t>
            </a:r>
            <a:r>
              <a:rPr lang="en-US" sz="2800" b="1" dirty="0" smtClean="0"/>
              <a:t>3 requires two </a:t>
            </a:r>
            <a:r>
              <a:rPr lang="en-US" sz="2800" b="1" dirty="0"/>
              <a:t>transistors, whereas the </a:t>
            </a:r>
            <a:r>
              <a:rPr lang="en-US" sz="2800" b="1" dirty="0">
                <a:solidFill>
                  <a:srgbClr val="00B050"/>
                </a:solidFill>
              </a:rPr>
              <a:t>AND</a:t>
            </a:r>
            <a:r>
              <a:rPr lang="en-US" sz="2800" b="1" dirty="0"/>
              <a:t> of Figure </a:t>
            </a:r>
            <a:r>
              <a:rPr lang="en-US" sz="2800" b="1" dirty="0" smtClean="0"/>
              <a:t>4 </a:t>
            </a:r>
            <a:r>
              <a:rPr lang="en-US" sz="2800" b="1" dirty="0"/>
              <a:t>requires three. </a:t>
            </a:r>
            <a:endParaRPr lang="en-US" sz="2800" b="1" dirty="0" smtClean="0"/>
          </a:p>
          <a:p>
            <a:pPr algn="just">
              <a:spcBef>
                <a:spcPts val="1200"/>
              </a:spcBef>
            </a:pPr>
            <a:r>
              <a:rPr lang="en-US" sz="2800" b="1" dirty="0" smtClean="0"/>
              <a:t>This </a:t>
            </a:r>
            <a:r>
              <a:rPr lang="en-US" sz="2800" b="1" dirty="0"/>
              <a:t>is </a:t>
            </a:r>
            <a:r>
              <a:rPr lang="en-US" sz="2800" b="1" dirty="0" smtClean="0"/>
              <a:t>one reason </a:t>
            </a:r>
            <a:r>
              <a:rPr lang="en-US" sz="2800" b="1" dirty="0"/>
              <a:t>why </a:t>
            </a:r>
            <a:r>
              <a:rPr lang="en-US" sz="2800" b="1" dirty="0">
                <a:solidFill>
                  <a:srgbClr val="00B050"/>
                </a:solidFill>
              </a:rPr>
              <a:t>NAND</a:t>
            </a:r>
            <a:r>
              <a:rPr lang="en-US" sz="2800" b="1" dirty="0"/>
              <a:t> gates are widely used to build computer circuits.</a:t>
            </a:r>
            <a:endParaRPr lang="en-US" sz="28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949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Gate</a:t>
            </a:r>
          </a:p>
          <a:p>
            <a:pPr algn="just">
              <a:spcBef>
                <a:spcPts val="600"/>
              </a:spcBef>
            </a:pPr>
            <a:r>
              <a:rPr lang="en-US" sz="2800" b="1" dirty="0"/>
              <a:t>To construct an </a:t>
            </a:r>
            <a:r>
              <a:rPr lang="en-US" sz="2800" b="1" dirty="0">
                <a:solidFill>
                  <a:srgbClr val="00B050"/>
                </a:solidFill>
              </a:rPr>
              <a:t>OR</a:t>
            </a:r>
            <a:r>
              <a:rPr lang="en-US" sz="2800" b="1" dirty="0"/>
              <a:t> gate, we again start with two transistors. </a:t>
            </a:r>
            <a:r>
              <a:rPr lang="en-US" sz="2800" b="1" dirty="0" smtClean="0"/>
              <a:t>However, this </a:t>
            </a:r>
            <a:r>
              <a:rPr lang="en-US" sz="2800" b="1" dirty="0"/>
              <a:t>time they are connected in parallel rather than in series, as shown </a:t>
            </a:r>
            <a:r>
              <a:rPr lang="en-US" sz="2800" b="1" dirty="0" smtClean="0"/>
              <a:t>in Figure 5.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45" y="2133600"/>
            <a:ext cx="7296150" cy="458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In Figure </a:t>
            </a:r>
            <a:r>
              <a:rPr lang="en-US" sz="2800" b="1" dirty="0" smtClean="0"/>
              <a:t>5 </a:t>
            </a:r>
            <a:r>
              <a:rPr lang="en-US" sz="2800" b="1" dirty="0"/>
              <a:t>if either, or both, of the lines Input-1 and Input-2 are </a:t>
            </a:r>
            <a:r>
              <a:rPr lang="en-US" sz="2800" b="1" dirty="0" smtClean="0"/>
              <a:t>set to </a:t>
            </a:r>
            <a:r>
              <a:rPr lang="en-US" sz="2800" b="1" dirty="0">
                <a:solidFill>
                  <a:srgbClr val="00B0F0"/>
                </a:solidFill>
              </a:rPr>
              <a:t>1</a:t>
            </a:r>
            <a:r>
              <a:rPr lang="en-US" sz="2800" b="1" dirty="0"/>
              <a:t>, then the corresponding transistor is in the </a:t>
            </a:r>
            <a:r>
              <a:rPr lang="en-US" sz="2800" b="1" dirty="0">
                <a:solidFill>
                  <a:srgbClr val="00B0F0"/>
                </a:solidFill>
              </a:rPr>
              <a:t>ON</a:t>
            </a:r>
            <a:r>
              <a:rPr lang="en-US" sz="2800" b="1" dirty="0"/>
              <a:t> state, and the output </a:t>
            </a:r>
            <a:r>
              <a:rPr lang="en-US" sz="2800" b="1" dirty="0" smtClean="0"/>
              <a:t>is connected </a:t>
            </a:r>
            <a:r>
              <a:rPr lang="en-US" sz="2800" b="1" dirty="0"/>
              <a:t>to the ground, producing an output value of </a:t>
            </a:r>
            <a:r>
              <a:rPr lang="en-US" sz="2800" b="1" dirty="0">
                <a:solidFill>
                  <a:srgbClr val="00B0F0"/>
                </a:solidFill>
              </a:rPr>
              <a:t>0</a:t>
            </a:r>
            <a:r>
              <a:rPr lang="en-US" sz="2800" b="1" dirty="0"/>
              <a:t>.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20" y="25908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Only if both </a:t>
            </a:r>
            <a:r>
              <a:rPr lang="en-US" sz="2800" b="1" dirty="0" smtClean="0"/>
              <a:t>input lines </a:t>
            </a:r>
            <a:r>
              <a:rPr lang="en-US" sz="2800" b="1" dirty="0"/>
              <a:t>are </a:t>
            </a:r>
            <a:r>
              <a:rPr lang="en-US" sz="2800" b="1" dirty="0">
                <a:solidFill>
                  <a:srgbClr val="00B0F0"/>
                </a:solidFill>
              </a:rPr>
              <a:t>0</a:t>
            </a:r>
            <a:r>
              <a:rPr lang="en-US" sz="2800" b="1" dirty="0"/>
              <a:t>, effectively shutting off both transistors, will the output line </a:t>
            </a:r>
            <a:r>
              <a:rPr lang="en-US" sz="2800" b="1" dirty="0" smtClean="0"/>
              <a:t>contain a </a:t>
            </a:r>
            <a:r>
              <a:rPr lang="en-US" sz="2800" b="1" dirty="0">
                <a:solidFill>
                  <a:srgbClr val="00B0F0"/>
                </a:solidFill>
              </a:rPr>
              <a:t>1</a:t>
            </a:r>
            <a:r>
              <a:rPr lang="en-US" sz="2800" b="1" dirty="0"/>
              <a:t>.</a:t>
            </a:r>
            <a:endParaRPr lang="en-US" sz="28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962400"/>
            <a:ext cx="9144000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Again, this is the exact opposite to the definition of </a:t>
            </a:r>
            <a:r>
              <a:rPr lang="en-US" sz="2800" b="1" dirty="0">
                <a:solidFill>
                  <a:srgbClr val="00B050"/>
                </a:solidFill>
              </a:rPr>
              <a:t>OR</a:t>
            </a:r>
            <a:r>
              <a:rPr lang="en-US" sz="2800" b="1" dirty="0"/>
              <a:t> given </a:t>
            </a:r>
            <a:r>
              <a:rPr lang="en-US" sz="2800" b="1" dirty="0" smtClean="0"/>
              <a:t>before.</a:t>
            </a:r>
          </a:p>
          <a:p>
            <a:pPr algn="just">
              <a:spcBef>
                <a:spcPts val="1800"/>
              </a:spcBef>
            </a:pPr>
            <a:r>
              <a:rPr lang="en-US" sz="2800" b="1" dirty="0"/>
              <a:t>Figure </a:t>
            </a:r>
            <a:r>
              <a:rPr lang="en-US" sz="2800" b="1" dirty="0" smtClean="0"/>
              <a:t>5 </a:t>
            </a:r>
            <a:r>
              <a:rPr lang="en-US" sz="2800" b="1" dirty="0"/>
              <a:t>is an implementation of a </a:t>
            </a:r>
            <a:r>
              <a:rPr lang="en-US" sz="2800" b="1" dirty="0">
                <a:solidFill>
                  <a:srgbClr val="00B050"/>
                </a:solidFill>
              </a:rPr>
              <a:t>NOR</a:t>
            </a:r>
            <a:r>
              <a:rPr lang="en-US" sz="2800" b="1" dirty="0"/>
              <a:t> gate, an acronym </a:t>
            </a:r>
            <a:r>
              <a:rPr lang="en-US" sz="2800" b="1" dirty="0" smtClean="0"/>
              <a:t>for NOT </a:t>
            </a:r>
            <a:r>
              <a:rPr lang="en-US" sz="2800" b="1" dirty="0"/>
              <a:t>OR.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7928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To convert this to an </a:t>
            </a:r>
            <a:r>
              <a:rPr lang="en-US" sz="2800" b="1" dirty="0">
                <a:solidFill>
                  <a:srgbClr val="00B050"/>
                </a:solidFill>
              </a:rPr>
              <a:t>OR</a:t>
            </a:r>
            <a:r>
              <a:rPr lang="en-US" sz="2800" b="1" dirty="0"/>
              <a:t> gate, we do the same thing we did </a:t>
            </a:r>
            <a:r>
              <a:rPr lang="en-US" sz="2800" b="1" dirty="0" smtClean="0"/>
              <a:t>earlier — add </a:t>
            </a:r>
            <a:r>
              <a:rPr lang="en-US" sz="2800" b="1" dirty="0"/>
              <a:t>a </a:t>
            </a:r>
            <a:r>
              <a:rPr lang="en-US" sz="2800" b="1" dirty="0">
                <a:solidFill>
                  <a:srgbClr val="00B050"/>
                </a:solidFill>
              </a:rPr>
              <a:t>NOT</a:t>
            </a:r>
            <a:r>
              <a:rPr lang="en-US" sz="2800" b="1" dirty="0"/>
              <a:t> gate to the output line. This gate is diagrammed in Figure </a:t>
            </a:r>
            <a:r>
              <a:rPr lang="en-US" sz="2800" b="1" dirty="0" smtClean="0"/>
              <a:t>6.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676400"/>
            <a:ext cx="84963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0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It is easy to </a:t>
            </a:r>
            <a:r>
              <a:rPr lang="en-US" sz="2800" b="1" dirty="0" smtClean="0"/>
              <a:t>see the </a:t>
            </a:r>
            <a:r>
              <a:rPr lang="en-US" sz="2800" b="1" dirty="0"/>
              <a:t>relationship between Boolean logic and computer design: </a:t>
            </a:r>
            <a:endParaRPr lang="en-US" sz="2800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the </a:t>
            </a:r>
            <a:r>
              <a:rPr lang="en-US" sz="2800" b="1" dirty="0"/>
              <a:t>truth </a:t>
            </a:r>
            <a:r>
              <a:rPr lang="en-US" sz="2800" b="1" dirty="0" smtClean="0"/>
              <a:t>value </a:t>
            </a:r>
            <a:r>
              <a:rPr lang="en-US" sz="2800" b="1" dirty="0" smtClean="0">
                <a:solidFill>
                  <a:srgbClr val="00B0F0"/>
                </a:solidFill>
              </a:rPr>
              <a:t>true</a:t>
            </a:r>
            <a:r>
              <a:rPr lang="en-US" sz="2800" b="1" i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/>
              <a:t>could represent the binary value </a:t>
            </a:r>
            <a:r>
              <a:rPr lang="en-US" sz="2800" b="1" dirty="0" smtClean="0">
                <a:solidFill>
                  <a:srgbClr val="00B0F0"/>
                </a:solidFill>
              </a:rPr>
              <a:t>1</a:t>
            </a:r>
            <a:r>
              <a:rPr lang="en-US" sz="2800" b="1" dirty="0" smtClean="0"/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the </a:t>
            </a:r>
            <a:r>
              <a:rPr lang="en-US" sz="2800" b="1" dirty="0"/>
              <a:t>truth value </a:t>
            </a:r>
            <a:r>
              <a:rPr lang="en-US" sz="2800" b="1" dirty="0">
                <a:solidFill>
                  <a:srgbClr val="00B0F0"/>
                </a:solidFill>
              </a:rPr>
              <a:t>false</a:t>
            </a:r>
            <a:r>
              <a:rPr lang="en-US" sz="2800" b="1" i="1" dirty="0">
                <a:solidFill>
                  <a:srgbClr val="00B0F0"/>
                </a:solidFill>
              </a:rPr>
              <a:t> </a:t>
            </a:r>
            <a:r>
              <a:rPr lang="en-US" sz="2800" b="1" dirty="0"/>
              <a:t>could </a:t>
            </a:r>
            <a:r>
              <a:rPr lang="en-US" sz="2800" b="1" dirty="0" smtClean="0"/>
              <a:t>represent the </a:t>
            </a:r>
            <a:r>
              <a:rPr lang="en-US" sz="2800" b="1" dirty="0"/>
              <a:t>binary value </a:t>
            </a:r>
            <a:r>
              <a:rPr lang="en-US" sz="2800" b="1" dirty="0" smtClean="0">
                <a:solidFill>
                  <a:srgbClr val="00B0F0"/>
                </a:solidFill>
              </a:rPr>
              <a:t>0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20" y="3289518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Thus anything stored internally as a sequence </a:t>
            </a:r>
            <a:r>
              <a:rPr lang="en-US" sz="2800" b="1" dirty="0" smtClean="0"/>
              <a:t>of binary digits </a:t>
            </a:r>
            <a:r>
              <a:rPr lang="en-US" sz="2800" b="1" dirty="0"/>
              <a:t>can also be viewed as a sequence of the logical values </a:t>
            </a:r>
            <a:r>
              <a:rPr lang="en-US" sz="2800" b="1" dirty="0">
                <a:solidFill>
                  <a:srgbClr val="00B0F0"/>
                </a:solidFill>
              </a:rPr>
              <a:t>true</a:t>
            </a:r>
            <a:r>
              <a:rPr lang="en-US" sz="2800" b="1" dirty="0"/>
              <a:t> </a:t>
            </a:r>
            <a:r>
              <a:rPr lang="en-US" sz="2800" b="1" dirty="0" smtClean="0"/>
              <a:t>and </a:t>
            </a:r>
            <a:r>
              <a:rPr lang="en-US" sz="2800" b="1" dirty="0" smtClean="0">
                <a:solidFill>
                  <a:srgbClr val="00B0F0"/>
                </a:solidFill>
              </a:rPr>
              <a:t>false</a:t>
            </a:r>
            <a:r>
              <a:rPr lang="en-US" sz="2800" b="1" dirty="0"/>
              <a:t>, and these values can be manipulated by the operations of Boolean logic.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Logic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981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Gates of the type shown in Figures </a:t>
            </a:r>
            <a:r>
              <a:rPr lang="en-US" sz="2800" b="1" dirty="0" smtClean="0"/>
              <a:t>2 </a:t>
            </a:r>
            <a:r>
              <a:rPr lang="en-US" sz="2800" b="1" dirty="0"/>
              <a:t>through </a:t>
            </a:r>
            <a:r>
              <a:rPr lang="en-US" sz="2800" b="1" dirty="0" smtClean="0"/>
              <a:t>6 are </a:t>
            </a:r>
            <a:r>
              <a:rPr lang="en-US" sz="2800" b="1" dirty="0"/>
              <a:t>actual electronic devices that serve as the building blocks in the design </a:t>
            </a:r>
            <a:r>
              <a:rPr lang="en-US" sz="2800" b="1" dirty="0" smtClean="0"/>
              <a:t>and construction </a:t>
            </a:r>
            <a:r>
              <a:rPr lang="en-US" sz="2800" b="1" dirty="0"/>
              <a:t>of modern computer systems.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20" y="2628543"/>
            <a:ext cx="9144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The reason for using gates </a:t>
            </a:r>
            <a:r>
              <a:rPr lang="en-US" sz="2800" b="1" dirty="0" smtClean="0"/>
              <a:t>rather than </a:t>
            </a:r>
            <a:r>
              <a:rPr lang="en-US" sz="2800" b="1" dirty="0"/>
              <a:t>transistors is that a transistor is too elementary a device to act as </a:t>
            </a:r>
            <a:r>
              <a:rPr lang="en-US" sz="2800" b="1" dirty="0" smtClean="0"/>
              <a:t>the fundamental </a:t>
            </a:r>
            <a:r>
              <a:rPr lang="en-US" sz="2800" b="1" dirty="0"/>
              <a:t>design component</a:t>
            </a:r>
            <a:r>
              <a:rPr lang="en-US" sz="2800" b="1" dirty="0" smtClean="0"/>
              <a:t>.</a:t>
            </a:r>
          </a:p>
          <a:p>
            <a:pPr algn="just">
              <a:spcBef>
                <a:spcPts val="1200"/>
              </a:spcBef>
            </a:pPr>
            <a:r>
              <a:rPr lang="en-US" sz="2800" b="1" dirty="0"/>
              <a:t>It requires a designer to deal with such </a:t>
            </a:r>
            <a:r>
              <a:rPr lang="en-US" sz="2800" b="1" dirty="0" smtClean="0"/>
              <a:t>low-level issues </a:t>
            </a:r>
            <a:r>
              <a:rPr lang="en-US" sz="2800" b="1" dirty="0"/>
              <a:t>as currents, voltages, and the laws of physics.</a:t>
            </a:r>
            <a:endParaRPr lang="en-US" sz="28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318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Transistors, </a:t>
            </a:r>
            <a:r>
              <a:rPr lang="en-US" sz="2800" b="1" dirty="0" smtClean="0"/>
              <a:t>grouped together </a:t>
            </a:r>
            <a:r>
              <a:rPr lang="en-US" sz="2800" b="1" dirty="0"/>
              <a:t>to form more powerful building blocks called gates, allow us to </a:t>
            </a:r>
            <a:r>
              <a:rPr lang="en-US" sz="2800" b="1" dirty="0" smtClean="0"/>
              <a:t>think and </a:t>
            </a:r>
            <a:r>
              <a:rPr lang="en-US" sz="2800" b="1" dirty="0"/>
              <a:t>design at a higher level.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20" y="175260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Instead of dealing with the complex </a:t>
            </a:r>
            <a:r>
              <a:rPr lang="en-US" sz="2800" b="1" dirty="0" smtClean="0"/>
              <a:t>physical rules </a:t>
            </a:r>
            <a:r>
              <a:rPr lang="en-US" sz="2800" b="1" dirty="0"/>
              <a:t>associated with discrete electrical devices, we can use the power </a:t>
            </a:r>
            <a:r>
              <a:rPr lang="en-US" sz="2800" b="1" dirty="0" smtClean="0"/>
              <a:t>and expressiveness </a:t>
            </a:r>
            <a:r>
              <a:rPr lang="en-US" sz="2800" b="1" dirty="0"/>
              <a:t>of mathematics and logic to build computers.</a:t>
            </a:r>
            <a:endParaRPr lang="en-US" sz="28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8862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This seemingly minor shift (from transistors to gates) has a </a:t>
            </a:r>
            <a:r>
              <a:rPr lang="en-US" sz="2800" b="1" dirty="0" smtClean="0"/>
              <a:t>profound effect </a:t>
            </a:r>
            <a:r>
              <a:rPr lang="en-US" sz="2800" b="1" dirty="0"/>
              <a:t>on how computer hardware is designed and built.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3508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From this point on </a:t>
            </a:r>
            <a:r>
              <a:rPr lang="en-US" sz="2800" b="1" dirty="0" smtClean="0"/>
              <a:t>in our </a:t>
            </a:r>
            <a:r>
              <a:rPr lang="en-US" sz="2800" b="1" dirty="0"/>
              <a:t>discussion of hardware design, we no longer need deal with anything electrical.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20" y="1752600"/>
            <a:ext cx="914400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Instead, our building blocks are </a:t>
            </a:r>
            <a:r>
              <a:rPr lang="en-US" sz="2800" b="1" dirty="0">
                <a:solidFill>
                  <a:srgbClr val="00B050"/>
                </a:solidFill>
              </a:rPr>
              <a:t>AND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rgbClr val="00B050"/>
                </a:solidFill>
              </a:rPr>
              <a:t>OR</a:t>
            </a:r>
            <a:r>
              <a:rPr lang="en-US" sz="2800" b="1" dirty="0"/>
              <a:t>, and </a:t>
            </a:r>
            <a:r>
              <a:rPr lang="en-US" sz="2800" b="1" dirty="0">
                <a:solidFill>
                  <a:srgbClr val="00B050"/>
                </a:solidFill>
              </a:rPr>
              <a:t>NOT</a:t>
            </a:r>
            <a:r>
              <a:rPr lang="en-US" sz="2800" b="1" dirty="0"/>
              <a:t> gates, and our </a:t>
            </a:r>
            <a:r>
              <a:rPr lang="en-US" sz="2800" b="1" dirty="0" smtClean="0"/>
              <a:t>circuit construction </a:t>
            </a:r>
            <a:r>
              <a:rPr lang="en-US" sz="2800" b="1" dirty="0"/>
              <a:t>rules are the rules of </a:t>
            </a:r>
            <a:r>
              <a:rPr lang="en-US" sz="2800" b="1" dirty="0">
                <a:solidFill>
                  <a:srgbClr val="00B050"/>
                </a:solidFill>
              </a:rPr>
              <a:t>Boolean logic</a:t>
            </a:r>
            <a:r>
              <a:rPr lang="en-US" sz="2800" b="1" dirty="0"/>
              <a:t>. </a:t>
            </a:r>
            <a:endParaRPr lang="en-US" sz="2800" b="1" dirty="0" smtClean="0"/>
          </a:p>
          <a:p>
            <a:pPr algn="just">
              <a:spcBef>
                <a:spcPts val="1800"/>
              </a:spcBef>
            </a:pPr>
            <a:r>
              <a:rPr lang="en-US" sz="2800" b="1" dirty="0" smtClean="0"/>
              <a:t>This </a:t>
            </a:r>
            <a:r>
              <a:rPr lang="en-US" sz="2800" b="1" dirty="0"/>
              <a:t>is another example </a:t>
            </a:r>
            <a:r>
              <a:rPr lang="en-US" sz="2800" b="1" dirty="0" smtClean="0"/>
              <a:t>of the </a:t>
            </a:r>
            <a:r>
              <a:rPr lang="en-US" sz="2800" b="1" dirty="0"/>
              <a:t>importance of abstraction in computer science.</a:t>
            </a:r>
            <a:endParaRPr lang="en-US" sz="28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250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6200" y="2590800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Attention</a:t>
            </a: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244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Let us define a </a:t>
            </a:r>
            <a:r>
              <a:rPr lang="en-US" sz="2800" b="1" dirty="0">
                <a:solidFill>
                  <a:srgbClr val="C00000"/>
                </a:solidFill>
              </a:rPr>
              <a:t>Boolean expression </a:t>
            </a:r>
            <a:r>
              <a:rPr lang="en-US" sz="2800" b="1" dirty="0"/>
              <a:t>as any expression that evaluates </a:t>
            </a:r>
            <a:r>
              <a:rPr lang="en-US" sz="2800" b="1" dirty="0" smtClean="0"/>
              <a:t>to either </a:t>
            </a:r>
            <a:r>
              <a:rPr lang="en-US" sz="2800" b="1" dirty="0"/>
              <a:t>true or false.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20" y="1066800"/>
                <a:ext cx="91440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For example, the expression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 smtClean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just"/>
                <a:r>
                  <a:rPr lang="en-US" sz="2800" b="1" dirty="0" smtClean="0"/>
                  <a:t>is </a:t>
                </a:r>
                <a:r>
                  <a:rPr lang="en-US" sz="2800" b="1" dirty="0"/>
                  <a:t>a Boolean </a:t>
                </a:r>
                <a:r>
                  <a:rPr lang="en-US" sz="2800" b="1" dirty="0" smtClean="0"/>
                  <a:t>expression because </a:t>
                </a:r>
                <a:r>
                  <a:rPr lang="en-US" sz="2800" b="1" dirty="0"/>
                  <a:t>it is true 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b="1" i="1" dirty="0" smtClean="0"/>
                  <a:t> </a:t>
                </a:r>
                <a:r>
                  <a:rPr lang="en-US" sz="2800" b="1" dirty="0"/>
                  <a:t>is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1</a:t>
                </a:r>
                <a:r>
                  <a:rPr lang="en-US" sz="2800" b="1" dirty="0"/>
                  <a:t>, and it is false 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b="1" i="1" dirty="0" smtClean="0"/>
                  <a:t> </a:t>
                </a:r>
                <a:r>
                  <a:rPr lang="en-US" sz="2800" b="1" dirty="0"/>
                  <a:t>has any other value.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1066800"/>
                <a:ext cx="9144000" cy="1815882"/>
              </a:xfrm>
              <a:prstGeom prst="rect">
                <a:avLst/>
              </a:prstGeom>
              <a:blipFill rotWithShape="0">
                <a:blip r:embed="rId2"/>
                <a:stretch>
                  <a:fillRect l="-1333" t="-3691" r="-1400" b="-8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Logic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2971800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Similarly, both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𝟐𝟑</m:t>
                          </m:r>
                        </m:e>
                      </m:d>
                    </m:oMath>
                  </m:oMathPara>
                </a14:m>
                <a:endParaRPr lang="en-US" sz="2800" b="1" dirty="0" smtClean="0"/>
              </a:p>
              <a:p>
                <a:pPr algn="just"/>
                <a:r>
                  <a:rPr lang="en-US" sz="2800" b="1" dirty="0" smtClean="0"/>
                  <a:t>are </a:t>
                </a:r>
                <a:r>
                  <a:rPr lang="en-US" sz="2800" b="1" dirty="0"/>
                  <a:t>Boolean expressions.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71800"/>
                <a:ext cx="9144000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333" t="-5286" b="-10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441960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In </a:t>
            </a:r>
            <a:r>
              <a:rPr lang="en-US" sz="2800" b="1" dirty="0"/>
              <a:t>Boolean logic, the </a:t>
            </a:r>
            <a:r>
              <a:rPr lang="en-US" sz="2800" b="1" dirty="0" smtClean="0"/>
              <a:t>operations used </a:t>
            </a:r>
            <a:r>
              <a:rPr lang="en-US" sz="2800" b="1" dirty="0"/>
              <a:t>to construct Boolean expressions are </a:t>
            </a:r>
            <a:r>
              <a:rPr lang="en-US" sz="2800" b="1" dirty="0">
                <a:solidFill>
                  <a:srgbClr val="00B0F0"/>
                </a:solidFill>
              </a:rPr>
              <a:t>AND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rgbClr val="00B0F0"/>
                </a:solidFill>
              </a:rPr>
              <a:t>OR</a:t>
            </a:r>
            <a:r>
              <a:rPr lang="en-US" sz="2800" b="1" dirty="0"/>
              <a:t>, and </a:t>
            </a:r>
            <a:r>
              <a:rPr lang="en-US" sz="2800" b="1" dirty="0">
                <a:solidFill>
                  <a:srgbClr val="00B0F0"/>
                </a:solidFill>
              </a:rPr>
              <a:t>NOT</a:t>
            </a:r>
            <a:r>
              <a:rPr lang="en-US" sz="2800" b="1" dirty="0"/>
              <a:t>, and they map </a:t>
            </a:r>
            <a:r>
              <a:rPr lang="en-US" sz="2800" b="1" dirty="0" smtClean="0"/>
              <a:t>a set </a:t>
            </a:r>
            <a:r>
              <a:rPr lang="en-US" sz="2800" b="1" dirty="0"/>
              <a:t>of (true, false) values into a single (true, false) result.</a:t>
            </a:r>
          </a:p>
        </p:txBody>
      </p:sp>
    </p:spTree>
    <p:extLst>
      <p:ext uri="{BB962C8B-B14F-4D97-AF65-F5344CB8AC3E}">
        <p14:creationId xmlns:p14="http://schemas.microsoft.com/office/powerpoint/2010/main" val="401697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20" y="0"/>
                <a:ext cx="91440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The rule for performing the 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AND</a:t>
                </a:r>
                <a:r>
                  <a:rPr lang="en-US" sz="2800" b="1" dirty="0"/>
                  <a:t> operation is as follows: </a:t>
                </a:r>
                <a:endParaRPr lang="en-US" sz="2800" b="1" dirty="0" smtClean="0"/>
              </a:p>
              <a:p>
                <a:pPr algn="just"/>
                <a:r>
                  <a:rPr lang="en-US" sz="2800" b="1" dirty="0" smtClean="0"/>
                  <a:t>If </a:t>
                </a:r>
                <a:r>
                  <a:rPr lang="en-US" sz="2800" b="1" i="1" dirty="0">
                    <a:solidFill>
                      <a:srgbClr val="00B0F0"/>
                    </a:solidFill>
                  </a:rPr>
                  <a:t>a</a:t>
                </a:r>
                <a:r>
                  <a:rPr lang="en-US" sz="2800" b="1" i="1" dirty="0"/>
                  <a:t> </a:t>
                </a:r>
                <a:r>
                  <a:rPr lang="en-US" sz="2800" b="1" dirty="0"/>
                  <a:t>and </a:t>
                </a:r>
                <a:r>
                  <a:rPr lang="en-US" sz="2800" b="1" i="1" dirty="0">
                    <a:solidFill>
                      <a:srgbClr val="00B0F0"/>
                    </a:solidFill>
                  </a:rPr>
                  <a:t>b</a:t>
                </a:r>
                <a:r>
                  <a:rPr lang="en-US" sz="2800" b="1" i="1" dirty="0"/>
                  <a:t> </a:t>
                </a:r>
                <a:r>
                  <a:rPr lang="en-US" sz="2800" b="1" dirty="0" smtClean="0"/>
                  <a:t>are Boolean </a:t>
                </a:r>
                <a:r>
                  <a:rPr lang="en-US" sz="2800" b="1" dirty="0"/>
                  <a:t>expressions, then the value of the </a:t>
                </a:r>
                <a:r>
                  <a:rPr lang="en-US" sz="2800" b="1" dirty="0" smtClean="0"/>
                  <a:t>expression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𝐀𝐍𝐃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just"/>
                <a:r>
                  <a:rPr lang="en-US" sz="2800" b="1" dirty="0" smtClean="0"/>
                  <a:t>also written as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b="1" dirty="0"/>
                  <a:t>is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true </a:t>
                </a:r>
                <a:r>
                  <a:rPr lang="en-US" sz="2800" b="1" dirty="0"/>
                  <a:t>if and only if both </a:t>
                </a:r>
                <a:r>
                  <a:rPr lang="en-US" sz="2800" b="1" i="1" dirty="0">
                    <a:solidFill>
                      <a:srgbClr val="00B0F0"/>
                    </a:solidFill>
                  </a:rPr>
                  <a:t>a</a:t>
                </a:r>
                <a:r>
                  <a:rPr lang="en-US" sz="2800" b="1" i="1" dirty="0"/>
                  <a:t> </a:t>
                </a:r>
                <a:r>
                  <a:rPr lang="en-US" sz="2800" b="1" dirty="0"/>
                  <a:t>and </a:t>
                </a:r>
                <a:r>
                  <a:rPr lang="en-US" sz="2800" b="1" i="1" dirty="0">
                    <a:solidFill>
                      <a:srgbClr val="00B0F0"/>
                    </a:solidFill>
                  </a:rPr>
                  <a:t>b</a:t>
                </a:r>
                <a:r>
                  <a:rPr lang="en-US" sz="2800" b="1" i="1" dirty="0"/>
                  <a:t> </a:t>
                </a:r>
                <a:r>
                  <a:rPr lang="en-US" sz="2800" b="1" dirty="0"/>
                  <a:t>have the value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true</a:t>
                </a:r>
                <a:r>
                  <a:rPr lang="en-US" sz="2800" b="1" dirty="0"/>
                  <a:t>; </a:t>
                </a:r>
                <a:r>
                  <a:rPr lang="en-US" sz="2800" b="1" dirty="0" smtClean="0"/>
                  <a:t>otherwise, the </a:t>
                </a:r>
                <a:r>
                  <a:rPr lang="en-US" sz="2800" b="1" dirty="0"/>
                  <a:t>expression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b="1" dirty="0" smtClean="0"/>
                  <a:t>yields </a:t>
                </a:r>
                <a:r>
                  <a:rPr lang="en-US" sz="2800" b="1" dirty="0"/>
                  <a:t>the value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false</a:t>
                </a:r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0"/>
                <a:ext cx="9144000" cy="3539430"/>
              </a:xfrm>
              <a:prstGeom prst="rect">
                <a:avLst/>
              </a:prstGeom>
              <a:blipFill rotWithShape="0">
                <a:blip r:embed="rId2"/>
                <a:stretch>
                  <a:fillRect l="-1333" t="-1893" r="-1400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820" y="3820180"/>
            <a:ext cx="39123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This idea can be expressed using a structure called a </a:t>
            </a:r>
            <a:r>
              <a:rPr lang="en-US" sz="2800" b="1" dirty="0">
                <a:solidFill>
                  <a:srgbClr val="C00000"/>
                </a:solidFill>
              </a:rPr>
              <a:t>truth</a:t>
            </a:r>
          </a:p>
          <a:p>
            <a:pPr algn="just"/>
            <a:r>
              <a:rPr lang="en-US" sz="2800" b="1" dirty="0">
                <a:solidFill>
                  <a:srgbClr val="C00000"/>
                </a:solidFill>
              </a:rPr>
              <a:t>table</a:t>
            </a:r>
            <a:r>
              <a:rPr lang="en-US" sz="2800" b="1" dirty="0"/>
              <a:t>, shown </a:t>
            </a:r>
            <a:r>
              <a:rPr lang="en-US" sz="2800" b="1" dirty="0" smtClean="0"/>
              <a:t>next.</a:t>
            </a:r>
            <a:endParaRPr lang="en-US" sz="28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Logic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347" y="3314700"/>
            <a:ext cx="50387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2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To illustrate the </a:t>
            </a:r>
            <a:r>
              <a:rPr lang="en-US" sz="2800" b="1" dirty="0">
                <a:solidFill>
                  <a:srgbClr val="00B050"/>
                </a:solidFill>
              </a:rPr>
              <a:t>AND</a:t>
            </a:r>
            <a:r>
              <a:rPr lang="en-US" sz="2800" b="1" dirty="0"/>
              <a:t> operation, imagine that we want to check whether </a:t>
            </a:r>
            <a:r>
              <a:rPr lang="en-US" sz="2800" b="1" dirty="0" smtClean="0"/>
              <a:t>a test </a:t>
            </a:r>
            <a:r>
              <a:rPr lang="en-US" sz="2800" b="1" dirty="0"/>
              <a:t>score </a:t>
            </a:r>
            <a:r>
              <a:rPr lang="en-US" sz="2800" b="1" i="1" dirty="0">
                <a:solidFill>
                  <a:srgbClr val="00B0F0"/>
                </a:solidFill>
              </a:rPr>
              <a:t>S</a:t>
            </a:r>
            <a:r>
              <a:rPr lang="en-US" sz="2800" b="1" i="1" dirty="0"/>
              <a:t> </a:t>
            </a:r>
            <a:r>
              <a:rPr lang="en-US" sz="2800" b="1" dirty="0"/>
              <a:t>is in the range </a:t>
            </a:r>
            <a:r>
              <a:rPr lang="en-US" sz="2800" b="1" dirty="0" smtClean="0">
                <a:solidFill>
                  <a:srgbClr val="00B0F0"/>
                </a:solidFill>
              </a:rPr>
              <a:t>91</a:t>
            </a:r>
            <a:r>
              <a:rPr lang="en-US" sz="2800" b="1" dirty="0" smtClean="0"/>
              <a:t> </a:t>
            </a:r>
            <a:r>
              <a:rPr lang="en-US" sz="2800" b="1" dirty="0"/>
              <a:t>to </a:t>
            </a:r>
            <a:r>
              <a:rPr lang="en-US" sz="2800" b="1" dirty="0">
                <a:solidFill>
                  <a:srgbClr val="00B0F0"/>
                </a:solidFill>
              </a:rPr>
              <a:t>100</a:t>
            </a:r>
            <a:r>
              <a:rPr lang="en-US" sz="2800" b="1" dirty="0"/>
              <a:t> inclusive.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0" y="1524000"/>
            <a:ext cx="91440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We wish to develop a </a:t>
            </a:r>
            <a:r>
              <a:rPr lang="en-US" sz="2800" b="1" dirty="0" smtClean="0"/>
              <a:t>Boolean expression </a:t>
            </a:r>
            <a:r>
              <a:rPr lang="en-US" sz="2800" b="1" dirty="0"/>
              <a:t>that is true if the score is in the desired range and false otherwise.</a:t>
            </a:r>
          </a:p>
          <a:p>
            <a:pPr algn="just">
              <a:spcBef>
                <a:spcPts val="1200"/>
              </a:spcBef>
            </a:pPr>
            <a:r>
              <a:rPr lang="en-US" sz="2800" b="1" dirty="0" smtClean="0"/>
              <a:t>But we </a:t>
            </a:r>
            <a:r>
              <a:rPr lang="en-US" sz="2800" b="1" dirty="0"/>
              <a:t>cannot do this with a single comparison.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Logic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3200400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If we test only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𝟗𝟏</m:t>
                        </m:r>
                      </m:e>
                    </m:d>
                  </m:oMath>
                </a14:m>
                <a:r>
                  <a:rPr lang="en-US" sz="2800" b="1" dirty="0" smtClean="0"/>
                  <a:t>, then a </a:t>
                </a:r>
                <a:r>
                  <a:rPr lang="en-US" sz="2800" b="1" dirty="0"/>
                  <a:t>score of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105</a:t>
                </a:r>
                <a:r>
                  <a:rPr lang="en-US" sz="2800" b="1" dirty="0"/>
                  <a:t>, which is greater than or equal to </a:t>
                </a:r>
                <a:r>
                  <a:rPr lang="en-US" sz="2800" b="1" dirty="0" smtClean="0">
                    <a:solidFill>
                      <a:srgbClr val="00B0F0"/>
                    </a:solidFill>
                  </a:rPr>
                  <a:t>91</a:t>
                </a:r>
                <a:r>
                  <a:rPr lang="en-US" sz="2800" b="1" dirty="0" smtClean="0"/>
                  <a:t>, </a:t>
                </a:r>
                <a:r>
                  <a:rPr lang="en-US" sz="2800" b="1" dirty="0"/>
                  <a:t>will produce the </a:t>
                </a:r>
                <a:r>
                  <a:rPr lang="en-US" sz="2800" b="1" dirty="0" smtClean="0"/>
                  <a:t>result </a:t>
                </a:r>
                <a:r>
                  <a:rPr lang="en-US" sz="2800" b="1" dirty="0" smtClean="0">
                    <a:solidFill>
                      <a:srgbClr val="00B0F0"/>
                    </a:solidFill>
                  </a:rPr>
                  <a:t>true</a:t>
                </a:r>
                <a:r>
                  <a:rPr lang="en-US" sz="2800" b="1" i="1" dirty="0"/>
                  <a:t>, </a:t>
                </a:r>
                <a:r>
                  <a:rPr lang="en-US" sz="2800" b="1" dirty="0"/>
                  <a:t>even though it is out of </a:t>
                </a:r>
                <a:r>
                  <a:rPr lang="en-US" sz="2800" b="1" dirty="0" smtClean="0"/>
                  <a:t>our range</a:t>
                </a:r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00400"/>
                <a:ext cx="9144000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333" t="-4405" r="-1333" b="-1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20" y="4658380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Similarly, if we test only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e>
                    </m:d>
                  </m:oMath>
                </a14:m>
                <a:r>
                  <a:rPr lang="en-US" sz="2800" b="1" dirty="0" smtClean="0"/>
                  <a:t>, then </a:t>
                </a:r>
                <a:r>
                  <a:rPr lang="en-US" sz="2800" b="1" dirty="0"/>
                  <a:t>a score of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85</a:t>
                </a:r>
                <a:r>
                  <a:rPr lang="en-US" sz="2800" b="1" dirty="0"/>
                  <a:t>, which is less than or equal to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100</a:t>
                </a:r>
                <a:r>
                  <a:rPr lang="en-US" sz="2800" b="1" dirty="0"/>
                  <a:t>, will also produce a </a:t>
                </a:r>
                <a:r>
                  <a:rPr lang="en-US" sz="2800" b="1" dirty="0" smtClean="0">
                    <a:solidFill>
                      <a:srgbClr val="00B0F0"/>
                    </a:solidFill>
                  </a:rPr>
                  <a:t>true</a:t>
                </a:r>
                <a:r>
                  <a:rPr lang="en-US" sz="2800" b="1" i="1" dirty="0" smtClean="0"/>
                  <a:t>, </a:t>
                </a:r>
                <a:r>
                  <a:rPr lang="en-US" sz="2800" b="1" dirty="0" smtClean="0"/>
                  <a:t>even </a:t>
                </a:r>
                <a:r>
                  <a:rPr lang="en-US" sz="2800" b="1" dirty="0"/>
                  <a:t>though it too is not in </a:t>
                </a:r>
                <a:r>
                  <a:rPr lang="en-US" sz="2800" b="1" dirty="0" smtClean="0"/>
                  <a:t>the desired range.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4658380"/>
                <a:ext cx="9144000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333" t="-4405" r="-1400" b="-1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75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Instead, we need to determine whether the score </a:t>
            </a:r>
            <a:r>
              <a:rPr lang="en-US" sz="2800" b="1" i="1" dirty="0">
                <a:solidFill>
                  <a:srgbClr val="00B0F0"/>
                </a:solidFill>
              </a:rPr>
              <a:t>S</a:t>
            </a:r>
            <a:r>
              <a:rPr lang="en-US" sz="2800" b="1" i="1" dirty="0"/>
              <a:t> </a:t>
            </a:r>
            <a:r>
              <a:rPr lang="en-US" sz="2800" b="1" dirty="0"/>
              <a:t>is greater than </a:t>
            </a:r>
            <a:r>
              <a:rPr lang="en-US" sz="2800" b="1" dirty="0" smtClean="0"/>
              <a:t>or equal </a:t>
            </a:r>
            <a:r>
              <a:rPr lang="en-US" sz="2800" b="1" dirty="0"/>
              <a:t>to </a:t>
            </a:r>
            <a:r>
              <a:rPr lang="en-US" sz="2800" b="1" dirty="0" smtClean="0">
                <a:solidFill>
                  <a:srgbClr val="00B0F0"/>
                </a:solidFill>
              </a:rPr>
              <a:t>91</a:t>
            </a:r>
            <a:r>
              <a:rPr lang="en-US" sz="2800" b="1" dirty="0" smtClean="0"/>
              <a:t> AND</a:t>
            </a:r>
            <a:r>
              <a:rPr lang="en-US" sz="2800" b="1" i="1" dirty="0" smtClean="0"/>
              <a:t> </a:t>
            </a:r>
            <a:r>
              <a:rPr lang="en-US" sz="2800" b="1" dirty="0"/>
              <a:t>whether it is less than or equal to </a:t>
            </a:r>
            <a:r>
              <a:rPr lang="en-US" sz="2800" b="1" dirty="0">
                <a:solidFill>
                  <a:srgbClr val="00B0F0"/>
                </a:solidFill>
              </a:rPr>
              <a:t>100</a:t>
            </a:r>
            <a:r>
              <a:rPr lang="en-US" sz="2800" b="1" dirty="0"/>
              <a:t>. </a:t>
            </a:r>
            <a:endParaRPr lang="en-US" sz="2800" b="1" dirty="0" smtClean="0"/>
          </a:p>
          <a:p>
            <a:pPr algn="just">
              <a:spcBef>
                <a:spcPts val="600"/>
              </a:spcBef>
            </a:pPr>
            <a:r>
              <a:rPr lang="en-US" sz="2800" b="1" dirty="0" smtClean="0"/>
              <a:t>Only </a:t>
            </a:r>
            <a:r>
              <a:rPr lang="en-US" sz="2800" b="1" dirty="0"/>
              <a:t>if both </a:t>
            </a:r>
            <a:r>
              <a:rPr lang="en-US" sz="2800" b="1" dirty="0" smtClean="0"/>
              <a:t>conditions are </a:t>
            </a:r>
            <a:r>
              <a:rPr lang="en-US" sz="2800" b="1" dirty="0"/>
              <a:t>true can we say that </a:t>
            </a:r>
            <a:r>
              <a:rPr lang="en-US" sz="2800" b="1" i="1" dirty="0">
                <a:solidFill>
                  <a:srgbClr val="00B0F0"/>
                </a:solidFill>
              </a:rPr>
              <a:t>S</a:t>
            </a:r>
            <a:r>
              <a:rPr lang="en-US" sz="2800" b="1" i="1" dirty="0"/>
              <a:t> </a:t>
            </a:r>
            <a:r>
              <a:rPr lang="en-US" sz="2800" b="1" dirty="0"/>
              <a:t>is in the desired range.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20" y="2667000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We can express this idea using </a:t>
                </a:r>
                <a:r>
                  <a:rPr lang="en-US" sz="2800" b="1" dirty="0"/>
                  <a:t>the following Boolean expression</a:t>
                </a:r>
                <a:r>
                  <a:rPr lang="en-US" sz="2800" b="1" dirty="0" smtClean="0"/>
                  <a:t>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𝟗𝟏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𝐀𝐍𝐃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𝟏𝟎𝟎</m:t>
                          </m:r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2667000"/>
                <a:ext cx="9144000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333" t="-5286"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Logic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1148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Each of the two expressions in parentheses can be either true or false </a:t>
            </a:r>
            <a:r>
              <a:rPr lang="en-US" sz="2800" b="1" dirty="0" smtClean="0"/>
              <a:t>depending on </a:t>
            </a:r>
            <a:r>
              <a:rPr lang="en-US" sz="2800" b="1" dirty="0"/>
              <a:t>the value of </a:t>
            </a:r>
            <a:r>
              <a:rPr lang="en-US" sz="2800" b="1" i="1" dirty="0">
                <a:solidFill>
                  <a:srgbClr val="00B0F0"/>
                </a:solidFill>
              </a:rPr>
              <a:t>S</a:t>
            </a:r>
            <a:r>
              <a:rPr lang="en-US" sz="2800" b="1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0" y="51054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However, only if both conditions are true does the </a:t>
            </a:r>
            <a:r>
              <a:rPr lang="en-US" sz="2800" b="1" dirty="0" smtClean="0"/>
              <a:t>expression evaluate </a:t>
            </a:r>
            <a:r>
              <a:rPr lang="en-US" sz="2800" b="1" dirty="0"/>
              <a:t>to </a:t>
            </a:r>
            <a:r>
              <a:rPr lang="en-US" sz="2800" b="1" dirty="0">
                <a:solidFill>
                  <a:srgbClr val="00B0F0"/>
                </a:solidFill>
              </a:rPr>
              <a:t>true</a:t>
            </a:r>
            <a:r>
              <a:rPr lang="en-US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619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20" y="86380"/>
                <a:ext cx="91440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For example, a score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𝟕𝟎</m:t>
                    </m:r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/>
                  <a:t>causes the first expression to </a:t>
                </a:r>
                <a:r>
                  <a:rPr lang="en-US" sz="2800" b="1" dirty="0" smtClean="0"/>
                  <a:t>be false </a:t>
                </a:r>
                <a:r>
                  <a:rPr lang="en-US" sz="2800" b="1" dirty="0"/>
                  <a:t>(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70</a:t>
                </a:r>
                <a:r>
                  <a:rPr lang="en-US" sz="2800" b="1" dirty="0"/>
                  <a:t> is not greater than or equal to </a:t>
                </a:r>
                <a:r>
                  <a:rPr lang="en-US" sz="2800" b="1" dirty="0" smtClean="0">
                    <a:solidFill>
                      <a:srgbClr val="00B0F0"/>
                    </a:solidFill>
                  </a:rPr>
                  <a:t>91</a:t>
                </a:r>
                <a:r>
                  <a:rPr lang="en-US" sz="2800" b="1" dirty="0" smtClean="0"/>
                  <a:t>), </a:t>
                </a:r>
                <a:r>
                  <a:rPr lang="en-US" sz="2800" b="1" dirty="0"/>
                  <a:t>whereas the second expression </a:t>
                </a:r>
                <a:r>
                  <a:rPr lang="en-US" sz="2800" b="1" dirty="0" smtClean="0"/>
                  <a:t>is true </a:t>
                </a:r>
                <a:r>
                  <a:rPr lang="en-US" sz="2800" b="1" dirty="0"/>
                  <a:t>(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70</a:t>
                </a:r>
                <a:r>
                  <a:rPr lang="en-US" sz="2800" b="1" dirty="0"/>
                  <a:t> is less than or equal to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100</a:t>
                </a:r>
                <a:r>
                  <a:rPr lang="en-US" sz="2800" b="1" dirty="0"/>
                  <a:t>).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86380"/>
                <a:ext cx="9144000" cy="1815882"/>
              </a:xfrm>
              <a:prstGeom prst="rect">
                <a:avLst/>
              </a:prstGeom>
              <a:blipFill rotWithShape="0">
                <a:blip r:embed="rId2"/>
                <a:stretch>
                  <a:fillRect l="-1333" t="-3356" r="-1400" b="-8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820" y="21336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The truth table </a:t>
            </a:r>
            <a:r>
              <a:rPr lang="en-US" sz="2800" b="1" dirty="0" smtClean="0"/>
              <a:t>below </a:t>
            </a:r>
            <a:r>
              <a:rPr lang="en-US" sz="2800" b="1" dirty="0"/>
              <a:t>shows </a:t>
            </a:r>
            <a:r>
              <a:rPr lang="en-US" sz="2800" b="1" dirty="0" smtClean="0"/>
              <a:t>that the </a:t>
            </a:r>
            <a:r>
              <a:rPr lang="en-US" sz="2800" b="1" dirty="0"/>
              <a:t>result of evaluating (</a:t>
            </a:r>
            <a:r>
              <a:rPr lang="en-US" sz="2800" b="1" dirty="0">
                <a:solidFill>
                  <a:srgbClr val="00B0F0"/>
                </a:solidFill>
              </a:rPr>
              <a:t>false</a:t>
            </a:r>
            <a:r>
              <a:rPr lang="en-US" sz="2800" b="1" dirty="0"/>
              <a:t> AND </a:t>
            </a:r>
            <a:r>
              <a:rPr lang="en-US" sz="2800" b="1" dirty="0">
                <a:solidFill>
                  <a:srgbClr val="00B0F0"/>
                </a:solidFill>
              </a:rPr>
              <a:t>true</a:t>
            </a:r>
            <a:r>
              <a:rPr lang="en-US" sz="2800" b="1" dirty="0"/>
              <a:t>) is </a:t>
            </a:r>
            <a:r>
              <a:rPr lang="en-US" sz="2800" b="1" dirty="0">
                <a:solidFill>
                  <a:srgbClr val="00B0F0"/>
                </a:solidFill>
              </a:rPr>
              <a:t>false</a:t>
            </a:r>
            <a:r>
              <a:rPr lang="en-US" sz="2800" b="1" dirty="0"/>
              <a:t>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Logic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505200"/>
            <a:ext cx="403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Thus, the overall expression </a:t>
            </a:r>
            <a:r>
              <a:rPr lang="en-US" sz="2800" b="1" dirty="0" smtClean="0"/>
              <a:t>is </a:t>
            </a:r>
            <a:r>
              <a:rPr lang="en-US" sz="2800" b="1" dirty="0" smtClean="0">
                <a:solidFill>
                  <a:srgbClr val="00B0F0"/>
                </a:solidFill>
              </a:rPr>
              <a:t>false</a:t>
            </a:r>
            <a:r>
              <a:rPr lang="en-US" sz="2800" b="1" dirty="0"/>
              <a:t>, indicating (as expected) that </a:t>
            </a:r>
            <a:r>
              <a:rPr lang="en-US" sz="2800" b="1" dirty="0">
                <a:solidFill>
                  <a:srgbClr val="00B0F0"/>
                </a:solidFill>
              </a:rPr>
              <a:t>70</a:t>
            </a:r>
            <a:r>
              <a:rPr lang="en-US" sz="2800" b="1" dirty="0"/>
              <a:t> is not in the range </a:t>
            </a:r>
            <a:r>
              <a:rPr lang="en-US" sz="2800" b="1" dirty="0" smtClean="0">
                <a:solidFill>
                  <a:srgbClr val="00B0F0"/>
                </a:solidFill>
              </a:rPr>
              <a:t>91</a:t>
            </a:r>
            <a:r>
              <a:rPr lang="en-US" sz="2800" b="1" dirty="0" smtClean="0"/>
              <a:t> </a:t>
            </a:r>
            <a:r>
              <a:rPr lang="en-US" sz="2800" b="1" dirty="0"/>
              <a:t>to </a:t>
            </a:r>
            <a:r>
              <a:rPr lang="en-US" sz="2800" b="1" dirty="0">
                <a:solidFill>
                  <a:srgbClr val="00B0F0"/>
                </a:solidFill>
              </a:rPr>
              <a:t>100</a:t>
            </a:r>
            <a:r>
              <a:rPr lang="en-US" sz="2800" b="1" dirty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347" y="3314700"/>
            <a:ext cx="50387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5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20" y="86380"/>
                <a:ext cx="914400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The rule for performing the 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OR</a:t>
                </a:r>
                <a:r>
                  <a:rPr lang="en-US" sz="2800" b="1" dirty="0" smtClean="0"/>
                  <a:t> operation is </a:t>
                </a:r>
                <a:r>
                  <a:rPr lang="en-US" sz="2800" b="1" dirty="0"/>
                  <a:t>as follows: </a:t>
                </a:r>
                <a:endParaRPr lang="en-US" sz="2800" b="1" dirty="0" smtClean="0"/>
              </a:p>
              <a:p>
                <a:pPr algn="just"/>
                <a:r>
                  <a:rPr lang="en-US" sz="2800" b="1" dirty="0" smtClean="0"/>
                  <a:t>If </a:t>
                </a:r>
                <a:r>
                  <a:rPr lang="en-US" sz="2800" b="1" i="1" dirty="0">
                    <a:solidFill>
                      <a:srgbClr val="00B0F0"/>
                    </a:solidFill>
                  </a:rPr>
                  <a:t>a</a:t>
                </a:r>
                <a:r>
                  <a:rPr lang="en-US" sz="2800" b="1" i="1" dirty="0"/>
                  <a:t> </a:t>
                </a:r>
                <a:r>
                  <a:rPr lang="en-US" sz="2800" b="1" dirty="0"/>
                  <a:t>and </a:t>
                </a:r>
                <a:r>
                  <a:rPr lang="en-US" sz="2800" b="1" i="1" dirty="0">
                    <a:solidFill>
                      <a:srgbClr val="00B0F0"/>
                    </a:solidFill>
                  </a:rPr>
                  <a:t>b</a:t>
                </a:r>
                <a:r>
                  <a:rPr lang="en-US" sz="2800" b="1" i="1" dirty="0"/>
                  <a:t> </a:t>
                </a:r>
                <a:r>
                  <a:rPr lang="en-US" sz="2800" b="1" dirty="0"/>
                  <a:t>are Boolean expressions, then the value of </a:t>
                </a:r>
                <a:r>
                  <a:rPr lang="en-US" sz="2800" b="1" dirty="0" smtClean="0"/>
                  <a:t>the Boolean </a:t>
                </a:r>
                <a:r>
                  <a:rPr lang="en-US" sz="2800" b="1" dirty="0"/>
                  <a:t>expression </a:t>
                </a:r>
                <a:endParaRPr lang="en-US" sz="2800" b="1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800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𝐎𝐑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2800" b="1" dirty="0" smtClean="0"/>
              </a:p>
              <a:p>
                <a:pPr algn="just"/>
                <a:r>
                  <a:rPr lang="en-US" sz="2800" b="1" dirty="0" smtClean="0"/>
                  <a:t>also </a:t>
                </a:r>
                <a:r>
                  <a:rPr lang="en-US" sz="2800" b="1" dirty="0"/>
                  <a:t>written </a:t>
                </a:r>
                <a:r>
                  <a:rPr lang="en-US" sz="2800" b="1" dirty="0" smtClean="0"/>
                  <a:t>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b="1" dirty="0"/>
                  <a:t>is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true</a:t>
                </a:r>
                <a:r>
                  <a:rPr lang="en-US" sz="2800" b="1" i="1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/>
                  <a:t>if </a:t>
                </a:r>
                <a:r>
                  <a:rPr lang="en-US" sz="2800" b="1" i="1" dirty="0">
                    <a:solidFill>
                      <a:srgbClr val="00B0F0"/>
                    </a:solidFill>
                  </a:rPr>
                  <a:t>a</a:t>
                </a:r>
                <a:r>
                  <a:rPr lang="en-US" sz="2800" b="1" i="1" dirty="0"/>
                  <a:t> </a:t>
                </a:r>
                <a:r>
                  <a:rPr lang="en-US" sz="2800" b="1" dirty="0"/>
                  <a:t>is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true</a:t>
                </a:r>
                <a:r>
                  <a:rPr lang="en-US" sz="2800" b="1" i="1" dirty="0"/>
                  <a:t>, </a:t>
                </a:r>
                <a:r>
                  <a:rPr lang="en-US" sz="2800" b="1" dirty="0"/>
                  <a:t>if </a:t>
                </a:r>
                <a:r>
                  <a:rPr lang="en-US" sz="2800" b="1" i="1" dirty="0">
                    <a:solidFill>
                      <a:srgbClr val="00B0F0"/>
                    </a:solidFill>
                  </a:rPr>
                  <a:t>b</a:t>
                </a:r>
                <a:r>
                  <a:rPr lang="en-US" sz="2800" b="1" i="1" dirty="0"/>
                  <a:t> </a:t>
                </a:r>
                <a:r>
                  <a:rPr lang="en-US" sz="2800" b="1" dirty="0" smtClean="0"/>
                  <a:t>is </a:t>
                </a:r>
                <a:r>
                  <a:rPr lang="en-US" sz="2800" b="1" dirty="0" smtClean="0">
                    <a:solidFill>
                      <a:srgbClr val="00B0F0"/>
                    </a:solidFill>
                  </a:rPr>
                  <a:t>true</a:t>
                </a:r>
                <a:r>
                  <a:rPr lang="en-US" sz="2800" b="1" i="1" dirty="0"/>
                  <a:t>, </a:t>
                </a:r>
                <a:r>
                  <a:rPr lang="en-US" sz="2800" b="1" dirty="0"/>
                  <a:t>or if both are </a:t>
                </a:r>
                <a:r>
                  <a:rPr lang="en-US" sz="2800" b="1" i="1" dirty="0">
                    <a:solidFill>
                      <a:srgbClr val="00B0F0"/>
                    </a:solidFill>
                  </a:rPr>
                  <a:t>true</a:t>
                </a:r>
                <a:r>
                  <a:rPr lang="en-US" sz="2800" b="1" dirty="0"/>
                  <a:t>. Otherwise,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2800" b="1" dirty="0"/>
                  <a:t> has the value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false</a:t>
                </a:r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86380"/>
                <a:ext cx="9144000" cy="3108543"/>
              </a:xfrm>
              <a:prstGeom prst="rect">
                <a:avLst/>
              </a:prstGeom>
              <a:blipFill rotWithShape="0">
                <a:blip r:embed="rId2"/>
                <a:stretch>
                  <a:fillRect l="-1333" t="-2157" r="-1400" b="-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820" y="3581400"/>
            <a:ext cx="3955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</a:t>
            </a:r>
            <a:r>
              <a:rPr lang="en-US" sz="2800" b="1" dirty="0" smtClean="0"/>
              <a:t>truth table </a:t>
            </a:r>
            <a:r>
              <a:rPr lang="en-US" sz="2800" b="1" dirty="0"/>
              <a:t>for </a:t>
            </a:r>
            <a:r>
              <a:rPr lang="en-US" sz="2800" b="1" dirty="0">
                <a:solidFill>
                  <a:srgbClr val="00B050"/>
                </a:solidFill>
              </a:rPr>
              <a:t>OR </a:t>
            </a:r>
            <a:r>
              <a:rPr lang="en-US" sz="2800" b="1" dirty="0"/>
              <a:t>is shown </a:t>
            </a:r>
            <a:r>
              <a:rPr lang="en-US" sz="2800" b="1" dirty="0" smtClean="0"/>
              <a:t>next.</a:t>
            </a:r>
            <a:endParaRPr lang="en-US" sz="28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Logic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5" y="3352800"/>
            <a:ext cx="50196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8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279</TotalTime>
  <Words>2171</Words>
  <Application>Microsoft Office PowerPoint</Application>
  <PresentationFormat>On-screen Show (4:3)</PresentationFormat>
  <Paragraphs>160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Cambria Math</vt:lpstr>
      <vt:lpstr>Century Gothic</vt:lpstr>
      <vt:lpstr>Courier New</vt:lpstr>
      <vt:lpstr>Palatino Linotype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samir.quliyev</cp:lastModifiedBy>
  <cp:revision>109</cp:revision>
  <dcterms:created xsi:type="dcterms:W3CDTF">2006-08-16T00:00:00Z</dcterms:created>
  <dcterms:modified xsi:type="dcterms:W3CDTF">2017-04-06T02:52:22Z</dcterms:modified>
</cp:coreProperties>
</file>