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733425"/>
            <a:ext cx="701040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000100" y="571480"/>
            <a:ext cx="600076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 1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Suppose that </a:t>
            </a:r>
            <a:r>
              <a:rPr kumimoji="0" lang="en-US" sz="2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=8 and the binary representation 0 100 0001B.</a:t>
            </a:r>
            <a:b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Sign bit is 0 ⇒ positive</a:t>
            </a:r>
            <a:b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Absolute value is 100 0001B = 65D</a:t>
            </a:r>
            <a:b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Hence, the integer is   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65D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 2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Suppose that </a:t>
            </a:r>
            <a:r>
              <a:rPr kumimoji="0" lang="en-US" sz="2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=8 and the binary representation   1 000 0001B.</a:t>
            </a:r>
            <a:b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Sign bit is 1 ⇒ negative</a:t>
            </a:r>
            <a:b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Absolute value is the complement of 000 0001B,  i.e.,  111 1110B = 126D</a:t>
            </a:r>
            <a:b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Hence, the integer is    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126D</a:t>
            </a: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857224" y="285728"/>
            <a:ext cx="600076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 3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Suppose that </a:t>
            </a:r>
            <a:r>
              <a:rPr kumimoji="0" lang="en-US" sz="2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=8 and the binary representation 0 000 0000B.</a:t>
            </a:r>
            <a:b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Sign bit is 0 ⇒ positive</a:t>
            </a:r>
            <a:b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Absolute value is 000 0000B = 0D</a:t>
            </a:r>
            <a:b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Hence, the integer is 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 4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Suppose that </a:t>
            </a:r>
            <a:r>
              <a:rPr kumimoji="0" lang="en-US" sz="2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=8 and the binary representation 1 111 1111B.</a:t>
            </a:r>
            <a:b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Sign bit is 1 ⇒ negative</a:t>
            </a:r>
            <a:b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Absolute value is the complement of 111 1111B, i.e., 000 0000B = 0D</a:t>
            </a:r>
            <a:b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Hence, the integer is 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0D</a:t>
            </a: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714348" y="214290"/>
            <a:ext cx="464347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Again, the drawbacks are: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There are two representations (0000 0000B and 1111 1111B) for zero.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lang="en-US" sz="2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positive integers and negative integers need to  be processed  separately.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28596" y="285728"/>
            <a:ext cx="8286776" cy="45243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sz="2400" b="1" i="1" u="none" strike="noStrike" cap="none" normalizeH="0" baseline="0" smtClean="0">
                <a:ln>
                  <a:noFill/>
                </a:ln>
                <a:solidFill>
                  <a:srgbClr val="0A846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A846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-bit Sign Integers in 2's Complement Representation</a:t>
            </a:r>
            <a:endParaRPr kumimoji="0" lang="ru-RU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ru-RU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 2's complement representation:</a:t>
            </a:r>
            <a:endParaRPr kumimoji="0" lang="ru-RU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14400" algn="l"/>
              </a:tabLst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Again, the most significant bit (msb) is the </a:t>
            </a:r>
            <a:r>
              <a:rPr kumimoji="0" lang="en-US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sign bit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with value of 0 representing positive integers and 1 representing negative integers.</a:t>
            </a:r>
            <a:endParaRPr kumimoji="0" lang="ru-RU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14400" algn="l"/>
              </a:tabLst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remaining </a:t>
            </a:r>
            <a:r>
              <a:rPr kumimoji="0" lang="en-US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-1 bits represents the magnitude of the integer, as follows:</a:t>
            </a:r>
            <a:endParaRPr kumimoji="0" lang="ru-RU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positive integers, the absolute value of the integer is equal to "the magnitude of the (</a:t>
            </a:r>
            <a:r>
              <a:rPr kumimoji="0" lang="en-US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-1)-bit binary pattern".</a:t>
            </a:r>
            <a:endParaRPr kumimoji="0" lang="ru-RU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negative integers, the absolute value of the integer is equal to "the magnitude of the </a:t>
            </a:r>
            <a:r>
              <a:rPr kumimoji="0" lang="en-US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complement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of the (</a:t>
            </a:r>
            <a:r>
              <a:rPr kumimoji="0" lang="en-US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-1)-bit binary pattern</a:t>
            </a:r>
            <a:r>
              <a:rPr kumimoji="0" lang="en-US" sz="2400" b="1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plus one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 (hence called 2's complement).</a:t>
            </a: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428596" y="428604"/>
            <a:ext cx="8001056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 1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Suppose that </a:t>
            </a:r>
            <a:r>
              <a:rPr kumimoji="0" lang="en-US" sz="2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=8 and the binary representation 0 100 0001B.</a:t>
            </a:r>
            <a:b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Sign bit is 0 ⇒ positive</a:t>
            </a:r>
            <a:b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Absolute value is 100 0001B = 65D</a:t>
            </a:r>
            <a:b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Hence, the integer is  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65D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 2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Suppose that </a:t>
            </a:r>
            <a:r>
              <a:rPr kumimoji="0" lang="en-US" sz="2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=8 and the binary representation 1 000 0001B.</a:t>
            </a:r>
            <a:b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Sign bit is 1 ⇒ negative</a:t>
            </a:r>
            <a:b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Absolute    value is     the   complement of 000</a:t>
            </a:r>
            <a:r>
              <a:rPr lang="en-US" sz="2800" b="1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0001B 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plus 1, i.e., 111 1110B + 1B = 127D</a:t>
            </a:r>
            <a:b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Hence, the integer is   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127D</a:t>
            </a: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00034" y="357166"/>
            <a:ext cx="657226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 3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Suppose that </a:t>
            </a:r>
            <a:r>
              <a:rPr kumimoji="0" lang="en-US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=8 and the binary representation 0 000 0000B.</a:t>
            </a:r>
            <a:b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Sign bit is 0 ⇒ positive</a:t>
            </a:r>
            <a:b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Absolute value is 000 0000B = 0D</a:t>
            </a:r>
            <a:b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Hence, the integer is  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 4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Suppose that </a:t>
            </a:r>
            <a:r>
              <a:rPr kumimoji="0" lang="en-US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=8 and the binary representation 1 111 1111B.</a:t>
            </a:r>
            <a:b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Sign bit is 1 ⇒ negative</a:t>
            </a:r>
            <a:b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Absolute value is the complement of 111 1111B plus 1, i.e., 000 0000B + 1B = 1D</a:t>
            </a:r>
            <a:b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Hence, the integer is 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-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1D</a:t>
            </a: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285720" y="214290"/>
            <a:ext cx="7786710" cy="489364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rgbClr val="0A8464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 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A846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Computers use 2's Complement Representation for Signed Integers</a:t>
            </a:r>
            <a:endParaRPr kumimoji="0" lang="ru-RU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We have discussed three representations for signed integers: signed-magnitude, 1's complement and 2's complement.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Computers use 2's complement in representing signed integers. This is because:</a:t>
            </a:r>
            <a:endParaRPr kumimoji="0" lang="ru-RU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There is only one representation for the number zero in 2's complement, instead of two representations in sign-magnitude and 1's complement.</a:t>
            </a:r>
            <a:endParaRPr kumimoji="0" lang="ru-RU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Positive and negative integers can be treated together in addition and subtraction. </a:t>
            </a:r>
            <a:r>
              <a:rPr kumimoji="0" lang="ru-RU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Subtraction can be carried out using the "addition logic".</a:t>
            </a:r>
            <a:endParaRPr kumimoji="0" lang="ru-RU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571472" y="357166"/>
            <a:ext cx="7000892" cy="4401205"/>
          </a:xfrm>
          <a:prstGeom prst="rect">
            <a:avLst/>
          </a:prstGeom>
          <a:solidFill>
            <a:srgbClr val="D7ECD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4000" b="1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 1: Addition of Two Positive Integers:</a:t>
            </a:r>
            <a:r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Suppose that n=8, 65D + 5D = 70D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65D →    0100 0001B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5D →     0000 0101B(+</a:t>
            </a:r>
            <a:endParaRPr kumimoji="0" 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0100 0110B    → 70D (OK)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428596" y="357166"/>
            <a:ext cx="7786710" cy="4031873"/>
          </a:xfrm>
          <a:prstGeom prst="rect">
            <a:avLst/>
          </a:prstGeom>
          <a:solidFill>
            <a:srgbClr val="D7ECD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 2: Subtraction is treated as Addition of a Positive and a Negative Integers: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Suppose that n=8, 65D - 5D = 65D + (-5D) = 60D</a:t>
            </a:r>
            <a:endParaRPr kumimoji="0" 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65D →    0100 0001B</a:t>
            </a:r>
            <a:endParaRPr kumimoji="0" 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-5D →     1111 1011B(+</a:t>
            </a:r>
            <a:endParaRPr kumimoji="0" 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0011 1100B    → 60D (discard carry - OK)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785786" y="428604"/>
            <a:ext cx="6143668" cy="4031873"/>
          </a:xfrm>
          <a:prstGeom prst="rect">
            <a:avLst/>
          </a:prstGeom>
          <a:solidFill>
            <a:srgbClr val="D7ECD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 3: Addition of Two Negative Integers: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Suppose that n=8, -65D - 5D = (-65D) + (-5D) = -70D</a:t>
            </a:r>
            <a:endParaRPr kumimoji="0" 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-65D →    1011 1111B</a:t>
            </a:r>
            <a:endParaRPr kumimoji="0" 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-5D →     1111 1011B(+</a:t>
            </a:r>
            <a:endParaRPr kumimoji="0" 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1011 1010B    → -70D (discard carry - OK)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5863" y="1490663"/>
            <a:ext cx="67722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214282" y="214290"/>
            <a:ext cx="81439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Because of  the   </a:t>
            </a:r>
            <a:r>
              <a:rPr kumimoji="0" lang="en-US" sz="32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fixed precision</a:t>
            </a: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(i.e., </a:t>
            </a:r>
            <a:r>
              <a:rPr kumimoji="0" lang="en-US" sz="32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fixed number of bits</a:t>
            </a: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 an </a:t>
            </a:r>
            <a:r>
              <a:rPr kumimoji="0" lang="en-US" sz="32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-bit 2's complement signed integer has a certain range.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For example, for </a:t>
            </a:r>
            <a:r>
              <a:rPr kumimoji="0" lang="en-US" sz="32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=8, the range of 2's complement signed integers is -128 to +127.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During addition (and subtraction), it is important to check whether the result exceeds this range, in other words, whether </a:t>
            </a:r>
            <a:r>
              <a:rPr kumimoji="0" lang="en-US" sz="32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overflow</a:t>
            </a: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or </a:t>
            </a:r>
            <a:r>
              <a:rPr kumimoji="0" lang="en-US" sz="32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underflow</a:t>
            </a: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has occurred.</a:t>
            </a: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357158" y="285728"/>
            <a:ext cx="7143800" cy="3539430"/>
          </a:xfrm>
          <a:prstGeom prst="rect">
            <a:avLst/>
          </a:prstGeom>
          <a:solidFill>
            <a:srgbClr val="D7ECD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 4: Overflow: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Suppose that n=8, 127D + 2D = 129D (overflow - beyond the range)</a:t>
            </a:r>
            <a:endParaRPr kumimoji="0" 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127D →    0111 1111B</a:t>
            </a:r>
            <a:endParaRPr kumimoji="0" 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2D →      0000 0010B(+</a:t>
            </a:r>
            <a:endParaRPr kumimoji="0" 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1000 0001B    → -127D (wrong)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214282" y="214290"/>
            <a:ext cx="7286644" cy="3539430"/>
          </a:xfrm>
          <a:prstGeom prst="rect">
            <a:avLst/>
          </a:prstGeom>
          <a:solidFill>
            <a:srgbClr val="D7ECD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 5: Underflow: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Suppose that n=8, -125D - 5D = -130D (underflow - below the range)</a:t>
            </a:r>
            <a:endParaRPr kumimoji="0" 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-125D →    1000 0011B</a:t>
            </a:r>
            <a:endParaRPr kumimoji="0" 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-5D →      1111 1011B(+</a:t>
            </a:r>
            <a:endParaRPr kumimoji="0" 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0111 1110B    → +126D (wrong)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857225" y="2214553"/>
          <a:ext cx="7286675" cy="3854293"/>
        </p:xfrm>
        <a:graphic>
          <a:graphicData uri="http://schemas.openxmlformats.org/drawingml/2006/table">
            <a:tbl>
              <a:tblPr/>
              <a:tblGrid>
                <a:gridCol w="500067"/>
                <a:gridCol w="2428892"/>
                <a:gridCol w="4357716"/>
              </a:tblGrid>
              <a:tr h="7546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spc="65">
                          <a:solidFill>
                            <a:srgbClr val="FFFFFF"/>
                          </a:solidFill>
                          <a:latin typeface="Consolas"/>
                          <a:ea typeface="Times New Roman"/>
                          <a:cs typeface="Times New Roman"/>
                        </a:rPr>
                        <a:t>n</a:t>
                      </a:r>
                      <a:endParaRPr lang="ru-RU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623" marR="41623" marT="16649" marB="16649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spc="65">
                          <a:solidFill>
                            <a:srgbClr val="FFFFFF"/>
                          </a:solidFill>
                          <a:latin typeface="Consolas"/>
                          <a:ea typeface="Times New Roman"/>
                          <a:cs typeface="Times New Roman"/>
                        </a:rPr>
                        <a:t>minimum</a:t>
                      </a:r>
                      <a:endParaRPr lang="ru-RU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623" marR="41623" marT="16649" marB="16649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spc="65">
                          <a:solidFill>
                            <a:srgbClr val="FFFFFF"/>
                          </a:solidFill>
                          <a:latin typeface="Consolas"/>
                          <a:ea typeface="Times New Roman"/>
                          <a:cs typeface="Times New Roman"/>
                        </a:rPr>
                        <a:t>maximum</a:t>
                      </a:r>
                      <a:endParaRPr lang="ru-RU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623" marR="41623" marT="16649" marB="16649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DD9"/>
                    </a:solidFill>
                  </a:tcPr>
                </a:tc>
              </a:tr>
              <a:tr h="650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ru-RU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3299" marR="33299" marT="8325" marB="832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-(2^7)  (=-128)</a:t>
                      </a:r>
                      <a:endParaRPr lang="ru-RU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3299" marR="33299" marT="8325" marB="832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000000"/>
                          </a:solidFill>
                          <a:latin typeface="Consola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000" smtClean="0">
                          <a:solidFill>
                            <a:srgbClr val="000000"/>
                          </a:solidFill>
                          <a:latin typeface="Consolas"/>
                          <a:ea typeface="Times New Roman"/>
                          <a:cs typeface="Times New Roman"/>
                        </a:rPr>
                        <a:t>+(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latin typeface="Consolas"/>
                          <a:ea typeface="Times New Roman"/>
                          <a:cs typeface="Times New Roman"/>
                        </a:rPr>
                        <a:t>2^7)-1  (=+127)</a:t>
                      </a:r>
                      <a:endParaRPr lang="ru-RU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299" marR="33299" marT="8325" marB="832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0F8"/>
                    </a:solidFill>
                  </a:tcPr>
                </a:tc>
              </a:tr>
              <a:tr h="650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Consolas"/>
                          <a:ea typeface="Times New Roman"/>
                          <a:cs typeface="Times New Roman"/>
                        </a:rPr>
                        <a:t>16</a:t>
                      </a:r>
                      <a:endParaRPr lang="ru-RU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299" marR="33299" marT="8325" marB="832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F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solidFill>
                            <a:srgbClr val="000000"/>
                          </a:solidFill>
                          <a:latin typeface="Consolas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latin typeface="Consolas"/>
                          <a:ea typeface="Times New Roman"/>
                          <a:cs typeface="Times New Roman"/>
                        </a:rPr>
                        <a:t>(2^15) </a:t>
                      </a:r>
                      <a:r>
                        <a:rPr lang="ru-RU" sz="2000" smtClean="0">
                          <a:solidFill>
                            <a:srgbClr val="000000"/>
                          </a:solidFill>
                          <a:latin typeface="Consolas"/>
                          <a:ea typeface="Times New Roman"/>
                          <a:cs typeface="Times New Roman"/>
                        </a:rPr>
                        <a:t>(=32,768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latin typeface="Consolas"/>
                          <a:ea typeface="Times New Roman"/>
                          <a:cs typeface="Times New Roman"/>
                        </a:rPr>
                        <a:t>)</a:t>
                      </a:r>
                      <a:endParaRPr lang="ru-RU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299" marR="33299" marT="8325" marB="832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F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Consolas"/>
                          <a:ea typeface="Times New Roman"/>
                          <a:cs typeface="Times New Roman"/>
                        </a:rPr>
                        <a:t>+(2^15)-1 (=+32,767)</a:t>
                      </a:r>
                      <a:endParaRPr lang="ru-RU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299" marR="33299" marT="8325" marB="832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FF1"/>
                    </a:solidFill>
                  </a:tcPr>
                </a:tc>
              </a:tr>
              <a:tr h="7299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Consolas"/>
                          <a:ea typeface="Times New Roman"/>
                          <a:cs typeface="Times New Roman"/>
                        </a:rPr>
                        <a:t>32</a:t>
                      </a:r>
                      <a:endParaRPr lang="ru-RU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299" marR="33299" marT="8325" marB="832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Consolas"/>
                          <a:ea typeface="Times New Roman"/>
                          <a:cs typeface="Times New Roman"/>
                        </a:rPr>
                        <a:t>-(2^31) (=-2,147,483,648)</a:t>
                      </a:r>
                      <a:endParaRPr lang="ru-RU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299" marR="33299" marT="8325" marB="832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Consolas"/>
                          <a:ea typeface="Times New Roman"/>
                          <a:cs typeface="Times New Roman"/>
                        </a:rPr>
                        <a:t>+(2^31)-1 (=+2,147,483,647)(9+ digits)</a:t>
                      </a:r>
                      <a:endParaRPr lang="ru-RU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299" marR="33299" marT="8325" marB="832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0F8"/>
                    </a:solidFill>
                  </a:tcPr>
                </a:tc>
              </a:tr>
              <a:tr h="650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Consolas"/>
                          <a:ea typeface="Times New Roman"/>
                          <a:cs typeface="Times New Roman"/>
                        </a:rPr>
                        <a:t>64</a:t>
                      </a:r>
                      <a:endParaRPr lang="ru-RU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299" marR="33299" marT="8325" marB="832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F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Consolas"/>
                          <a:ea typeface="Times New Roman"/>
                          <a:cs typeface="Times New Roman"/>
                        </a:rPr>
                        <a:t>-(2^63) (=-9,223,372,036,854,775,808)</a:t>
                      </a:r>
                      <a:endParaRPr lang="ru-RU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299" marR="33299" marT="8325" marB="832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F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Consolas"/>
                          <a:ea typeface="Times New Roman"/>
                          <a:cs typeface="Times New Roman"/>
                        </a:rPr>
                        <a:t>+(2^63)-1 (=+9,223,372,036,854,775,807)(18+ digits</a:t>
                      </a:r>
                      <a:r>
                        <a:rPr lang="ru-RU" sz="500">
                          <a:solidFill>
                            <a:srgbClr val="000000"/>
                          </a:solidFill>
                          <a:latin typeface="Consolas"/>
                          <a:ea typeface="Times New Roman"/>
                          <a:cs typeface="Times New Roman"/>
                        </a:rPr>
                        <a:t>)</a:t>
                      </a:r>
                      <a:endParaRPr lang="ru-RU" sz="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299" marR="33299" marT="8325" marB="832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FF1"/>
                    </a:solidFill>
                  </a:tcPr>
                </a:tc>
              </a:tr>
            </a:tbl>
          </a:graphicData>
        </a:graphic>
      </p:graphicFrame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214282" y="357166"/>
            <a:ext cx="842965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 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-bit 2's complement signed integer can represent integers from -2^(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-1) to +2^(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-1)-1, as tabulated.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Take note that the scheme can represent all the integers within the range, without any gap. In other words, there is no missing integers within the supported range.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428596" y="357166"/>
            <a:ext cx="7643834" cy="5232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85720" y="214290"/>
            <a:ext cx="6858048" cy="6063198"/>
          </a:xfrm>
          <a:prstGeom prst="rect">
            <a:avLst/>
          </a:prstGeom>
          <a:solidFill>
            <a:srgbClr val="D7ECD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2800" b="1" i="0" u="none" strike="noStrike" cap="none" normalizeH="0" baseline="0" smtClean="0">
                <a:ln>
                  <a:noFill/>
                </a:ln>
                <a:solidFill>
                  <a:srgbClr val="0A8464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Decoding 2's Complement Numbers</a:t>
            </a: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Check the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en-US" sz="20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sign bit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(denoted as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).</a:t>
            </a: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If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S=0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 the number is positive and its absolute value is the binary value of the remaining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en-US" sz="20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n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-1 bits.</a:t>
            </a: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If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S=1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 the number is negative. you could "invert the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en-US" sz="20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n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-1 bits and plus 1" to get the absolute value of negative number.</a:t>
            </a:r>
            <a:b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</a:b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Alternatively, you could scan the remaining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en-US" sz="20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n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-1 bits from the right (least-significant bit). Look for the first occurrence of 1.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smtClean="0">
                <a:solidFill>
                  <a:srgbClr val="000000"/>
                </a:solidFill>
                <a:latin typeface="Segoe UI" pitchFamily="34" charset="0"/>
                <a:ea typeface="Times New Roman" pitchFamily="18" charset="0"/>
                <a:cs typeface="Segoe UI" pitchFamily="34" charset="0"/>
              </a:rPr>
              <a:t>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Flip all the bits to the left of that first occurrence of 1. </a:t>
            </a:r>
            <a:r>
              <a:rPr kumimoji="0" lang="ru-RU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The flipped pattern gives the absolute value. For example,</a:t>
            </a: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n = 8, bit pattern = 1 100 0100B</a:t>
            </a: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 = 1 → negative</a:t>
            </a: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Scanning from the right and flip all the bits to the left of the first occurrence of 1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mbria Math" pitchFamily="18" charset="0"/>
              </a:rPr>
              <a:t>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US" sz="2000" b="1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011 1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100B = 60D</a:t>
            </a: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Hence, the value is -60D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357158" y="357166"/>
            <a:ext cx="8286808" cy="569386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A8464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Big Endian vs. Little Endian</a:t>
            </a: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Modern computers store one byte of data in each memory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address or location, i.e., byte addressable memory.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 32-bit integer is, therefore, stored in 4 memory addresses.</a:t>
            </a:r>
            <a:endParaRPr kumimoji="0" lang="ru-RU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term"Endian" refers to the </a:t>
            </a:r>
            <a:r>
              <a:rPr kumimoji="0" lang="en-US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order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of storing bytes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computer  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 "Big Endian" scheme, the most significant byte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is stored first in the lowest memory address (or big in first),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while "Little Endian" stores the least significant bytes in the lowest memory address.</a:t>
            </a:r>
            <a:endParaRPr kumimoji="0" lang="ru-RU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example, the 32-bit integer 12345678H (305419896</a:t>
            </a:r>
            <a:r>
              <a:rPr kumimoji="0" lang="en-US" sz="2400" b="1" i="0" u="none" strike="noStrike" cap="none" normalizeH="0" baseline="-3000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is stored as 12H 34H 56H 78H in big endian;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 78H 56H 34H 12H in little endian.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An 16-bit integer 00H 01H is interpreted as 0001H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 big endian, and 0100H as little endian.</a:t>
            </a: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357158" y="285728"/>
            <a:ext cx="6572264" cy="37856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sz="2000" b="1" i="0" u="none" strike="noStrike" cap="none" normalizeH="0" baseline="0" smtClean="0">
                <a:ln>
                  <a:noFill/>
                </a:ln>
                <a:solidFill>
                  <a:srgbClr val="0A846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Exercise (Integer Representation)</a:t>
            </a: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What are the ranges of 8-bit, 16-bit, 32-bit and 64-bit integer, in "unsigned" and "signed" representation?</a:t>
            </a: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Give the value of 88, 0, 1, 127, and 255 in 8-bit unsigned representation.</a:t>
            </a: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Give the value of +88, -88 , -1, 0, +1, -128, and +127 in 8-bit 2's complement signed representation.</a:t>
            </a: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Give the value of +88, -88 , -1, 0, +1, -127, and +127 in 8-bit sign-magnitude representation.</a:t>
            </a: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Give the value of +88, -88 , -1, 0, +1, -127 and +127 in 8-bit 1's complement representation.</a:t>
            </a: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[TO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DO] more.</a:t>
            </a: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14282" y="928670"/>
            <a:ext cx="87154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sz="1600" b="1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Answers</a:t>
            </a:r>
            <a:endParaRPr kumimoji="0" 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The range of unsigned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n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-bit integers is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[0, 2^n - 1]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. The range of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n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-bit 2's complement signed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integer is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[-2^(n-1), +2^(n-1)-1]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;</a:t>
            </a:r>
            <a:endParaRPr kumimoji="0" 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88 (0101 1000)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0 (0000 0000)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 (0000 0001)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127 (0111 1111)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255 (1111 1111)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.</a:t>
            </a:r>
            <a:endParaRPr kumimoji="0" 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+88 (0101 1000)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-88 (1010 1000)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-1 (1111 1111)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0 (0000 0000)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+1 (0000 0001)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-128 (1000 0000)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+127 (0111 1111)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.</a:t>
            </a:r>
            <a:endParaRPr kumimoji="0" 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+88 (0101 1000)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-88 (1101 1000)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-1 (1000 0001)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0 (0000 0000 or 1000 0000)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+1 (0000 0001)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-127 (1111 1111)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+127 (0111 1111)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.</a:t>
            </a:r>
            <a:endParaRPr kumimoji="0" 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+88 (0101 1000)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-88 (1010 0111)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-1 (1111 1110)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0 (0000 0000 or 1111 1111)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+1 (0000 0001)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-127 (1000 0000)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+127 (0111 1111)</a:t>
            </a:r>
            <a:r>
              <a:rPr kumimoji="0" 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.</a:t>
            </a:r>
            <a:endParaRPr kumimoji="0" 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538" y="457200"/>
            <a:ext cx="740092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42910" y="428604"/>
            <a:ext cx="7643834" cy="489364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A846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Signed Integers</a:t>
            </a:r>
            <a:endParaRPr kumimoji="0" lang="ru-RU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Signed integers can represent zero, positive integers, as well as negative integers. </a:t>
            </a:r>
            <a:r>
              <a:rPr kumimoji="0" lang="ru-RU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Three representation schemes are available for signed integers:</a:t>
            </a:r>
            <a:endParaRPr kumimoji="0" lang="ru-RU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24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Sign-Magnitude representation</a:t>
            </a:r>
            <a:endParaRPr kumimoji="0" lang="ru-RU" sz="24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24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1's Complement representation</a:t>
            </a:r>
            <a:endParaRPr kumimoji="0" lang="ru-RU" sz="24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24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2's Complement representation</a:t>
            </a:r>
            <a:endParaRPr kumimoji="0" lang="ru-RU" sz="24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 all the above three schemes, the </a:t>
            </a:r>
            <a:r>
              <a:rPr kumimoji="0" lang="en-US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most-significant bit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(msb) is called the </a:t>
            </a:r>
            <a:r>
              <a:rPr kumimoji="0" lang="en-US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sign bit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sign bit is used to represent the </a:t>
            </a:r>
            <a:r>
              <a:rPr kumimoji="0" lang="en-US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sign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of the integer - with 0 for positive integers and 1 for negative integers. The </a:t>
            </a:r>
            <a:r>
              <a:rPr kumimoji="0" lang="en-US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magnitude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of the integer, however, is interpreted differently in different schemes.</a:t>
            </a: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428596" y="500042"/>
            <a:ext cx="7072330" cy="48320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800" b="1" i="1" u="none" strike="noStrike" cap="none" normalizeH="0" baseline="0" smtClean="0">
                <a:ln>
                  <a:noFill/>
                </a:ln>
                <a:solidFill>
                  <a:srgbClr val="0A846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A846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-bit Sign Integers in Sign-Magnitude Representation</a:t>
            </a: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 sign-magnitude representation:</a:t>
            </a: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most-significant bit (msb) is the </a:t>
            </a:r>
            <a:r>
              <a:rPr kumimoji="0" lang="en-US" sz="2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sign bit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with value of 0 representing positive integer and 1 representing negative integer.</a:t>
            </a: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remaining  </a:t>
            </a:r>
            <a:r>
              <a:rPr kumimoji="0" lang="en-US" sz="2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-1 bits represents  the magnitude (absolute value) of the integer. The absolute value of the integer is interpreted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 "the magnitude of the (</a:t>
            </a:r>
            <a:r>
              <a:rPr kumimoji="0" lang="en-US" sz="2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-1)-bit binary pattern".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071538" y="428604"/>
            <a:ext cx="578647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 1: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Suppose that </a:t>
            </a:r>
            <a:r>
              <a:rPr kumimoji="0" lang="en-US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=8 and the binary representation is 0 100 0001B.</a:t>
            </a:r>
            <a:b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Sign bit is 0 ⇒ positive</a:t>
            </a:r>
            <a:b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Absolute value is 100 0001B = 65D</a:t>
            </a:r>
            <a:b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Hence, the integer is  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65D</a:t>
            </a:r>
            <a:endParaRPr kumimoji="0" lang="ru-RU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444444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smtClean="0">
              <a:solidFill>
                <a:srgbClr val="444444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 2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Suppose that </a:t>
            </a:r>
            <a:r>
              <a:rPr kumimoji="0" lang="en-US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=8 and the binary representation is 1 000 0001B.</a:t>
            </a:r>
            <a:b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Sign bit is 1 ⇒ negative</a:t>
            </a:r>
            <a:b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Absolute value is 000 0001B = 1D</a:t>
            </a:r>
            <a:b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Hence, the integer is     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1D</a:t>
            </a: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571472" y="714356"/>
            <a:ext cx="807246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 3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Suppose that </a:t>
            </a:r>
            <a:r>
              <a:rPr kumimoji="0" lang="en-US" sz="2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=8 and the binary representation is 0 000 0000B.</a:t>
            </a:r>
            <a:b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Sign bit is 0 ⇒ positive</a:t>
            </a:r>
            <a:b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Absolute value is 000 0000B = 0D</a:t>
            </a:r>
            <a:b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Hence, the integer is    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 4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Suppose that </a:t>
            </a:r>
            <a:r>
              <a:rPr kumimoji="0" lang="en-US" sz="2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=8 and the binary representation is 1 000 0000B.</a:t>
            </a:r>
            <a:b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Sign bit is 1 ⇒ negative</a:t>
            </a:r>
            <a:b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Absolute value is 000 0000B = 0D</a:t>
            </a:r>
            <a:b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Hence, the integer is      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0D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428596" y="357166"/>
            <a:ext cx="8501122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drawbacks of sign-magnitude representation are:</a:t>
            </a:r>
            <a:endParaRPr kumimoji="0" lang="ru-RU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There are two representations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3200" b="1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0000</a:t>
            </a:r>
            <a:r>
              <a:rPr kumimoji="0" lang="en-US" sz="3200" b="1" i="0" u="none" strike="noStrike" cap="none" normalizeH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0000B</a:t>
            </a: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   and  </a:t>
            </a: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1000 0000B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for the number zero, which could lead to inefficiency and confusion.</a:t>
            </a:r>
            <a:endParaRPr kumimoji="0" lang="ru-RU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Positive and negative integers  need to be processed  separately.</a:t>
            </a: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71472" y="357166"/>
            <a:ext cx="7858148" cy="45243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A846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2400" b="1" i="1" u="none" strike="noStrike" cap="none" normalizeH="0" baseline="0" smtClean="0">
                <a:ln>
                  <a:noFill/>
                </a:ln>
                <a:solidFill>
                  <a:srgbClr val="0A846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A846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-bit Sign Integers in 1's Complement Representation</a:t>
            </a: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 1's complement representation:</a:t>
            </a: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14400" algn="l"/>
              </a:tabLst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Again, the most significant bit (msb) is the 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sign bit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with value of 0 representing positive integers and 1 representing negative integers.</a:t>
            </a: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14400" algn="l"/>
              </a:tabLst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remaining 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-1 bits represents the magnitude of the integer, as follows:</a:t>
            </a: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positive integers, the absolute value of the integer is equal to "the magnitude of the (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-1)-bit binary pattern".</a:t>
            </a: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negative integers, the absolute value of the integer is equal to "the magnitude of the 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complement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inverse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of the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>
                <a:tab pos="914400" algn="l"/>
              </a:tabLst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-1)-bit binary pattern" (hence called 1's complement).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340</Words>
  <PresentationFormat>Экран (4:3)</PresentationFormat>
  <Paragraphs>139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Vusal</dc:creator>
  <cp:lastModifiedBy>Vusal</cp:lastModifiedBy>
  <cp:revision>146</cp:revision>
  <dcterms:created xsi:type="dcterms:W3CDTF">2020-04-04T21:33:41Z</dcterms:created>
  <dcterms:modified xsi:type="dcterms:W3CDTF">2021-02-19T10:40:37Z</dcterms:modified>
</cp:coreProperties>
</file>