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7"/>
  </p:notesMasterIdLst>
  <p:sldIdLst>
    <p:sldId id="256" r:id="rId2"/>
    <p:sldId id="259" r:id="rId3"/>
    <p:sldId id="293" r:id="rId4"/>
    <p:sldId id="292" r:id="rId5"/>
    <p:sldId id="272" r:id="rId6"/>
    <p:sldId id="263" r:id="rId7"/>
    <p:sldId id="286" r:id="rId8"/>
    <p:sldId id="287" r:id="rId9"/>
    <p:sldId id="288" r:id="rId10"/>
    <p:sldId id="289" r:id="rId11"/>
    <p:sldId id="290" r:id="rId12"/>
    <p:sldId id="291" r:id="rId13"/>
    <p:sldId id="260" r:id="rId14"/>
    <p:sldId id="267" r:id="rId15"/>
    <p:sldId id="279" r:id="rId16"/>
  </p:sldIdLst>
  <p:sldSz cx="9144000" cy="5143500" type="screen16x9"/>
  <p:notesSz cx="6858000" cy="9144000"/>
  <p:embeddedFontLst>
    <p:embeddedFont>
      <p:font typeface="Dosis" panose="020B0604020202020204" charset="0"/>
      <p:regular r:id="rId18"/>
      <p:bold r:id="rId19"/>
    </p:embeddedFont>
    <p:embeddedFont>
      <p:font typeface="Roboto" panose="02000000000000000000" pitchFamily="2" charset="0"/>
      <p:regular r:id="rId20"/>
      <p:bold r:id="rId21"/>
      <p:italic r:id="rId22"/>
      <p:boldItalic r:id="rId23"/>
    </p:embeddedFont>
    <p:embeddedFont>
      <p:font typeface="Verdana" panose="020B060403050404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783CA3-BE23-4D98-B2A0-96A8EBFD1FB0}">
  <a:tblStyle styleId="{9A783CA3-BE23-4D98-B2A0-96A8EBFD1FB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956" autoAdjust="0"/>
    <p:restoredTop sz="94660"/>
  </p:normalViewPr>
  <p:slideViewPr>
    <p:cSldViewPr snapToGrid="0">
      <p:cViewPr varScale="1">
        <p:scale>
          <a:sx n="87" d="100"/>
          <a:sy n="87" d="100"/>
        </p:scale>
        <p:origin x="28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nl Hmbtv" userId="246024e8652d4806" providerId="LiveId" clId="{E6A7F250-9259-48B4-8AFE-1D0AC8076411}"/>
    <pc:docChg chg="undo custSel addSld modSld sldOrd">
      <pc:chgData name="Gnl Hmbtv" userId="246024e8652d4806" providerId="LiveId" clId="{E6A7F250-9259-48B4-8AFE-1D0AC8076411}" dt="2021-04-29T07:51:59.179" v="169" actId="20577"/>
      <pc:docMkLst>
        <pc:docMk/>
      </pc:docMkLst>
      <pc:sldChg chg="ord">
        <pc:chgData name="Gnl Hmbtv" userId="246024e8652d4806" providerId="LiveId" clId="{E6A7F250-9259-48B4-8AFE-1D0AC8076411}" dt="2021-04-29T07:48:50.541" v="168"/>
        <pc:sldMkLst>
          <pc:docMk/>
          <pc:sldMk cId="0" sldId="259"/>
        </pc:sldMkLst>
      </pc:sldChg>
      <pc:sldChg chg="modSp mod">
        <pc:chgData name="Gnl Hmbtv" userId="246024e8652d4806" providerId="LiveId" clId="{E6A7F250-9259-48B4-8AFE-1D0AC8076411}" dt="2021-04-29T07:51:59.179" v="169" actId="20577"/>
        <pc:sldMkLst>
          <pc:docMk/>
          <pc:sldMk cId="3066136357" sldId="288"/>
        </pc:sldMkLst>
        <pc:spChg chg="mod">
          <ac:chgData name="Gnl Hmbtv" userId="246024e8652d4806" providerId="LiveId" clId="{E6A7F250-9259-48B4-8AFE-1D0AC8076411}" dt="2021-04-29T07:51:59.179" v="169" actId="20577"/>
          <ac:spMkLst>
            <pc:docMk/>
            <pc:sldMk cId="3066136357" sldId="288"/>
            <ac:spMk id="4" creationId="{E023BA0E-4736-474B-A041-26CD5D3D475C}"/>
          </ac:spMkLst>
        </pc:spChg>
      </pc:sldChg>
      <pc:sldChg chg="delSp modSp add mod">
        <pc:chgData name="Gnl Hmbtv" userId="246024e8652d4806" providerId="LiveId" clId="{E6A7F250-9259-48B4-8AFE-1D0AC8076411}" dt="2021-04-28T14:46:42.834" v="166" actId="20577"/>
        <pc:sldMkLst>
          <pc:docMk/>
          <pc:sldMk cId="1618586311" sldId="293"/>
        </pc:sldMkLst>
        <pc:spChg chg="mod">
          <ac:chgData name="Gnl Hmbtv" userId="246024e8652d4806" providerId="LiveId" clId="{E6A7F250-9259-48B4-8AFE-1D0AC8076411}" dt="2021-04-28T14:42:02.124" v="16" actId="1076"/>
          <ac:spMkLst>
            <pc:docMk/>
            <pc:sldMk cId="1618586311" sldId="293"/>
            <ac:spMk id="4" creationId="{1AF5F481-154B-4A18-B966-86220988F1D3}"/>
          </ac:spMkLst>
        </pc:spChg>
        <pc:spChg chg="del">
          <ac:chgData name="Gnl Hmbtv" userId="246024e8652d4806" providerId="LiveId" clId="{E6A7F250-9259-48B4-8AFE-1D0AC8076411}" dt="2021-04-28T14:41:50.751" v="4" actId="478"/>
          <ac:spMkLst>
            <pc:docMk/>
            <pc:sldMk cId="1618586311" sldId="293"/>
            <ac:spMk id="5" creationId="{293D853F-FEBC-4DF9-8103-5850A50CA3C5}"/>
          </ac:spMkLst>
        </pc:spChg>
        <pc:spChg chg="del">
          <ac:chgData name="Gnl Hmbtv" userId="246024e8652d4806" providerId="LiveId" clId="{E6A7F250-9259-48B4-8AFE-1D0AC8076411}" dt="2021-04-28T14:41:50.751" v="4" actId="478"/>
          <ac:spMkLst>
            <pc:docMk/>
            <pc:sldMk cId="1618586311" sldId="293"/>
            <ac:spMk id="6" creationId="{2D0E3D3C-F450-42C9-9F3B-A60E6F3A48AA}"/>
          </ac:spMkLst>
        </pc:spChg>
        <pc:spChg chg="del">
          <ac:chgData name="Gnl Hmbtv" userId="246024e8652d4806" providerId="LiveId" clId="{E6A7F250-9259-48B4-8AFE-1D0AC8076411}" dt="2021-04-28T14:41:50.751" v="4" actId="478"/>
          <ac:spMkLst>
            <pc:docMk/>
            <pc:sldMk cId="1618586311" sldId="293"/>
            <ac:spMk id="7" creationId="{F78D11DE-8794-46C5-8DC2-BBE3926AE8EC}"/>
          </ac:spMkLst>
        </pc:spChg>
        <pc:spChg chg="del mod">
          <ac:chgData name="Gnl Hmbtv" userId="246024e8652d4806" providerId="LiveId" clId="{E6A7F250-9259-48B4-8AFE-1D0AC8076411}" dt="2021-04-28T14:42:15.454" v="44"/>
          <ac:spMkLst>
            <pc:docMk/>
            <pc:sldMk cId="1618586311" sldId="293"/>
            <ac:spMk id="8" creationId="{53CBC530-CA3C-4F62-80A4-8050B7EE5312}"/>
          </ac:spMkLst>
        </pc:spChg>
        <pc:spChg chg="del mod">
          <ac:chgData name="Gnl Hmbtv" userId="246024e8652d4806" providerId="LiveId" clId="{E6A7F250-9259-48B4-8AFE-1D0AC8076411}" dt="2021-04-28T14:41:48.746" v="3"/>
          <ac:spMkLst>
            <pc:docMk/>
            <pc:sldMk cId="1618586311" sldId="293"/>
            <ac:spMk id="9" creationId="{20463452-5C25-4162-9DF0-538A9A885DAD}"/>
          </ac:spMkLst>
        </pc:spChg>
        <pc:spChg chg="mod">
          <ac:chgData name="Gnl Hmbtv" userId="246024e8652d4806" providerId="LiveId" clId="{E6A7F250-9259-48B4-8AFE-1D0AC8076411}" dt="2021-04-28T14:46:42.834" v="166" actId="20577"/>
          <ac:spMkLst>
            <pc:docMk/>
            <pc:sldMk cId="1618586311" sldId="293"/>
            <ac:spMk id="10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0405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2077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7075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3806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1891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4753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9148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5"/>
        <p:cNvGrpSpPr/>
        <p:nvPr/>
      </p:nvGrpSpPr>
      <p:grpSpPr>
        <a:xfrm>
          <a:off x="0" y="0"/>
          <a:ext cx="0" cy="0"/>
          <a:chOff x="0" y="0"/>
          <a:chExt cx="0" cy="0"/>
        </a:xfrm>
      </p:grpSpPr>
      <p:sp>
        <p:nvSpPr>
          <p:cNvPr id="16" name="Google Shape;16;p3"/>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Google Shape;17;p3"/>
          <p:cNvSpPr/>
          <p:nvPr/>
        </p:nvSpPr>
        <p:spPr>
          <a:xfrm flipH="1">
            <a:off x="-418950" y="4394400"/>
            <a:ext cx="8172300" cy="7491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8" name="Google Shape;18;p3"/>
          <p:cNvSpPr/>
          <p:nvPr/>
        </p:nvSpPr>
        <p:spPr>
          <a:xfrm flipH="1">
            <a:off x="1028475" y="4166400"/>
            <a:ext cx="8369700" cy="2280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44050" y="-38100"/>
            <a:ext cx="4139800" cy="5192625"/>
          </a:xfrm>
          <a:custGeom>
            <a:avLst/>
            <a:gdLst/>
            <a:ahLst/>
            <a:cxnLst/>
            <a:rect l="l" t="t" r="r" b="b"/>
            <a:pathLst>
              <a:path w="165592" h="207705" extrusionOk="0">
                <a:moveTo>
                  <a:pt x="165592" y="207264"/>
                </a:moveTo>
                <a:lnTo>
                  <a:pt x="58150" y="0"/>
                </a:lnTo>
                <a:lnTo>
                  <a:pt x="0" y="643"/>
                </a:lnTo>
                <a:lnTo>
                  <a:pt x="881" y="207705"/>
                </a:lnTo>
                <a:close/>
              </a:path>
            </a:pathLst>
          </a:custGeom>
          <a:solidFill>
            <a:schemeClr val="lt2"/>
          </a:solidFill>
          <a:ln>
            <a:noFill/>
          </a:ln>
        </p:spPr>
      </p:sp>
      <p:sp>
        <p:nvSpPr>
          <p:cNvPr id="23" name="Google Shape;23;p4"/>
          <p:cNvSpPr/>
          <p:nvPr/>
        </p:nvSpPr>
        <p:spPr>
          <a:xfrm flipH="1">
            <a:off x="-647600" y="-14750"/>
            <a:ext cx="24819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lvl1pPr marL="457200" lvl="0" indent="-457200" rtl="0">
              <a:spcBef>
                <a:spcPts val="600"/>
              </a:spcBef>
              <a:spcAft>
                <a:spcPts val="0"/>
              </a:spcAft>
              <a:buSzPts val="3600"/>
              <a:buChar char="▸"/>
              <a:defRPr sz="3600" i="1"/>
            </a:lvl1pPr>
            <a:lvl2pPr marL="914400" lvl="1" indent="-457200" rtl="0">
              <a:spcBef>
                <a:spcPts val="0"/>
              </a:spcBef>
              <a:spcAft>
                <a:spcPts val="0"/>
              </a:spcAft>
              <a:buSzPts val="3600"/>
              <a:buChar char="▹"/>
              <a:defRPr sz="3600" i="1"/>
            </a:lvl2pPr>
            <a:lvl3pPr marL="1371600" lvl="2" indent="-457200" rtl="0">
              <a:spcBef>
                <a:spcPts val="0"/>
              </a:spcBef>
              <a:spcAft>
                <a:spcPts val="0"/>
              </a:spcAft>
              <a:buSzPts val="3600"/>
              <a:buChar char="▹"/>
              <a:defRPr sz="3600" i="1"/>
            </a:lvl3pPr>
            <a:lvl4pPr marL="1828800" lvl="3" indent="-457200" rtl="0">
              <a:spcBef>
                <a:spcPts val="0"/>
              </a:spcBef>
              <a:spcAft>
                <a:spcPts val="0"/>
              </a:spcAft>
              <a:buSzPts val="3600"/>
              <a:buChar char="▹"/>
              <a:defRPr sz="3600" i="1"/>
            </a:lvl4pPr>
            <a:lvl5pPr marL="2286000" lvl="4" indent="-457200" rtl="0">
              <a:spcBef>
                <a:spcPts val="0"/>
              </a:spcBef>
              <a:spcAft>
                <a:spcPts val="0"/>
              </a:spcAft>
              <a:buSzPts val="3600"/>
              <a:buChar char="▹"/>
              <a:defRPr sz="3600" i="1"/>
            </a:lvl5pPr>
            <a:lvl6pPr marL="2743200" lvl="5" indent="-457200" rtl="0">
              <a:spcBef>
                <a:spcPts val="0"/>
              </a:spcBef>
              <a:spcAft>
                <a:spcPts val="0"/>
              </a:spcAft>
              <a:buSzPts val="3600"/>
              <a:buChar char="▹"/>
              <a:defRPr sz="3600" i="1"/>
            </a:lvl6pPr>
            <a:lvl7pPr marL="3200400" lvl="6" indent="-457200" rtl="0">
              <a:spcBef>
                <a:spcPts val="0"/>
              </a:spcBef>
              <a:spcAft>
                <a:spcPts val="0"/>
              </a:spcAft>
              <a:buSzPts val="3600"/>
              <a:buChar char="▹"/>
              <a:defRPr sz="3600" i="1"/>
            </a:lvl7pPr>
            <a:lvl8pPr marL="3657600" lvl="7" indent="-457200" rtl="0">
              <a:spcBef>
                <a:spcPts val="0"/>
              </a:spcBef>
              <a:spcAft>
                <a:spcPts val="0"/>
              </a:spcAft>
              <a:buSzPts val="3600"/>
              <a:buChar char="▹"/>
              <a:defRPr sz="3600" i="1"/>
            </a:lvl8pPr>
            <a:lvl9pPr marL="4114800" lvl="8" indent="-457200">
              <a:spcBef>
                <a:spcPts val="0"/>
              </a:spcBef>
              <a:spcAft>
                <a:spcPts val="0"/>
              </a:spcAft>
              <a:buSzPts val="3600"/>
              <a:buChar char="▹"/>
              <a:defRPr sz="3600" i="1"/>
            </a:lvl9pPr>
          </a:lstStyle>
          <a:p>
            <a:endParaRPr/>
          </a:p>
        </p:txBody>
      </p:sp>
      <p:sp>
        <p:nvSpPr>
          <p:cNvPr id="25" name="Google Shape;25;p4"/>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6" name="Google Shape;26;p4"/>
          <p:cNvSpPr/>
          <p:nvPr/>
        </p:nvSpPr>
        <p:spPr>
          <a:xfrm flipH="1">
            <a:off x="1440947" y="-14750"/>
            <a:ext cx="7458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6957299" y="4394650"/>
            <a:ext cx="26439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9" name="Google Shape;29;p4"/>
          <p:cNvSpPr/>
          <p:nvPr/>
        </p:nvSpPr>
        <p:spPr>
          <a:xfrm flipH="1">
            <a:off x="6626547" y="4394650"/>
            <a:ext cx="7458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a:off x="-903537" y="-38100"/>
            <a:ext cx="10524355" cy="5214650"/>
            <a:chOff x="-903537" y="-38100"/>
            <a:chExt cx="10524355" cy="5214650"/>
          </a:xfrm>
        </p:grpSpPr>
        <p:sp>
          <p:nvSpPr>
            <p:cNvPr id="43" name="Google Shape;43;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4" name="Google Shape;44;p6"/>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endParaRPr/>
          </a:p>
        </p:txBody>
      </p:sp>
      <p:sp>
        <p:nvSpPr>
          <p:cNvPr id="50" name="Google Shape;50;p6"/>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1" name="Google Shape;51;p6"/>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2" name="Google Shape;52;p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grpSp>
        <p:nvGrpSpPr>
          <p:cNvPr id="67" name="Google Shape;67;p8"/>
          <p:cNvGrpSpPr/>
          <p:nvPr/>
        </p:nvGrpSpPr>
        <p:grpSpPr>
          <a:xfrm>
            <a:off x="-903537" y="-38100"/>
            <a:ext cx="10524355" cy="5214650"/>
            <a:chOff x="-903537" y="-38100"/>
            <a:chExt cx="10524355" cy="5214650"/>
          </a:xfrm>
        </p:grpSpPr>
        <p:sp>
          <p:nvSpPr>
            <p:cNvPr id="68" name="Google Shape;68;p8"/>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69" name="Google Shape;69;p8"/>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75" name="Google Shape;75;p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11"/>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95" name="Google Shape;95;p11"/>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chemeClr val="dk1"/>
        </a:solidFill>
        <a:effectLst/>
      </p:bgPr>
    </p:bg>
    <p:spTree>
      <p:nvGrpSpPr>
        <p:cNvPr id="1" name="Shape 99"/>
        <p:cNvGrpSpPr/>
        <p:nvPr/>
      </p:nvGrpSpPr>
      <p:grpSpPr>
        <a:xfrm>
          <a:off x="0" y="0"/>
          <a:ext cx="0" cy="0"/>
          <a:chOff x="0" y="0"/>
          <a:chExt cx="0" cy="0"/>
        </a:xfrm>
      </p:grpSpPr>
      <p:sp>
        <p:nvSpPr>
          <p:cNvPr id="100" name="Google Shape;100;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accent3"/>
          </a:solidFill>
          <a:ln>
            <a:noFill/>
          </a:ln>
        </p:spPr>
      </p:sp>
      <p:sp>
        <p:nvSpPr>
          <p:cNvPr id="101" name="Google Shape;101;p12"/>
          <p:cNvSpPr/>
          <p:nvPr/>
        </p:nvSpPr>
        <p:spPr>
          <a:xfrm flipH="1">
            <a:off x="-903537" y="-17561"/>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p:nvPr/>
        </p:nvSpPr>
        <p:spPr>
          <a:xfrm flipH="1">
            <a:off x="472134" y="-9525"/>
            <a:ext cx="518400" cy="749100"/>
          </a:xfrm>
          <a:prstGeom prst="parallelogram">
            <a:avLst>
              <a:gd name="adj" fmla="val 7500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2"/>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1"/>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2"/>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5"/>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chemeClr val="lt1"/>
                </a:solidFill>
                <a:latin typeface="Roboto"/>
                <a:ea typeface="Roboto"/>
                <a:cs typeface="Roboto"/>
                <a:sym typeface="Roboto"/>
              </a:defRPr>
            </a:lvl1pPr>
            <a:lvl2pPr lvl="1" algn="ctr">
              <a:buNone/>
              <a:defRPr sz="1300" b="1">
                <a:solidFill>
                  <a:schemeClr val="lt1"/>
                </a:solidFill>
                <a:latin typeface="Roboto"/>
                <a:ea typeface="Roboto"/>
                <a:cs typeface="Roboto"/>
                <a:sym typeface="Roboto"/>
              </a:defRPr>
            </a:lvl2pPr>
            <a:lvl3pPr lvl="2" algn="ctr">
              <a:buNone/>
              <a:defRPr sz="1300" b="1">
                <a:solidFill>
                  <a:schemeClr val="lt1"/>
                </a:solidFill>
                <a:latin typeface="Roboto"/>
                <a:ea typeface="Roboto"/>
                <a:cs typeface="Roboto"/>
                <a:sym typeface="Roboto"/>
              </a:defRPr>
            </a:lvl3pPr>
            <a:lvl4pPr lvl="3" algn="ctr">
              <a:buNone/>
              <a:defRPr sz="1300" b="1">
                <a:solidFill>
                  <a:schemeClr val="lt1"/>
                </a:solidFill>
                <a:latin typeface="Roboto"/>
                <a:ea typeface="Roboto"/>
                <a:cs typeface="Roboto"/>
                <a:sym typeface="Roboto"/>
              </a:defRPr>
            </a:lvl4pPr>
            <a:lvl5pPr lvl="4" algn="ctr">
              <a:buNone/>
              <a:defRPr sz="1300" b="1">
                <a:solidFill>
                  <a:schemeClr val="lt1"/>
                </a:solidFill>
                <a:latin typeface="Roboto"/>
                <a:ea typeface="Roboto"/>
                <a:cs typeface="Roboto"/>
                <a:sym typeface="Roboto"/>
              </a:defRPr>
            </a:lvl5pPr>
            <a:lvl6pPr lvl="5" algn="ctr">
              <a:buNone/>
              <a:defRPr sz="1300" b="1">
                <a:solidFill>
                  <a:schemeClr val="lt1"/>
                </a:solidFill>
                <a:latin typeface="Roboto"/>
                <a:ea typeface="Roboto"/>
                <a:cs typeface="Roboto"/>
                <a:sym typeface="Roboto"/>
              </a:defRPr>
            </a:lvl6pPr>
            <a:lvl7pPr lvl="6" algn="ctr">
              <a:buNone/>
              <a:defRPr sz="1300" b="1">
                <a:solidFill>
                  <a:schemeClr val="lt1"/>
                </a:solidFill>
                <a:latin typeface="Roboto"/>
                <a:ea typeface="Roboto"/>
                <a:cs typeface="Roboto"/>
                <a:sym typeface="Roboto"/>
              </a:defRPr>
            </a:lvl7pPr>
            <a:lvl8pPr lvl="7" algn="ctr">
              <a:buNone/>
              <a:defRPr sz="1300" b="1">
                <a:solidFill>
                  <a:schemeClr val="lt1"/>
                </a:solidFill>
                <a:latin typeface="Roboto"/>
                <a:ea typeface="Roboto"/>
                <a:cs typeface="Roboto"/>
                <a:sym typeface="Roboto"/>
              </a:defRPr>
            </a:lvl8pPr>
            <a:lvl9pPr lvl="8" algn="ctr">
              <a:buNone/>
              <a:defRPr sz="13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7" r:id="rId6"/>
    <p:sldLayoutId id="2147483658"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581907" y="-74428"/>
            <a:ext cx="7296818" cy="402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FACULTY: ITIF</a:t>
            </a:r>
            <a:br>
              <a:rPr lang="en-US" sz="3200" dirty="0"/>
            </a:br>
            <a:r>
              <a:rPr lang="en-US" sz="3200" dirty="0"/>
              <a:t>GROUP: 604.20E</a:t>
            </a:r>
            <a:br>
              <a:rPr lang="en-US" sz="3200" dirty="0"/>
            </a:br>
            <a:r>
              <a:rPr lang="en-US" sz="3200" dirty="0"/>
              <a:t>TEACHER: SEVINJ KARIMOVA</a:t>
            </a:r>
            <a:br>
              <a:rPr lang="en-US" sz="3200" dirty="0"/>
            </a:br>
            <a:r>
              <a:rPr lang="en-US" sz="3200" dirty="0"/>
              <a:t>STUDENT: GUNEL HUMBATOVA</a:t>
            </a:r>
            <a:br>
              <a:rPr lang="en-US" sz="3200" dirty="0"/>
            </a:br>
            <a:r>
              <a:rPr lang="en-US" sz="3200" dirty="0"/>
              <a:t>SUBJECT: COMPUTER ARCHITECTURE</a:t>
            </a:r>
            <a:endParaRPr sz="3200" dirty="0"/>
          </a:p>
        </p:txBody>
      </p:sp>
      <p:sp>
        <p:nvSpPr>
          <p:cNvPr id="4" name="Metin kutusu 3">
            <a:extLst>
              <a:ext uri="{FF2B5EF4-FFF2-40B4-BE49-F238E27FC236}">
                <a16:creationId xmlns:a16="http://schemas.microsoft.com/office/drawing/2014/main" id="{1AF5F481-154B-4A18-B966-86220988F1D3}"/>
              </a:ext>
            </a:extLst>
          </p:cNvPr>
          <p:cNvSpPr txBox="1"/>
          <p:nvPr/>
        </p:nvSpPr>
        <p:spPr>
          <a:xfrm>
            <a:off x="5335416" y="-74428"/>
            <a:ext cx="3746915" cy="646331"/>
          </a:xfrm>
          <a:prstGeom prst="rect">
            <a:avLst/>
          </a:prstGeom>
          <a:noFill/>
        </p:spPr>
        <p:txBody>
          <a:bodyPr wrap="square" rtlCol="0">
            <a:spAutoFit/>
          </a:bodyPr>
          <a:lstStyle/>
          <a:p>
            <a:r>
              <a:rPr lang="en-US" sz="3600" dirty="0">
                <a:solidFill>
                  <a:schemeClr val="bg1"/>
                </a:solidFill>
                <a:latin typeface="Dosis" panose="020B0604020202020204" charset="0"/>
              </a:rPr>
              <a:t>AZERBAIJAN</a:t>
            </a:r>
            <a:endParaRPr lang="tr-TR" sz="3600" dirty="0">
              <a:solidFill>
                <a:schemeClr val="bg1"/>
              </a:solidFill>
              <a:latin typeface="Dosis" panose="020B0604020202020204" charset="0"/>
            </a:endParaRPr>
          </a:p>
        </p:txBody>
      </p:sp>
      <p:sp>
        <p:nvSpPr>
          <p:cNvPr id="5" name="Metin kutusu 4">
            <a:extLst>
              <a:ext uri="{FF2B5EF4-FFF2-40B4-BE49-F238E27FC236}">
                <a16:creationId xmlns:a16="http://schemas.microsoft.com/office/drawing/2014/main" id="{293D853F-FEBC-4DF9-8103-5850A50CA3C5}"/>
              </a:ext>
            </a:extLst>
          </p:cNvPr>
          <p:cNvSpPr txBox="1"/>
          <p:nvPr/>
        </p:nvSpPr>
        <p:spPr>
          <a:xfrm>
            <a:off x="5752214" y="571903"/>
            <a:ext cx="2913321" cy="646331"/>
          </a:xfrm>
          <a:prstGeom prst="rect">
            <a:avLst/>
          </a:prstGeom>
          <a:noFill/>
        </p:spPr>
        <p:txBody>
          <a:bodyPr wrap="square" rtlCol="0">
            <a:spAutoFit/>
          </a:bodyPr>
          <a:lstStyle/>
          <a:p>
            <a:r>
              <a:rPr lang="en-US" sz="3600" dirty="0">
                <a:solidFill>
                  <a:schemeClr val="bg1"/>
                </a:solidFill>
                <a:latin typeface="Dosis" panose="020B0604020202020204" charset="0"/>
              </a:rPr>
              <a:t>STATE</a:t>
            </a:r>
            <a:endParaRPr lang="tr-TR" sz="3600" dirty="0">
              <a:solidFill>
                <a:schemeClr val="bg1"/>
              </a:solidFill>
              <a:latin typeface="Dosis" panose="020B0604020202020204" charset="0"/>
            </a:endParaRPr>
          </a:p>
        </p:txBody>
      </p:sp>
      <p:sp>
        <p:nvSpPr>
          <p:cNvPr id="6" name="Metin kutusu 5">
            <a:extLst>
              <a:ext uri="{FF2B5EF4-FFF2-40B4-BE49-F238E27FC236}">
                <a16:creationId xmlns:a16="http://schemas.microsoft.com/office/drawing/2014/main" id="{2D0E3D3C-F450-42C9-9F3B-A60E6F3A48AA}"/>
              </a:ext>
            </a:extLst>
          </p:cNvPr>
          <p:cNvSpPr txBox="1"/>
          <p:nvPr/>
        </p:nvSpPr>
        <p:spPr>
          <a:xfrm>
            <a:off x="6113722" y="1197928"/>
            <a:ext cx="1509823" cy="646331"/>
          </a:xfrm>
          <a:prstGeom prst="rect">
            <a:avLst/>
          </a:prstGeom>
          <a:noFill/>
        </p:spPr>
        <p:txBody>
          <a:bodyPr wrap="square" rtlCol="0">
            <a:spAutoFit/>
          </a:bodyPr>
          <a:lstStyle/>
          <a:p>
            <a:r>
              <a:rPr lang="en-US" sz="3600" dirty="0">
                <a:solidFill>
                  <a:schemeClr val="bg1"/>
                </a:solidFill>
                <a:latin typeface="Dosis" panose="020B0604020202020204" charset="0"/>
              </a:rPr>
              <a:t>OIL</a:t>
            </a:r>
            <a:endParaRPr lang="tr-TR" sz="3600" dirty="0">
              <a:solidFill>
                <a:schemeClr val="bg1"/>
              </a:solidFill>
              <a:latin typeface="Dosis" panose="020B0604020202020204" charset="0"/>
            </a:endParaRPr>
          </a:p>
        </p:txBody>
      </p:sp>
      <p:sp>
        <p:nvSpPr>
          <p:cNvPr id="7" name="Metin kutusu 6">
            <a:extLst>
              <a:ext uri="{FF2B5EF4-FFF2-40B4-BE49-F238E27FC236}">
                <a16:creationId xmlns:a16="http://schemas.microsoft.com/office/drawing/2014/main" id="{F78D11DE-8794-46C5-8DC2-BBE3926AE8EC}"/>
              </a:ext>
            </a:extLst>
          </p:cNvPr>
          <p:cNvSpPr txBox="1"/>
          <p:nvPr/>
        </p:nvSpPr>
        <p:spPr>
          <a:xfrm>
            <a:off x="6411431" y="1817188"/>
            <a:ext cx="1594884" cy="646331"/>
          </a:xfrm>
          <a:prstGeom prst="rect">
            <a:avLst/>
          </a:prstGeom>
          <a:noFill/>
        </p:spPr>
        <p:txBody>
          <a:bodyPr wrap="square" rtlCol="0">
            <a:spAutoFit/>
          </a:bodyPr>
          <a:lstStyle/>
          <a:p>
            <a:r>
              <a:rPr lang="en-US" sz="3600" dirty="0">
                <a:solidFill>
                  <a:schemeClr val="bg1"/>
                </a:solidFill>
                <a:latin typeface="Dosis" panose="020B0604020202020204" charset="0"/>
              </a:rPr>
              <a:t>AND</a:t>
            </a:r>
            <a:endParaRPr lang="tr-TR" sz="3600" dirty="0">
              <a:solidFill>
                <a:schemeClr val="bg1"/>
              </a:solidFill>
              <a:latin typeface="Dosis" panose="020B0604020202020204" charset="0"/>
            </a:endParaRPr>
          </a:p>
        </p:txBody>
      </p:sp>
      <p:sp>
        <p:nvSpPr>
          <p:cNvPr id="8" name="Metin kutusu 7">
            <a:extLst>
              <a:ext uri="{FF2B5EF4-FFF2-40B4-BE49-F238E27FC236}">
                <a16:creationId xmlns:a16="http://schemas.microsoft.com/office/drawing/2014/main" id="{53CBC530-CA3C-4F62-80A4-8050B7EE5312}"/>
              </a:ext>
            </a:extLst>
          </p:cNvPr>
          <p:cNvSpPr txBox="1"/>
          <p:nvPr/>
        </p:nvSpPr>
        <p:spPr>
          <a:xfrm>
            <a:off x="6592186" y="2416142"/>
            <a:ext cx="2636874" cy="646331"/>
          </a:xfrm>
          <a:prstGeom prst="rect">
            <a:avLst/>
          </a:prstGeom>
          <a:noFill/>
        </p:spPr>
        <p:txBody>
          <a:bodyPr wrap="square" rtlCol="0">
            <a:spAutoFit/>
          </a:bodyPr>
          <a:lstStyle/>
          <a:p>
            <a:r>
              <a:rPr lang="en-US" sz="3600" dirty="0">
                <a:solidFill>
                  <a:schemeClr val="bg1"/>
                </a:solidFill>
                <a:latin typeface="Dosis" panose="020B0604020202020204" charset="0"/>
              </a:rPr>
              <a:t>INDUSTRY</a:t>
            </a:r>
            <a:endParaRPr lang="tr-TR" sz="3600" dirty="0">
              <a:solidFill>
                <a:schemeClr val="bg1"/>
              </a:solidFill>
              <a:latin typeface="Dosis" panose="020B0604020202020204" charset="0"/>
            </a:endParaRPr>
          </a:p>
        </p:txBody>
      </p:sp>
      <p:sp>
        <p:nvSpPr>
          <p:cNvPr id="9" name="Metin kutusu 8">
            <a:extLst>
              <a:ext uri="{FF2B5EF4-FFF2-40B4-BE49-F238E27FC236}">
                <a16:creationId xmlns:a16="http://schemas.microsoft.com/office/drawing/2014/main" id="{20463452-5C25-4162-9DF0-538A9A885DAD}"/>
              </a:ext>
            </a:extLst>
          </p:cNvPr>
          <p:cNvSpPr txBox="1"/>
          <p:nvPr/>
        </p:nvSpPr>
        <p:spPr>
          <a:xfrm>
            <a:off x="6868633" y="3101559"/>
            <a:ext cx="2636874" cy="646331"/>
          </a:xfrm>
          <a:prstGeom prst="rect">
            <a:avLst/>
          </a:prstGeom>
          <a:noFill/>
        </p:spPr>
        <p:txBody>
          <a:bodyPr wrap="square" rtlCol="0">
            <a:spAutoFit/>
          </a:bodyPr>
          <a:lstStyle/>
          <a:p>
            <a:r>
              <a:rPr lang="en-US" sz="3600" dirty="0">
                <a:solidFill>
                  <a:schemeClr val="bg1"/>
                </a:solidFill>
                <a:latin typeface="Dosis" panose="020B0604020202020204" charset="0"/>
              </a:rPr>
              <a:t>UNIVERSITY</a:t>
            </a:r>
            <a:endParaRPr lang="tr-TR" sz="3600" dirty="0">
              <a:solidFill>
                <a:schemeClr val="bg1"/>
              </a:solidFill>
              <a:latin typeface="Dosis"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2" name="Google Shape;172;p2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3" name="Metin kutusu 2">
            <a:extLst>
              <a:ext uri="{FF2B5EF4-FFF2-40B4-BE49-F238E27FC236}">
                <a16:creationId xmlns:a16="http://schemas.microsoft.com/office/drawing/2014/main" id="{4889EE37-363D-414A-AE00-2118D69C4742}"/>
              </a:ext>
            </a:extLst>
          </p:cNvPr>
          <p:cNvSpPr txBox="1"/>
          <p:nvPr/>
        </p:nvSpPr>
        <p:spPr>
          <a:xfrm>
            <a:off x="1255923" y="352539"/>
            <a:ext cx="3933022" cy="584775"/>
          </a:xfrm>
          <a:prstGeom prst="rect">
            <a:avLst/>
          </a:prstGeom>
          <a:noFill/>
        </p:spPr>
        <p:txBody>
          <a:bodyPr wrap="square" rtlCol="0">
            <a:spAutoFit/>
          </a:bodyPr>
          <a:lstStyle/>
          <a:p>
            <a:r>
              <a:rPr lang="en-US" sz="3200" dirty="0">
                <a:solidFill>
                  <a:schemeClr val="bg1"/>
                </a:solidFill>
                <a:latin typeface="Dosis" panose="020B0604020202020204" charset="0"/>
              </a:rPr>
              <a:t>CASH MEMORY</a:t>
            </a:r>
            <a:endParaRPr lang="tr-TR" sz="3200" dirty="0">
              <a:solidFill>
                <a:schemeClr val="bg1"/>
              </a:solidFill>
              <a:latin typeface="Dosis" panose="020B0604020202020204" charset="0"/>
            </a:endParaRPr>
          </a:p>
        </p:txBody>
      </p:sp>
      <p:sp>
        <p:nvSpPr>
          <p:cNvPr id="4" name="Başlık 3">
            <a:extLst>
              <a:ext uri="{FF2B5EF4-FFF2-40B4-BE49-F238E27FC236}">
                <a16:creationId xmlns:a16="http://schemas.microsoft.com/office/drawing/2014/main" id="{E023BA0E-4736-474B-A041-26CD5D3D475C}"/>
              </a:ext>
            </a:extLst>
          </p:cNvPr>
          <p:cNvSpPr>
            <a:spLocks noGrp="1"/>
          </p:cNvSpPr>
          <p:nvPr>
            <p:ph type="title"/>
          </p:nvPr>
        </p:nvSpPr>
        <p:spPr>
          <a:xfrm>
            <a:off x="0" y="2112666"/>
            <a:ext cx="3602527" cy="1390698"/>
          </a:xfrm>
        </p:spPr>
        <p:txBody>
          <a:bodyPr/>
          <a:lstStyle/>
          <a:p>
            <a:r>
              <a:rPr lang="en-US" sz="2000" b="1" i="0" dirty="0">
                <a:solidFill>
                  <a:srgbClr val="202124"/>
                </a:solidFill>
                <a:effectLst/>
                <a:latin typeface="Dosis" panose="020B0604020202020204" charset="0"/>
              </a:rPr>
              <a:t>Cache memory</a:t>
            </a:r>
            <a:r>
              <a:rPr lang="en-US" sz="2000" b="0" i="0" dirty="0">
                <a:solidFill>
                  <a:srgbClr val="202124"/>
                </a:solidFill>
                <a:effectLst/>
                <a:latin typeface="Dosis" panose="020B0604020202020204" charset="0"/>
              </a:rPr>
              <a:t> is an extremely fast </a:t>
            </a:r>
            <a:r>
              <a:rPr lang="en-US" sz="2000" b="1" i="0" dirty="0">
                <a:solidFill>
                  <a:srgbClr val="202124"/>
                </a:solidFill>
                <a:effectLst/>
                <a:latin typeface="Dosis" panose="020B0604020202020204" charset="0"/>
              </a:rPr>
              <a:t>memory</a:t>
            </a:r>
            <a:r>
              <a:rPr lang="en-US" sz="2000" b="0" i="0" dirty="0">
                <a:solidFill>
                  <a:srgbClr val="202124"/>
                </a:solidFill>
                <a:effectLst/>
                <a:latin typeface="Dosis" panose="020B0604020202020204" charset="0"/>
              </a:rPr>
              <a:t> type that acts as a buffer between RAM and the CPU. It holds frequently requested data and instructions so that they are immediately available to the CPU when needed. </a:t>
            </a:r>
            <a:r>
              <a:rPr lang="en-US" sz="2000" b="1" i="0" dirty="0">
                <a:solidFill>
                  <a:srgbClr val="202124"/>
                </a:solidFill>
                <a:effectLst/>
                <a:latin typeface="Dosis" panose="020B0604020202020204" charset="0"/>
              </a:rPr>
              <a:t>Cache memory</a:t>
            </a:r>
            <a:r>
              <a:rPr lang="en-US" sz="2000" b="0" i="0" dirty="0">
                <a:solidFill>
                  <a:srgbClr val="202124"/>
                </a:solidFill>
                <a:effectLst/>
                <a:latin typeface="Dosis" panose="020B0604020202020204" charset="0"/>
              </a:rPr>
              <a:t> is used to reduce the average time to access data from the Main </a:t>
            </a:r>
            <a:r>
              <a:rPr lang="en-US" sz="2000" b="1" i="0" dirty="0">
                <a:solidFill>
                  <a:srgbClr val="202124"/>
                </a:solidFill>
                <a:effectLst/>
                <a:latin typeface="Dosis" panose="020B0604020202020204" charset="0"/>
              </a:rPr>
              <a:t>memory</a:t>
            </a:r>
            <a:r>
              <a:rPr lang="en-US" sz="2000" b="0" i="0" dirty="0">
                <a:solidFill>
                  <a:srgbClr val="202124"/>
                </a:solidFill>
                <a:effectLst/>
                <a:latin typeface="Dosis" panose="020B0604020202020204" charset="0"/>
              </a:rPr>
              <a:t>.</a:t>
            </a:r>
            <a:endParaRPr lang="tr-TR" sz="2800" dirty="0">
              <a:latin typeface="Dosis" panose="020B0604020202020204" charset="0"/>
            </a:endParaRPr>
          </a:p>
        </p:txBody>
      </p:sp>
      <p:pic>
        <p:nvPicPr>
          <p:cNvPr id="5" name="Resim 4">
            <a:extLst>
              <a:ext uri="{FF2B5EF4-FFF2-40B4-BE49-F238E27FC236}">
                <a16:creationId xmlns:a16="http://schemas.microsoft.com/office/drawing/2014/main" id="{1AE3E500-395C-4E20-A9C0-9837193AF8D7}"/>
              </a:ext>
            </a:extLst>
          </p:cNvPr>
          <p:cNvPicPr>
            <a:picLocks noChangeAspect="1"/>
          </p:cNvPicPr>
          <p:nvPr/>
        </p:nvPicPr>
        <p:blipFill>
          <a:blip r:embed="rId3"/>
          <a:stretch>
            <a:fillRect/>
          </a:stretch>
        </p:blipFill>
        <p:spPr>
          <a:xfrm>
            <a:off x="3371044" y="1099626"/>
            <a:ext cx="5772956" cy="3743847"/>
          </a:xfrm>
          <a:prstGeom prst="rect">
            <a:avLst/>
          </a:prstGeom>
          <a:ln>
            <a:noFill/>
          </a:ln>
          <a:effectLst>
            <a:outerShdw blurRad="292100" dist="139700" dir="2700000" algn="tl" rotWithShape="0">
              <a:srgbClr val="333333">
                <a:alpha val="65000"/>
              </a:srgbClr>
            </a:outerShdw>
          </a:effectLst>
        </p:spPr>
      </p:pic>
      <p:sp>
        <p:nvSpPr>
          <p:cNvPr id="8" name="Google Shape;161;p19">
            <a:extLst>
              <a:ext uri="{FF2B5EF4-FFF2-40B4-BE49-F238E27FC236}">
                <a16:creationId xmlns:a16="http://schemas.microsoft.com/office/drawing/2014/main" id="{B8A0764A-9706-49A2-96F9-17950936721B}"/>
              </a:ext>
            </a:extLst>
          </p:cNvPr>
          <p:cNvSpPr/>
          <p:nvPr/>
        </p:nvSpPr>
        <p:spPr>
          <a:xfrm rot="2697415">
            <a:off x="7422906" y="458482"/>
            <a:ext cx="390522" cy="3728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6817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2" name="Google Shape;172;p2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3" name="Metin kutusu 2">
            <a:extLst>
              <a:ext uri="{FF2B5EF4-FFF2-40B4-BE49-F238E27FC236}">
                <a16:creationId xmlns:a16="http://schemas.microsoft.com/office/drawing/2014/main" id="{4889EE37-363D-414A-AE00-2118D69C4742}"/>
              </a:ext>
            </a:extLst>
          </p:cNvPr>
          <p:cNvSpPr txBox="1"/>
          <p:nvPr/>
        </p:nvSpPr>
        <p:spPr>
          <a:xfrm>
            <a:off x="1255923" y="352539"/>
            <a:ext cx="3933022" cy="584775"/>
          </a:xfrm>
          <a:prstGeom prst="rect">
            <a:avLst/>
          </a:prstGeom>
          <a:noFill/>
        </p:spPr>
        <p:txBody>
          <a:bodyPr wrap="square" rtlCol="0">
            <a:spAutoFit/>
          </a:bodyPr>
          <a:lstStyle/>
          <a:p>
            <a:r>
              <a:rPr lang="en-US" sz="3200" dirty="0">
                <a:solidFill>
                  <a:schemeClr val="bg1"/>
                </a:solidFill>
                <a:latin typeface="Dosis" panose="020B0604020202020204" charset="0"/>
              </a:rPr>
              <a:t>VIRTUAL MEMORY</a:t>
            </a:r>
            <a:endParaRPr lang="tr-TR" sz="3200" dirty="0">
              <a:solidFill>
                <a:schemeClr val="bg1"/>
              </a:solidFill>
              <a:latin typeface="Dosis" panose="020B0604020202020204" charset="0"/>
            </a:endParaRPr>
          </a:p>
        </p:txBody>
      </p:sp>
      <p:pic>
        <p:nvPicPr>
          <p:cNvPr id="6" name="Resim 5" descr="metin içeren bir resim&#10;&#10;Açıklama otomatik olarak oluşturuldu">
            <a:extLst>
              <a:ext uri="{FF2B5EF4-FFF2-40B4-BE49-F238E27FC236}">
                <a16:creationId xmlns:a16="http://schemas.microsoft.com/office/drawing/2014/main" id="{E3AC0050-9760-442D-88FD-C62BA692D0CE}"/>
              </a:ext>
            </a:extLst>
          </p:cNvPr>
          <p:cNvPicPr>
            <a:picLocks noChangeAspect="1"/>
          </p:cNvPicPr>
          <p:nvPr/>
        </p:nvPicPr>
        <p:blipFill>
          <a:blip r:embed="rId3"/>
          <a:stretch>
            <a:fillRect/>
          </a:stretch>
        </p:blipFill>
        <p:spPr>
          <a:xfrm>
            <a:off x="3390097" y="1037587"/>
            <a:ext cx="5753903" cy="3753374"/>
          </a:xfrm>
          <a:prstGeom prst="rect">
            <a:avLst/>
          </a:prstGeom>
          <a:ln>
            <a:noFill/>
          </a:ln>
          <a:effectLst>
            <a:outerShdw blurRad="292100" dist="139700" dir="2700000" algn="tl" rotWithShape="0">
              <a:srgbClr val="333333">
                <a:alpha val="65000"/>
              </a:srgbClr>
            </a:outerShdw>
          </a:effectLst>
        </p:spPr>
      </p:pic>
      <p:sp>
        <p:nvSpPr>
          <p:cNvPr id="4" name="Başlık 3">
            <a:extLst>
              <a:ext uri="{FF2B5EF4-FFF2-40B4-BE49-F238E27FC236}">
                <a16:creationId xmlns:a16="http://schemas.microsoft.com/office/drawing/2014/main" id="{E023BA0E-4736-474B-A041-26CD5D3D475C}"/>
              </a:ext>
            </a:extLst>
          </p:cNvPr>
          <p:cNvSpPr>
            <a:spLocks noGrp="1"/>
          </p:cNvSpPr>
          <p:nvPr>
            <p:ph type="title"/>
          </p:nvPr>
        </p:nvSpPr>
        <p:spPr>
          <a:xfrm>
            <a:off x="0" y="2112666"/>
            <a:ext cx="3602527" cy="1390698"/>
          </a:xfrm>
        </p:spPr>
        <p:txBody>
          <a:bodyPr/>
          <a:lstStyle/>
          <a:p>
            <a:r>
              <a:rPr lang="en-US" sz="2000" b="1" i="0" dirty="0">
                <a:solidFill>
                  <a:srgbClr val="202124"/>
                </a:solidFill>
                <a:effectLst/>
                <a:latin typeface="Dosis" panose="020B0604020202020204" charset="0"/>
              </a:rPr>
              <a:t>Virtual memory</a:t>
            </a:r>
            <a:r>
              <a:rPr lang="en-US" sz="2000" b="0" i="0" dirty="0">
                <a:solidFill>
                  <a:srgbClr val="202124"/>
                </a:solidFill>
                <a:effectLst/>
                <a:latin typeface="Dosis" panose="020B0604020202020204" charset="0"/>
              </a:rPr>
              <a:t> is a feature of an operating system that enables a computer to be able to compensate shortages of physical </a:t>
            </a:r>
            <a:r>
              <a:rPr lang="en-US" sz="2000" b="1" i="0" dirty="0">
                <a:solidFill>
                  <a:srgbClr val="202124"/>
                </a:solidFill>
                <a:effectLst/>
                <a:latin typeface="Dosis" panose="020B0604020202020204" charset="0"/>
              </a:rPr>
              <a:t>memory</a:t>
            </a:r>
            <a:r>
              <a:rPr lang="en-US" sz="2000" b="0" i="0" dirty="0">
                <a:solidFill>
                  <a:srgbClr val="202124"/>
                </a:solidFill>
                <a:effectLst/>
                <a:latin typeface="Dosis" panose="020B0604020202020204" charset="0"/>
              </a:rPr>
              <a:t> by transferring pages of data from random access </a:t>
            </a:r>
            <a:r>
              <a:rPr lang="en-US" sz="2000" b="1" i="0" dirty="0">
                <a:solidFill>
                  <a:srgbClr val="202124"/>
                </a:solidFill>
                <a:effectLst/>
                <a:latin typeface="Dosis" panose="020B0604020202020204" charset="0"/>
              </a:rPr>
              <a:t>memory</a:t>
            </a:r>
            <a:r>
              <a:rPr lang="en-US" sz="2000" b="0" i="0" dirty="0">
                <a:solidFill>
                  <a:srgbClr val="202124"/>
                </a:solidFill>
                <a:effectLst/>
                <a:latin typeface="Dosis" panose="020B0604020202020204" charset="0"/>
              </a:rPr>
              <a:t> to disk storage. ... This means that when </a:t>
            </a:r>
            <a:r>
              <a:rPr lang="en-US" sz="2000" b="1" i="0" dirty="0">
                <a:solidFill>
                  <a:srgbClr val="202124"/>
                </a:solidFill>
                <a:effectLst/>
                <a:latin typeface="Dosis" panose="020B0604020202020204" charset="0"/>
              </a:rPr>
              <a:t>RAM</a:t>
            </a:r>
            <a:r>
              <a:rPr lang="en-US" sz="2000" b="0" i="0" dirty="0">
                <a:solidFill>
                  <a:srgbClr val="202124"/>
                </a:solidFill>
                <a:effectLst/>
                <a:latin typeface="Dosis" panose="020B0604020202020204" charset="0"/>
              </a:rPr>
              <a:t> runs low, </a:t>
            </a:r>
            <a:r>
              <a:rPr lang="en-US" sz="2000" b="1" i="0" dirty="0">
                <a:solidFill>
                  <a:srgbClr val="202124"/>
                </a:solidFill>
                <a:effectLst/>
                <a:latin typeface="Dosis" panose="020B0604020202020204" charset="0"/>
              </a:rPr>
              <a:t>virtual memory</a:t>
            </a:r>
            <a:r>
              <a:rPr lang="en-US" sz="2000" b="0" i="0" dirty="0">
                <a:solidFill>
                  <a:srgbClr val="202124"/>
                </a:solidFill>
                <a:effectLst/>
                <a:latin typeface="Dosis" panose="020B0604020202020204" charset="0"/>
              </a:rPr>
              <a:t> can move data from it to a space called a paging file.</a:t>
            </a:r>
            <a:endParaRPr lang="tr-TR" sz="3600" dirty="0">
              <a:latin typeface="Dosis" panose="020B0604020202020204" charset="0"/>
            </a:endParaRPr>
          </a:p>
        </p:txBody>
      </p:sp>
      <p:sp>
        <p:nvSpPr>
          <p:cNvPr id="9" name="Google Shape;161;p19">
            <a:extLst>
              <a:ext uri="{FF2B5EF4-FFF2-40B4-BE49-F238E27FC236}">
                <a16:creationId xmlns:a16="http://schemas.microsoft.com/office/drawing/2014/main" id="{DDCF6E83-0AFC-4CA1-810A-D8B8EB652BB8}"/>
              </a:ext>
            </a:extLst>
          </p:cNvPr>
          <p:cNvSpPr/>
          <p:nvPr/>
        </p:nvSpPr>
        <p:spPr>
          <a:xfrm rot="2697415">
            <a:off x="7316962" y="435996"/>
            <a:ext cx="390522" cy="3728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0808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txBox="1">
            <a:spLocks noGrp="1"/>
          </p:cNvSpPr>
          <p:nvPr>
            <p:ph type="ctrTitle" idx="4294967295"/>
          </p:nvPr>
        </p:nvSpPr>
        <p:spPr>
          <a:xfrm>
            <a:off x="932577" y="106842"/>
            <a:ext cx="5232734" cy="6248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solidFill>
                  <a:schemeClr val="accent1"/>
                </a:solidFill>
              </a:rPr>
              <a:t>MEMORY ADDRESSING</a:t>
            </a:r>
            <a:endParaRPr sz="4400" dirty="0">
              <a:solidFill>
                <a:schemeClr val="accent1"/>
              </a:solidFill>
            </a:endParaRPr>
          </a:p>
        </p:txBody>
      </p:sp>
      <p:sp>
        <p:nvSpPr>
          <p:cNvPr id="151" name="Google Shape;151;p19"/>
          <p:cNvSpPr txBox="1">
            <a:spLocks noGrp="1"/>
          </p:cNvSpPr>
          <p:nvPr>
            <p:ph type="subTitle" idx="4294967295"/>
          </p:nvPr>
        </p:nvSpPr>
        <p:spPr>
          <a:xfrm>
            <a:off x="270871" y="963755"/>
            <a:ext cx="4889248" cy="281211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b="0" i="0" dirty="0">
                <a:solidFill>
                  <a:srgbClr val="424242"/>
                </a:solidFill>
                <a:effectLst/>
                <a:latin typeface="Dosis" panose="020B0604020202020204" charset="0"/>
              </a:rPr>
              <a:t>A memory address is a unique identifier used by a device or CPU for data tracking. This binary address is defined by an ordered and finite sequence allowing the CPU to track the location of each memory byte.</a:t>
            </a:r>
          </a:p>
          <a:p>
            <a:pPr marL="0" lvl="0" indent="0" algn="l" rtl="0">
              <a:spcBef>
                <a:spcPts val="600"/>
              </a:spcBef>
              <a:spcAft>
                <a:spcPts val="0"/>
              </a:spcAft>
              <a:buNone/>
            </a:pPr>
            <a:r>
              <a:rPr lang="en-US" sz="2000" b="0" i="0" dirty="0">
                <a:solidFill>
                  <a:srgbClr val="424242"/>
                </a:solidFill>
                <a:effectLst/>
                <a:latin typeface="Dosis" panose="020B0604020202020204" charset="0"/>
              </a:rPr>
              <a:t>Modern computers are addressed by bytes which are assigned to memory addresses – binary numbers assigned to a random access memory (RAM) cell that holds up to one byte. Data greater than one byte is consecutively segmented into multiple bytes with a series of corresponding addresses.</a:t>
            </a:r>
            <a:endParaRPr sz="3600" dirty="0">
              <a:latin typeface="Dosis" panose="020B0604020202020204" charset="0"/>
            </a:endParaRPr>
          </a:p>
        </p:txBody>
      </p:sp>
      <p:sp>
        <p:nvSpPr>
          <p:cNvPr id="160" name="Google Shape;160;p19"/>
          <p:cNvSpPr/>
          <p:nvPr/>
        </p:nvSpPr>
        <p:spPr>
          <a:xfrm>
            <a:off x="8612802" y="4060570"/>
            <a:ext cx="257246" cy="24562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rot="2697415">
            <a:off x="4694948" y="4389657"/>
            <a:ext cx="390522" cy="3728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8369546" y="1932400"/>
            <a:ext cx="156409" cy="14941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279885">
            <a:off x="5181935" y="4180391"/>
            <a:ext cx="156402" cy="1493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17" name="Google Shape;485;p39">
            <a:extLst>
              <a:ext uri="{FF2B5EF4-FFF2-40B4-BE49-F238E27FC236}">
                <a16:creationId xmlns:a16="http://schemas.microsoft.com/office/drawing/2014/main" id="{90D2E7BF-DB5B-4F6C-AA87-101F1DF7CEC5}"/>
              </a:ext>
            </a:extLst>
          </p:cNvPr>
          <p:cNvSpPr/>
          <p:nvPr/>
        </p:nvSpPr>
        <p:spPr>
          <a:xfrm>
            <a:off x="6096538" y="1006268"/>
            <a:ext cx="594233" cy="100845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487;p39">
            <a:extLst>
              <a:ext uri="{FF2B5EF4-FFF2-40B4-BE49-F238E27FC236}">
                <a16:creationId xmlns:a16="http://schemas.microsoft.com/office/drawing/2014/main" id="{A2104947-84BA-4BA9-95D6-7F5092DD1186}"/>
              </a:ext>
            </a:extLst>
          </p:cNvPr>
          <p:cNvGrpSpPr/>
          <p:nvPr/>
        </p:nvGrpSpPr>
        <p:grpSpPr>
          <a:xfrm rot="1227262">
            <a:off x="7497449" y="387107"/>
            <a:ext cx="1103167" cy="1004892"/>
            <a:chOff x="2583100" y="2973776"/>
            <a:chExt cx="461550" cy="437199"/>
          </a:xfrm>
        </p:grpSpPr>
        <p:sp>
          <p:nvSpPr>
            <p:cNvPr id="19" name="Google Shape;488;p39">
              <a:extLst>
                <a:ext uri="{FF2B5EF4-FFF2-40B4-BE49-F238E27FC236}">
                  <a16:creationId xmlns:a16="http://schemas.microsoft.com/office/drawing/2014/main" id="{0DC8817D-650E-4082-9899-ECCA65D9AC00}"/>
                </a:ext>
              </a:extLst>
            </p:cNvPr>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89;p39">
              <a:extLst>
                <a:ext uri="{FF2B5EF4-FFF2-40B4-BE49-F238E27FC236}">
                  <a16:creationId xmlns:a16="http://schemas.microsoft.com/office/drawing/2014/main" id="{BFA5F7E6-41C9-465A-B576-4B3C7F93C6BD}"/>
                </a:ext>
              </a:extLst>
            </p:cNvPr>
            <p:cNvSpPr/>
            <p:nvPr/>
          </p:nvSpPr>
          <p:spPr>
            <a:xfrm>
              <a:off x="2583100" y="2973776"/>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 name="Google Shape;490;p39">
            <a:extLst>
              <a:ext uri="{FF2B5EF4-FFF2-40B4-BE49-F238E27FC236}">
                <a16:creationId xmlns:a16="http://schemas.microsoft.com/office/drawing/2014/main" id="{DB71DFA5-7BB9-4BB8-8384-3879F74B798F}"/>
              </a:ext>
            </a:extLst>
          </p:cNvPr>
          <p:cNvSpPr/>
          <p:nvPr/>
        </p:nvSpPr>
        <p:spPr>
          <a:xfrm>
            <a:off x="7715565" y="3026569"/>
            <a:ext cx="748120" cy="781523"/>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2846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5" name="Resim 4">
            <a:extLst>
              <a:ext uri="{FF2B5EF4-FFF2-40B4-BE49-F238E27FC236}">
                <a16:creationId xmlns:a16="http://schemas.microsoft.com/office/drawing/2014/main" id="{42F462B8-0759-4F84-A8F6-37601DBE7FBE}"/>
              </a:ext>
            </a:extLst>
          </p:cNvPr>
          <p:cNvPicPr>
            <a:picLocks noChangeAspect="1"/>
          </p:cNvPicPr>
          <p:nvPr/>
        </p:nvPicPr>
        <p:blipFill>
          <a:blip r:embed="rId3"/>
          <a:stretch>
            <a:fillRect/>
          </a:stretch>
        </p:blipFill>
        <p:spPr>
          <a:xfrm>
            <a:off x="242371" y="594911"/>
            <a:ext cx="8086212" cy="486520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RECOURCES</a:t>
            </a:r>
            <a:endParaRPr dirty="0"/>
          </a:p>
        </p:txBody>
      </p:sp>
      <p:sp>
        <p:nvSpPr>
          <p:cNvPr id="201" name="Google Shape;201;p24"/>
          <p:cNvSpPr/>
          <p:nvPr/>
        </p:nvSpPr>
        <p:spPr>
          <a:xfrm>
            <a:off x="2159700" y="1025175"/>
            <a:ext cx="2412300" cy="241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tr-TR" sz="1800" b="1" dirty="0">
                <a:solidFill>
                  <a:srgbClr val="FFFFFF"/>
                </a:solidFill>
                <a:latin typeface="Roboto"/>
                <a:ea typeface="Roboto"/>
                <a:cs typeface="Roboto"/>
                <a:sym typeface="Roboto"/>
                <a:hlinkClick r:id="rId3"/>
              </a:rPr>
              <a:t>https://</a:t>
            </a:r>
            <a:r>
              <a:rPr lang="tr-TR" sz="1800" b="1" dirty="0">
                <a:solidFill>
                  <a:srgbClr val="FFFFFF"/>
                </a:solidFill>
                <a:latin typeface="Dosis" panose="020B0604020202020204" charset="0"/>
                <a:ea typeface="Roboto"/>
                <a:cs typeface="Roboto"/>
                <a:sym typeface="Roboto"/>
                <a:hlinkClick r:id="rId3"/>
              </a:rPr>
              <a:t>www</a:t>
            </a:r>
            <a:r>
              <a:rPr lang="tr-TR" sz="1800" b="1" dirty="0">
                <a:solidFill>
                  <a:srgbClr val="FFFFFF"/>
                </a:solidFill>
                <a:latin typeface="Roboto"/>
                <a:ea typeface="Roboto"/>
                <a:cs typeface="Roboto"/>
                <a:sym typeface="Roboto"/>
              </a:rPr>
              <a:t>.</a:t>
            </a:r>
            <a:endParaRPr lang="en-US" sz="1800" b="1" dirty="0">
              <a:solidFill>
                <a:srgbClr val="FFFFFF"/>
              </a:solidFill>
              <a:latin typeface="Roboto"/>
              <a:ea typeface="Roboto"/>
              <a:cs typeface="Roboto"/>
              <a:sym typeface="Roboto"/>
            </a:endParaRPr>
          </a:p>
          <a:p>
            <a:pPr marL="0" lvl="0" indent="0" algn="ctr" rtl="0">
              <a:spcBef>
                <a:spcPts val="0"/>
              </a:spcBef>
              <a:spcAft>
                <a:spcPts val="0"/>
              </a:spcAft>
              <a:buNone/>
            </a:pPr>
            <a:r>
              <a:rPr lang="tr-TR" sz="1800" b="1" dirty="0">
                <a:solidFill>
                  <a:srgbClr val="FFFFFF"/>
                </a:solidFill>
                <a:latin typeface="Roboto"/>
                <a:ea typeface="Roboto"/>
                <a:cs typeface="Roboto"/>
                <a:sym typeface="Roboto"/>
              </a:rPr>
              <a:t>computerhope.com/jargon/m/memory.htm</a:t>
            </a:r>
            <a:endParaRPr sz="1800" b="1" dirty="0">
              <a:solidFill>
                <a:srgbClr val="FFFFFF"/>
              </a:solidFill>
              <a:latin typeface="Roboto"/>
              <a:ea typeface="Roboto"/>
              <a:cs typeface="Roboto"/>
              <a:sym typeface="Roboto"/>
            </a:endParaRPr>
          </a:p>
        </p:txBody>
      </p:sp>
      <p:sp>
        <p:nvSpPr>
          <p:cNvPr id="202" name="Google Shape;202;p24"/>
          <p:cNvSpPr/>
          <p:nvPr/>
        </p:nvSpPr>
        <p:spPr>
          <a:xfrm>
            <a:off x="98960" y="1025175"/>
            <a:ext cx="2412301" cy="2412300"/>
          </a:xfrm>
          <a:prstGeom prst="ellipse">
            <a:avLst/>
          </a:prstGeom>
          <a:solidFill>
            <a:srgbClr val="FF8700">
              <a:alpha val="853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tr-TR" sz="1800" b="1" dirty="0">
                <a:solidFill>
                  <a:srgbClr val="FFFFFF"/>
                </a:solidFill>
                <a:latin typeface="Dosis" panose="020B0604020202020204" charset="0"/>
                <a:ea typeface="Roboto"/>
                <a:cs typeface="Roboto"/>
                <a:sym typeface="Roboto"/>
                <a:hlinkClick r:id="rId3"/>
              </a:rPr>
              <a:t>https://www</a:t>
            </a:r>
            <a:r>
              <a:rPr lang="tr-TR" sz="1800" b="1" dirty="0">
                <a:solidFill>
                  <a:srgbClr val="FFFFFF"/>
                </a:solidFill>
                <a:latin typeface="Dosis" panose="020B0604020202020204" charset="0"/>
                <a:ea typeface="Roboto"/>
                <a:cs typeface="Roboto"/>
                <a:sym typeface="Roboto"/>
              </a:rPr>
              <a:t>.</a:t>
            </a:r>
            <a:endParaRPr lang="en-US" sz="1800" b="1" dirty="0">
              <a:solidFill>
                <a:srgbClr val="FFFFFF"/>
              </a:solidFill>
              <a:latin typeface="Dosis" panose="020B0604020202020204" charset="0"/>
              <a:ea typeface="Roboto"/>
              <a:cs typeface="Roboto"/>
              <a:sym typeface="Roboto"/>
            </a:endParaRPr>
          </a:p>
          <a:p>
            <a:pPr marL="0" lvl="0" indent="0" algn="ctr" rtl="0">
              <a:spcBef>
                <a:spcPts val="0"/>
              </a:spcBef>
              <a:spcAft>
                <a:spcPts val="0"/>
              </a:spcAft>
              <a:buNone/>
            </a:pPr>
            <a:r>
              <a:rPr lang="tr-TR" sz="1800" b="1" dirty="0">
                <a:solidFill>
                  <a:srgbClr val="FFFFFF"/>
                </a:solidFill>
                <a:latin typeface="Dosis" panose="020B0604020202020204" charset="0"/>
                <a:ea typeface="Roboto"/>
                <a:cs typeface="Roboto"/>
                <a:sym typeface="Roboto"/>
              </a:rPr>
              <a:t>techopedia.com/definition/323/memory-address</a:t>
            </a:r>
            <a:endParaRPr sz="1800" b="1" dirty="0">
              <a:solidFill>
                <a:srgbClr val="FFFFFF"/>
              </a:solidFill>
              <a:latin typeface="Dosis" panose="020B0604020202020204" charset="0"/>
              <a:ea typeface="Roboto"/>
              <a:cs typeface="Roboto"/>
              <a:sym typeface="Roboto"/>
            </a:endParaRPr>
          </a:p>
        </p:txBody>
      </p:sp>
      <p:sp>
        <p:nvSpPr>
          <p:cNvPr id="8" name="Google Shape;201;p24">
            <a:extLst>
              <a:ext uri="{FF2B5EF4-FFF2-40B4-BE49-F238E27FC236}">
                <a16:creationId xmlns:a16="http://schemas.microsoft.com/office/drawing/2014/main" id="{4FD5F36E-F876-438E-B582-F701B50F11CA}"/>
              </a:ext>
            </a:extLst>
          </p:cNvPr>
          <p:cNvSpPr/>
          <p:nvPr/>
        </p:nvSpPr>
        <p:spPr>
          <a:xfrm>
            <a:off x="6423040" y="1025175"/>
            <a:ext cx="2412300" cy="241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tr-TR" sz="1600" b="1" dirty="0">
                <a:solidFill>
                  <a:srgbClr val="FFFFFF"/>
                </a:solidFill>
                <a:latin typeface="Roboto"/>
                <a:ea typeface="Roboto"/>
                <a:cs typeface="Roboto"/>
                <a:sym typeface="Roboto"/>
                <a:hlinkClick r:id="rId3"/>
              </a:rPr>
              <a:t>https://www</a:t>
            </a:r>
            <a:r>
              <a:rPr lang="tr-TR" sz="1600" b="1" dirty="0">
                <a:solidFill>
                  <a:srgbClr val="FFFFFF"/>
                </a:solidFill>
                <a:latin typeface="Roboto"/>
                <a:ea typeface="Roboto"/>
                <a:cs typeface="Roboto"/>
                <a:sym typeface="Roboto"/>
              </a:rPr>
              <a:t>.</a:t>
            </a:r>
            <a:endParaRPr lang="en-US" sz="1600" b="1" dirty="0">
              <a:solidFill>
                <a:srgbClr val="FFFFFF"/>
              </a:solidFill>
              <a:latin typeface="Roboto"/>
              <a:ea typeface="Roboto"/>
              <a:cs typeface="Roboto"/>
              <a:sym typeface="Roboto"/>
            </a:endParaRPr>
          </a:p>
          <a:p>
            <a:pPr marL="0" lvl="0" indent="0" algn="ctr" rtl="0">
              <a:spcBef>
                <a:spcPts val="0"/>
              </a:spcBef>
              <a:spcAft>
                <a:spcPts val="0"/>
              </a:spcAft>
              <a:buNone/>
            </a:pPr>
            <a:r>
              <a:rPr lang="tr-TR" sz="1600" b="1" dirty="0">
                <a:solidFill>
                  <a:srgbClr val="FFFFFF"/>
                </a:solidFill>
                <a:latin typeface="Roboto"/>
                <a:ea typeface="Roboto"/>
                <a:cs typeface="Roboto"/>
                <a:sym typeface="Roboto"/>
              </a:rPr>
              <a:t>slideserve.com/kelda/memory-organization-powerpoint-ppt-presentation</a:t>
            </a:r>
            <a:endParaRPr sz="1600" b="1" dirty="0">
              <a:solidFill>
                <a:srgbClr val="FFFFFF"/>
              </a:solidFill>
              <a:latin typeface="Roboto"/>
              <a:ea typeface="Roboto"/>
              <a:cs typeface="Roboto"/>
              <a:sym typeface="Roboto"/>
            </a:endParaRPr>
          </a:p>
        </p:txBody>
      </p:sp>
      <p:sp>
        <p:nvSpPr>
          <p:cNvPr id="203" name="Google Shape;203;p24"/>
          <p:cNvSpPr/>
          <p:nvPr/>
        </p:nvSpPr>
        <p:spPr>
          <a:xfrm>
            <a:off x="4371790" y="1025175"/>
            <a:ext cx="2412300" cy="2412300"/>
          </a:xfrm>
          <a:prstGeom prst="ellipse">
            <a:avLst/>
          </a:prstGeom>
          <a:solidFill>
            <a:srgbClr val="FF8700">
              <a:alpha val="853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tr-TR" sz="1800" b="1" dirty="0">
                <a:solidFill>
                  <a:srgbClr val="FFFFFF"/>
                </a:solidFill>
                <a:latin typeface="Roboto"/>
                <a:ea typeface="Roboto"/>
                <a:cs typeface="Roboto"/>
                <a:sym typeface="Roboto"/>
              </a:rPr>
              <a:t>https://</a:t>
            </a:r>
            <a:endParaRPr lang="en-US" sz="1800" b="1" dirty="0">
              <a:solidFill>
                <a:srgbClr val="FFFFFF"/>
              </a:solidFill>
              <a:latin typeface="Roboto"/>
              <a:ea typeface="Roboto"/>
              <a:cs typeface="Roboto"/>
              <a:sym typeface="Roboto"/>
            </a:endParaRPr>
          </a:p>
          <a:p>
            <a:pPr marL="0" lvl="0" indent="0" algn="ctr" rtl="0">
              <a:spcBef>
                <a:spcPts val="0"/>
              </a:spcBef>
              <a:spcAft>
                <a:spcPts val="0"/>
              </a:spcAft>
              <a:buNone/>
            </a:pPr>
            <a:r>
              <a:rPr lang="tr-TR" sz="1800" b="1" dirty="0">
                <a:solidFill>
                  <a:srgbClr val="FFFFFF"/>
                </a:solidFill>
                <a:latin typeface="Roboto"/>
                <a:ea typeface="Roboto"/>
                <a:cs typeface="Roboto"/>
                <a:sym typeface="Roboto"/>
              </a:rPr>
              <a:t>en.wikipedia.org/wiki/Virtual_memory</a:t>
            </a:r>
            <a:endParaRPr sz="1800" b="1" dirty="0">
              <a:solidFill>
                <a:srgbClr val="FFFFFF"/>
              </a:solidFill>
              <a:latin typeface="Roboto"/>
              <a:ea typeface="Roboto"/>
              <a:cs typeface="Roboto"/>
              <a:sym typeface="Roboto"/>
            </a:endParaRPr>
          </a:p>
        </p:txBody>
      </p:sp>
      <p:sp>
        <p:nvSpPr>
          <p:cNvPr id="204" name="Google Shape;204;p2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309" name="Google Shape;309;p36"/>
          <p:cNvSpPr txBox="1">
            <a:spLocks noGrp="1"/>
          </p:cNvSpPr>
          <p:nvPr>
            <p:ph type="ctrTitle" idx="4294967295"/>
          </p:nvPr>
        </p:nvSpPr>
        <p:spPr>
          <a:xfrm>
            <a:off x="1033300" y="1583350"/>
            <a:ext cx="6672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solidFill>
                  <a:schemeClr val="accent1"/>
                </a:solidFill>
              </a:rPr>
              <a:t>THANKS!</a:t>
            </a:r>
            <a:endParaRPr sz="6000"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6325" y="1488557"/>
            <a:ext cx="9952075" cy="147744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b="1" dirty="0"/>
              <a:t>Memory. </a:t>
            </a:r>
            <a:br>
              <a:rPr lang="en-US" sz="4400" b="1" dirty="0"/>
            </a:br>
            <a:r>
              <a:rPr lang="en-US" sz="4400" b="1" dirty="0"/>
              <a:t>Memory  Organization and  Addressing</a:t>
            </a:r>
            <a:endParaRPr sz="4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321066" y="737441"/>
            <a:ext cx="4285000" cy="4241493"/>
          </a:xfrm>
          <a:prstGeom prst="rect">
            <a:avLst/>
          </a:prstGeom>
        </p:spPr>
        <p:txBody>
          <a:bodyPr spcFirstLastPara="1" wrap="square" lIns="91425" tIns="91425" rIns="91425" bIns="91425" anchor="b" anchorCtr="0">
            <a:noAutofit/>
          </a:bodyPr>
          <a:lstStyle/>
          <a:p>
            <a:pPr algn="ctr"/>
            <a:r>
              <a:rPr lang="en-US" sz="2800" dirty="0"/>
              <a:t>1</a:t>
            </a:r>
            <a:r>
              <a:rPr lang="en-US" sz="4800" dirty="0"/>
              <a:t>. </a:t>
            </a:r>
            <a:r>
              <a:rPr lang="en-US" sz="2800" dirty="0"/>
              <a:t>WHAT IS MEMORY?</a:t>
            </a:r>
            <a:br>
              <a:rPr lang="en-US" sz="2800" dirty="0"/>
            </a:br>
            <a:r>
              <a:rPr lang="en-US" sz="2800" dirty="0"/>
              <a:t>2.</a:t>
            </a:r>
            <a:r>
              <a:rPr lang="tr-TR" sz="2800" dirty="0">
                <a:solidFill>
                  <a:schemeClr val="accent1"/>
                </a:solidFill>
                <a:latin typeface="Dosis" panose="020B0604020202020204" charset="0"/>
                <a:ea typeface="Roboto"/>
                <a:cs typeface="Roboto"/>
                <a:sym typeface="Roboto"/>
              </a:rPr>
              <a:t> </a:t>
            </a:r>
            <a:r>
              <a:rPr lang="en-US" sz="2800">
                <a:solidFill>
                  <a:schemeClr val="bg1"/>
                </a:solidFill>
                <a:latin typeface="Dosis" panose="020B0604020202020204" charset="0"/>
                <a:ea typeface="Roboto"/>
                <a:cs typeface="Roboto"/>
                <a:sym typeface="Roboto"/>
              </a:rPr>
              <a:t>MEMORY HIERARCHY</a:t>
            </a:r>
            <a:br>
              <a:rPr lang="tr-TR" sz="2800" dirty="0">
                <a:solidFill>
                  <a:schemeClr val="bg1"/>
                </a:solidFill>
                <a:latin typeface="Dosis" panose="020B0604020202020204" charset="0"/>
                <a:ea typeface="Roboto"/>
                <a:cs typeface="Roboto"/>
                <a:sym typeface="Roboto"/>
              </a:rPr>
            </a:br>
            <a:r>
              <a:rPr lang="en-US" sz="2800" dirty="0">
                <a:solidFill>
                  <a:schemeClr val="bg1"/>
                </a:solidFill>
                <a:latin typeface="Dosis" panose="020B0604020202020204" charset="0"/>
                <a:ea typeface="Roboto"/>
                <a:cs typeface="Roboto"/>
                <a:sym typeface="Roboto"/>
              </a:rPr>
              <a:t>3.</a:t>
            </a:r>
            <a:r>
              <a:rPr lang="tr-TR" sz="2800" dirty="0">
                <a:solidFill>
                  <a:schemeClr val="bg1"/>
                </a:solidFill>
                <a:latin typeface="Dosis" panose="020B0604020202020204" charset="0"/>
                <a:ea typeface="Roboto"/>
                <a:cs typeface="Roboto"/>
                <a:sym typeface="Roboto"/>
              </a:rPr>
              <a:t> MAIN</a:t>
            </a:r>
            <a:r>
              <a:rPr lang="en-US" sz="2800" dirty="0">
                <a:solidFill>
                  <a:schemeClr val="bg1"/>
                </a:solidFill>
                <a:latin typeface="Dosis" panose="020B0604020202020204" charset="0"/>
                <a:ea typeface="Roboto"/>
                <a:cs typeface="Roboto"/>
                <a:sym typeface="Roboto"/>
              </a:rPr>
              <a:t> </a:t>
            </a:r>
            <a:r>
              <a:rPr lang="tr-TR" sz="2800" dirty="0">
                <a:solidFill>
                  <a:schemeClr val="bg1"/>
                </a:solidFill>
                <a:latin typeface="Dosis" panose="020B0604020202020204" charset="0"/>
                <a:ea typeface="Roboto"/>
                <a:cs typeface="Roboto"/>
                <a:sym typeface="Roboto"/>
              </a:rPr>
              <a:t>MEMORY</a:t>
            </a:r>
            <a:br>
              <a:rPr lang="en-US" sz="2800" dirty="0">
                <a:solidFill>
                  <a:schemeClr val="bg1"/>
                </a:solidFill>
                <a:latin typeface="Dosis" panose="020B0604020202020204" charset="0"/>
                <a:ea typeface="Roboto"/>
                <a:cs typeface="Roboto"/>
                <a:sym typeface="Roboto"/>
              </a:rPr>
            </a:br>
            <a:r>
              <a:rPr lang="en-US" sz="2800" dirty="0">
                <a:solidFill>
                  <a:schemeClr val="bg1"/>
                </a:solidFill>
                <a:latin typeface="Dosis" panose="020B0604020202020204" charset="0"/>
                <a:ea typeface="Roboto"/>
                <a:cs typeface="Roboto"/>
                <a:sym typeface="Roboto"/>
              </a:rPr>
              <a:t>4.</a:t>
            </a:r>
            <a:r>
              <a:rPr lang="tr-TR" sz="2800" dirty="0">
                <a:solidFill>
                  <a:schemeClr val="bg1"/>
                </a:solidFill>
                <a:latin typeface="Dosis" panose="020B0604020202020204" charset="0"/>
                <a:ea typeface="Roboto"/>
                <a:cs typeface="Roboto"/>
                <a:sym typeface="Roboto"/>
              </a:rPr>
              <a:t> AUXILIARY</a:t>
            </a:r>
            <a:r>
              <a:rPr lang="en-US" sz="2800" dirty="0">
                <a:solidFill>
                  <a:schemeClr val="bg1"/>
                </a:solidFill>
                <a:latin typeface="Dosis" panose="020B0604020202020204" charset="0"/>
                <a:ea typeface="Roboto"/>
                <a:cs typeface="Roboto"/>
                <a:sym typeface="Roboto"/>
              </a:rPr>
              <a:t> </a:t>
            </a:r>
            <a:r>
              <a:rPr lang="tr-TR" sz="2800" dirty="0">
                <a:solidFill>
                  <a:schemeClr val="bg1"/>
                </a:solidFill>
                <a:latin typeface="Dosis" panose="020B0604020202020204" charset="0"/>
                <a:ea typeface="Roboto"/>
                <a:cs typeface="Roboto"/>
                <a:sym typeface="Roboto"/>
              </a:rPr>
              <a:t>MEMORY</a:t>
            </a:r>
            <a:br>
              <a:rPr lang="en-US" sz="2800" dirty="0">
                <a:solidFill>
                  <a:schemeClr val="bg1"/>
                </a:solidFill>
                <a:latin typeface="Dosis" panose="020B0604020202020204" charset="0"/>
                <a:ea typeface="Roboto"/>
                <a:cs typeface="Roboto"/>
                <a:sym typeface="Roboto"/>
              </a:rPr>
            </a:br>
            <a:r>
              <a:rPr lang="en-US" sz="2800" dirty="0">
                <a:solidFill>
                  <a:schemeClr val="bg1"/>
                </a:solidFill>
                <a:latin typeface="Dosis" panose="020B0604020202020204" charset="0"/>
                <a:ea typeface="Roboto"/>
                <a:cs typeface="Roboto"/>
                <a:sym typeface="Roboto"/>
              </a:rPr>
              <a:t>5.</a:t>
            </a:r>
            <a:r>
              <a:rPr lang="tr-TR" sz="2800" dirty="0">
                <a:solidFill>
                  <a:schemeClr val="bg1"/>
                </a:solidFill>
                <a:latin typeface="Dosis" panose="020B0604020202020204" charset="0"/>
                <a:ea typeface="Roboto"/>
                <a:cs typeface="Roboto"/>
                <a:sym typeface="Roboto"/>
              </a:rPr>
              <a:t> ASSOCIATIVE</a:t>
            </a:r>
            <a:r>
              <a:rPr lang="en-US" sz="2800" dirty="0">
                <a:solidFill>
                  <a:schemeClr val="bg1"/>
                </a:solidFill>
                <a:latin typeface="Dosis" panose="020B0604020202020204" charset="0"/>
                <a:ea typeface="Roboto"/>
                <a:cs typeface="Roboto"/>
                <a:sym typeface="Roboto"/>
              </a:rPr>
              <a:t> </a:t>
            </a:r>
            <a:r>
              <a:rPr lang="tr-TR" sz="2800" dirty="0">
                <a:solidFill>
                  <a:schemeClr val="bg1"/>
                </a:solidFill>
                <a:latin typeface="Dosis" panose="020B0604020202020204" charset="0"/>
                <a:ea typeface="Roboto"/>
                <a:cs typeface="Roboto"/>
                <a:sym typeface="Roboto"/>
              </a:rPr>
              <a:t>MEMORY</a:t>
            </a:r>
            <a:br>
              <a:rPr lang="en-US" sz="2800" dirty="0">
                <a:solidFill>
                  <a:schemeClr val="bg1"/>
                </a:solidFill>
                <a:latin typeface="Dosis" panose="020B0604020202020204" charset="0"/>
                <a:ea typeface="Roboto"/>
                <a:cs typeface="Roboto"/>
                <a:sym typeface="Roboto"/>
              </a:rPr>
            </a:br>
            <a:r>
              <a:rPr lang="en-US" sz="2800" dirty="0">
                <a:solidFill>
                  <a:schemeClr val="bg1"/>
                </a:solidFill>
                <a:latin typeface="Dosis" panose="020B0604020202020204" charset="0"/>
                <a:ea typeface="Roboto"/>
                <a:cs typeface="Roboto"/>
                <a:sym typeface="Roboto"/>
              </a:rPr>
              <a:t>6.</a:t>
            </a:r>
            <a:r>
              <a:rPr lang="tr-TR" sz="2800" dirty="0">
                <a:solidFill>
                  <a:schemeClr val="bg1"/>
                </a:solidFill>
                <a:latin typeface="Dosis" panose="020B0604020202020204" charset="0"/>
                <a:ea typeface="Roboto"/>
                <a:cs typeface="Roboto"/>
                <a:sym typeface="Roboto"/>
              </a:rPr>
              <a:t> CACHE </a:t>
            </a:r>
            <a:r>
              <a:rPr lang="en-US" sz="2800" dirty="0">
                <a:solidFill>
                  <a:schemeClr val="bg1"/>
                </a:solidFill>
                <a:latin typeface="Dosis" panose="020B0604020202020204" charset="0"/>
                <a:ea typeface="Roboto"/>
                <a:cs typeface="Roboto"/>
                <a:sym typeface="Roboto"/>
              </a:rPr>
              <a:t> </a:t>
            </a:r>
            <a:r>
              <a:rPr lang="tr-TR" sz="2800" dirty="0">
                <a:solidFill>
                  <a:schemeClr val="bg1"/>
                </a:solidFill>
                <a:latin typeface="Dosis" panose="020B0604020202020204" charset="0"/>
                <a:ea typeface="Roboto"/>
                <a:cs typeface="Roboto"/>
                <a:sym typeface="Roboto"/>
              </a:rPr>
              <a:t>MEMORY</a:t>
            </a:r>
            <a:br>
              <a:rPr lang="en-US" sz="2800" dirty="0">
                <a:solidFill>
                  <a:schemeClr val="bg1"/>
                </a:solidFill>
                <a:latin typeface="Dosis" panose="020B0604020202020204" charset="0"/>
                <a:ea typeface="Roboto"/>
                <a:cs typeface="Roboto"/>
                <a:sym typeface="Roboto"/>
              </a:rPr>
            </a:br>
            <a:r>
              <a:rPr lang="en-US" sz="2800" dirty="0">
                <a:solidFill>
                  <a:schemeClr val="bg1"/>
                </a:solidFill>
                <a:latin typeface="Dosis" panose="020B0604020202020204" charset="0"/>
                <a:ea typeface="Roboto"/>
                <a:cs typeface="Roboto"/>
                <a:sym typeface="Roboto"/>
              </a:rPr>
              <a:t>7.</a:t>
            </a:r>
            <a:r>
              <a:rPr lang="tr-TR" sz="2800" dirty="0">
                <a:solidFill>
                  <a:schemeClr val="bg1"/>
                </a:solidFill>
                <a:latin typeface="Dosis" panose="020B0604020202020204" charset="0"/>
                <a:ea typeface="Roboto"/>
                <a:cs typeface="Roboto"/>
                <a:sym typeface="Roboto"/>
              </a:rPr>
              <a:t> VIRTUAL MEMORY</a:t>
            </a:r>
            <a:br>
              <a:rPr lang="tr-TR" sz="2800" dirty="0">
                <a:solidFill>
                  <a:schemeClr val="accent1"/>
                </a:solidFill>
                <a:latin typeface="Dosis" panose="020B0604020202020204" charset="0"/>
                <a:ea typeface="Roboto"/>
                <a:cs typeface="Roboto"/>
                <a:sym typeface="Roboto"/>
              </a:rPr>
            </a:br>
            <a:br>
              <a:rPr lang="tr-TR" sz="1400" dirty="0">
                <a:solidFill>
                  <a:schemeClr val="accent1"/>
                </a:solidFill>
                <a:latin typeface="Dosis" panose="020B0604020202020204" charset="0"/>
                <a:ea typeface="Roboto"/>
                <a:cs typeface="Roboto"/>
                <a:sym typeface="Roboto"/>
              </a:rPr>
            </a:br>
            <a:br>
              <a:rPr lang="tr-TR" sz="1400" dirty="0">
                <a:solidFill>
                  <a:schemeClr val="accent1"/>
                </a:solidFill>
                <a:latin typeface="Dosis" panose="020B0604020202020204" charset="0"/>
                <a:ea typeface="Roboto"/>
                <a:cs typeface="Roboto"/>
                <a:sym typeface="Roboto"/>
              </a:rPr>
            </a:br>
            <a:br>
              <a:rPr lang="tr-TR" sz="1400" dirty="0">
                <a:solidFill>
                  <a:schemeClr val="accent1"/>
                </a:solidFill>
                <a:latin typeface="Dosis" panose="020B0604020202020204" charset="0"/>
                <a:ea typeface="Roboto"/>
                <a:cs typeface="Roboto"/>
                <a:sym typeface="Roboto"/>
              </a:rPr>
            </a:br>
            <a:br>
              <a:rPr lang="tr-TR" sz="1400" dirty="0">
                <a:solidFill>
                  <a:schemeClr val="accent1"/>
                </a:solidFill>
                <a:latin typeface="Dosis" panose="020B0604020202020204" charset="0"/>
                <a:ea typeface="Roboto"/>
                <a:cs typeface="Roboto"/>
                <a:sym typeface="Roboto"/>
              </a:rPr>
            </a:br>
            <a:endParaRPr lang="en-US" sz="1400" dirty="0"/>
          </a:p>
        </p:txBody>
      </p:sp>
      <p:sp>
        <p:nvSpPr>
          <p:cNvPr id="4" name="Metin kutusu 3">
            <a:extLst>
              <a:ext uri="{FF2B5EF4-FFF2-40B4-BE49-F238E27FC236}">
                <a16:creationId xmlns:a16="http://schemas.microsoft.com/office/drawing/2014/main" id="{1AF5F481-154B-4A18-B966-86220988F1D3}"/>
              </a:ext>
            </a:extLst>
          </p:cNvPr>
          <p:cNvSpPr txBox="1"/>
          <p:nvPr/>
        </p:nvSpPr>
        <p:spPr>
          <a:xfrm>
            <a:off x="6680435" y="1197928"/>
            <a:ext cx="3746915" cy="1015663"/>
          </a:xfrm>
          <a:prstGeom prst="rect">
            <a:avLst/>
          </a:prstGeom>
          <a:noFill/>
        </p:spPr>
        <p:txBody>
          <a:bodyPr wrap="square" rtlCol="0">
            <a:spAutoFit/>
          </a:bodyPr>
          <a:lstStyle/>
          <a:p>
            <a:r>
              <a:rPr lang="en-US" sz="6000" dirty="0">
                <a:solidFill>
                  <a:schemeClr val="bg1"/>
                </a:solidFill>
                <a:latin typeface="Dosis" panose="020B0604020202020204" charset="0"/>
              </a:rPr>
              <a:t>PLAN</a:t>
            </a:r>
            <a:endParaRPr lang="tr-TR" sz="6000" dirty="0">
              <a:solidFill>
                <a:schemeClr val="bg1"/>
              </a:solidFill>
              <a:latin typeface="Dosis" panose="020B0604020202020204" charset="0"/>
            </a:endParaRPr>
          </a:p>
        </p:txBody>
      </p:sp>
    </p:spTree>
    <p:extLst>
      <p:ext uri="{BB962C8B-B14F-4D97-AF65-F5344CB8AC3E}">
        <p14:creationId xmlns:p14="http://schemas.microsoft.com/office/powerpoint/2010/main" val="1618586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descr="metin, bilgisayar, ekran görüntüsü, projektör içeren bir resim&#10;&#10;Açıklama otomatik olarak oluşturuldu">
            <a:extLst>
              <a:ext uri="{FF2B5EF4-FFF2-40B4-BE49-F238E27FC236}">
                <a16:creationId xmlns:a16="http://schemas.microsoft.com/office/drawing/2014/main" id="{1121A8E4-9CA4-4140-9FAF-674AD8A41316}"/>
              </a:ext>
            </a:extLst>
          </p:cNvPr>
          <p:cNvPicPr>
            <a:picLocks noChangeAspect="1"/>
          </p:cNvPicPr>
          <p:nvPr/>
        </p:nvPicPr>
        <p:blipFill>
          <a:blip r:embed="rId2"/>
          <a:stretch>
            <a:fillRect/>
          </a:stretch>
        </p:blipFill>
        <p:spPr>
          <a:xfrm>
            <a:off x="0" y="0"/>
            <a:ext cx="3369498" cy="2242248"/>
          </a:xfrm>
          <a:prstGeom prst="rect">
            <a:avLst/>
          </a:prstGeom>
        </p:spPr>
      </p:pic>
      <p:sp>
        <p:nvSpPr>
          <p:cNvPr id="4" name="Metin kutusu 3">
            <a:extLst>
              <a:ext uri="{FF2B5EF4-FFF2-40B4-BE49-F238E27FC236}">
                <a16:creationId xmlns:a16="http://schemas.microsoft.com/office/drawing/2014/main" id="{99782848-536B-4055-88CC-E5B9DD901F69}"/>
              </a:ext>
            </a:extLst>
          </p:cNvPr>
          <p:cNvSpPr txBox="1"/>
          <p:nvPr/>
        </p:nvSpPr>
        <p:spPr>
          <a:xfrm>
            <a:off x="3821906" y="1665480"/>
            <a:ext cx="5157708" cy="2677656"/>
          </a:xfrm>
          <a:prstGeom prst="rect">
            <a:avLst/>
          </a:prstGeom>
          <a:noFill/>
        </p:spPr>
        <p:txBody>
          <a:bodyPr wrap="square" rtlCol="0">
            <a:spAutoFit/>
          </a:bodyPr>
          <a:lstStyle/>
          <a:p>
            <a:pPr algn="l"/>
            <a:r>
              <a:rPr lang="en-US" sz="2000" b="0" i="0" dirty="0">
                <a:solidFill>
                  <a:srgbClr val="EEEEEE"/>
                </a:solidFill>
                <a:effectLst/>
                <a:latin typeface="Dosis" panose="020B0604020202020204" charset="0"/>
              </a:rPr>
              <a:t>Computer </a:t>
            </a:r>
            <a:r>
              <a:rPr lang="en-US" sz="2000" b="1" i="0" dirty="0">
                <a:solidFill>
                  <a:srgbClr val="EEEEEE"/>
                </a:solidFill>
                <a:effectLst/>
                <a:latin typeface="Dosis" panose="020B0604020202020204" charset="0"/>
              </a:rPr>
              <a:t>memory</a:t>
            </a:r>
            <a:r>
              <a:rPr lang="en-US" sz="2000" b="0" i="0" dirty="0">
                <a:solidFill>
                  <a:srgbClr val="EEEEEE"/>
                </a:solidFill>
                <a:effectLst/>
                <a:latin typeface="Dosis" panose="020B0604020202020204" charset="0"/>
              </a:rPr>
              <a:t> is any physical device capable of storing information temporarily, like </a:t>
            </a:r>
            <a:r>
              <a:rPr lang="en-US" sz="2000" b="1" dirty="0">
                <a:solidFill>
                  <a:schemeClr val="bg1"/>
                </a:solidFill>
                <a:latin typeface="Dosis" panose="020B0604020202020204" charset="0"/>
              </a:rPr>
              <a:t>RAM</a:t>
            </a:r>
            <a:r>
              <a:rPr lang="en-US" sz="2000" b="0" i="0" dirty="0">
                <a:solidFill>
                  <a:srgbClr val="EEEEEE"/>
                </a:solidFill>
                <a:effectLst/>
                <a:latin typeface="Dosis" panose="020B0604020202020204" charset="0"/>
              </a:rPr>
              <a:t> (random access memory), or permanently, like </a:t>
            </a:r>
            <a:r>
              <a:rPr lang="en-US" sz="2000" b="1" i="0" dirty="0">
                <a:solidFill>
                  <a:srgbClr val="EEEEEE"/>
                </a:solidFill>
                <a:effectLst/>
                <a:latin typeface="Dosis" panose="020B0604020202020204" charset="0"/>
              </a:rPr>
              <a:t>ROM</a:t>
            </a:r>
            <a:r>
              <a:rPr lang="en-US" sz="2000" b="0" i="0" dirty="0">
                <a:solidFill>
                  <a:srgbClr val="EEEEEE"/>
                </a:solidFill>
                <a:effectLst/>
                <a:latin typeface="Dosis" panose="020B0604020202020204" charset="0"/>
              </a:rPr>
              <a:t> (read-only memory). Memory devices utilize </a:t>
            </a:r>
            <a:r>
              <a:rPr lang="en-US" sz="2000" b="1" i="0" dirty="0">
                <a:solidFill>
                  <a:schemeClr val="bg1"/>
                </a:solidFill>
                <a:effectLst/>
                <a:latin typeface="Dosis" panose="020B0604020202020204" charset="0"/>
              </a:rPr>
              <a:t>integrated circuits </a:t>
            </a:r>
            <a:r>
              <a:rPr lang="en-US" sz="2000" b="0" i="0" dirty="0">
                <a:solidFill>
                  <a:srgbClr val="EEEEEE"/>
                </a:solidFill>
                <a:effectLst/>
                <a:latin typeface="Dosis" panose="020B0604020202020204" charset="0"/>
              </a:rPr>
              <a:t>and are used by </a:t>
            </a:r>
            <a:r>
              <a:rPr lang="en-US" sz="2000" b="1" i="0" dirty="0">
                <a:solidFill>
                  <a:srgbClr val="EEEEEE"/>
                </a:solidFill>
                <a:effectLst/>
                <a:latin typeface="Dosis" panose="020B0604020202020204" charset="0"/>
              </a:rPr>
              <a:t>operating systems</a:t>
            </a:r>
            <a:r>
              <a:rPr lang="en-US" sz="2000" b="0" i="0" dirty="0">
                <a:solidFill>
                  <a:srgbClr val="EEEEEE"/>
                </a:solidFill>
                <a:effectLst/>
                <a:latin typeface="Dosis" panose="020B0604020202020204" charset="0"/>
              </a:rPr>
              <a:t>, </a:t>
            </a:r>
            <a:r>
              <a:rPr lang="en-US" sz="2000" b="1" i="0" dirty="0">
                <a:solidFill>
                  <a:srgbClr val="EEEEEE"/>
                </a:solidFill>
                <a:effectLst/>
                <a:latin typeface="Dosis" panose="020B0604020202020204" charset="0"/>
              </a:rPr>
              <a:t>software</a:t>
            </a:r>
            <a:r>
              <a:rPr lang="en-US" sz="2000" b="0" i="0" dirty="0">
                <a:solidFill>
                  <a:srgbClr val="EEEEEE"/>
                </a:solidFill>
                <a:effectLst/>
                <a:latin typeface="Dosis" panose="020B0604020202020204" charset="0"/>
              </a:rPr>
              <a:t>,</a:t>
            </a:r>
          </a:p>
          <a:p>
            <a:pPr algn="l"/>
            <a:r>
              <a:rPr lang="en-US" sz="2000" b="0" i="0" dirty="0">
                <a:solidFill>
                  <a:srgbClr val="EEEEEE"/>
                </a:solidFill>
                <a:effectLst/>
                <a:latin typeface="Dosis" panose="020B0604020202020204" charset="0"/>
              </a:rPr>
              <a:t> and </a:t>
            </a:r>
            <a:r>
              <a:rPr lang="en-US" sz="2000" b="1" i="0" dirty="0">
                <a:solidFill>
                  <a:srgbClr val="EEEEEE"/>
                </a:solidFill>
                <a:effectLst/>
                <a:latin typeface="Dosis" panose="020B0604020202020204" charset="0"/>
              </a:rPr>
              <a:t>hardware</a:t>
            </a:r>
            <a:r>
              <a:rPr lang="en-US" sz="2000" b="0" i="0" dirty="0">
                <a:solidFill>
                  <a:srgbClr val="EEEEEE"/>
                </a:solidFill>
                <a:effectLst/>
                <a:latin typeface="Dosis" panose="020B0604020202020204" charset="0"/>
              </a:rPr>
              <a:t>.</a:t>
            </a:r>
          </a:p>
          <a:p>
            <a:br>
              <a:rPr lang="en-US" b="0" i="0" dirty="0">
                <a:solidFill>
                  <a:srgbClr val="EEEEEE"/>
                </a:solidFill>
                <a:effectLst/>
                <a:latin typeface="Verdana" panose="020B0604030504040204" pitchFamily="34" charset="0"/>
              </a:rPr>
            </a:br>
            <a:endParaRPr lang="tr-TR" dirty="0"/>
          </a:p>
        </p:txBody>
      </p:sp>
      <p:sp>
        <p:nvSpPr>
          <p:cNvPr id="7" name="Metin kutusu 6">
            <a:extLst>
              <a:ext uri="{FF2B5EF4-FFF2-40B4-BE49-F238E27FC236}">
                <a16:creationId xmlns:a16="http://schemas.microsoft.com/office/drawing/2014/main" id="{156764C5-7667-4D24-A38C-5C13D426B200}"/>
              </a:ext>
            </a:extLst>
          </p:cNvPr>
          <p:cNvSpPr txBox="1"/>
          <p:nvPr/>
        </p:nvSpPr>
        <p:spPr>
          <a:xfrm>
            <a:off x="4109663" y="339047"/>
            <a:ext cx="3801438" cy="584775"/>
          </a:xfrm>
          <a:prstGeom prst="rect">
            <a:avLst/>
          </a:prstGeom>
          <a:noFill/>
        </p:spPr>
        <p:txBody>
          <a:bodyPr wrap="square" rtlCol="0">
            <a:spAutoFit/>
          </a:bodyPr>
          <a:lstStyle/>
          <a:p>
            <a:r>
              <a:rPr lang="en-US" sz="3200" b="1" dirty="0">
                <a:solidFill>
                  <a:schemeClr val="bg1"/>
                </a:solidFill>
                <a:latin typeface="Dosis" panose="020B0604020202020204" charset="0"/>
              </a:rPr>
              <a:t>WHAT IS MEMORY?</a:t>
            </a:r>
            <a:endParaRPr lang="tr-TR" sz="3200" b="1" dirty="0">
              <a:solidFill>
                <a:schemeClr val="bg1"/>
              </a:solidFill>
              <a:latin typeface="Dosis" panose="020B0604020202020204" charset="0"/>
            </a:endParaRPr>
          </a:p>
        </p:txBody>
      </p:sp>
    </p:spTree>
    <p:extLst>
      <p:ext uri="{BB962C8B-B14F-4D97-AF65-F5344CB8AC3E}">
        <p14:creationId xmlns:p14="http://schemas.microsoft.com/office/powerpoint/2010/main" val="3047092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MEMORY</a:t>
            </a:r>
            <a:endParaRPr dirty="0"/>
          </a:p>
        </p:txBody>
      </p:sp>
      <p:sp>
        <p:nvSpPr>
          <p:cNvPr id="249" name="Google Shape;249;p29"/>
          <p:cNvSpPr/>
          <p:nvPr/>
        </p:nvSpPr>
        <p:spPr>
          <a:xfrm>
            <a:off x="528145" y="1239415"/>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1"/>
                </a:solidFill>
                <a:latin typeface="Dosis" panose="020B0604020202020204" charset="0"/>
                <a:ea typeface="Roboto"/>
                <a:cs typeface="Roboto"/>
                <a:sym typeface="Roboto"/>
              </a:rPr>
              <a:t>MEMORY</a:t>
            </a:r>
          </a:p>
          <a:p>
            <a:pPr marL="0" lvl="0" indent="0" algn="ctr" rtl="0">
              <a:spcBef>
                <a:spcPts val="0"/>
              </a:spcBef>
              <a:spcAft>
                <a:spcPts val="0"/>
              </a:spcAft>
              <a:buNone/>
            </a:pPr>
            <a:r>
              <a:rPr lang="en" sz="1800" dirty="0">
                <a:solidFill>
                  <a:schemeClr val="accent1"/>
                </a:solidFill>
                <a:latin typeface="Dosis" panose="020B0604020202020204" charset="0"/>
                <a:ea typeface="Roboto"/>
                <a:cs typeface="Roboto"/>
                <a:sym typeface="Roboto"/>
              </a:rPr>
              <a:t>HIERARCHY</a:t>
            </a:r>
            <a:endParaRPr sz="1800" dirty="0">
              <a:solidFill>
                <a:schemeClr val="accent1"/>
              </a:solidFill>
              <a:latin typeface="Dosis" panose="020B0604020202020204" charset="0"/>
              <a:ea typeface="Roboto"/>
              <a:cs typeface="Roboto"/>
              <a:sym typeface="Roboto"/>
            </a:endParaRPr>
          </a:p>
        </p:txBody>
      </p:sp>
      <p:sp>
        <p:nvSpPr>
          <p:cNvPr id="250" name="Google Shape;250;p2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251" name="Google Shape;251;p29"/>
          <p:cNvSpPr/>
          <p:nvPr/>
        </p:nvSpPr>
        <p:spPr>
          <a:xfrm>
            <a:off x="3382650" y="1239415"/>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1"/>
                </a:solidFill>
                <a:latin typeface="Dosis" panose="020B0604020202020204" charset="0"/>
                <a:ea typeface="Roboto"/>
                <a:cs typeface="Roboto"/>
                <a:sym typeface="Roboto"/>
              </a:rPr>
              <a:t>MAIN</a:t>
            </a:r>
          </a:p>
          <a:p>
            <a:pPr marL="0" lvl="0" indent="0" algn="ctr" rtl="0">
              <a:spcBef>
                <a:spcPts val="0"/>
              </a:spcBef>
              <a:spcAft>
                <a:spcPts val="0"/>
              </a:spcAft>
              <a:buNone/>
            </a:pPr>
            <a:r>
              <a:rPr lang="en" sz="1800" dirty="0">
                <a:solidFill>
                  <a:schemeClr val="accent1"/>
                </a:solidFill>
                <a:latin typeface="Dosis" panose="020B0604020202020204" charset="0"/>
                <a:ea typeface="Roboto"/>
                <a:cs typeface="Roboto"/>
                <a:sym typeface="Roboto"/>
              </a:rPr>
              <a:t>MEMORY</a:t>
            </a:r>
            <a:endParaRPr sz="1800" dirty="0">
              <a:solidFill>
                <a:schemeClr val="accent1"/>
              </a:solidFill>
              <a:latin typeface="Dosis" panose="020B0604020202020204" charset="0"/>
              <a:ea typeface="Roboto"/>
              <a:cs typeface="Roboto"/>
              <a:sym typeface="Roboto"/>
            </a:endParaRPr>
          </a:p>
        </p:txBody>
      </p:sp>
      <p:sp>
        <p:nvSpPr>
          <p:cNvPr id="252" name="Google Shape;252;p29"/>
          <p:cNvSpPr/>
          <p:nvPr/>
        </p:nvSpPr>
        <p:spPr>
          <a:xfrm>
            <a:off x="6237155" y="1239415"/>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1"/>
                </a:solidFill>
                <a:latin typeface="Dosis" panose="020B0604020202020204" charset="0"/>
                <a:ea typeface="Roboto"/>
                <a:cs typeface="Roboto"/>
                <a:sym typeface="Roboto"/>
              </a:rPr>
              <a:t>AUXILIARY</a:t>
            </a:r>
          </a:p>
          <a:p>
            <a:pPr marL="0" lvl="0" indent="0" algn="ctr" rtl="0">
              <a:spcBef>
                <a:spcPts val="0"/>
              </a:spcBef>
              <a:spcAft>
                <a:spcPts val="0"/>
              </a:spcAft>
              <a:buNone/>
            </a:pPr>
            <a:r>
              <a:rPr lang="en" sz="1800" dirty="0">
                <a:solidFill>
                  <a:schemeClr val="accent1"/>
                </a:solidFill>
                <a:latin typeface="Dosis" panose="020B0604020202020204" charset="0"/>
                <a:ea typeface="Roboto"/>
                <a:cs typeface="Roboto"/>
                <a:sym typeface="Roboto"/>
              </a:rPr>
              <a:t>MEMORY</a:t>
            </a:r>
            <a:endParaRPr sz="1800" dirty="0">
              <a:solidFill>
                <a:schemeClr val="accent1"/>
              </a:solidFill>
              <a:latin typeface="Dosis" panose="020B0604020202020204" charset="0"/>
              <a:ea typeface="Roboto"/>
              <a:cs typeface="Roboto"/>
              <a:sym typeface="Roboto"/>
            </a:endParaRPr>
          </a:p>
        </p:txBody>
      </p:sp>
      <p:sp>
        <p:nvSpPr>
          <p:cNvPr id="7" name="Google Shape;249;p29">
            <a:extLst>
              <a:ext uri="{FF2B5EF4-FFF2-40B4-BE49-F238E27FC236}">
                <a16:creationId xmlns:a16="http://schemas.microsoft.com/office/drawing/2014/main" id="{95525616-5AD0-437B-A4C6-D2E8A3E4B25E}"/>
              </a:ext>
            </a:extLst>
          </p:cNvPr>
          <p:cNvSpPr/>
          <p:nvPr/>
        </p:nvSpPr>
        <p:spPr>
          <a:xfrm>
            <a:off x="297450" y="319043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1"/>
                </a:solidFill>
                <a:latin typeface="Dosis" panose="020B0604020202020204" charset="0"/>
                <a:ea typeface="Roboto"/>
                <a:cs typeface="Roboto"/>
                <a:sym typeface="Roboto"/>
              </a:rPr>
              <a:t>ASSOCIATIVE</a:t>
            </a:r>
          </a:p>
          <a:p>
            <a:pPr marL="0" lvl="0" indent="0" algn="ctr" rtl="0">
              <a:spcBef>
                <a:spcPts val="0"/>
              </a:spcBef>
              <a:spcAft>
                <a:spcPts val="0"/>
              </a:spcAft>
              <a:buNone/>
            </a:pPr>
            <a:r>
              <a:rPr lang="en" sz="1800" dirty="0">
                <a:solidFill>
                  <a:schemeClr val="accent1"/>
                </a:solidFill>
                <a:latin typeface="Dosis" panose="020B0604020202020204" charset="0"/>
                <a:ea typeface="Roboto"/>
                <a:cs typeface="Roboto"/>
                <a:sym typeface="Roboto"/>
              </a:rPr>
              <a:t>MEMORY</a:t>
            </a:r>
            <a:endParaRPr sz="1800" dirty="0">
              <a:solidFill>
                <a:schemeClr val="accent1"/>
              </a:solidFill>
              <a:latin typeface="Dosis" panose="020B0604020202020204" charset="0"/>
              <a:ea typeface="Roboto"/>
              <a:cs typeface="Roboto"/>
              <a:sym typeface="Roboto"/>
            </a:endParaRPr>
          </a:p>
        </p:txBody>
      </p:sp>
      <p:sp>
        <p:nvSpPr>
          <p:cNvPr id="8" name="Google Shape;249;p29">
            <a:extLst>
              <a:ext uri="{FF2B5EF4-FFF2-40B4-BE49-F238E27FC236}">
                <a16:creationId xmlns:a16="http://schemas.microsoft.com/office/drawing/2014/main" id="{4DBFE5FD-99A3-45C5-B9A8-EB921D2DD1FD}"/>
              </a:ext>
            </a:extLst>
          </p:cNvPr>
          <p:cNvSpPr/>
          <p:nvPr/>
        </p:nvSpPr>
        <p:spPr>
          <a:xfrm>
            <a:off x="3137540" y="3182435"/>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1"/>
                </a:solidFill>
                <a:latin typeface="Dosis" panose="020B0604020202020204" charset="0"/>
                <a:ea typeface="Roboto"/>
                <a:cs typeface="Roboto"/>
                <a:sym typeface="Roboto"/>
              </a:rPr>
              <a:t>CACHE </a:t>
            </a:r>
          </a:p>
          <a:p>
            <a:pPr marL="0" lvl="0" indent="0" algn="ctr" rtl="0">
              <a:spcBef>
                <a:spcPts val="0"/>
              </a:spcBef>
              <a:spcAft>
                <a:spcPts val="0"/>
              </a:spcAft>
              <a:buNone/>
            </a:pPr>
            <a:r>
              <a:rPr lang="en" sz="1800" dirty="0">
                <a:solidFill>
                  <a:schemeClr val="accent1"/>
                </a:solidFill>
                <a:latin typeface="Dosis" panose="020B0604020202020204" charset="0"/>
                <a:ea typeface="Roboto"/>
                <a:cs typeface="Roboto"/>
                <a:sym typeface="Roboto"/>
              </a:rPr>
              <a:t>MEMORY</a:t>
            </a:r>
            <a:endParaRPr sz="1800" dirty="0">
              <a:solidFill>
                <a:schemeClr val="accent1"/>
              </a:solidFill>
              <a:latin typeface="Dosis" panose="020B0604020202020204" charset="0"/>
              <a:ea typeface="Roboto"/>
              <a:cs typeface="Roboto"/>
              <a:sym typeface="Roboto"/>
            </a:endParaRPr>
          </a:p>
        </p:txBody>
      </p:sp>
      <p:sp>
        <p:nvSpPr>
          <p:cNvPr id="9" name="Google Shape;249;p29">
            <a:extLst>
              <a:ext uri="{FF2B5EF4-FFF2-40B4-BE49-F238E27FC236}">
                <a16:creationId xmlns:a16="http://schemas.microsoft.com/office/drawing/2014/main" id="{01320471-8BF5-45BA-BE65-2F9ABB47A67A}"/>
              </a:ext>
            </a:extLst>
          </p:cNvPr>
          <p:cNvSpPr/>
          <p:nvPr/>
        </p:nvSpPr>
        <p:spPr>
          <a:xfrm>
            <a:off x="5977630" y="3182435"/>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1"/>
                </a:solidFill>
                <a:latin typeface="Dosis" panose="020B0604020202020204" charset="0"/>
                <a:ea typeface="Roboto"/>
                <a:cs typeface="Roboto"/>
                <a:sym typeface="Roboto"/>
              </a:rPr>
              <a:t>VIRTUAL MEMORY</a:t>
            </a:r>
            <a:endParaRPr sz="1800" dirty="0">
              <a:solidFill>
                <a:schemeClr val="accent1"/>
              </a:solidFill>
              <a:latin typeface="Dosis" panose="020B0604020202020204" charset="0"/>
              <a:ea typeface="Roboto"/>
              <a:cs typeface="Roboto"/>
              <a:sym typeface="Roboto"/>
            </a:endParaRPr>
          </a:p>
        </p:txBody>
      </p:sp>
      <p:sp>
        <p:nvSpPr>
          <p:cNvPr id="10" name="Google Shape;161;p19">
            <a:extLst>
              <a:ext uri="{FF2B5EF4-FFF2-40B4-BE49-F238E27FC236}">
                <a16:creationId xmlns:a16="http://schemas.microsoft.com/office/drawing/2014/main" id="{325B505D-A72F-42FF-A62B-7BB2146C3EF4}"/>
              </a:ext>
            </a:extLst>
          </p:cNvPr>
          <p:cNvSpPr/>
          <p:nvPr/>
        </p:nvSpPr>
        <p:spPr>
          <a:xfrm rot="2697415">
            <a:off x="7364230" y="464182"/>
            <a:ext cx="390522" cy="3728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20"/>
          <p:cNvSpPr txBox="1">
            <a:spLocks noGrp="1"/>
          </p:cNvSpPr>
          <p:nvPr>
            <p:ph type="title"/>
          </p:nvPr>
        </p:nvSpPr>
        <p:spPr>
          <a:xfrm>
            <a:off x="1134437" y="270278"/>
            <a:ext cx="7513804" cy="73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MEMORY HIERARCHY</a:t>
            </a:r>
            <a:endParaRPr dirty="0"/>
          </a:p>
        </p:txBody>
      </p:sp>
      <p:sp>
        <p:nvSpPr>
          <p:cNvPr id="172" name="Google Shape;172;p2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pic>
        <p:nvPicPr>
          <p:cNvPr id="7" name="Resim 6">
            <a:extLst>
              <a:ext uri="{FF2B5EF4-FFF2-40B4-BE49-F238E27FC236}">
                <a16:creationId xmlns:a16="http://schemas.microsoft.com/office/drawing/2014/main" id="{FE1C03E9-40CD-464F-91F8-402B75E5A20E}"/>
              </a:ext>
            </a:extLst>
          </p:cNvPr>
          <p:cNvPicPr>
            <a:picLocks noChangeAspect="1"/>
          </p:cNvPicPr>
          <p:nvPr/>
        </p:nvPicPr>
        <p:blipFill rotWithShape="1">
          <a:blip r:embed="rId3"/>
          <a:srcRect t="15986"/>
          <a:stretch/>
        </p:blipFill>
        <p:spPr>
          <a:xfrm>
            <a:off x="2571019" y="1222872"/>
            <a:ext cx="6572981" cy="3470313"/>
          </a:xfrm>
          <a:prstGeom prst="rect">
            <a:avLst/>
          </a:prstGeom>
          <a:ln>
            <a:noFill/>
          </a:ln>
          <a:effectLst>
            <a:outerShdw blurRad="292100" dist="139700" dir="2700000" algn="tl" rotWithShape="0">
              <a:srgbClr val="333333">
                <a:alpha val="65000"/>
              </a:srgbClr>
            </a:outerShdw>
          </a:effectLst>
        </p:spPr>
      </p:pic>
      <p:sp>
        <p:nvSpPr>
          <p:cNvPr id="14" name="Metin kutusu 13">
            <a:extLst>
              <a:ext uri="{FF2B5EF4-FFF2-40B4-BE49-F238E27FC236}">
                <a16:creationId xmlns:a16="http://schemas.microsoft.com/office/drawing/2014/main" id="{CA6E0FEC-01F3-40B3-BCCA-EF9A54F5BF78}"/>
              </a:ext>
            </a:extLst>
          </p:cNvPr>
          <p:cNvSpPr txBox="1"/>
          <p:nvPr/>
        </p:nvSpPr>
        <p:spPr>
          <a:xfrm>
            <a:off x="176265" y="1701223"/>
            <a:ext cx="2217145" cy="2246769"/>
          </a:xfrm>
          <a:prstGeom prst="rect">
            <a:avLst/>
          </a:prstGeom>
          <a:noFill/>
        </p:spPr>
        <p:txBody>
          <a:bodyPr wrap="square">
            <a:spAutoFit/>
          </a:bodyPr>
          <a:lstStyle/>
          <a:p>
            <a:r>
              <a:rPr lang="en" sz="2000" dirty="0">
                <a:latin typeface="Dosis" panose="020B0604020202020204" charset="0"/>
              </a:rPr>
              <a:t>Memory Hierarchy is obtain the highest possible access spe</a:t>
            </a:r>
            <a:r>
              <a:rPr lang="en" sz="2000" dirty="0">
                <a:solidFill>
                  <a:schemeClr val="tx1"/>
                </a:solidFill>
                <a:latin typeface="Dosis" panose="020B0604020202020204" charset="0"/>
              </a:rPr>
              <a:t>ed</a:t>
            </a:r>
            <a:br>
              <a:rPr lang="en" sz="2000" dirty="0">
                <a:latin typeface="Dosis" panose="020B0604020202020204" charset="0"/>
              </a:rPr>
            </a:br>
            <a:r>
              <a:rPr lang="en" sz="2000" dirty="0">
                <a:latin typeface="Dosis" panose="020B0604020202020204" charset="0"/>
              </a:rPr>
              <a:t>while minimizing the total cost of the money system</a:t>
            </a:r>
            <a:endParaRPr lang="tr-TR" sz="2000" dirty="0">
              <a:latin typeface="Dosis" panose="020B0604020202020204" charset="0"/>
            </a:endParaRPr>
          </a:p>
        </p:txBody>
      </p:sp>
      <p:sp>
        <p:nvSpPr>
          <p:cNvPr id="15" name="Google Shape;161;p19">
            <a:extLst>
              <a:ext uri="{FF2B5EF4-FFF2-40B4-BE49-F238E27FC236}">
                <a16:creationId xmlns:a16="http://schemas.microsoft.com/office/drawing/2014/main" id="{D8AEE6C6-F056-4382-BB51-A8E38BA7F3D3}"/>
              </a:ext>
            </a:extLst>
          </p:cNvPr>
          <p:cNvSpPr/>
          <p:nvPr/>
        </p:nvSpPr>
        <p:spPr>
          <a:xfrm rot="2697415">
            <a:off x="7405098" y="449308"/>
            <a:ext cx="390522" cy="3728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20"/>
          <p:cNvSpPr txBox="1">
            <a:spLocks noGrp="1"/>
          </p:cNvSpPr>
          <p:nvPr>
            <p:ph type="title"/>
          </p:nvPr>
        </p:nvSpPr>
        <p:spPr>
          <a:xfrm>
            <a:off x="319490" y="1348878"/>
            <a:ext cx="8174516" cy="244574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i="0" dirty="0">
                <a:solidFill>
                  <a:srgbClr val="202124"/>
                </a:solidFill>
                <a:effectLst/>
                <a:latin typeface="Dosis" panose="020B0604020202020204" charset="0"/>
              </a:rPr>
              <a:t>Main memory</a:t>
            </a:r>
            <a:r>
              <a:rPr lang="en-US" b="0" i="0" dirty="0">
                <a:solidFill>
                  <a:srgbClr val="202124"/>
                </a:solidFill>
                <a:effectLst/>
                <a:latin typeface="Dosis" panose="020B0604020202020204" charset="0"/>
              </a:rPr>
              <a:t> is where programs and data are kept when the processor is actively using them. When programs and data become active, they are copied from secondary </a:t>
            </a:r>
            <a:r>
              <a:rPr lang="en-US" b="1" i="0" dirty="0">
                <a:solidFill>
                  <a:srgbClr val="202124"/>
                </a:solidFill>
                <a:effectLst/>
                <a:latin typeface="Dosis" panose="020B0604020202020204" charset="0"/>
              </a:rPr>
              <a:t>memory</a:t>
            </a:r>
            <a:r>
              <a:rPr lang="en-US" b="0" i="0" dirty="0">
                <a:solidFill>
                  <a:srgbClr val="202124"/>
                </a:solidFill>
                <a:effectLst/>
                <a:latin typeface="Dosis" panose="020B0604020202020204" charset="0"/>
              </a:rPr>
              <a:t> into </a:t>
            </a:r>
            <a:r>
              <a:rPr lang="en-US" b="1" i="0" dirty="0">
                <a:solidFill>
                  <a:srgbClr val="202124"/>
                </a:solidFill>
                <a:effectLst/>
                <a:latin typeface="Dosis" panose="020B0604020202020204" charset="0"/>
              </a:rPr>
              <a:t>main memory</a:t>
            </a:r>
            <a:r>
              <a:rPr lang="en-US" b="0" i="0" dirty="0">
                <a:solidFill>
                  <a:srgbClr val="202124"/>
                </a:solidFill>
                <a:effectLst/>
                <a:latin typeface="Dosis" panose="020B0604020202020204" charset="0"/>
              </a:rPr>
              <a:t> where the processor can interact with them. ... </a:t>
            </a:r>
            <a:r>
              <a:rPr lang="en-US" b="1" i="0" dirty="0">
                <a:solidFill>
                  <a:srgbClr val="202124"/>
                </a:solidFill>
                <a:effectLst/>
                <a:latin typeface="Dosis" panose="020B0604020202020204" charset="0"/>
              </a:rPr>
              <a:t>Main memory</a:t>
            </a:r>
            <a:r>
              <a:rPr lang="en-US" b="0" i="0" dirty="0">
                <a:solidFill>
                  <a:srgbClr val="202124"/>
                </a:solidFill>
                <a:effectLst/>
                <a:latin typeface="Dosis" panose="020B0604020202020204" charset="0"/>
              </a:rPr>
              <a:t> is sometimes called RAM. RAM stands for Random Access </a:t>
            </a:r>
            <a:r>
              <a:rPr lang="en-US" b="1" i="0" dirty="0">
                <a:solidFill>
                  <a:srgbClr val="202124"/>
                </a:solidFill>
                <a:effectLst/>
                <a:latin typeface="Dosis" panose="020B0604020202020204" charset="0"/>
              </a:rPr>
              <a:t>Memory</a:t>
            </a:r>
            <a:endParaRPr dirty="0">
              <a:latin typeface="Dosis" panose="020B0604020202020204" charset="0"/>
            </a:endParaRPr>
          </a:p>
        </p:txBody>
      </p:sp>
      <p:sp>
        <p:nvSpPr>
          <p:cNvPr id="172" name="Google Shape;172;p2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3" name="Metin kutusu 2">
            <a:extLst>
              <a:ext uri="{FF2B5EF4-FFF2-40B4-BE49-F238E27FC236}">
                <a16:creationId xmlns:a16="http://schemas.microsoft.com/office/drawing/2014/main" id="{4889EE37-363D-414A-AE00-2118D69C4742}"/>
              </a:ext>
            </a:extLst>
          </p:cNvPr>
          <p:cNvSpPr txBox="1"/>
          <p:nvPr/>
        </p:nvSpPr>
        <p:spPr>
          <a:xfrm>
            <a:off x="1255923" y="352539"/>
            <a:ext cx="3933022" cy="584775"/>
          </a:xfrm>
          <a:prstGeom prst="rect">
            <a:avLst/>
          </a:prstGeom>
          <a:noFill/>
        </p:spPr>
        <p:txBody>
          <a:bodyPr wrap="square" rtlCol="0">
            <a:spAutoFit/>
          </a:bodyPr>
          <a:lstStyle/>
          <a:p>
            <a:r>
              <a:rPr lang="en-US" sz="3200" dirty="0">
                <a:solidFill>
                  <a:schemeClr val="bg1"/>
                </a:solidFill>
                <a:latin typeface="Dosis" panose="020B0604020202020204" charset="0"/>
              </a:rPr>
              <a:t>MAIN MEMORY</a:t>
            </a:r>
            <a:endParaRPr lang="tr-TR" sz="3200" dirty="0">
              <a:solidFill>
                <a:schemeClr val="bg1"/>
              </a:solidFill>
              <a:latin typeface="Dosis" panose="020B0604020202020204" charset="0"/>
            </a:endParaRPr>
          </a:p>
        </p:txBody>
      </p:sp>
      <p:sp>
        <p:nvSpPr>
          <p:cNvPr id="8" name="Google Shape;161;p19">
            <a:extLst>
              <a:ext uri="{FF2B5EF4-FFF2-40B4-BE49-F238E27FC236}">
                <a16:creationId xmlns:a16="http://schemas.microsoft.com/office/drawing/2014/main" id="{4EF81A22-5EE6-48D6-ADBF-9561BCC20FB1}"/>
              </a:ext>
            </a:extLst>
          </p:cNvPr>
          <p:cNvSpPr/>
          <p:nvPr/>
        </p:nvSpPr>
        <p:spPr>
          <a:xfrm rot="2697415">
            <a:off x="7338996" y="416853"/>
            <a:ext cx="390522" cy="3728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8855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2" name="Google Shape;172;p2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3" name="Metin kutusu 2">
            <a:extLst>
              <a:ext uri="{FF2B5EF4-FFF2-40B4-BE49-F238E27FC236}">
                <a16:creationId xmlns:a16="http://schemas.microsoft.com/office/drawing/2014/main" id="{4889EE37-363D-414A-AE00-2118D69C4742}"/>
              </a:ext>
            </a:extLst>
          </p:cNvPr>
          <p:cNvSpPr txBox="1"/>
          <p:nvPr/>
        </p:nvSpPr>
        <p:spPr>
          <a:xfrm>
            <a:off x="1255923" y="352539"/>
            <a:ext cx="3933022" cy="584775"/>
          </a:xfrm>
          <a:prstGeom prst="rect">
            <a:avLst/>
          </a:prstGeom>
          <a:noFill/>
        </p:spPr>
        <p:txBody>
          <a:bodyPr wrap="square" rtlCol="0">
            <a:spAutoFit/>
          </a:bodyPr>
          <a:lstStyle/>
          <a:p>
            <a:r>
              <a:rPr lang="en-US" sz="3200" dirty="0">
                <a:solidFill>
                  <a:schemeClr val="bg1"/>
                </a:solidFill>
                <a:latin typeface="Dosis" panose="020B0604020202020204" charset="0"/>
              </a:rPr>
              <a:t>AUXILIARY MEMORY</a:t>
            </a:r>
            <a:endParaRPr lang="tr-TR" sz="3200" dirty="0">
              <a:solidFill>
                <a:schemeClr val="bg1"/>
              </a:solidFill>
              <a:latin typeface="Dosis" panose="020B0604020202020204" charset="0"/>
            </a:endParaRPr>
          </a:p>
        </p:txBody>
      </p:sp>
      <p:sp>
        <p:nvSpPr>
          <p:cNvPr id="4" name="Başlık 3">
            <a:extLst>
              <a:ext uri="{FF2B5EF4-FFF2-40B4-BE49-F238E27FC236}">
                <a16:creationId xmlns:a16="http://schemas.microsoft.com/office/drawing/2014/main" id="{3903D7CA-8A41-4F3D-A885-A2890BE8393D}"/>
              </a:ext>
            </a:extLst>
          </p:cNvPr>
          <p:cNvSpPr>
            <a:spLocks noGrp="1"/>
          </p:cNvSpPr>
          <p:nvPr>
            <p:ph type="title"/>
          </p:nvPr>
        </p:nvSpPr>
        <p:spPr>
          <a:xfrm>
            <a:off x="110051" y="1399142"/>
            <a:ext cx="3260993" cy="2842351"/>
          </a:xfrm>
        </p:spPr>
        <p:txBody>
          <a:bodyPr/>
          <a:lstStyle/>
          <a:p>
            <a:r>
              <a:rPr lang="en-US" sz="2000" b="1" i="0" dirty="0">
                <a:solidFill>
                  <a:srgbClr val="202124"/>
                </a:solidFill>
                <a:effectLst/>
                <a:latin typeface="Dosis" panose="020B0604020202020204" charset="0"/>
              </a:rPr>
              <a:t>Auxiliary memory</a:t>
            </a:r>
            <a:r>
              <a:rPr lang="en-US" sz="2000" b="0" i="0" dirty="0">
                <a:solidFill>
                  <a:srgbClr val="202124"/>
                </a:solidFill>
                <a:effectLst/>
                <a:latin typeface="Dosis" panose="020B0604020202020204" charset="0"/>
              </a:rPr>
              <a:t> units are among computer peripheral equipment. They trade slower access rates for greater </a:t>
            </a:r>
            <a:r>
              <a:rPr lang="en-US" sz="2000" b="1" i="0" dirty="0">
                <a:solidFill>
                  <a:srgbClr val="202124"/>
                </a:solidFill>
                <a:effectLst/>
                <a:latin typeface="Dosis" panose="020B0604020202020204" charset="0"/>
              </a:rPr>
              <a:t>storage</a:t>
            </a:r>
            <a:r>
              <a:rPr lang="en-US" sz="2000" b="0" i="0" dirty="0">
                <a:solidFill>
                  <a:srgbClr val="202124"/>
                </a:solidFill>
                <a:effectLst/>
                <a:latin typeface="Dosis" panose="020B0604020202020204" charset="0"/>
              </a:rPr>
              <a:t> capacity and data stability. </a:t>
            </a:r>
            <a:r>
              <a:rPr lang="en-US" sz="2000" b="1" i="0" dirty="0">
                <a:solidFill>
                  <a:srgbClr val="202124"/>
                </a:solidFill>
                <a:effectLst/>
                <a:latin typeface="Dosis" panose="020B0604020202020204" charset="0"/>
              </a:rPr>
              <a:t>Auxiliary memory</a:t>
            </a:r>
            <a:r>
              <a:rPr lang="en-US" sz="2000" b="0" i="0" dirty="0">
                <a:solidFill>
                  <a:srgbClr val="202124"/>
                </a:solidFill>
                <a:effectLst/>
                <a:latin typeface="Dosis" panose="020B0604020202020204" charset="0"/>
              </a:rPr>
              <a:t> holds programs and data for future use, and, because it is nonvolatile (like ROM), it is used to store inactive programs and to archive data.</a:t>
            </a:r>
            <a:endParaRPr lang="tr-TR" sz="2000" dirty="0">
              <a:latin typeface="Dosis" panose="020B0604020202020204" charset="0"/>
            </a:endParaRPr>
          </a:p>
        </p:txBody>
      </p:sp>
      <p:pic>
        <p:nvPicPr>
          <p:cNvPr id="6" name="Resim 5">
            <a:extLst>
              <a:ext uri="{FF2B5EF4-FFF2-40B4-BE49-F238E27FC236}">
                <a16:creationId xmlns:a16="http://schemas.microsoft.com/office/drawing/2014/main" id="{4D32F1C4-9973-49ED-B710-20DB41F854B7}"/>
              </a:ext>
            </a:extLst>
          </p:cNvPr>
          <p:cNvPicPr>
            <a:picLocks noChangeAspect="1"/>
          </p:cNvPicPr>
          <p:nvPr/>
        </p:nvPicPr>
        <p:blipFill>
          <a:blip r:embed="rId3"/>
          <a:stretch>
            <a:fillRect/>
          </a:stretch>
        </p:blipFill>
        <p:spPr>
          <a:xfrm>
            <a:off x="3371044" y="1086126"/>
            <a:ext cx="5772956" cy="3781953"/>
          </a:xfrm>
          <a:prstGeom prst="rect">
            <a:avLst/>
          </a:prstGeom>
          <a:ln>
            <a:noFill/>
          </a:ln>
          <a:effectLst>
            <a:outerShdw blurRad="292100" dist="139700" dir="2700000" algn="tl" rotWithShape="0">
              <a:srgbClr val="333333">
                <a:alpha val="65000"/>
              </a:srgbClr>
            </a:outerShdw>
          </a:effectLst>
        </p:spPr>
      </p:pic>
      <p:sp>
        <p:nvSpPr>
          <p:cNvPr id="9" name="Google Shape;161;p19">
            <a:extLst>
              <a:ext uri="{FF2B5EF4-FFF2-40B4-BE49-F238E27FC236}">
                <a16:creationId xmlns:a16="http://schemas.microsoft.com/office/drawing/2014/main" id="{40673D49-30F2-43DE-9AFA-53EB02DAC7D4}"/>
              </a:ext>
            </a:extLst>
          </p:cNvPr>
          <p:cNvSpPr/>
          <p:nvPr/>
        </p:nvSpPr>
        <p:spPr>
          <a:xfrm rot="2697415">
            <a:off x="7422906" y="458482"/>
            <a:ext cx="390522" cy="3728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0425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2" name="Google Shape;172;p2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3" name="Metin kutusu 2">
            <a:extLst>
              <a:ext uri="{FF2B5EF4-FFF2-40B4-BE49-F238E27FC236}">
                <a16:creationId xmlns:a16="http://schemas.microsoft.com/office/drawing/2014/main" id="{4889EE37-363D-414A-AE00-2118D69C4742}"/>
              </a:ext>
            </a:extLst>
          </p:cNvPr>
          <p:cNvSpPr txBox="1"/>
          <p:nvPr/>
        </p:nvSpPr>
        <p:spPr>
          <a:xfrm>
            <a:off x="1255923" y="352539"/>
            <a:ext cx="3933022" cy="584775"/>
          </a:xfrm>
          <a:prstGeom prst="rect">
            <a:avLst/>
          </a:prstGeom>
          <a:noFill/>
        </p:spPr>
        <p:txBody>
          <a:bodyPr wrap="square" rtlCol="0">
            <a:spAutoFit/>
          </a:bodyPr>
          <a:lstStyle/>
          <a:p>
            <a:r>
              <a:rPr lang="en-US" sz="3200" dirty="0">
                <a:solidFill>
                  <a:schemeClr val="bg1"/>
                </a:solidFill>
                <a:latin typeface="Dosis" panose="020B0604020202020204" charset="0"/>
              </a:rPr>
              <a:t>ASSOCIATIVE MEMORY</a:t>
            </a:r>
            <a:endParaRPr lang="tr-TR" sz="3200" dirty="0">
              <a:solidFill>
                <a:schemeClr val="bg1"/>
              </a:solidFill>
              <a:latin typeface="Dosis" panose="020B0604020202020204" charset="0"/>
            </a:endParaRPr>
          </a:p>
        </p:txBody>
      </p:sp>
      <p:pic>
        <p:nvPicPr>
          <p:cNvPr id="6" name="Resim 5">
            <a:extLst>
              <a:ext uri="{FF2B5EF4-FFF2-40B4-BE49-F238E27FC236}">
                <a16:creationId xmlns:a16="http://schemas.microsoft.com/office/drawing/2014/main" id="{1085C878-0447-4807-AC89-0767A4F124D9}"/>
              </a:ext>
            </a:extLst>
          </p:cNvPr>
          <p:cNvPicPr>
            <a:picLocks noChangeAspect="1"/>
          </p:cNvPicPr>
          <p:nvPr/>
        </p:nvPicPr>
        <p:blipFill>
          <a:blip r:embed="rId3"/>
          <a:stretch>
            <a:fillRect/>
          </a:stretch>
        </p:blipFill>
        <p:spPr>
          <a:xfrm>
            <a:off x="3390097" y="1056640"/>
            <a:ext cx="5753903" cy="3734321"/>
          </a:xfrm>
          <a:prstGeom prst="rect">
            <a:avLst/>
          </a:prstGeom>
          <a:ln>
            <a:noFill/>
          </a:ln>
          <a:effectLst>
            <a:outerShdw blurRad="292100" dist="139700" dir="2700000" algn="tl" rotWithShape="0">
              <a:srgbClr val="333333">
                <a:alpha val="65000"/>
              </a:srgbClr>
            </a:outerShdw>
          </a:effectLst>
        </p:spPr>
      </p:pic>
      <p:sp>
        <p:nvSpPr>
          <p:cNvPr id="4" name="Başlık 3">
            <a:extLst>
              <a:ext uri="{FF2B5EF4-FFF2-40B4-BE49-F238E27FC236}">
                <a16:creationId xmlns:a16="http://schemas.microsoft.com/office/drawing/2014/main" id="{E023BA0E-4736-474B-A041-26CD5D3D475C}"/>
              </a:ext>
            </a:extLst>
          </p:cNvPr>
          <p:cNvSpPr>
            <a:spLocks noGrp="1"/>
          </p:cNvSpPr>
          <p:nvPr>
            <p:ph type="title"/>
          </p:nvPr>
        </p:nvSpPr>
        <p:spPr>
          <a:xfrm>
            <a:off x="0" y="2112666"/>
            <a:ext cx="3602527" cy="1390698"/>
          </a:xfrm>
        </p:spPr>
        <p:txBody>
          <a:bodyPr/>
          <a:lstStyle/>
          <a:p>
            <a:r>
              <a:rPr lang="en-US" sz="2000" b="0" i="0" dirty="0">
                <a:solidFill>
                  <a:srgbClr val="202124"/>
                </a:solidFill>
                <a:effectLst/>
                <a:latin typeface="Dosis" panose="020B0604020202020204" charset="0"/>
              </a:rPr>
              <a:t>An </a:t>
            </a:r>
            <a:r>
              <a:rPr lang="en-US" sz="2000" b="1" i="0" dirty="0">
                <a:solidFill>
                  <a:srgbClr val="202124"/>
                </a:solidFill>
                <a:effectLst/>
                <a:latin typeface="Dosis" panose="020B0604020202020204" charset="0"/>
              </a:rPr>
              <a:t>associative memory</a:t>
            </a:r>
            <a:r>
              <a:rPr lang="en-US" sz="2000" b="0" i="0" dirty="0">
                <a:solidFill>
                  <a:srgbClr val="202124"/>
                </a:solidFill>
                <a:effectLst/>
                <a:latin typeface="Dosis" panose="020B0604020202020204" charset="0"/>
              </a:rPr>
              <a:t> can be considered as a </a:t>
            </a:r>
            <a:r>
              <a:rPr lang="en-US" sz="2000" b="1" i="0" dirty="0">
                <a:solidFill>
                  <a:srgbClr val="202124"/>
                </a:solidFill>
                <a:effectLst/>
                <a:latin typeface="Dosis" panose="020B0604020202020204" charset="0"/>
              </a:rPr>
              <a:t>memory</a:t>
            </a:r>
            <a:r>
              <a:rPr lang="en-US" sz="2000" b="0" i="0" dirty="0">
                <a:solidFill>
                  <a:srgbClr val="202124"/>
                </a:solidFill>
                <a:effectLst/>
                <a:latin typeface="Dosis" panose="020B0604020202020204" charset="0"/>
              </a:rPr>
              <a:t> unit whose stored data can be identified for by the content of the data itself rather than </a:t>
            </a:r>
            <a:r>
              <a:rPr lang="en-US" sz="2000" dirty="0">
                <a:solidFill>
                  <a:srgbClr val="202124"/>
                </a:solidFill>
                <a:latin typeface="Dosis" panose="020B0604020202020204" charset="0"/>
              </a:rPr>
              <a:t>by an access </a:t>
            </a:r>
            <a:r>
              <a:rPr lang="en-US" sz="2000" b="0" i="0" dirty="0">
                <a:solidFill>
                  <a:srgbClr val="202124"/>
                </a:solidFill>
                <a:effectLst/>
                <a:latin typeface="Dosis" panose="020B0604020202020204" charset="0"/>
              </a:rPr>
              <a:t>address or </a:t>
            </a:r>
            <a:r>
              <a:rPr lang="en-US" sz="2000" b="1" i="0" dirty="0">
                <a:solidFill>
                  <a:srgbClr val="202124"/>
                </a:solidFill>
                <a:effectLst/>
                <a:latin typeface="Dosis" panose="020B0604020202020204" charset="0"/>
              </a:rPr>
              <a:t>memory</a:t>
            </a:r>
            <a:r>
              <a:rPr lang="en-US" sz="2000" b="0" i="0" dirty="0">
                <a:solidFill>
                  <a:srgbClr val="202124"/>
                </a:solidFill>
                <a:effectLst/>
                <a:latin typeface="Dosis" panose="020B0604020202020204" charset="0"/>
              </a:rPr>
              <a:t> location. </a:t>
            </a:r>
            <a:r>
              <a:rPr lang="en-US" sz="2000" b="1" i="0" dirty="0">
                <a:solidFill>
                  <a:srgbClr val="202124"/>
                </a:solidFill>
                <a:effectLst/>
                <a:latin typeface="Dosis" panose="020B0604020202020204" charset="0"/>
              </a:rPr>
              <a:t>Associative memory</a:t>
            </a:r>
            <a:r>
              <a:rPr lang="en-US" sz="2000" b="0" i="0" dirty="0">
                <a:solidFill>
                  <a:srgbClr val="202124"/>
                </a:solidFill>
                <a:effectLst/>
                <a:latin typeface="Dosis" panose="020B0604020202020204" charset="0"/>
              </a:rPr>
              <a:t> is often referred to as Content Addressable </a:t>
            </a:r>
            <a:r>
              <a:rPr lang="en-US" sz="2000" b="1" i="0" dirty="0">
                <a:solidFill>
                  <a:srgbClr val="202124"/>
                </a:solidFill>
                <a:effectLst/>
                <a:latin typeface="Dosis" panose="020B0604020202020204" charset="0"/>
              </a:rPr>
              <a:t>Memory</a:t>
            </a:r>
            <a:r>
              <a:rPr lang="en-US" sz="2000" b="0" i="0" dirty="0">
                <a:solidFill>
                  <a:srgbClr val="202124"/>
                </a:solidFill>
                <a:effectLst/>
                <a:latin typeface="Dosis" panose="020B0604020202020204" charset="0"/>
              </a:rPr>
              <a:t> (CAM).</a:t>
            </a:r>
            <a:endParaRPr lang="tr-TR" sz="2000" dirty="0">
              <a:latin typeface="Dosis" panose="020B0604020202020204" charset="0"/>
            </a:endParaRPr>
          </a:p>
        </p:txBody>
      </p:sp>
      <p:sp>
        <p:nvSpPr>
          <p:cNvPr id="9" name="Google Shape;161;p19">
            <a:extLst>
              <a:ext uri="{FF2B5EF4-FFF2-40B4-BE49-F238E27FC236}">
                <a16:creationId xmlns:a16="http://schemas.microsoft.com/office/drawing/2014/main" id="{1F81277D-B9EC-4A1E-98D7-609F04530D8F}"/>
              </a:ext>
            </a:extLst>
          </p:cNvPr>
          <p:cNvSpPr/>
          <p:nvPr/>
        </p:nvSpPr>
        <p:spPr>
          <a:xfrm rot="2697415">
            <a:off x="7422905" y="449309"/>
            <a:ext cx="390522" cy="3728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6136357"/>
      </p:ext>
    </p:extLst>
  </p:cSld>
  <p:clrMapOvr>
    <a:masterClrMapping/>
  </p:clrMapOvr>
</p:sld>
</file>

<file path=ppt/theme/theme1.xml><?xml version="1.0" encoding="utf-8"?>
<a:theme xmlns:a="http://schemas.openxmlformats.org/drawingml/2006/main" name="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599</Words>
  <Application>Microsoft Office PowerPoint</Application>
  <PresentationFormat>Ekran Gösterisi (16:9)</PresentationFormat>
  <Paragraphs>61</Paragraphs>
  <Slides>15</Slides>
  <Notes>14</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15</vt:i4>
      </vt:variant>
    </vt:vector>
  </HeadingPairs>
  <TitlesOfParts>
    <vt:vector size="20" baseType="lpstr">
      <vt:lpstr>Dosis</vt:lpstr>
      <vt:lpstr>Arial</vt:lpstr>
      <vt:lpstr>Verdana</vt:lpstr>
      <vt:lpstr>Roboto</vt:lpstr>
      <vt:lpstr>William template</vt:lpstr>
      <vt:lpstr>FACULTY: ITIF GROUP: 604.20E TEACHER: SEVINJ KARIMOVA STUDENT: GUNEL HUMBATOVA SUBJECT: COMPUTER ARCHITECTURE</vt:lpstr>
      <vt:lpstr>Memory.  Memory  Organization and  Addressing</vt:lpstr>
      <vt:lpstr>1. WHAT IS MEMORY? 2. MEMORY HIERARCHY 3. MAIN MEMORY 4. AUXILIARY MEMORY 5. ASSOCIATIVE MEMORY 6. CACHE  MEMORY 7. VIRTUAL MEMORY     </vt:lpstr>
      <vt:lpstr>PowerPoint Sunusu</vt:lpstr>
      <vt:lpstr>MEMORY</vt:lpstr>
      <vt:lpstr>MEMORY HIERARCHY</vt:lpstr>
      <vt:lpstr>Main memory is where programs and data are kept when the processor is actively using them. When programs and data become active, they are copied from secondary memory into main memory where the processor can interact with them. ... Main memory is sometimes called RAM. RAM stands for Random Access Memory</vt:lpstr>
      <vt:lpstr>Auxiliary memory units are among computer peripheral equipment. They trade slower access rates for greater storage capacity and data stability. Auxiliary memory holds programs and data for future use, and, because it is nonvolatile (like ROM), it is used to store inactive programs and to archive data.</vt:lpstr>
      <vt:lpstr>An associative memory can be considered as a memory unit whose stored data can be identified for by the content of the data itself rather than by an access address or memory location. Associative memory is often referred to as Content Addressable Memory (CAM).</vt:lpstr>
      <vt:lpstr>Cache memory is an extremely fast memory type that acts as a buffer between RAM and the CPU. It holds frequently requested data and instructions so that they are immediately available to the CPU when needed. Cache memory is used to reduce the average time to access data from the Main memory.</vt:lpstr>
      <vt:lpstr>Virtual memory is a feature of an operating system that enables a computer to be able to compensate shortages of physical memory by transferring pages of data from random access memory to disk storage. ... This means that when RAM runs low, virtual memory can move data from it to a space called a paging file.</vt:lpstr>
      <vt:lpstr>MEMORY ADDRESSING</vt:lpstr>
      <vt:lpstr>PowerPoint Sunusu</vt:lpstr>
      <vt:lpstr>RECOURCES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FACULTY: ITIF GROUP: 604.20E TEACHER: SEVINJ KARIMOVA STUDENT: GUNEL HUMBATOVA SUBJECT: COMPUTER ARCHITECTURE</dc:title>
  <cp:lastModifiedBy>Gnl Hmbtv</cp:lastModifiedBy>
  <cp:revision>12</cp:revision>
  <dcterms:modified xsi:type="dcterms:W3CDTF">2021-04-29T07:52:30Z</dcterms:modified>
</cp:coreProperties>
</file>