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82" r:id="rId4"/>
    <p:sldId id="262" r:id="rId5"/>
    <p:sldId id="273" r:id="rId6"/>
    <p:sldId id="279" r:id="rId7"/>
    <p:sldId id="269" r:id="rId8"/>
    <p:sldId id="275" r:id="rId9"/>
    <p:sldId id="264" r:id="rId10"/>
    <p:sldId id="276" r:id="rId11"/>
    <p:sldId id="259" r:id="rId12"/>
    <p:sldId id="260" r:id="rId13"/>
    <p:sldId id="258" r:id="rId14"/>
    <p:sldId id="278" r:id="rId15"/>
    <p:sldId id="265" r:id="rId16"/>
    <p:sldId id="28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Barlow Condensed ExtraBold" panose="020B0604020202020204" charset="0"/>
      <p:bold r:id="rId24"/>
      <p:boldItalic r:id="rId25"/>
    </p:embeddedFont>
    <p:embeddedFont>
      <p:font typeface="Lucida Sans Typewriter" panose="020B0509030504030204" pitchFamily="49" charset="0"/>
      <p:regular r:id="rId26"/>
      <p:bold r:id="rId27"/>
      <p:italic r:id="rId28"/>
      <p:boldItalic r:id="rId29"/>
    </p:embeddedFont>
    <p:embeddedFont>
      <p:font typeface="Overpass Mono" panose="020B0604020202020204" charset="0"/>
      <p:regular r:id="rId30"/>
      <p:bold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A60C6-917A-409A-BEA1-C46189139E90}" v="64" dt="2021-04-22T17:11:56.435"/>
  </p1510:revLst>
</p1510:revInfo>
</file>

<file path=ppt/tableStyles.xml><?xml version="1.0" encoding="utf-8"?>
<a:tblStyleLst xmlns:a="http://schemas.openxmlformats.org/drawingml/2006/main" def="{DC44873B-BC65-4D95-8137-2A2FD127C85F}">
  <a:tblStyle styleId="{DC44873B-BC65-4D95-8137-2A2FD127C8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2CF184-25E2-4054-8E57-93F1CAC171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B18A60C6-917A-409A-BEA1-C46189139E90}"/>
    <pc:docChg chg="addSld modSld">
      <pc:chgData name="Gnl Hmbtv" userId="246024e8652d4806" providerId="LiveId" clId="{B18A60C6-917A-409A-BEA1-C46189139E90}" dt="2021-04-22T17:11:56.435" v="150"/>
      <pc:docMkLst>
        <pc:docMk/>
      </pc:docMkLst>
      <pc:sldChg chg="modSp mod modAnim">
        <pc:chgData name="Gnl Hmbtv" userId="246024e8652d4806" providerId="LiveId" clId="{B18A60C6-917A-409A-BEA1-C46189139E90}" dt="2021-04-22T17:11:49.960" v="148"/>
        <pc:sldMkLst>
          <pc:docMk/>
          <pc:sldMk cId="0" sldId="258"/>
        </pc:sldMkLst>
        <pc:spChg chg="mod">
          <ac:chgData name="Gnl Hmbtv" userId="246024e8652d4806" providerId="LiveId" clId="{B18A60C6-917A-409A-BEA1-C46189139E90}" dt="2021-04-22T17:11:40.869" v="144" actId="1076"/>
          <ac:spMkLst>
            <pc:docMk/>
            <pc:sldMk cId="0" sldId="258"/>
            <ac:spMk id="349" creationId="{00000000-0000-0000-0000-000000000000}"/>
          </ac:spMkLst>
        </pc:spChg>
      </pc:sldChg>
      <pc:sldChg chg="modAnim">
        <pc:chgData name="Gnl Hmbtv" userId="246024e8652d4806" providerId="LiveId" clId="{B18A60C6-917A-409A-BEA1-C46189139E90}" dt="2021-04-22T17:11:33.277" v="142"/>
        <pc:sldMkLst>
          <pc:docMk/>
          <pc:sldMk cId="0" sldId="259"/>
        </pc:sldMkLst>
      </pc:sldChg>
      <pc:sldChg chg="modAnim">
        <pc:chgData name="Gnl Hmbtv" userId="246024e8652d4806" providerId="LiveId" clId="{B18A60C6-917A-409A-BEA1-C46189139E90}" dt="2021-04-22T17:11:38.284" v="143"/>
        <pc:sldMkLst>
          <pc:docMk/>
          <pc:sldMk cId="0" sldId="260"/>
        </pc:sldMkLst>
      </pc:sldChg>
      <pc:sldChg chg="modAnim">
        <pc:chgData name="Gnl Hmbtv" userId="246024e8652d4806" providerId="LiveId" clId="{B18A60C6-917A-409A-BEA1-C46189139E90}" dt="2021-04-22T17:10:11.830" v="108"/>
        <pc:sldMkLst>
          <pc:docMk/>
          <pc:sldMk cId="0" sldId="262"/>
        </pc:sldMkLst>
      </pc:sldChg>
      <pc:sldChg chg="modAnim">
        <pc:chgData name="Gnl Hmbtv" userId="246024e8652d4806" providerId="LiveId" clId="{B18A60C6-917A-409A-BEA1-C46189139E90}" dt="2021-04-22T17:11:20.480" v="137"/>
        <pc:sldMkLst>
          <pc:docMk/>
          <pc:sldMk cId="0" sldId="264"/>
        </pc:sldMkLst>
      </pc:sldChg>
      <pc:sldChg chg="modAnim">
        <pc:chgData name="Gnl Hmbtv" userId="246024e8652d4806" providerId="LiveId" clId="{B18A60C6-917A-409A-BEA1-C46189139E90}" dt="2021-04-22T17:11:03.200" v="131"/>
        <pc:sldMkLst>
          <pc:docMk/>
          <pc:sldMk cId="0" sldId="269"/>
        </pc:sldMkLst>
      </pc:sldChg>
      <pc:sldChg chg="modAnim">
        <pc:chgData name="Gnl Hmbtv" userId="246024e8652d4806" providerId="LiveId" clId="{B18A60C6-917A-409A-BEA1-C46189139E90}" dt="2021-04-22T17:10:48.563" v="127"/>
        <pc:sldMkLst>
          <pc:docMk/>
          <pc:sldMk cId="0" sldId="273"/>
        </pc:sldMkLst>
      </pc:sldChg>
      <pc:sldChg chg="modAnim">
        <pc:chgData name="Gnl Hmbtv" userId="246024e8652d4806" providerId="LiveId" clId="{B18A60C6-917A-409A-BEA1-C46189139E90}" dt="2021-04-22T17:11:17.149" v="136"/>
        <pc:sldMkLst>
          <pc:docMk/>
          <pc:sldMk cId="0" sldId="275"/>
        </pc:sldMkLst>
      </pc:sldChg>
      <pc:sldChg chg="modAnim">
        <pc:chgData name="Gnl Hmbtv" userId="246024e8652d4806" providerId="LiveId" clId="{B18A60C6-917A-409A-BEA1-C46189139E90}" dt="2021-04-22T17:11:29.737" v="141"/>
        <pc:sldMkLst>
          <pc:docMk/>
          <pc:sldMk cId="0" sldId="276"/>
        </pc:sldMkLst>
      </pc:sldChg>
      <pc:sldChg chg="modAnim">
        <pc:chgData name="Gnl Hmbtv" userId="246024e8652d4806" providerId="LiveId" clId="{B18A60C6-917A-409A-BEA1-C46189139E90}" dt="2021-04-22T17:11:56.435" v="150"/>
        <pc:sldMkLst>
          <pc:docMk/>
          <pc:sldMk cId="0" sldId="278"/>
        </pc:sldMkLst>
      </pc:sldChg>
      <pc:sldChg chg="modSp mod">
        <pc:chgData name="Gnl Hmbtv" userId="246024e8652d4806" providerId="LiveId" clId="{B18A60C6-917A-409A-BEA1-C46189139E90}" dt="2021-04-22T13:57:49.487" v="85" actId="1076"/>
        <pc:sldMkLst>
          <pc:docMk/>
          <pc:sldMk cId="0" sldId="279"/>
        </pc:sldMkLst>
        <pc:spChg chg="mod">
          <ac:chgData name="Gnl Hmbtv" userId="246024e8652d4806" providerId="LiveId" clId="{B18A60C6-917A-409A-BEA1-C46189139E90}" dt="2021-04-22T13:57:38.908" v="82" actId="1076"/>
          <ac:spMkLst>
            <pc:docMk/>
            <pc:sldMk cId="0" sldId="279"/>
            <ac:spMk id="6" creationId="{01FEA85A-0365-40A0-8D6C-4D2FDAB4E990}"/>
          </ac:spMkLst>
        </pc:spChg>
        <pc:picChg chg="mod">
          <ac:chgData name="Gnl Hmbtv" userId="246024e8652d4806" providerId="LiveId" clId="{B18A60C6-917A-409A-BEA1-C46189139E90}" dt="2021-04-22T13:57:49.487" v="85" actId="1076"/>
          <ac:picMkLst>
            <pc:docMk/>
            <pc:sldMk cId="0" sldId="279"/>
            <ac:picMk id="4" creationId="{E4D2C0AF-9A85-4507-B9EE-44C76915BCE0}"/>
          </ac:picMkLst>
        </pc:picChg>
      </pc:sldChg>
      <pc:sldChg chg="modSp add mod modAnim">
        <pc:chgData name="Gnl Hmbtv" userId="246024e8652d4806" providerId="LiveId" clId="{B18A60C6-917A-409A-BEA1-C46189139E90}" dt="2021-04-22T17:09:27.070" v="99"/>
        <pc:sldMkLst>
          <pc:docMk/>
          <pc:sldMk cId="1736922630" sldId="282"/>
        </pc:sldMkLst>
        <pc:spChg chg="mod">
          <ac:chgData name="Gnl Hmbtv" userId="246024e8652d4806" providerId="LiveId" clId="{B18A60C6-917A-409A-BEA1-C46189139E90}" dt="2021-04-22T13:56:19.427" v="80" actId="1076"/>
          <ac:spMkLst>
            <pc:docMk/>
            <pc:sldMk cId="1736922630" sldId="282"/>
            <ac:spMk id="3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44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9" r:id="rId9"/>
    <p:sldLayoutId id="2147483661" r:id="rId10"/>
    <p:sldLayoutId id="2147483663" r:id="rId11"/>
    <p:sldLayoutId id="2147483664" r:id="rId12"/>
    <p:sldLayoutId id="2147483665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pure-virtual-functions-and-abstract-classes/" TargetMode="External"/><Relationship Id="rId5" Type="http://schemas.openxmlformats.org/officeDocument/2006/relationships/hyperlink" Target="https://www.geeksforgeeks.org/virtual-function-cpp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390318"/>
            <a:ext cx="9824484" cy="45815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AZERBAIJAN STATE OIL AND INDUSTRY UNIVERSITY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02017" y="1412802"/>
            <a:ext cx="7003013" cy="172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  <a:latin typeface="Overpass Mono" panose="020B0604020202020204" charset="0"/>
              </a:rPr>
              <a:t>FACULTY: ITIF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Overpass Mono" panose="020B0604020202020204" charset="0"/>
              </a:rPr>
              <a:t>GROUP:604.20E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  <a:latin typeface="Overpass Mono" panose="020B0604020202020204" charset="0"/>
              </a:rPr>
              <a:t>TEACHER: SEVINJ KARIMOVA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Overpass Mono" panose="020B0604020202020204" charset="0"/>
              </a:rPr>
              <a:t>STUDENT: GUNEL HUMBATOVA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  <a:latin typeface="Overpass Mono" panose="020B0604020202020204" charset="0"/>
              </a:rPr>
              <a:t>SUBJECT: FUNDAMENTALS OF PROGRAMMING - 2</a:t>
            </a:r>
          </a:p>
        </p:txBody>
      </p:sp>
      <p:pic>
        <p:nvPicPr>
          <p:cNvPr id="3" name="Grafik 2" descr="Programcı dişi düz dolguyla">
            <a:extLst>
              <a:ext uri="{FF2B5EF4-FFF2-40B4-BE49-F238E27FC236}">
                <a16:creationId xmlns:a16="http://schemas.microsoft.com/office/drawing/2014/main" id="{3901B45F-6946-40F5-B1DB-97A811479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9360" y="996802"/>
            <a:ext cx="1574948" cy="15749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2004251" y="1032699"/>
            <a:ext cx="3758596" cy="1210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Pure virtual functions in abstract classes can be </a:t>
            </a:r>
            <a:r>
              <a:rPr lang="en-US" sz="1200" i="1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defined</a:t>
            </a:r>
            <a:r>
              <a:rPr lang="en-US" sz="120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, or have an implementation. You can only call such functions by using the fully qualified syntax:</a:t>
            </a:r>
            <a:endParaRPr sz="1200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Resim 8">
            <a:extLst>
              <a:ext uri="{FF2B5EF4-FFF2-40B4-BE49-F238E27FC236}">
                <a16:creationId xmlns:a16="http://schemas.microsoft.com/office/drawing/2014/main" id="{1478F291-2D8F-4F73-8B4E-F9B2043418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16545" y="2074836"/>
            <a:ext cx="3758596" cy="110429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16E7DF9-D06C-46E0-8122-EF654F94A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051" y="3048599"/>
            <a:ext cx="3758596" cy="1511412"/>
          </a:xfrm>
          <a:prstGeom prst="rect">
            <a:avLst/>
          </a:prstGeom>
        </p:spPr>
      </p:pic>
      <p:sp>
        <p:nvSpPr>
          <p:cNvPr id="32" name="Metin kutusu 31">
            <a:extLst>
              <a:ext uri="{FF2B5EF4-FFF2-40B4-BE49-F238E27FC236}">
                <a16:creationId xmlns:a16="http://schemas.microsoft.com/office/drawing/2014/main" id="{CF9AE9EA-923F-4182-AEA4-ABF237036200}"/>
              </a:ext>
            </a:extLst>
          </p:cNvPr>
          <p:cNvSpPr txBox="1"/>
          <p:nvPr/>
        </p:nvSpPr>
        <p:spPr>
          <a:xfrm>
            <a:off x="5196059" y="2417861"/>
            <a:ext cx="3366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1" dirty="0" err="1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abstract</a:t>
            </a:r>
            <a:r>
              <a:rPr lang="tr-TR" b="0" i="1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tr-TR" b="0" i="1" dirty="0" err="1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class</a:t>
            </a:r>
            <a:r>
              <a:rPr lang="tr-TR" b="0" i="1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-name</a:t>
            </a:r>
            <a:r>
              <a:rPr lang="tr-TR" b="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::</a:t>
            </a:r>
            <a:r>
              <a:rPr lang="tr-TR" b="0" i="1" dirty="0" err="1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function</a:t>
            </a:r>
            <a:r>
              <a:rPr lang="tr-TR" b="0" i="1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-name</a:t>
            </a:r>
            <a:r>
              <a:rPr lang="tr-TR" b="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()</a:t>
            </a:r>
            <a:endParaRPr lang="tr-T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B266B4EC-41A9-4ADA-93C0-A57C98204197}"/>
              </a:ext>
            </a:extLst>
          </p:cNvPr>
          <p:cNvSpPr txBox="1"/>
          <p:nvPr/>
        </p:nvSpPr>
        <p:spPr>
          <a:xfrm>
            <a:off x="2409264" y="3104980"/>
            <a:ext cx="36363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E3E3E3"/>
                </a:solidFill>
                <a:effectLst/>
                <a:latin typeface="Overpass Mono" panose="020B0604020202020204" charset="0"/>
              </a:rPr>
              <a:t>Defined pure virtual functions are helpful when you design class hierarchies whose base classes include pure virtual destructors. That's because base class destructors are always called during object destruction.</a:t>
            </a:r>
            <a:endParaRPr lang="tr-TR" sz="1200" b="1" dirty="0">
              <a:latin typeface="Overpass Mon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30040" y="1877352"/>
            <a:ext cx="457470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In general an abstract class is used to define an implementation and is intended to be inherited from by concrete classes. It's a way of forcing a contract between the class designer and the users of that class. </a:t>
            </a:r>
            <a:endParaRPr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5E3F4A1-46C1-4B9E-A2D3-893950AC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89" y="1232879"/>
            <a:ext cx="2614020" cy="2533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193200" y="2401629"/>
            <a:ext cx="4757599" cy="92503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Lucida Sans Typewriter" panose="020B0509030504030204" pitchFamily="49" charset="0"/>
              </a:rPr>
              <a:t>If we wish to create a concrete class (a class that can be instantiated) from an abstract class we must declare and 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Lucida Sans Typewriter" panose="020B0509030504030204" pitchFamily="49" charset="0"/>
              </a:rPr>
              <a:t>define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Lucida Sans Typewriter" panose="020B0509030504030204" pitchFamily="49" charset="0"/>
              </a:rPr>
              <a:t> a matching member function for each abstract member function of the base class. Otherwise, if any member function of the base class is left undefined, we will create a new abstract class (this could be useful sometimes).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266860" y="353181"/>
            <a:ext cx="861027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Abstract classes can't be used for:</a:t>
            </a:r>
            <a:endParaRPr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978195" y="2191218"/>
            <a:ext cx="436998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Variables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or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member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data</a:t>
            </a:r>
            <a:endParaRPr sz="1800" b="1" dirty="0">
              <a:solidFill>
                <a:schemeClr val="bg1"/>
              </a:solidFill>
              <a:latin typeface="Overpass Mono" panose="020B0604020202020204" charset="0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013693" y="2162325"/>
            <a:ext cx="284376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14300" indent="0" algn="l"/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Argument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types</a:t>
            </a:r>
            <a:endParaRPr lang="tr-TR" sz="1800" b="0" i="0" dirty="0">
              <a:solidFill>
                <a:schemeClr val="bg1"/>
              </a:solidFill>
              <a:effectLst/>
              <a:latin typeface="Overpass Mono" panose="020B0604020202020204" charset="0"/>
            </a:endParaRPr>
          </a:p>
          <a:p>
            <a:br>
              <a:rPr lang="tr-TR" dirty="0"/>
            </a:b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978195" y="3572262"/>
            <a:ext cx="337550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14300" indent="0" algn="l"/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Function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return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types</a:t>
            </a:r>
            <a:endParaRPr lang="tr-TR" sz="1800" b="0" i="0" dirty="0">
              <a:solidFill>
                <a:schemeClr val="bg1"/>
              </a:solidFill>
              <a:effectLst/>
              <a:latin typeface="Overpass Mono" panose="020B0604020202020204" charset="0"/>
            </a:endParaRPr>
          </a:p>
          <a:p>
            <a:br>
              <a:rPr lang="tr-TR" dirty="0"/>
            </a:b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571999" y="3499186"/>
            <a:ext cx="448118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14300" indent="0" algn="l"/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Types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of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explicit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Overpass Mono" panose="020B0604020202020204" charset="0"/>
              </a:rPr>
              <a:t>conversions</a:t>
            </a:r>
            <a:endParaRPr lang="tr-TR" sz="1800" b="0" i="0" dirty="0">
              <a:solidFill>
                <a:schemeClr val="bg1"/>
              </a:solidFill>
              <a:effectLst/>
              <a:latin typeface="Overpass Mono" panose="020B0604020202020204" charset="0"/>
            </a:endParaRPr>
          </a:p>
          <a:p>
            <a:br>
              <a:rPr lang="tr-TR" dirty="0"/>
            </a:b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build="p"/>
      <p:bldP spid="351" grpId="0" build="p"/>
      <p:bldP spid="35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846711" y="2824491"/>
            <a:ext cx="4087997" cy="184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Abstract classes have no instances. An abstract class must have at least one deferred method (or function). To accomplish this in C++, a pure virtual member function is declared but not defined in the abstract class.</a:t>
            </a:r>
            <a:endParaRPr sz="1400" b="1" dirty="0">
              <a:solidFill>
                <a:schemeClr val="bg1"/>
              </a:solidFill>
              <a:latin typeface="Overpass Mono" panose="020B060402020202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535171" y="1020199"/>
            <a:ext cx="4399537" cy="1170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The purpose of an abstract class is to define a common protocol for a set of concrete subclasses. This is useful when defining objects that share code, abstract ideas, etc.</a:t>
            </a:r>
            <a:endParaRPr sz="1400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776" name="Google Shape;776;p49"/>
          <p:cNvSpPr/>
          <p:nvPr/>
        </p:nvSpPr>
        <p:spPr>
          <a:xfrm>
            <a:off x="844408" y="1063113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844408" y="1063113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844408" y="1063113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126488" y="3649990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109093" y="3080345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1529288" y="3426052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981388" y="3102523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164887" y="3102523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347954" y="3102523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1531454" y="3102956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1714520" y="3102956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1898471" y="3102956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081970" y="3102956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265037" y="3103389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2444621" y="3103389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2620740" y="3103389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2805106" y="3103822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2980792" y="3103822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156893" y="3103822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332579" y="3104273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3508680" y="3104273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912672" y="3165139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183582" y="3165139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375779" y="3165139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1568428" y="3165572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1761491" y="3165572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1954122" y="3165572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146319" y="3166005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338967" y="3166005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524632" y="3166005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718580" y="3166438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903830" y="3166438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088629" y="3166438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273879" y="3166889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3458678" y="3166889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704397" y="3355171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013995" y="3355171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234469" y="3355171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1454492" y="3355604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1679314" y="3355604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2886435" y="3356470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099059" y="3356903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311701" y="3356903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3524776" y="3357336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3738285" y="3357336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843975" y="3227755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244466" y="3227755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1446227" y="3228188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1648872" y="3228188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1850200" y="3228188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051962" y="3228621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253290" y="3228621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2451586" y="3228621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2645534" y="3229072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2839897" y="3229072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033952" y="3229451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228207" y="3229505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422588" y="3229505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3617401" y="3229939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773961" y="3291689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313596" y="3291689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1525372" y="3292122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1736264" y="329212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1947174" y="3292555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158066" y="3292555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368525" y="3292555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2572037" y="3292988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2775548" y="3292988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2979042" y="3292988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182553" y="3293421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386065" y="3293421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3537988" y="3304483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113441" y="3643025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94" y="1160812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789844" y="1168325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0" y="965589"/>
            <a:ext cx="587430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/>
              <a:t>https://www.geeksforgeeks.org/pure-virtual-functions-and-abstract-classes/</a:t>
            </a:r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2711303" y="1481311"/>
            <a:ext cx="6432697" cy="523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algn="l"/>
            <a:r>
              <a:rPr lang="tr-TR" sz="1400" dirty="0"/>
              <a:t>https://en.wikibooks.org/wiki/C%2B%2B_Programming/Classes/Abstract_Classes</a:t>
            </a:r>
            <a:br>
              <a:rPr lang="tr-TR" sz="1000" dirty="0"/>
            </a:br>
            <a:endParaRPr lang="tr-TR" sz="1400"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53346" y="1989317"/>
            <a:ext cx="587430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/>
              <a:t>https://docs.microsoft.com/en-us/cpp/cpp/abstract-classes-cpp?view=msvc-160</a:t>
            </a:r>
            <a:endParaRPr sz="1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90AD430-0F5B-4E18-A2DF-F9E5CFFF6807}"/>
              </a:ext>
            </a:extLst>
          </p:cNvPr>
          <p:cNvSpPr txBox="1"/>
          <p:nvPr/>
        </p:nvSpPr>
        <p:spPr>
          <a:xfrm>
            <a:off x="3317359" y="117907"/>
            <a:ext cx="433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RECOURCES</a:t>
            </a:r>
            <a:endParaRPr lang="tr-TR" sz="3200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58CE7BC-20FB-4FCF-8D83-AECC4C14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03" y="2489825"/>
            <a:ext cx="6432697" cy="52322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A6745D90-FD60-44DA-8519-52BA81B43251}"/>
              </a:ext>
            </a:extLst>
          </p:cNvPr>
          <p:cNvSpPr txBox="1"/>
          <p:nvPr/>
        </p:nvSpPr>
        <p:spPr>
          <a:xfrm>
            <a:off x="2990498" y="2476653"/>
            <a:ext cx="6020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Overpass Mono" panose="020B0604020202020204" charset="0"/>
              </a:rPr>
              <a:t>https://wwwpure-virtual-functions-and-abstract-classes-in-cplusplus.tutorialspoint.com/</a:t>
            </a:r>
          </a:p>
        </p:txBody>
      </p:sp>
      <p:pic>
        <p:nvPicPr>
          <p:cNvPr id="33" name="Resim 32">
            <a:extLst>
              <a:ext uri="{FF2B5EF4-FFF2-40B4-BE49-F238E27FC236}">
                <a16:creationId xmlns:a16="http://schemas.microsoft.com/office/drawing/2014/main" id="{43B28215-A8FE-405B-9DB4-FFDF4F72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96" y="3421551"/>
            <a:ext cx="6432697" cy="523220"/>
          </a:xfrm>
          <a:prstGeom prst="rect">
            <a:avLst/>
          </a:prstGeom>
        </p:spPr>
      </p:pic>
      <p:sp>
        <p:nvSpPr>
          <p:cNvPr id="31" name="Metin kutusu 30">
            <a:extLst>
              <a:ext uri="{FF2B5EF4-FFF2-40B4-BE49-F238E27FC236}">
                <a16:creationId xmlns:a16="http://schemas.microsoft.com/office/drawing/2014/main" id="{7CCF229C-76DC-4B58-B1D2-D05B05FF5517}"/>
              </a:ext>
            </a:extLst>
          </p:cNvPr>
          <p:cNvSpPr txBox="1"/>
          <p:nvPr/>
        </p:nvSpPr>
        <p:spPr>
          <a:xfrm>
            <a:off x="2870775" y="3457867"/>
            <a:ext cx="5700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Overpass Mono" panose="020B0604020202020204" charset="0"/>
              </a:rPr>
              <a:t>https://stackoverflow.com/questions/14189438/why-do-we-need-abstract-classes-in-c</a:t>
            </a:r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3130ED80-B34B-43D1-B95E-D4BF3C62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88698"/>
            <a:ext cx="6020749" cy="457200"/>
          </a:xfrm>
          <a:prstGeom prst="rect">
            <a:avLst/>
          </a:prstGeom>
        </p:spPr>
      </p:pic>
      <p:sp>
        <p:nvSpPr>
          <p:cNvPr id="29" name="Metin kutusu 28">
            <a:extLst>
              <a:ext uri="{FF2B5EF4-FFF2-40B4-BE49-F238E27FC236}">
                <a16:creationId xmlns:a16="http://schemas.microsoft.com/office/drawing/2014/main" id="{989DFE5B-EDE2-42FA-868F-59F4E4301196}"/>
              </a:ext>
            </a:extLst>
          </p:cNvPr>
          <p:cNvSpPr txBox="1"/>
          <p:nvPr/>
        </p:nvSpPr>
        <p:spPr>
          <a:xfrm>
            <a:off x="231995" y="2970962"/>
            <a:ext cx="5642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tx1"/>
                </a:solidFill>
                <a:latin typeface="Overpass Mono" panose="020B0604020202020204" charset="0"/>
              </a:rPr>
              <a:t>https://www.tutorialspoint.com/pure-virtual-functions-and-abstract-classes-in-cplusplus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592343" y="1752873"/>
            <a:ext cx="3959313" cy="894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3C4C59-31CD-4B25-B3BF-6E7DD912FEF2}"/>
              </a:ext>
            </a:extLst>
          </p:cNvPr>
          <p:cNvSpPr/>
          <p:nvPr/>
        </p:nvSpPr>
        <p:spPr>
          <a:xfrm>
            <a:off x="2381693" y="3179135"/>
            <a:ext cx="4189228" cy="1010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1528688" y="1736428"/>
            <a:ext cx="7062419" cy="126195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Lucida Sans Typewriter" panose="020B0509030504030204" pitchFamily="49" charset="0"/>
              </a:rPr>
              <a:t>“Abstract Classes and Pure Virtual Functions (C++)”</a:t>
            </a:r>
            <a:endParaRPr lang="tr-TR" sz="3600" b="1" dirty="0">
              <a:solidFill>
                <a:schemeClr val="bg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1040790" y="1630102"/>
            <a:ext cx="7062419" cy="126195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Lucida Sans Typewriter" panose="020B0509030504030204" pitchFamily="49" charset="0"/>
              </a:rPr>
              <a:t>Plan:</a:t>
            </a:r>
            <a:br>
              <a:rPr lang="en-US" sz="2400" b="1" dirty="0">
                <a:solidFill>
                  <a:schemeClr val="bg2">
                    <a:lumMod val="75000"/>
                  </a:schemeClr>
                </a:solidFill>
                <a:latin typeface="Lucida Sans Typewriter" panose="020B0509030504030204" pitchFamily="49" charset="0"/>
              </a:rPr>
            </a:br>
            <a:r>
              <a:rPr lang="en-US" sz="2400" b="1" dirty="0">
                <a:solidFill>
                  <a:schemeClr val="bg2"/>
                </a:solidFill>
                <a:latin typeface="Lucida Sans Typewriter" panose="020B0509030504030204" pitchFamily="49" charset="0"/>
              </a:rPr>
              <a:t>1.</a:t>
            </a:r>
            <a:r>
              <a:rPr lang="en-US" sz="2400" b="1" i="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Virtual function and Pure virtual function in C++</a:t>
            </a:r>
            <a:br>
              <a:rPr lang="en-US" sz="2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</a:br>
            <a:r>
              <a:rPr lang="en-US" sz="2400" b="1" i="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</a:rPr>
              <a:t>2.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Virtual function example</a:t>
            </a:r>
            <a:br>
              <a:rPr lang="en-US" sz="2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</a:br>
            <a:r>
              <a:rPr lang="en-US" sz="2400" b="1" i="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</a:rPr>
              <a:t>3.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Abstract class</a:t>
            </a:r>
            <a:endParaRPr lang="tr-TR" sz="2400" b="1" dirty="0">
              <a:solidFill>
                <a:schemeClr val="bg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-159487" y="331412"/>
            <a:ext cx="930348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Virtual function and Pure virtual function in C++</a:t>
            </a:r>
            <a:endParaRPr sz="2400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1"/>
          </p:nvPr>
        </p:nvSpPr>
        <p:spPr>
          <a:xfrm>
            <a:off x="500473" y="2294504"/>
            <a:ext cx="3202226" cy="2717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 virtual function a member function which is declared within a base class and is re-defined(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Overriden</a:t>
            </a:r>
            <a:r>
              <a:rPr lang="en-US" b="0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) by a derived class. When you refer to a derived class object using a pointer or a reference to the base class, you can call a virtual function for that object and execute the derived class’s version of the function.</a:t>
            </a:r>
            <a:endParaRPr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F6376F-6749-408A-B210-AF48126927F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002775" y="2311517"/>
            <a:ext cx="3294050" cy="84390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 pure virtual function (or abstract function) in C++ is a virtual function for which we don’t have an implementation, we only declare it. A pure virtual function is declared by assigning 0 in the declaration.</a:t>
            </a:r>
            <a:endParaRPr lang="tr-TR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FE8558-A0C8-4961-A440-E3662651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3" y="1480520"/>
            <a:ext cx="3106532" cy="57085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0D9E610-17B9-4DFB-A7AB-374DFD23A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295" y="1527077"/>
            <a:ext cx="3106530" cy="52430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3F3DE72-7E03-493F-A9F2-4DCC3E87DDC2}"/>
              </a:ext>
            </a:extLst>
          </p:cNvPr>
          <p:cNvSpPr txBox="1"/>
          <p:nvPr/>
        </p:nvSpPr>
        <p:spPr>
          <a:xfrm>
            <a:off x="657393" y="1480520"/>
            <a:ext cx="310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0" i="0" u="sng" dirty="0">
                <a:solidFill>
                  <a:schemeClr val="tx1">
                    <a:lumMod val="75000"/>
                  </a:schemeClr>
                </a:solidFill>
                <a:effectLst/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</a:t>
            </a:r>
            <a:r>
              <a:rPr lang="tr-TR" sz="2400" b="0" i="0" u="sng" dirty="0" err="1">
                <a:solidFill>
                  <a:schemeClr val="tx1">
                    <a:lumMod val="75000"/>
                  </a:schemeClr>
                </a:solidFill>
                <a:effectLst/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tr-TR" sz="2400" b="0" i="0" u="sng" dirty="0">
                <a:solidFill>
                  <a:schemeClr val="tx1">
                    <a:lumMod val="75000"/>
                  </a:schemeClr>
                </a:solidFill>
                <a:effectLst/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C++</a:t>
            </a:r>
            <a:br>
              <a:rPr lang="tr-TR" sz="2400" u="sng" dirty="0">
                <a:solidFill>
                  <a:schemeClr val="tx1">
                    <a:lumMod val="75000"/>
                  </a:schemeClr>
                </a:solidFill>
              </a:rPr>
            </a:br>
            <a:endParaRPr lang="tr-TR" sz="2400" u="sng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BB00E6A-E0D0-426C-86AF-0CB59919FABB}"/>
              </a:ext>
            </a:extLst>
          </p:cNvPr>
          <p:cNvSpPr txBox="1"/>
          <p:nvPr/>
        </p:nvSpPr>
        <p:spPr>
          <a:xfrm>
            <a:off x="5190295" y="1527077"/>
            <a:ext cx="329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sng" dirty="0">
                <a:solidFill>
                  <a:srgbClr val="40424E"/>
                </a:solidFill>
                <a:effectLst/>
                <a:latin typeface="urw-din"/>
                <a:hlinkClick r:id="rId6"/>
              </a:rPr>
              <a:t>Pure Virtual Functions in C++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  <p:bldP spid="380" grpId="0" build="p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An abstract class is a class in C++ which have at least one pure virtual function.</a:t>
            </a:r>
            <a:endParaRPr lang="en-US" sz="4800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4D2C0AF-9A85-4507-B9EE-44C76915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473" y="2276075"/>
            <a:ext cx="4143953" cy="28674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1FEA85A-0365-40A0-8D6C-4D2FDAB4E990}"/>
              </a:ext>
            </a:extLst>
          </p:cNvPr>
          <p:cNvSpPr txBox="1"/>
          <p:nvPr/>
        </p:nvSpPr>
        <p:spPr>
          <a:xfrm>
            <a:off x="2147777" y="112147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Overpass Mono" panose="020B0604020202020204" charset="0"/>
              </a:rPr>
              <a:t>Basically, a virtual function is used in the base class in order to ensure that the function is overridden. This especially applies to cases where a pointer of base class points to an object of a derived class.</a:t>
            </a:r>
            <a:endParaRPr lang="tr-TR" b="1" dirty="0">
              <a:solidFill>
                <a:schemeClr val="tx1"/>
              </a:solidFill>
              <a:latin typeface="Overpass Mono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tin kutusu 16">
            <a:extLst>
              <a:ext uri="{FF2B5EF4-FFF2-40B4-BE49-F238E27FC236}">
                <a16:creationId xmlns:a16="http://schemas.microsoft.com/office/drawing/2014/main" id="{91D02EDB-8293-48B6-9135-EF84BE2D6777}"/>
              </a:ext>
            </a:extLst>
          </p:cNvPr>
          <p:cNvSpPr txBox="1"/>
          <p:nvPr/>
        </p:nvSpPr>
        <p:spPr>
          <a:xfrm>
            <a:off x="642563" y="516899"/>
            <a:ext cx="71450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Overpass Mono" panose="020B0604020202020204" charset="0"/>
              </a:rPr>
              <a:t>Basically, a virtual function is used in the base class in order to ensure that the function is overridden. This especially applies to cases where a pointer of base class points to an object of a derived class.</a:t>
            </a:r>
            <a:endParaRPr lang="tr-TR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pic>
        <p:nvPicPr>
          <p:cNvPr id="18" name="Resim 17" descr="metin içeren bir resim&#10;&#10;Açıklama otomatik olarak oluşturuldu">
            <a:extLst>
              <a:ext uri="{FF2B5EF4-FFF2-40B4-BE49-F238E27FC236}">
                <a16:creationId xmlns:a16="http://schemas.microsoft.com/office/drawing/2014/main" id="{B65090C4-803E-49EE-9D1D-53944205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46" y="1471006"/>
            <a:ext cx="3709391" cy="256672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228958B-DBF0-4461-9835-9EB26E172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63" y="4101592"/>
            <a:ext cx="7563906" cy="562053"/>
          </a:xfrm>
          <a:prstGeom prst="rect">
            <a:avLst/>
          </a:prstGeom>
        </p:spPr>
      </p:pic>
      <p:grpSp>
        <p:nvGrpSpPr>
          <p:cNvPr id="31" name="Google Shape;5499;p64">
            <a:extLst>
              <a:ext uri="{FF2B5EF4-FFF2-40B4-BE49-F238E27FC236}">
                <a16:creationId xmlns:a16="http://schemas.microsoft.com/office/drawing/2014/main" id="{BE247E5C-A78C-4425-9B9D-F41614914DCF}"/>
              </a:ext>
            </a:extLst>
          </p:cNvPr>
          <p:cNvGrpSpPr/>
          <p:nvPr/>
        </p:nvGrpSpPr>
        <p:grpSpPr>
          <a:xfrm>
            <a:off x="1456663" y="2020018"/>
            <a:ext cx="1547670" cy="1366430"/>
            <a:chOff x="1989911" y="2306065"/>
            <a:chExt cx="387099" cy="353207"/>
          </a:xfrm>
        </p:grpSpPr>
        <p:sp>
          <p:nvSpPr>
            <p:cNvPr id="32" name="Google Shape;5500;p64">
              <a:extLst>
                <a:ext uri="{FF2B5EF4-FFF2-40B4-BE49-F238E27FC236}">
                  <a16:creationId xmlns:a16="http://schemas.microsoft.com/office/drawing/2014/main" id="{99CDD3BF-8314-4F67-93B5-9FD56BD4FF14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01;p64">
              <a:extLst>
                <a:ext uri="{FF2B5EF4-FFF2-40B4-BE49-F238E27FC236}">
                  <a16:creationId xmlns:a16="http://schemas.microsoft.com/office/drawing/2014/main" id="{613C19FA-FC1B-4D64-AE61-F70A7AC34233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02;p64">
              <a:extLst>
                <a:ext uri="{FF2B5EF4-FFF2-40B4-BE49-F238E27FC236}">
                  <a16:creationId xmlns:a16="http://schemas.microsoft.com/office/drawing/2014/main" id="{49EF56C6-5EBE-4A45-AC19-52550CF73FFF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03;p64">
              <a:extLst>
                <a:ext uri="{FF2B5EF4-FFF2-40B4-BE49-F238E27FC236}">
                  <a16:creationId xmlns:a16="http://schemas.microsoft.com/office/drawing/2014/main" id="{CBD1E4E7-C56F-4C83-9C07-7EF90C4CD935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4;p64">
              <a:extLst>
                <a:ext uri="{FF2B5EF4-FFF2-40B4-BE49-F238E27FC236}">
                  <a16:creationId xmlns:a16="http://schemas.microsoft.com/office/drawing/2014/main" id="{6A448E85-0ADF-4F14-B259-96F71EFA7DEC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05;p64">
              <a:extLst>
                <a:ext uri="{FF2B5EF4-FFF2-40B4-BE49-F238E27FC236}">
                  <a16:creationId xmlns:a16="http://schemas.microsoft.com/office/drawing/2014/main" id="{EBC3B959-9AD9-40C1-BD7F-210E9A01AF3B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06;p64">
              <a:extLst>
                <a:ext uri="{FF2B5EF4-FFF2-40B4-BE49-F238E27FC236}">
                  <a16:creationId xmlns:a16="http://schemas.microsoft.com/office/drawing/2014/main" id="{3C3C9AEA-5C41-4CA5-BBD6-32241FF257A6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1699941"/>
            <a:ext cx="2819732" cy="20165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4739941" y="1012347"/>
            <a:ext cx="4219459" cy="68759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Abstract class can have normal functions and variables along with a pure virtual function.</a:t>
            </a:r>
            <a:endParaRPr sz="1400" b="1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4720413" y="1917168"/>
            <a:ext cx="4357136" cy="980112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Abstract class cannot be instantiated, but pointers and references of Abstract class type can be created.</a:t>
            </a:r>
            <a:endParaRPr sz="1400" b="1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4739940" y="2886600"/>
            <a:ext cx="4337608" cy="98011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Abstract classes are mainly used for Upcasting, so that its derived classes can use its interface.</a:t>
            </a:r>
            <a:endParaRPr sz="1400" b="1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4676152" y="3787286"/>
            <a:ext cx="4521045" cy="125388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We can’t create object of abstract class as we reserve a slot for a pure virtual function in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Vtable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, but we don’t put any address, so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Vtable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Lucida Sans Typewriter" panose="020B0509030504030204" pitchFamily="49" charset="0"/>
              </a:rPr>
              <a:t> will remain incomplete.</a:t>
            </a:r>
            <a:endParaRPr sz="1400" b="1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134152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246918" y="2529151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ABSTRACT CLASS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2840913" y="1405220"/>
            <a:ext cx="1795980" cy="1548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 flipV="1">
            <a:off x="2809062" y="2311924"/>
            <a:ext cx="1890170" cy="64159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>
            <a:cxnSpLocks/>
          </p:cNvCxnSpPr>
          <p:nvPr/>
        </p:nvCxnSpPr>
        <p:spPr>
          <a:xfrm>
            <a:off x="2819732" y="2953864"/>
            <a:ext cx="1879341" cy="39267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2809062" y="2953520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" name="Bağlayıcı: Dirsek 2">
            <a:extLst>
              <a:ext uri="{FF2B5EF4-FFF2-40B4-BE49-F238E27FC236}">
                <a16:creationId xmlns:a16="http://schemas.microsoft.com/office/drawing/2014/main" id="{80DB6686-74F3-4A0F-87E8-FC8AF3E9A5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5968" y="2597484"/>
            <a:ext cx="1863739" cy="1727074"/>
          </a:xfrm>
          <a:prstGeom prst="bentConnector3">
            <a:avLst>
              <a:gd name="adj1" fmla="val 387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 animBg="1"/>
      <p:bldP spid="69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18009" y="11503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CODE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0E085FD-32F9-4BB9-936A-068A95A0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19" y="737150"/>
            <a:ext cx="5371934" cy="4194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732</Words>
  <Application>Microsoft Office PowerPoint</Application>
  <PresentationFormat>Ekran Gösterisi (16:9)</PresentationFormat>
  <Paragraphs>50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7" baseType="lpstr">
      <vt:lpstr>Overpass Mono</vt:lpstr>
      <vt:lpstr>Arial</vt:lpstr>
      <vt:lpstr>Anaheim</vt:lpstr>
      <vt:lpstr>Nunito Light</vt:lpstr>
      <vt:lpstr>Segoe UI</vt:lpstr>
      <vt:lpstr>Barlow Condensed ExtraBold</vt:lpstr>
      <vt:lpstr>Raleway Thin</vt:lpstr>
      <vt:lpstr>Barlow</vt:lpstr>
      <vt:lpstr>urw-din</vt:lpstr>
      <vt:lpstr>Lucida Sans Typewriter</vt:lpstr>
      <vt:lpstr>Programming Lesson by Slidesgo</vt:lpstr>
      <vt:lpstr>AZERBAIJAN STATE OIL AND INDUSTRY UNIVERSITY</vt:lpstr>
      <vt:lpstr>“Abstract Classes and Pure Virtual Functions (C++)”</vt:lpstr>
      <vt:lpstr>Plan: 1. Virtual function and Pure virtual function in C++ 2.Virtual function example 3.Abstract class</vt:lpstr>
      <vt:lpstr>Virtual function and Pure virtual function in C++</vt:lpstr>
      <vt:lpstr>An abstract class is a class in C++ which have at least one pure virtual function.</vt:lpstr>
      <vt:lpstr>EXERCISE</vt:lpstr>
      <vt:lpstr>PowerPoint Sunusu</vt:lpstr>
      <vt:lpstr>ABSTRACT CLASS</vt:lpstr>
      <vt:lpstr>EXAMPLE CODE</vt:lpstr>
      <vt:lpstr>Pure virtual functions in abstract classes can be defined, or have an implementation. You can only call such functions by using the fully qualified syntax:</vt:lpstr>
      <vt:lpstr>PowerPoint Sunusu</vt:lpstr>
      <vt:lpstr>PowerPoint Sunusu</vt:lpstr>
      <vt:lpstr>Abstract classes can't be used for:</vt:lpstr>
      <vt:lpstr>The purpose of an abstract class is to define a common protocol for a set of concrete subclasses. This is useful when defining objects that share code, abstract ideas, etc.</vt:lpstr>
      <vt:lpstr>https://www.geeksforgeeks.org/pure-virtual-functions-and-abstract-classes/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AZERBAIJAN STATE OIL AND INDUSTRY UNIVERSITY</dc:title>
  <cp:lastModifiedBy>Gnl Hmbtv</cp:lastModifiedBy>
  <cp:revision>27</cp:revision>
  <dcterms:modified xsi:type="dcterms:W3CDTF">2021-04-22T17:12:24Z</dcterms:modified>
</cp:coreProperties>
</file>