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56" r:id="rId2"/>
    <p:sldId id="279" r:id="rId3"/>
    <p:sldId id="280" r:id="rId4"/>
    <p:sldId id="282" r:id="rId5"/>
    <p:sldId id="283" r:id="rId6"/>
    <p:sldId id="278" r:id="rId7"/>
    <p:sldId id="258" r:id="rId8"/>
    <p:sldId id="261" r:id="rId9"/>
    <p:sldId id="262" r:id="rId10"/>
    <p:sldId id="263" r:id="rId11"/>
    <p:sldId id="266" r:id="rId12"/>
    <p:sldId id="269" r:id="rId13"/>
    <p:sldId id="273" r:id="rId14"/>
    <p:sldId id="300" r:id="rId15"/>
    <p:sldId id="311" r:id="rId16"/>
    <p:sldId id="313" r:id="rId17"/>
    <p:sldId id="302" r:id="rId18"/>
    <p:sldId id="303" r:id="rId19"/>
    <p:sldId id="304" r:id="rId20"/>
    <p:sldId id="310" r:id="rId21"/>
    <p:sldId id="314" r:id="rId22"/>
    <p:sldId id="316" r:id="rId23"/>
    <p:sldId id="317" r:id="rId24"/>
    <p:sldId id="319" r:id="rId25"/>
    <p:sldId id="322" r:id="rId2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29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0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B4C71EC6-210F-42DE-9C53-41977AD35B3D}" type="datetimeFigureOut">
              <a:rPr lang="ru-RU" smtClean="0"/>
              <a:pPr/>
              <a:t>11.11.2020</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B19B0651-EE4F-4900-A07F-96A6BFA9D0F0}" type="slidenum">
              <a:rPr lang="ru-RU" smtClean="0"/>
              <a:pPr/>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pPr/>
              <a:t>11.11.2020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pPr/>
              <a:t>11.11.2020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pPr/>
              <a:t>11.11.2020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pPr/>
              <a:t>11.11.2020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B19B0651-EE4F-4900-A07F-96A6BFA9D0F0}"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pPr/>
              <a:t>11.11.2020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pPr/>
              <a:t>11.11.2020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B4C71EC6-210F-42DE-9C53-41977AD35B3D}" type="datetimeFigureOut">
              <a:rPr lang="ru-RU" smtClean="0"/>
              <a:pPr/>
              <a:t>11.11.2020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pPr/>
              <a:t>11.11.2020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pPr/>
              <a:t>11.11.2020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11.11.2020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4C71EC6-210F-42DE-9C53-41977AD35B3D}" type="datetimeFigureOut">
              <a:rPr lang="ru-RU" smtClean="0"/>
              <a:pPr/>
              <a:t>11.11.2020</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9B0651-EE4F-4900-A07F-96A6BFA9D0F0}"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99392"/>
            <a:ext cx="7772400" cy="1296144"/>
          </a:xfrm>
        </p:spPr>
        <p:txBody>
          <a:bodyPr/>
          <a:lstStyle/>
          <a:p>
            <a:r>
              <a:rPr lang="en-US" b="0" dirty="0" smtClean="0">
                <a:solidFill>
                  <a:srgbClr val="FFFF00"/>
                </a:solidFill>
                <a:latin typeface="Times New Roman" pitchFamily="18" charset="0"/>
                <a:ea typeface="BatangChe" pitchFamily="49" charset="-127"/>
                <a:cs typeface="Times New Roman" pitchFamily="18" charset="0"/>
              </a:rPr>
              <a:t>ASOIU</a:t>
            </a:r>
            <a:endParaRPr lang="ru-RU" b="0" dirty="0">
              <a:solidFill>
                <a:srgbClr val="FFFF00"/>
              </a:solidFill>
              <a:latin typeface="Times New Roman" pitchFamily="18" charset="0"/>
              <a:ea typeface="BatangChe" pitchFamily="49" charset="-127"/>
              <a:cs typeface="Times New Roman" pitchFamily="18" charset="0"/>
            </a:endParaRPr>
          </a:p>
        </p:txBody>
      </p:sp>
      <p:sp>
        <p:nvSpPr>
          <p:cNvPr id="3" name="Подзаголовок 2"/>
          <p:cNvSpPr>
            <a:spLocks noGrp="1"/>
          </p:cNvSpPr>
          <p:nvPr>
            <p:ph type="subTitle" idx="1"/>
          </p:nvPr>
        </p:nvSpPr>
        <p:spPr>
          <a:xfrm>
            <a:off x="1331640" y="1916832"/>
            <a:ext cx="6400800" cy="1752600"/>
          </a:xfrm>
        </p:spPr>
        <p:txBody>
          <a:bodyPr>
            <a:normAutofit/>
          </a:bodyPr>
          <a:lstStyle/>
          <a:p>
            <a:endParaRPr lang="en-US" sz="4400" dirty="0" smtClean="0">
              <a:solidFill>
                <a:srgbClr val="FFFF00"/>
              </a:solidFill>
              <a:latin typeface="Times New Roman" pitchFamily="18" charset="0"/>
              <a:cs typeface="Times New Roman" pitchFamily="18" charset="0"/>
            </a:endParaRPr>
          </a:p>
          <a:p>
            <a:r>
              <a:rPr lang="en-US" sz="4400" dirty="0" smtClean="0">
                <a:solidFill>
                  <a:srgbClr val="FFFF00"/>
                </a:solidFill>
                <a:latin typeface="Times New Roman" pitchFamily="18" charset="0"/>
                <a:cs typeface="Times New Roman" pitchFamily="18" charset="0"/>
              </a:rPr>
              <a:t>Topic 2</a:t>
            </a:r>
            <a:endParaRPr lang="ru-RU" sz="4400" dirty="0">
              <a:solidFill>
                <a:srgbClr val="FFFF00"/>
              </a:solidFill>
              <a:latin typeface="Times New Roman" pitchFamily="18" charset="0"/>
              <a:cs typeface="Times New Roman" pitchFamily="18" charset="0"/>
            </a:endParaRPr>
          </a:p>
        </p:txBody>
      </p:sp>
      <p:sp>
        <p:nvSpPr>
          <p:cNvPr id="6" name="TextBox 5"/>
          <p:cNvSpPr txBox="1"/>
          <p:nvPr/>
        </p:nvSpPr>
        <p:spPr>
          <a:xfrm>
            <a:off x="5292080" y="6093296"/>
            <a:ext cx="4067944" cy="646331"/>
          </a:xfrm>
          <a:prstGeom prst="rect">
            <a:avLst/>
          </a:prstGeom>
          <a:noFill/>
        </p:spPr>
        <p:txBody>
          <a:bodyPr wrap="square" rtlCol="0">
            <a:spAutoFit/>
          </a:bodyPr>
          <a:lstStyle/>
          <a:p>
            <a:pPr algn="ctr"/>
            <a:r>
              <a:rPr lang="en-US" sz="3600" dirty="0" err="1" smtClean="0">
                <a:solidFill>
                  <a:schemeClr val="accent6">
                    <a:lumMod val="40000"/>
                    <a:lumOff val="60000"/>
                  </a:schemeClr>
                </a:solidFill>
                <a:latin typeface="Times New Roman" pitchFamily="18" charset="0"/>
                <a:cs typeface="Times New Roman" pitchFamily="18" charset="0"/>
              </a:rPr>
              <a:t>Hasanova</a:t>
            </a:r>
            <a:r>
              <a:rPr lang="en-US" sz="3600" dirty="0" smtClean="0">
                <a:solidFill>
                  <a:schemeClr val="accent6">
                    <a:lumMod val="40000"/>
                    <a:lumOff val="60000"/>
                  </a:schemeClr>
                </a:solidFill>
                <a:latin typeface="Times New Roman" pitchFamily="18" charset="0"/>
                <a:cs typeface="Times New Roman" pitchFamily="18" charset="0"/>
              </a:rPr>
              <a:t> </a:t>
            </a:r>
            <a:r>
              <a:rPr lang="en-US" sz="3600" dirty="0" err="1" smtClean="0">
                <a:solidFill>
                  <a:schemeClr val="accent6">
                    <a:lumMod val="40000"/>
                    <a:lumOff val="60000"/>
                  </a:schemeClr>
                </a:solidFill>
                <a:latin typeface="Times New Roman" pitchFamily="18" charset="0"/>
                <a:cs typeface="Times New Roman" pitchFamily="18" charset="0"/>
              </a:rPr>
              <a:t>Jamila</a:t>
            </a:r>
            <a:endParaRPr lang="ru-RU" sz="3600" dirty="0" smtClean="0">
              <a:solidFill>
                <a:schemeClr val="accent6">
                  <a:lumMod val="40000"/>
                  <a:lumOff val="6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44463" y="144463"/>
            <a:ext cx="2143125" cy="2143125"/>
          </a:xfrm>
          <a:prstGeom prst="rect">
            <a:avLst/>
          </a:prstGeom>
          <a:noFill/>
          <a:ln w="9525">
            <a:noFill/>
            <a:miter lim="800000"/>
            <a:headEnd/>
            <a:tailEnd/>
          </a:ln>
          <a:effectLst/>
        </p:spPr>
      </p:pic>
    </p:spTree>
    <p:extLst>
      <p:ext uri="{BB962C8B-B14F-4D97-AF65-F5344CB8AC3E}">
        <p14:creationId xmlns="" xmlns:p14="http://schemas.microsoft.com/office/powerpoint/2010/main" val="299245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830601" y="332656"/>
            <a:ext cx="3037875" cy="954107"/>
          </a:xfrm>
          <a:prstGeom prst="rect">
            <a:avLst/>
          </a:prstGeom>
        </p:spPr>
        <p:txBody>
          <a:bodyPr wrap="square">
            <a:spAutoFit/>
          </a:bodyPr>
          <a:lstStyle/>
          <a:p>
            <a:r>
              <a:rPr lang="az-Latn-AZ" sz="2800" b="1" dirty="0" smtClean="0">
                <a:solidFill>
                  <a:srgbClr val="FFFF00"/>
                </a:solidFill>
              </a:rPr>
              <a:t>Chimeras</a:t>
            </a:r>
            <a:r>
              <a:rPr lang="en-US" sz="2800" b="1" dirty="0" smtClean="0">
                <a:solidFill>
                  <a:srgbClr val="FFFF00"/>
                </a:solidFill>
              </a:rPr>
              <a:t> (</a:t>
            </a:r>
            <a:r>
              <a:rPr lang="en-US" sz="2800" b="1" dirty="0" err="1" smtClean="0">
                <a:solidFill>
                  <a:srgbClr val="FFFF00"/>
                </a:solidFill>
              </a:rPr>
              <a:t>Kimmers</a:t>
            </a:r>
            <a:r>
              <a:rPr lang="en-US" sz="2800" b="1" dirty="0" smtClean="0">
                <a:solidFill>
                  <a:srgbClr val="FFFF00"/>
                </a:solidFill>
              </a:rPr>
              <a:t>)</a:t>
            </a:r>
            <a:endParaRPr lang="ru-RU" sz="2800" b="1" dirty="0">
              <a:solidFill>
                <a:srgbClr val="FFFF00"/>
              </a:solidFill>
            </a:endParaRPr>
          </a:p>
        </p:txBody>
      </p:sp>
      <p:sp>
        <p:nvSpPr>
          <p:cNvPr id="5" name="Прямоугольник 4"/>
          <p:cNvSpPr/>
          <p:nvPr/>
        </p:nvSpPr>
        <p:spPr>
          <a:xfrm>
            <a:off x="467544" y="3823496"/>
            <a:ext cx="2160240" cy="954107"/>
          </a:xfrm>
          <a:prstGeom prst="rect">
            <a:avLst/>
          </a:prstGeom>
        </p:spPr>
        <p:txBody>
          <a:bodyPr wrap="square">
            <a:spAutoFit/>
          </a:bodyPr>
          <a:lstStyle/>
          <a:p>
            <a:r>
              <a:rPr lang="az-Latn-AZ" sz="2800" b="1" dirty="0" smtClean="0">
                <a:solidFill>
                  <a:srgbClr val="FFFF00"/>
                </a:solidFill>
              </a:rPr>
              <a:t>Scythians</a:t>
            </a:r>
            <a:r>
              <a:rPr lang="en-US" sz="2800" b="1" dirty="0" smtClean="0">
                <a:solidFill>
                  <a:srgbClr val="FFFF00"/>
                </a:solidFill>
              </a:rPr>
              <a:t> (</a:t>
            </a:r>
            <a:r>
              <a:rPr lang="en-US" sz="2800" b="1" dirty="0" err="1" smtClean="0">
                <a:solidFill>
                  <a:srgbClr val="FFFF00"/>
                </a:solidFill>
              </a:rPr>
              <a:t>skifis</a:t>
            </a:r>
            <a:r>
              <a:rPr lang="en-US" sz="2800" b="1" dirty="0" smtClean="0">
                <a:solidFill>
                  <a:srgbClr val="FFFF00"/>
                </a:solidFill>
              </a:rPr>
              <a:t>)</a:t>
            </a:r>
            <a:endParaRPr lang="ru-RU" sz="3200" b="1" dirty="0">
              <a:solidFill>
                <a:srgbClr val="FFFF00"/>
              </a:solidFill>
            </a:endParaRPr>
          </a:p>
        </p:txBody>
      </p:sp>
      <p:pic>
        <p:nvPicPr>
          <p:cNvPr id="6146" name="Picture 2" descr="C:\Users\YaqubM\Desktop\ADIU\I Kurs\II semestr\История Азербайджана\Проект Х\foto\Киммерийцы..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7992" y="332656"/>
            <a:ext cx="5472609" cy="3413728"/>
          </a:xfrm>
          <a:prstGeom prst="rect">
            <a:avLst/>
          </a:prstGeom>
          <a:noFill/>
          <a:extLst>
            <a:ext uri="{909E8E84-426E-40DD-AFC4-6F175D3DCCD1}">
              <a14:hiddenFill xmlns="" xmlns:a14="http://schemas.microsoft.com/office/drawing/2010/main">
                <a:solidFill>
                  <a:srgbClr val="FFFFFF"/>
                </a:solidFill>
              </a14:hiddenFill>
            </a:ext>
          </a:extLst>
        </p:spPr>
      </p:pic>
      <p:pic>
        <p:nvPicPr>
          <p:cNvPr id="6147" name="Picture 3" descr="C:\Users\YaqubM\Desktop\ADIU\I Kurs\II semestr\История Азербайджана\Проект Х\foto\скифы.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75856" y="2972900"/>
            <a:ext cx="5592620" cy="35283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84382807"/>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par>
                                <p:cTn id="21" presetID="3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2000" fill="hold"/>
                                        <p:tgtEl>
                                          <p:spTgt spid="4"/>
                                        </p:tgtEl>
                                        <p:attrNameLst>
                                          <p:attrName>ppt_w</p:attrName>
                                        </p:attrNameLst>
                                      </p:cBhvr>
                                      <p:tavLst>
                                        <p:tav tm="0">
                                          <p:val>
                                            <p:fltVal val="0"/>
                                          </p:val>
                                        </p:tav>
                                        <p:tav tm="100000">
                                          <p:val>
                                            <p:strVal val="#ppt_w"/>
                                          </p:val>
                                        </p:tav>
                                      </p:tavLst>
                                    </p:anim>
                                    <p:anim calcmode="lin" valueType="num">
                                      <p:cBhvr>
                                        <p:cTn id="24" dur="2000" fill="hold"/>
                                        <p:tgtEl>
                                          <p:spTgt spid="4"/>
                                        </p:tgtEl>
                                        <p:attrNameLst>
                                          <p:attrName>ppt_h</p:attrName>
                                        </p:attrNameLst>
                                      </p:cBhvr>
                                      <p:tavLst>
                                        <p:tav tm="0">
                                          <p:val>
                                            <p:fltVal val="0"/>
                                          </p:val>
                                        </p:tav>
                                        <p:tav tm="100000">
                                          <p:val>
                                            <p:strVal val="#ppt_h"/>
                                          </p:val>
                                        </p:tav>
                                      </p:tavLst>
                                    </p:anim>
                                    <p:anim calcmode="lin" valueType="num">
                                      <p:cBhvr>
                                        <p:cTn id="25" dur="2000" fill="hold"/>
                                        <p:tgtEl>
                                          <p:spTgt spid="4"/>
                                        </p:tgtEl>
                                        <p:attrNameLst>
                                          <p:attrName>style.rotation</p:attrName>
                                        </p:attrNameLst>
                                      </p:cBhvr>
                                      <p:tavLst>
                                        <p:tav tm="0">
                                          <p:val>
                                            <p:fltVal val="90"/>
                                          </p:val>
                                        </p:tav>
                                        <p:tav tm="100000">
                                          <p:val>
                                            <p:fltVal val="0"/>
                                          </p:val>
                                        </p:tav>
                                      </p:tavLst>
                                    </p:anim>
                                    <p:animEffect transition="in" filter="fade">
                                      <p:cBhvr>
                                        <p:cTn id="26" dur="2000"/>
                                        <p:tgtEl>
                                          <p:spTgt spid="4"/>
                                        </p:tgtEl>
                                      </p:cBhvr>
                                    </p:animEffect>
                                  </p:childTnLst>
                                </p:cTn>
                              </p:par>
                            </p:childTnLst>
                          </p:cTn>
                        </p:par>
                        <p:par>
                          <p:cTn id="27" fill="hold">
                            <p:stCondLst>
                              <p:cond delay="2000"/>
                            </p:stCondLst>
                            <p:childTnLst>
                              <p:par>
                                <p:cTn id="28" presetID="42" presetClass="exit" presetSubtype="0" fill="hold" nodeType="afterEffect">
                                  <p:stCondLst>
                                    <p:cond delay="1500"/>
                                  </p:stCondLst>
                                  <p:childTnLst>
                                    <p:animEffect transition="out" filter="fade">
                                      <p:cBhvr>
                                        <p:cTn id="29" dur="1000"/>
                                        <p:tgtEl>
                                          <p:spTgt spid="6146"/>
                                        </p:tgtEl>
                                      </p:cBhvr>
                                    </p:animEffect>
                                    <p:anim calcmode="lin" valueType="num">
                                      <p:cBhvr>
                                        <p:cTn id="30" dur="1000"/>
                                        <p:tgtEl>
                                          <p:spTgt spid="6146"/>
                                        </p:tgtEl>
                                        <p:attrNameLst>
                                          <p:attrName>ppt_x</p:attrName>
                                        </p:attrNameLst>
                                      </p:cBhvr>
                                      <p:tavLst>
                                        <p:tav tm="0">
                                          <p:val>
                                            <p:strVal val="ppt_x"/>
                                          </p:val>
                                        </p:tav>
                                        <p:tav tm="100000">
                                          <p:val>
                                            <p:strVal val="ppt_x"/>
                                          </p:val>
                                        </p:tav>
                                      </p:tavLst>
                                    </p:anim>
                                    <p:anim calcmode="lin" valueType="num">
                                      <p:cBhvr>
                                        <p:cTn id="31" dur="1000"/>
                                        <p:tgtEl>
                                          <p:spTgt spid="6146"/>
                                        </p:tgtEl>
                                        <p:attrNameLst>
                                          <p:attrName>ppt_y</p:attrName>
                                        </p:attrNameLst>
                                      </p:cBhvr>
                                      <p:tavLst>
                                        <p:tav tm="0">
                                          <p:val>
                                            <p:strVal val="ppt_y"/>
                                          </p:val>
                                        </p:tav>
                                        <p:tav tm="100000">
                                          <p:val>
                                            <p:strVal val="ppt_y+.1"/>
                                          </p:val>
                                        </p:tav>
                                      </p:tavLst>
                                    </p:anim>
                                    <p:set>
                                      <p:cBhvr>
                                        <p:cTn id="32" dur="1" fill="hold">
                                          <p:stCondLst>
                                            <p:cond delay="999"/>
                                          </p:stCondLst>
                                        </p:cTn>
                                        <p:tgtEl>
                                          <p:spTgt spid="6146"/>
                                        </p:tgtEl>
                                        <p:attrNameLst>
                                          <p:attrName>style.visibility</p:attrName>
                                        </p:attrNameLst>
                                      </p:cBhvr>
                                      <p:to>
                                        <p:strVal val="hidden"/>
                                      </p:to>
                                    </p:set>
                                  </p:childTnLst>
                                </p:cTn>
                              </p:par>
                              <p:par>
                                <p:cTn id="33" presetID="10" presetClass="exit" presetSubtype="0" fill="hold" grpId="1" nodeType="withEffect">
                                  <p:stCondLst>
                                    <p:cond delay="1500"/>
                                  </p:stCondLst>
                                  <p:childTnLst>
                                    <p:animEffect transition="out" filter="fade">
                                      <p:cBhvr>
                                        <p:cTn id="34" dur="1000"/>
                                        <p:tgtEl>
                                          <p:spTgt spid="4"/>
                                        </p:tgtEl>
                                      </p:cBhvr>
                                    </p:animEffect>
                                    <p:set>
                                      <p:cBhvr>
                                        <p:cTn id="35" dur="1" fill="hold">
                                          <p:stCondLst>
                                            <p:cond delay="999"/>
                                          </p:stCondLst>
                                        </p:cTn>
                                        <p:tgtEl>
                                          <p:spTgt spid="4"/>
                                        </p:tgtEl>
                                        <p:attrNameLst>
                                          <p:attrName>style.visibility</p:attrName>
                                        </p:attrNameLst>
                                      </p:cBhvr>
                                      <p:to>
                                        <p:strVal val="hidden"/>
                                      </p:to>
                                    </p:set>
                                  </p:childTnLst>
                                </p:cTn>
                              </p:par>
                              <p:par>
                                <p:cTn id="36" presetID="21" presetClass="entr" presetSubtype="1" fill="hold" nodeType="withEffect">
                                  <p:stCondLst>
                                    <p:cond delay="700"/>
                                  </p:stCondLst>
                                  <p:childTnLst>
                                    <p:set>
                                      <p:cBhvr>
                                        <p:cTn id="37" dur="1" fill="hold">
                                          <p:stCondLst>
                                            <p:cond delay="0"/>
                                          </p:stCondLst>
                                        </p:cTn>
                                        <p:tgtEl>
                                          <p:spTgt spid="6147"/>
                                        </p:tgtEl>
                                        <p:attrNameLst>
                                          <p:attrName>style.visibility</p:attrName>
                                        </p:attrNameLst>
                                      </p:cBhvr>
                                      <p:to>
                                        <p:strVal val="visible"/>
                                      </p:to>
                                    </p:set>
                                    <p:animEffect transition="in" filter="wheel(1)">
                                      <p:cBhvr>
                                        <p:cTn id="38" dur="2250"/>
                                        <p:tgtEl>
                                          <p:spTgt spid="6147"/>
                                        </p:tgtEl>
                                      </p:cBhvr>
                                    </p:animEffect>
                                  </p:childTnLst>
                                </p:cTn>
                              </p:par>
                              <p:par>
                                <p:cTn id="39" presetID="6" presetClass="entr" presetSubtype="16" fill="hold" grpId="0" nodeType="withEffect">
                                  <p:stCondLst>
                                    <p:cond delay="700"/>
                                  </p:stCondLst>
                                  <p:childTnLst>
                                    <p:set>
                                      <p:cBhvr>
                                        <p:cTn id="40" dur="1" fill="hold">
                                          <p:stCondLst>
                                            <p:cond delay="0"/>
                                          </p:stCondLst>
                                        </p:cTn>
                                        <p:tgtEl>
                                          <p:spTgt spid="5"/>
                                        </p:tgtEl>
                                        <p:attrNameLst>
                                          <p:attrName>style.visibility</p:attrName>
                                        </p:attrNameLst>
                                      </p:cBhvr>
                                      <p:to>
                                        <p:strVal val="visible"/>
                                      </p:to>
                                    </p:set>
                                    <p:animEffect transition="in" filter="circle(in)">
                                      <p:cBhvr>
                                        <p:cTn id="41" dur="2250"/>
                                        <p:tgtEl>
                                          <p:spTgt spid="5"/>
                                        </p:tgtEl>
                                      </p:cBhvr>
                                    </p:animEffect>
                                  </p:childTnLst>
                                </p:cTn>
                              </p:par>
                            </p:childTnLst>
                          </p:cTn>
                        </p:par>
                        <p:par>
                          <p:cTn id="42" fill="hold">
                            <p:stCondLst>
                              <p:cond delay="4950"/>
                            </p:stCondLst>
                            <p:childTnLst>
                              <p:par>
                                <p:cTn id="43" presetID="42" presetClass="exit" presetSubtype="0" fill="hold" grpId="1" nodeType="afterEffect">
                                  <p:stCondLst>
                                    <p:cond delay="2000"/>
                                  </p:stCondLst>
                                  <p:childTnLst>
                                    <p:animEffect transition="out" filter="fade">
                                      <p:cBhvr>
                                        <p:cTn id="44" dur="1000"/>
                                        <p:tgtEl>
                                          <p:spTgt spid="5"/>
                                        </p:tgtEl>
                                      </p:cBhvr>
                                    </p:animEffect>
                                    <p:anim calcmode="lin" valueType="num">
                                      <p:cBhvr>
                                        <p:cTn id="45" dur="1000"/>
                                        <p:tgtEl>
                                          <p:spTgt spid="5"/>
                                        </p:tgtEl>
                                        <p:attrNameLst>
                                          <p:attrName>ppt_x</p:attrName>
                                        </p:attrNameLst>
                                      </p:cBhvr>
                                      <p:tavLst>
                                        <p:tav tm="0">
                                          <p:val>
                                            <p:strVal val="ppt_x"/>
                                          </p:val>
                                        </p:tav>
                                        <p:tav tm="100000">
                                          <p:val>
                                            <p:strVal val="ppt_x"/>
                                          </p:val>
                                        </p:tav>
                                      </p:tavLst>
                                    </p:anim>
                                    <p:anim calcmode="lin" valueType="num">
                                      <p:cBhvr>
                                        <p:cTn id="46" dur="1000"/>
                                        <p:tgtEl>
                                          <p:spTgt spid="5"/>
                                        </p:tgtEl>
                                        <p:attrNameLst>
                                          <p:attrName>ppt_y</p:attrName>
                                        </p:attrNameLst>
                                      </p:cBhvr>
                                      <p:tavLst>
                                        <p:tav tm="0">
                                          <p:val>
                                            <p:strVal val="ppt_y"/>
                                          </p:val>
                                        </p:tav>
                                        <p:tav tm="100000">
                                          <p:val>
                                            <p:strVal val="ppt_y+.1"/>
                                          </p:val>
                                        </p:tav>
                                      </p:tavLst>
                                    </p:anim>
                                    <p:set>
                                      <p:cBhvr>
                                        <p:cTn id="47" dur="1" fill="hold">
                                          <p:stCondLst>
                                            <p:cond delay="999"/>
                                          </p:stCondLst>
                                        </p:cTn>
                                        <p:tgtEl>
                                          <p:spTgt spid="5"/>
                                        </p:tgtEl>
                                        <p:attrNameLst>
                                          <p:attrName>style.visibility</p:attrName>
                                        </p:attrNameLst>
                                      </p:cBhvr>
                                      <p:to>
                                        <p:strVal val="hidden"/>
                                      </p:to>
                                    </p:set>
                                  </p:childTnLst>
                                </p:cTn>
                              </p:par>
                              <p:par>
                                <p:cTn id="48" presetID="2" presetClass="exit" presetSubtype="4" fill="hold" nodeType="withEffect">
                                  <p:stCondLst>
                                    <p:cond delay="2000"/>
                                  </p:stCondLst>
                                  <p:childTnLst>
                                    <p:anim calcmode="lin" valueType="num">
                                      <p:cBhvr additive="base">
                                        <p:cTn id="49" dur="1000"/>
                                        <p:tgtEl>
                                          <p:spTgt spid="6147"/>
                                        </p:tgtEl>
                                        <p:attrNameLst>
                                          <p:attrName>ppt_x</p:attrName>
                                        </p:attrNameLst>
                                      </p:cBhvr>
                                      <p:tavLst>
                                        <p:tav tm="0">
                                          <p:val>
                                            <p:strVal val="ppt_x"/>
                                          </p:val>
                                        </p:tav>
                                        <p:tav tm="100000">
                                          <p:val>
                                            <p:strVal val="ppt_x"/>
                                          </p:val>
                                        </p:tav>
                                      </p:tavLst>
                                    </p:anim>
                                    <p:anim calcmode="lin" valueType="num">
                                      <p:cBhvr additive="base">
                                        <p:cTn id="50" dur="1000"/>
                                        <p:tgtEl>
                                          <p:spTgt spid="6147"/>
                                        </p:tgtEl>
                                        <p:attrNameLst>
                                          <p:attrName>ppt_y</p:attrName>
                                        </p:attrNameLst>
                                      </p:cBhvr>
                                      <p:tavLst>
                                        <p:tav tm="0">
                                          <p:val>
                                            <p:strVal val="ppt_y"/>
                                          </p:val>
                                        </p:tav>
                                        <p:tav tm="100000">
                                          <p:val>
                                            <p:strVal val="1+ppt_h/2"/>
                                          </p:val>
                                        </p:tav>
                                      </p:tavLst>
                                    </p:anim>
                                    <p:set>
                                      <p:cBhvr>
                                        <p:cTn id="51" dur="1" fill="hold">
                                          <p:stCondLst>
                                            <p:cond delay="999"/>
                                          </p:stCondLst>
                                        </p:cTn>
                                        <p:tgtEl>
                                          <p:spTgt spid="61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266"/>
            <a:ext cx="9144000" cy="1617534"/>
          </a:xfrm>
        </p:spPr>
        <p:txBody>
          <a:bodyPr>
            <a:normAutofit/>
          </a:bodyPr>
          <a:lstStyle/>
          <a:p>
            <a:r>
              <a:rPr lang="en-US" sz="4000" b="1" dirty="0" smtClean="0">
                <a:solidFill>
                  <a:srgbClr val="FFFF00"/>
                </a:solidFill>
              </a:rPr>
              <a:t>The state of the Media</a:t>
            </a:r>
            <a:endParaRPr lang="ru-RU" dirty="0"/>
          </a:p>
        </p:txBody>
      </p:sp>
      <p:pic>
        <p:nvPicPr>
          <p:cNvPr id="9219" name="Picture 3" descr="C:\Users\YaqubM\Desktop\ADIU\I Kurs\II semestr\История Азербайджана\Проект Х\foto\midyaaaa.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1310861"/>
            <a:ext cx="8336723" cy="50405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78728928"/>
      </p:ext>
    </p:extLst>
  </p:cSld>
  <p:clrMapOvr>
    <a:masterClrMapping/>
  </p:clrMapOvr>
  <mc:AlternateContent xmlns:mc="http://schemas.openxmlformats.org/markup-compatibility/2006">
    <mc:Choice xmlns="" xmlns:p14="http://schemas.microsoft.com/office/powerpoint/2010/main" Requires="p14">
      <p:transition spd="slow" p14:dur="2000">
        <p14:doors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C:\Users\YaqubM\Desktop\ADIU\I Kurs\II semestr\История Азербайджана\Проект Х\foto\Увахшатра.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620688"/>
            <a:ext cx="2808312" cy="3615852"/>
          </a:xfrm>
          <a:prstGeom prst="rect">
            <a:avLst/>
          </a:prstGeom>
          <a:noFill/>
          <a:extLst>
            <a:ext uri="{909E8E84-426E-40DD-AFC4-6F175D3DCCD1}">
              <a14:hiddenFill xmlns="" xmlns:a14="http://schemas.microsoft.com/office/drawing/2010/main">
                <a:solidFill>
                  <a:srgbClr val="FFFFFF"/>
                </a:solidFill>
              </a14:hiddenFill>
            </a:ext>
          </a:extLst>
        </p:spPr>
      </p:pic>
      <p:pic>
        <p:nvPicPr>
          <p:cNvPr id="12292" name="Picture 4" descr="C:\Users\YaqubM\Desktop\ADIU\I Kurs\II semestr\История Азербайджана\Проект Х\foto\bank_20635_22294.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63888" y="620688"/>
            <a:ext cx="5487452" cy="361585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Прямоугольник 4"/>
          <p:cNvSpPr/>
          <p:nvPr/>
        </p:nvSpPr>
        <p:spPr>
          <a:xfrm>
            <a:off x="343922" y="4689387"/>
            <a:ext cx="2808312" cy="830997"/>
          </a:xfrm>
          <a:prstGeom prst="rect">
            <a:avLst/>
          </a:prstGeom>
        </p:spPr>
        <p:txBody>
          <a:bodyPr wrap="square">
            <a:spAutoFit/>
          </a:bodyPr>
          <a:lstStyle/>
          <a:p>
            <a:pPr algn="ctr"/>
            <a:r>
              <a:rPr lang="en-US" sz="2400" b="1" dirty="0" err="1" smtClean="0">
                <a:solidFill>
                  <a:srgbClr val="FFFF00"/>
                </a:solidFill>
              </a:rPr>
              <a:t>Kiaxar</a:t>
            </a:r>
            <a:r>
              <a:rPr lang="en-US" sz="2400" b="1" dirty="0" smtClean="0">
                <a:solidFill>
                  <a:srgbClr val="FFFF00"/>
                </a:solidFill>
              </a:rPr>
              <a:t>, the ruler of Media</a:t>
            </a:r>
            <a:endParaRPr lang="ru-RU" sz="2400" b="1" dirty="0"/>
          </a:p>
        </p:txBody>
      </p:sp>
    </p:spTree>
    <p:extLst>
      <p:ext uri="{BB962C8B-B14F-4D97-AF65-F5344CB8AC3E}">
        <p14:creationId xmlns="" xmlns:p14="http://schemas.microsoft.com/office/powerpoint/2010/main" val="2637708156"/>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C:\Users\YaqubM\Desktop\ADIU\I Kurs\II semestr\История Азербайджана\Проект Х\foto\manna.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908720"/>
            <a:ext cx="8784976" cy="286702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Заголовок 1"/>
          <p:cNvSpPr>
            <a:spLocks noGrp="1"/>
          </p:cNvSpPr>
          <p:nvPr>
            <p:ph type="title"/>
          </p:nvPr>
        </p:nvSpPr>
        <p:spPr>
          <a:xfrm>
            <a:off x="457200" y="274638"/>
            <a:ext cx="8229600" cy="634082"/>
          </a:xfrm>
        </p:spPr>
        <p:txBody>
          <a:bodyPr>
            <a:normAutofit fontScale="90000"/>
          </a:bodyPr>
          <a:lstStyle/>
          <a:p>
            <a:r>
              <a:rPr lang="az-Latn-AZ" b="1" dirty="0" smtClean="0">
                <a:solidFill>
                  <a:srgbClr val="FFFF00"/>
                </a:solidFill>
              </a:rPr>
              <a:t>Culture</a:t>
            </a:r>
            <a:endParaRPr lang="ru-RU" dirty="0"/>
          </a:p>
        </p:txBody>
      </p:sp>
      <p:pic>
        <p:nvPicPr>
          <p:cNvPr id="8" name="Picture 3" descr="C:\Users\YaqubM\Desktop\ADIU\I Kurs\II semestr\История Азербайджана\Проект Х\foto\manna3.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25515" y="4124574"/>
            <a:ext cx="1944216" cy="2536509"/>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2" descr="C:\Users\YaqubM\Desktop\ADIU\I Kurs\II semestr\История Азербайджана\Проект Х\foto\Manna dövrünə aid ı ıl cam IX əsr Kalar Dəşt Güney Azərbaycan.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0" y="4124574"/>
            <a:ext cx="3621391" cy="25964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75131321"/>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1"/>
                </a:solidFill>
              </a:rPr>
              <a:t>Ancient countries in the territory of Azerbaijan</a:t>
            </a:r>
            <a:endParaRPr lang="ru-RU" dirty="0">
              <a:solidFill>
                <a:schemeClr val="bg1"/>
              </a:solidFill>
            </a:endParaRPr>
          </a:p>
        </p:txBody>
      </p:sp>
      <p:pic>
        <p:nvPicPr>
          <p:cNvPr id="4" name="Содержимое 3" descr="Albaniya-Atropatena.jpg"/>
          <p:cNvPicPr>
            <a:picLocks noGrp="1" noChangeAspect="1"/>
          </p:cNvPicPr>
          <p:nvPr>
            <p:ph idx="1"/>
          </p:nvPr>
        </p:nvPicPr>
        <p:blipFill>
          <a:blip r:embed="rId2" cstate="print"/>
          <a:stretch>
            <a:fillRect/>
          </a:stretch>
        </p:blipFill>
        <p:spPr>
          <a:xfrm>
            <a:off x="971600" y="1600200"/>
            <a:ext cx="7776864" cy="470852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60032" y="274638"/>
            <a:ext cx="3826768" cy="2434282"/>
          </a:xfrm>
        </p:spPr>
        <p:txBody>
          <a:bodyPr/>
          <a:lstStyle/>
          <a:p>
            <a:endParaRPr lang="ru-RU" dirty="0"/>
          </a:p>
        </p:txBody>
      </p:sp>
      <p:sp>
        <p:nvSpPr>
          <p:cNvPr id="3" name="Содержимое 2"/>
          <p:cNvSpPr>
            <a:spLocks noGrp="1"/>
          </p:cNvSpPr>
          <p:nvPr>
            <p:ph sz="half" idx="1"/>
          </p:nvPr>
        </p:nvSpPr>
        <p:spPr>
          <a:xfrm>
            <a:off x="179512" y="260648"/>
            <a:ext cx="4316288" cy="6264696"/>
          </a:xfrm>
        </p:spPr>
        <p:txBody>
          <a:bodyPr>
            <a:noAutofit/>
          </a:bodyPr>
          <a:lstStyle/>
          <a:p>
            <a:r>
              <a:rPr lang="en-US" sz="2400" dirty="0" smtClean="0">
                <a:solidFill>
                  <a:srgbClr val="FFFF00"/>
                </a:solidFill>
                <a:latin typeface="Times New Roman" pitchFamily="18" charset="0"/>
                <a:cs typeface="Times New Roman" pitchFamily="18" charset="0"/>
              </a:rPr>
              <a:t>After the death of Alexander the great in 323bc his created empire got shattered into separate states.  At that time there arose the state of </a:t>
            </a:r>
            <a:r>
              <a:rPr lang="en-US" sz="2400" dirty="0" err="1" smtClean="0">
                <a:solidFill>
                  <a:srgbClr val="FFFF00"/>
                </a:solidFill>
                <a:latin typeface="Times New Roman" pitchFamily="18" charset="0"/>
                <a:cs typeface="Times New Roman" pitchFamily="18" charset="0"/>
              </a:rPr>
              <a:t>Atropatena</a:t>
            </a:r>
            <a:r>
              <a:rPr lang="en-US" sz="2400" dirty="0" smtClean="0">
                <a:solidFill>
                  <a:srgbClr val="FFFF00"/>
                </a:solidFill>
                <a:latin typeface="Times New Roman" pitchFamily="18" charset="0"/>
                <a:cs typeface="Times New Roman" pitchFamily="18" charset="0"/>
              </a:rPr>
              <a:t> in the south and state</a:t>
            </a:r>
            <a:br>
              <a:rPr lang="en-US" sz="2400" dirty="0" smtClean="0">
                <a:solidFill>
                  <a:srgbClr val="FFFF00"/>
                </a:solidFill>
                <a:latin typeface="Times New Roman" pitchFamily="18" charset="0"/>
                <a:cs typeface="Times New Roman" pitchFamily="18" charset="0"/>
              </a:rPr>
            </a:br>
            <a:r>
              <a:rPr lang="en-US" sz="2400" dirty="0" smtClean="0">
                <a:solidFill>
                  <a:srgbClr val="FFFF00"/>
                </a:solidFill>
                <a:latin typeface="Times New Roman" pitchFamily="18" charset="0"/>
                <a:cs typeface="Times New Roman" pitchFamily="18" charset="0"/>
              </a:rPr>
              <a:t> of Albania in the north of Azerbaijan. </a:t>
            </a:r>
            <a:r>
              <a:rPr lang="en-US" sz="2400" dirty="0" err="1" smtClean="0">
                <a:solidFill>
                  <a:srgbClr val="FFFF00"/>
                </a:solidFill>
                <a:latin typeface="Times New Roman" pitchFamily="18" charset="0"/>
                <a:cs typeface="Times New Roman" pitchFamily="18" charset="0"/>
              </a:rPr>
              <a:t>Atropat</a:t>
            </a:r>
            <a:r>
              <a:rPr lang="en-US" sz="2400" dirty="0" smtClean="0">
                <a:solidFill>
                  <a:srgbClr val="FFFF00"/>
                </a:solidFill>
                <a:latin typeface="Times New Roman" pitchFamily="18" charset="0"/>
                <a:cs typeface="Times New Roman" pitchFamily="18" charset="0"/>
              </a:rPr>
              <a:t> was the first king of </a:t>
            </a:r>
            <a:r>
              <a:rPr lang="en-US" sz="2400" dirty="0" err="1" smtClean="0">
                <a:solidFill>
                  <a:srgbClr val="FFFF00"/>
                </a:solidFill>
                <a:latin typeface="Times New Roman" pitchFamily="18" charset="0"/>
                <a:cs typeface="Times New Roman" pitchFamily="18" charset="0"/>
              </a:rPr>
              <a:t>Atropatena</a:t>
            </a:r>
            <a:r>
              <a:rPr lang="en-US" sz="2400" dirty="0" smtClean="0">
                <a:solidFill>
                  <a:srgbClr val="FFFF00"/>
                </a:solidFill>
                <a:latin typeface="Times New Roman" pitchFamily="18" charset="0"/>
                <a:cs typeface="Times New Roman" pitchFamily="18" charset="0"/>
              </a:rPr>
              <a:t> .the creation of a geographical name of “Azerbaijan” is connected with </a:t>
            </a:r>
            <a:r>
              <a:rPr lang="en-US" sz="2400" dirty="0" err="1" smtClean="0">
                <a:solidFill>
                  <a:srgbClr val="FFFF00"/>
                </a:solidFill>
                <a:latin typeface="Times New Roman" pitchFamily="18" charset="0"/>
                <a:cs typeface="Times New Roman" pitchFamily="18" charset="0"/>
              </a:rPr>
              <a:t>Atropatena</a:t>
            </a:r>
            <a:r>
              <a:rPr lang="en-US" sz="2400" dirty="0" smtClean="0">
                <a:solidFill>
                  <a:srgbClr val="FFFF00"/>
                </a:solidFill>
                <a:latin typeface="Times New Roman" pitchFamily="18" charset="0"/>
                <a:cs typeface="Times New Roman" pitchFamily="18" charset="0"/>
              </a:rPr>
              <a:t> .  </a:t>
            </a:r>
            <a:r>
              <a:rPr lang="en-US" sz="2400" dirty="0" err="1" smtClean="0">
                <a:solidFill>
                  <a:srgbClr val="FFFF00"/>
                </a:solidFill>
                <a:latin typeface="Times New Roman" pitchFamily="18" charset="0"/>
                <a:cs typeface="Times New Roman" pitchFamily="18" charset="0"/>
              </a:rPr>
              <a:t>Qazaka</a:t>
            </a:r>
            <a:r>
              <a:rPr lang="en-US" sz="2400" dirty="0" smtClean="0">
                <a:solidFill>
                  <a:srgbClr val="FFFF00"/>
                </a:solidFill>
                <a:latin typeface="Times New Roman" pitchFamily="18" charset="0"/>
                <a:cs typeface="Times New Roman" pitchFamily="18" charset="0"/>
              </a:rPr>
              <a:t> was the capital city of </a:t>
            </a:r>
            <a:r>
              <a:rPr lang="en-US" sz="2400" dirty="0" err="1" smtClean="0">
                <a:solidFill>
                  <a:srgbClr val="FFFF00"/>
                </a:solidFill>
                <a:latin typeface="Times New Roman" pitchFamily="18" charset="0"/>
                <a:cs typeface="Times New Roman" pitchFamily="18" charset="0"/>
              </a:rPr>
              <a:t>Atropatena</a:t>
            </a:r>
            <a:r>
              <a:rPr lang="en-US" sz="2400" dirty="0" smtClean="0">
                <a:solidFill>
                  <a:srgbClr val="FFFF00"/>
                </a:solidFill>
                <a:latin typeface="Times New Roman" pitchFamily="18" charset="0"/>
                <a:cs typeface="Times New Roman" pitchFamily="18" charset="0"/>
              </a:rPr>
              <a:t> and it was situated on the south-east of lake </a:t>
            </a:r>
            <a:r>
              <a:rPr lang="en-US" sz="2400" dirty="0" err="1" smtClean="0">
                <a:solidFill>
                  <a:srgbClr val="FFFF00"/>
                </a:solidFill>
                <a:latin typeface="Times New Roman" pitchFamily="18" charset="0"/>
                <a:cs typeface="Times New Roman" pitchFamily="18" charset="0"/>
              </a:rPr>
              <a:t>Urmiya</a:t>
            </a:r>
            <a:r>
              <a:rPr lang="en-US" sz="2400" dirty="0" smtClean="0">
                <a:solidFill>
                  <a:srgbClr val="FFFF00"/>
                </a:solidFill>
                <a:latin typeface="Times New Roman" pitchFamily="18" charset="0"/>
                <a:cs typeface="Times New Roman" pitchFamily="18" charset="0"/>
              </a:rPr>
              <a:t>.</a:t>
            </a:r>
            <a:endParaRPr lang="ru-RU" sz="2400" dirty="0">
              <a:solidFill>
                <a:srgbClr val="FFFF00"/>
              </a:solidFill>
              <a:latin typeface="Times New Roman" pitchFamily="18" charset="0"/>
              <a:cs typeface="Times New Roman" pitchFamily="18" charset="0"/>
            </a:endParaRPr>
          </a:p>
        </p:txBody>
      </p:sp>
      <p:pic>
        <p:nvPicPr>
          <p:cNvPr id="5" name="Объект 5"/>
          <p:cNvPicPr>
            <a:picLocks noGrp="1" noChangeAspect="1"/>
          </p:cNvPicPr>
          <p:nvPr>
            <p:ph sz="half" idx="2"/>
          </p:nvPr>
        </p:nvPicPr>
        <p:blipFill>
          <a:blip r:embed="rId2" cstate="print">
            <a:extLst>
              <a:ext uri="{28A0092B-C50C-407E-A947-70E740481C1C}">
                <a14:useLocalDpi xmlns="" xmlns:a14="http://schemas.microsoft.com/office/drawing/2010/main" val="0"/>
              </a:ext>
            </a:extLst>
          </a:blip>
          <a:stretch>
            <a:fillRect/>
          </a:stretch>
        </p:blipFill>
        <p:spPr>
          <a:xfrm>
            <a:off x="4499992" y="332656"/>
            <a:ext cx="4326632" cy="620903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93873" y="104503"/>
            <a:ext cx="2400300" cy="764177"/>
          </a:xfrm>
        </p:spPr>
        <p:txBody>
          <a:bodyPr>
            <a:normAutofit/>
          </a:bodyPr>
          <a:lstStyle/>
          <a:p>
            <a:r>
              <a:rPr lang="en-US" sz="2400" dirty="0" smtClean="0">
                <a:latin typeface="Bahnschrift Light" panose="020B0502040204020203" pitchFamily="34" charset="0"/>
              </a:rPr>
              <a:t>          </a:t>
            </a:r>
            <a:r>
              <a:rPr lang="en-US" dirty="0" smtClean="0">
                <a:latin typeface="Bahnschrift Light" panose="020B0502040204020203" pitchFamily="34" charset="0"/>
              </a:rPr>
              <a:t>Battle</a:t>
            </a:r>
            <a:r>
              <a:rPr lang="en-US" sz="2400" dirty="0" smtClean="0">
                <a:latin typeface="Bahnschrift Light" panose="020B0502040204020203" pitchFamily="34" charset="0"/>
              </a:rPr>
              <a:t> </a:t>
            </a:r>
            <a:endParaRPr lang="ru-RU" sz="2400" dirty="0">
              <a:latin typeface="Bahnschrift Light" panose="020B0502040204020203" pitchFamily="34" charset="0"/>
            </a:endParaRPr>
          </a:p>
        </p:txBody>
      </p:sp>
      <p:sp>
        <p:nvSpPr>
          <p:cNvPr id="4" name="Текст 3"/>
          <p:cNvSpPr>
            <a:spLocks noGrp="1"/>
          </p:cNvSpPr>
          <p:nvPr>
            <p:ph type="body" idx="2"/>
          </p:nvPr>
        </p:nvSpPr>
        <p:spPr>
          <a:xfrm>
            <a:off x="5868145" y="1052736"/>
            <a:ext cx="3275856" cy="4914813"/>
          </a:xfrm>
        </p:spPr>
        <p:txBody>
          <a:bodyPr>
            <a:noAutofit/>
          </a:bodyPr>
          <a:lstStyle/>
          <a:p>
            <a:r>
              <a:rPr lang="en-US" sz="2000" dirty="0" smtClean="0"/>
              <a:t>Antiochus III (223-187 BC) came to power in the State of Seleucids. He attacked </a:t>
            </a:r>
            <a:r>
              <a:rPr lang="en-US" sz="2000" dirty="0" err="1" smtClean="0"/>
              <a:t>Atropatena</a:t>
            </a:r>
            <a:r>
              <a:rPr lang="en-US" sz="2000" dirty="0" smtClean="0"/>
              <a:t> in 223 BC and won. As a result ,</a:t>
            </a:r>
            <a:r>
              <a:rPr lang="en-US" sz="2000" dirty="0" err="1" smtClean="0"/>
              <a:t>Artabazan</a:t>
            </a:r>
            <a:r>
              <a:rPr lang="en-US" sz="2000" dirty="0" smtClean="0"/>
              <a:t> –the king of </a:t>
            </a:r>
            <a:r>
              <a:rPr lang="en-US" sz="2000" dirty="0" err="1" smtClean="0"/>
              <a:t>Atropatena</a:t>
            </a:r>
            <a:r>
              <a:rPr lang="en-US" sz="2000" dirty="0" smtClean="0"/>
              <a:t> became dependent on the Seleucids. However military success of the Seleucids continued a short while.   Rome was trying to spread its dominance in the eastern </a:t>
            </a:r>
            <a:r>
              <a:rPr lang="en-US" sz="2000" dirty="0" err="1" smtClean="0"/>
              <a:t>contries</a:t>
            </a:r>
            <a:r>
              <a:rPr lang="en-US" sz="2000" dirty="0" smtClean="0"/>
              <a:t>.  Romans defeated Antiochus III at the battle of Magnesia in 190 BC.  The State of </a:t>
            </a:r>
            <a:r>
              <a:rPr lang="en-US" sz="2000" dirty="0" err="1" smtClean="0"/>
              <a:t>Atropatena</a:t>
            </a:r>
            <a:r>
              <a:rPr lang="en-US" sz="2000" dirty="0" smtClean="0"/>
              <a:t> became independent again. </a:t>
            </a:r>
            <a:endParaRPr lang="ru-RU" sz="2000" dirty="0"/>
          </a:p>
        </p:txBody>
      </p:sp>
      <p:pic>
        <p:nvPicPr>
          <p:cNvPr id="5" name="Объект 4"/>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705394" y="1484335"/>
            <a:ext cx="4689566" cy="3845311"/>
          </a:xfrm>
        </p:spPr>
      </p:pic>
    </p:spTree>
    <p:extLst>
      <p:ext uri="{BB962C8B-B14F-4D97-AF65-F5344CB8AC3E}">
        <p14:creationId xmlns="" xmlns:p14="http://schemas.microsoft.com/office/powerpoint/2010/main" val="3611852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1"/>
                </a:solidFill>
              </a:rPr>
              <a:t>The state symbol of the state of </a:t>
            </a:r>
            <a:r>
              <a:rPr lang="en-US" dirty="0" err="1" smtClean="0">
                <a:solidFill>
                  <a:schemeClr val="bg1"/>
                </a:solidFill>
              </a:rPr>
              <a:t>Atropatena</a:t>
            </a:r>
            <a:endParaRPr lang="ru-RU" dirty="0">
              <a:solidFill>
                <a:schemeClr val="bg1"/>
              </a:solidFill>
            </a:endParaRPr>
          </a:p>
        </p:txBody>
      </p:sp>
      <p:pic>
        <p:nvPicPr>
          <p:cNvPr id="4" name="Содержимое 3" descr="400x400xatropatena.jpg.pagespeed.ic.JGIcI8sGpJ.jpg"/>
          <p:cNvPicPr>
            <a:picLocks noGrp="1" noChangeAspect="1"/>
          </p:cNvPicPr>
          <p:nvPr>
            <p:ph idx="1"/>
          </p:nvPr>
        </p:nvPicPr>
        <p:blipFill>
          <a:blip r:embed="rId2" cstate="print"/>
          <a:stretch>
            <a:fillRect/>
          </a:stretch>
        </p:blipFill>
        <p:spPr>
          <a:xfrm>
            <a:off x="971600" y="2049462"/>
            <a:ext cx="7056784" cy="4403874"/>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1"/>
                </a:solidFill>
              </a:rPr>
              <a:t>Money coined during </a:t>
            </a:r>
            <a:r>
              <a:rPr lang="en-US" dirty="0" err="1" smtClean="0">
                <a:solidFill>
                  <a:schemeClr val="bg1"/>
                </a:solidFill>
              </a:rPr>
              <a:t>Atropatena</a:t>
            </a:r>
            <a:r>
              <a:rPr lang="en-US" dirty="0" smtClean="0">
                <a:solidFill>
                  <a:schemeClr val="bg1"/>
                </a:solidFill>
              </a:rPr>
              <a:t> and Albania</a:t>
            </a:r>
            <a:endParaRPr lang="ru-RU" dirty="0">
              <a:solidFill>
                <a:schemeClr val="bg1"/>
              </a:solidFill>
            </a:endParaRPr>
          </a:p>
        </p:txBody>
      </p:sp>
      <p:pic>
        <p:nvPicPr>
          <p:cNvPr id="4" name="Содержимое 3" descr="35_1.jpg"/>
          <p:cNvPicPr>
            <a:picLocks noGrp="1" noChangeAspect="1"/>
          </p:cNvPicPr>
          <p:nvPr>
            <p:ph idx="1"/>
          </p:nvPr>
        </p:nvPicPr>
        <p:blipFill>
          <a:blip r:embed="rId2" cstate="print"/>
          <a:stretch>
            <a:fillRect/>
          </a:stretch>
        </p:blipFill>
        <p:spPr>
          <a:xfrm>
            <a:off x="1043608" y="2132856"/>
            <a:ext cx="7200799" cy="4536504"/>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1"/>
                </a:solidFill>
              </a:rPr>
              <a:t>Paint containers found in the </a:t>
            </a:r>
            <a:r>
              <a:rPr lang="en-US" dirty="0" err="1" smtClean="0">
                <a:solidFill>
                  <a:schemeClr val="bg1"/>
                </a:solidFill>
              </a:rPr>
              <a:t>Atropatena</a:t>
            </a:r>
            <a:r>
              <a:rPr lang="en-US" dirty="0" smtClean="0">
                <a:solidFill>
                  <a:schemeClr val="bg1"/>
                </a:solidFill>
              </a:rPr>
              <a:t> area</a:t>
            </a:r>
            <a:endParaRPr lang="ru-RU" dirty="0">
              <a:solidFill>
                <a:schemeClr val="bg1"/>
              </a:solidFill>
            </a:endParaRPr>
          </a:p>
        </p:txBody>
      </p:sp>
      <p:pic>
        <p:nvPicPr>
          <p:cNvPr id="4" name="Содержимое 3" descr="200px-Qarakober_yasayis_yerinde_Atropatena_dovrune_aid_boyali_saxsi_qab.jpg"/>
          <p:cNvPicPr>
            <a:picLocks noGrp="1" noChangeAspect="1"/>
          </p:cNvPicPr>
          <p:nvPr>
            <p:ph idx="1"/>
          </p:nvPr>
        </p:nvPicPr>
        <p:blipFill>
          <a:blip r:embed="rId2" cstate="print"/>
          <a:stretch>
            <a:fillRect/>
          </a:stretch>
        </p:blipFill>
        <p:spPr>
          <a:xfrm>
            <a:off x="1115616" y="1844824"/>
            <a:ext cx="6696744" cy="446449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pic>
        <p:nvPicPr>
          <p:cNvPr id="4" name="Содержимое 3" descr="On_Asiya_erazisinde_qedim_tayfalar,_tayfa_bilikleri_ve_dovletler_(e.a._III-II_minilliklerde).jpg"/>
          <p:cNvPicPr>
            <a:picLocks noGrp="1" noChangeAspect="1"/>
          </p:cNvPicPr>
          <p:nvPr>
            <p:ph idx="1"/>
          </p:nvPr>
        </p:nvPicPr>
        <p:blipFill>
          <a:blip r:embed="rId2" cstate="print"/>
          <a:stretch>
            <a:fillRect/>
          </a:stretch>
        </p:blipFill>
        <p:spPr>
          <a:xfrm>
            <a:off x="395536" y="332656"/>
            <a:ext cx="8352928" cy="5976069"/>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Latn-AZ" dirty="0" smtClean="0">
                <a:solidFill>
                  <a:schemeClr val="bg1"/>
                </a:solidFill>
              </a:rPr>
              <a:t>State of Albania</a:t>
            </a:r>
            <a:endParaRPr lang="ru-RU" dirty="0">
              <a:solidFill>
                <a:schemeClr val="bg1"/>
              </a:solidFill>
            </a:endParaRPr>
          </a:p>
        </p:txBody>
      </p:sp>
      <p:pic>
        <p:nvPicPr>
          <p:cNvPr id="4" name="Содержимое 3" descr="1355595678_atropatena_v_qafqaz_albaniyas.jpg"/>
          <p:cNvPicPr>
            <a:picLocks noGrp="1" noChangeAspect="1"/>
          </p:cNvPicPr>
          <p:nvPr>
            <p:ph idx="1"/>
          </p:nvPr>
        </p:nvPicPr>
        <p:blipFill>
          <a:blip r:embed="rId2" cstate="print"/>
          <a:stretch>
            <a:fillRect/>
          </a:stretch>
        </p:blipFill>
        <p:spPr>
          <a:xfrm>
            <a:off x="611560" y="1340768"/>
            <a:ext cx="7776864" cy="5040559"/>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0629" y="188640"/>
            <a:ext cx="8895806" cy="4176464"/>
          </a:xfrm>
        </p:spPr>
        <p:txBody>
          <a:bodyPr>
            <a:noAutofit/>
          </a:bodyPr>
          <a:lstStyle/>
          <a:p>
            <a:r>
              <a:rPr lang="en-US" sz="2400" dirty="0" smtClean="0">
                <a:solidFill>
                  <a:srgbClr val="FFFF00"/>
                </a:solidFill>
                <a:latin typeface="Times New Roman" pitchFamily="18" charset="0"/>
                <a:cs typeface="Times New Roman" pitchFamily="18" charset="0"/>
              </a:rPr>
              <a:t>0ne 0f the main temples of  Zoroastrianism  was located in  </a:t>
            </a:r>
            <a:r>
              <a:rPr lang="en-US" sz="2400" dirty="0" err="1" smtClean="0">
                <a:solidFill>
                  <a:srgbClr val="FFFF00"/>
                </a:solidFill>
                <a:latin typeface="Times New Roman" pitchFamily="18" charset="0"/>
                <a:cs typeface="Times New Roman" pitchFamily="18" charset="0"/>
              </a:rPr>
              <a:t>qazaka</a:t>
            </a:r>
            <a:r>
              <a:rPr lang="en-US" sz="2400" dirty="0" smtClean="0">
                <a:solidFill>
                  <a:srgbClr val="FFFF00"/>
                </a:solidFill>
                <a:latin typeface="Times New Roman" pitchFamily="18" charset="0"/>
                <a:cs typeface="Times New Roman" pitchFamily="18" charset="0"/>
              </a:rPr>
              <a:t>, the capital </a:t>
            </a:r>
            <a:br>
              <a:rPr lang="en-US" sz="2400" dirty="0" smtClean="0">
                <a:solidFill>
                  <a:srgbClr val="FFFF00"/>
                </a:solidFill>
                <a:latin typeface="Times New Roman" pitchFamily="18" charset="0"/>
                <a:cs typeface="Times New Roman" pitchFamily="18" charset="0"/>
              </a:rPr>
            </a:br>
            <a:r>
              <a:rPr lang="en-US" sz="2400" dirty="0">
                <a:solidFill>
                  <a:srgbClr val="FFFF00"/>
                </a:solidFill>
                <a:latin typeface="Times New Roman" pitchFamily="18" charset="0"/>
                <a:cs typeface="Times New Roman" pitchFamily="18" charset="0"/>
              </a:rPr>
              <a:t/>
            </a:r>
            <a:br>
              <a:rPr lang="en-US" sz="2400" dirty="0">
                <a:solidFill>
                  <a:srgbClr val="FFFF00"/>
                </a:solidFill>
                <a:latin typeface="Times New Roman" pitchFamily="18" charset="0"/>
                <a:cs typeface="Times New Roman" pitchFamily="18" charset="0"/>
              </a:rPr>
            </a:br>
            <a:r>
              <a:rPr lang="en-US" sz="2400" dirty="0" smtClean="0">
                <a:solidFill>
                  <a:srgbClr val="FFFF00"/>
                </a:solidFill>
                <a:latin typeface="Times New Roman" pitchFamily="18" charset="0"/>
                <a:cs typeface="Times New Roman" pitchFamily="18" charset="0"/>
              </a:rPr>
              <a:t> city  of </a:t>
            </a:r>
            <a:r>
              <a:rPr lang="en-US" sz="2400" dirty="0" err="1" smtClean="0">
                <a:solidFill>
                  <a:srgbClr val="FFFF00"/>
                </a:solidFill>
                <a:latin typeface="Times New Roman" pitchFamily="18" charset="0"/>
                <a:cs typeface="Times New Roman" pitchFamily="18" charset="0"/>
              </a:rPr>
              <a:t>atropatena.this</a:t>
            </a:r>
            <a:r>
              <a:rPr lang="en-US" sz="2400" dirty="0" smtClean="0">
                <a:solidFill>
                  <a:srgbClr val="FFFF00"/>
                </a:solidFill>
                <a:latin typeface="Times New Roman" pitchFamily="18" charset="0"/>
                <a:cs typeface="Times New Roman" pitchFamily="18" charset="0"/>
              </a:rPr>
              <a:t>  temple  retained  it is  importance  dissemination  of </a:t>
            </a:r>
            <a:r>
              <a:rPr lang="en-US" sz="2400" dirty="0" err="1" smtClean="0">
                <a:solidFill>
                  <a:srgbClr val="FFFF00"/>
                </a:solidFill>
                <a:latin typeface="Times New Roman" pitchFamily="18" charset="0"/>
                <a:cs typeface="Times New Roman" pitchFamily="18" charset="0"/>
              </a:rPr>
              <a:t>islam</a:t>
            </a:r>
            <a:r>
              <a:rPr lang="en-US" sz="2400" dirty="0" smtClean="0">
                <a:solidFill>
                  <a:srgbClr val="FFFF00"/>
                </a:solidFill>
                <a:latin typeface="Times New Roman" pitchFamily="18" charset="0"/>
                <a:cs typeface="Times New Roman" pitchFamily="18" charset="0"/>
              </a:rPr>
              <a:t>.</a:t>
            </a:r>
            <a:br>
              <a:rPr lang="en-US" sz="2400" dirty="0" smtClean="0">
                <a:solidFill>
                  <a:srgbClr val="FFFF00"/>
                </a:solidFill>
                <a:latin typeface="Times New Roman" pitchFamily="18" charset="0"/>
                <a:cs typeface="Times New Roman" pitchFamily="18" charset="0"/>
              </a:rPr>
            </a:br>
            <a:r>
              <a:rPr lang="en-US" sz="2400" dirty="0">
                <a:solidFill>
                  <a:srgbClr val="FFFF00"/>
                </a:solidFill>
                <a:latin typeface="Times New Roman" pitchFamily="18" charset="0"/>
                <a:cs typeface="Times New Roman" pitchFamily="18" charset="0"/>
              </a:rPr>
              <a:t/>
            </a:r>
            <a:br>
              <a:rPr lang="en-US" sz="2400" dirty="0">
                <a:solidFill>
                  <a:srgbClr val="FFFF00"/>
                </a:solidFill>
                <a:latin typeface="Times New Roman" pitchFamily="18" charset="0"/>
                <a:cs typeface="Times New Roman" pitchFamily="18" charset="0"/>
              </a:rPr>
            </a:br>
            <a:r>
              <a:rPr lang="en-US" sz="2400" dirty="0" smtClean="0">
                <a:solidFill>
                  <a:srgbClr val="FFFF00"/>
                </a:solidFill>
                <a:latin typeface="Times New Roman" pitchFamily="18" charset="0"/>
                <a:cs typeface="Times New Roman" pitchFamily="18" charset="0"/>
              </a:rPr>
              <a:t> </a:t>
            </a:r>
            <a:r>
              <a:rPr lang="en-US" sz="2400" dirty="0" err="1" smtClean="0">
                <a:solidFill>
                  <a:srgbClr val="FFFF00"/>
                </a:solidFill>
                <a:latin typeface="Times New Roman" pitchFamily="18" charset="0"/>
                <a:cs typeface="Times New Roman" pitchFamily="18" charset="0"/>
              </a:rPr>
              <a:t>Nowdays</a:t>
            </a:r>
            <a:r>
              <a:rPr lang="en-US" sz="2400" dirty="0" smtClean="0">
                <a:solidFill>
                  <a:srgbClr val="FFFF00"/>
                </a:solidFill>
                <a:latin typeface="Times New Roman" pitchFamily="18" charset="0"/>
                <a:cs typeface="Times New Roman" pitchFamily="18" charset="0"/>
              </a:rPr>
              <a:t>, the number of believers 0f this religion reaches 130 </a:t>
            </a:r>
            <a:r>
              <a:rPr lang="en-US" sz="2400" dirty="0" err="1" smtClean="0">
                <a:solidFill>
                  <a:srgbClr val="FFFF00"/>
                </a:solidFill>
                <a:latin typeface="Times New Roman" pitchFamily="18" charset="0"/>
                <a:cs typeface="Times New Roman" pitchFamily="18" charset="0"/>
              </a:rPr>
              <a:t>thousand.the</a:t>
            </a:r>
            <a:r>
              <a:rPr lang="en-US" sz="2400" dirty="0" smtClean="0">
                <a:solidFill>
                  <a:srgbClr val="FFFF00"/>
                </a:solidFill>
                <a:latin typeface="Times New Roman" pitchFamily="18" charset="0"/>
                <a:cs typeface="Times New Roman" pitchFamily="18" charset="0"/>
              </a:rPr>
              <a:t> </a:t>
            </a:r>
            <a:br>
              <a:rPr lang="en-US" sz="2400" dirty="0" smtClean="0">
                <a:solidFill>
                  <a:srgbClr val="FFFF00"/>
                </a:solidFill>
                <a:latin typeface="Times New Roman" pitchFamily="18" charset="0"/>
                <a:cs typeface="Times New Roman" pitchFamily="18" charset="0"/>
              </a:rPr>
            </a:br>
            <a:r>
              <a:rPr lang="en-US" sz="2400" dirty="0">
                <a:solidFill>
                  <a:srgbClr val="FFFF00"/>
                </a:solidFill>
                <a:latin typeface="Times New Roman" pitchFamily="18" charset="0"/>
                <a:cs typeface="Times New Roman" pitchFamily="18" charset="0"/>
              </a:rPr>
              <a:t/>
            </a:r>
            <a:br>
              <a:rPr lang="en-US" sz="2400" dirty="0">
                <a:solidFill>
                  <a:srgbClr val="FFFF00"/>
                </a:solidFill>
                <a:latin typeface="Times New Roman" pitchFamily="18" charset="0"/>
                <a:cs typeface="Times New Roman" pitchFamily="18" charset="0"/>
              </a:rPr>
            </a:br>
            <a:r>
              <a:rPr lang="en-US" sz="2400" dirty="0" err="1" smtClean="0">
                <a:solidFill>
                  <a:srgbClr val="FFFF00"/>
                </a:solidFill>
                <a:latin typeface="Times New Roman" pitchFamily="18" charset="0"/>
                <a:cs typeface="Times New Roman" pitchFamily="18" charset="0"/>
              </a:rPr>
              <a:t>atropatena</a:t>
            </a:r>
            <a:r>
              <a:rPr lang="en-US" sz="2400" dirty="0" smtClean="0">
                <a:solidFill>
                  <a:srgbClr val="FFFF00"/>
                </a:solidFill>
                <a:latin typeface="Times New Roman" pitchFamily="18" charset="0"/>
                <a:cs typeface="Times New Roman" pitchFamily="18" charset="0"/>
              </a:rPr>
              <a:t>  people  believer  </a:t>
            </a:r>
            <a:r>
              <a:rPr lang="en-US" sz="2400" dirty="0" err="1" smtClean="0">
                <a:solidFill>
                  <a:srgbClr val="FFFF00"/>
                </a:solidFill>
                <a:latin typeface="Times New Roman" pitchFamily="18" charset="0"/>
                <a:cs typeface="Times New Roman" pitchFamily="18" charset="0"/>
              </a:rPr>
              <a:t>zardush</a:t>
            </a:r>
            <a:r>
              <a:rPr lang="en-US" sz="2400" dirty="0" smtClean="0">
                <a:solidFill>
                  <a:srgbClr val="FFFF00"/>
                </a:solidFill>
                <a:latin typeface="Times New Roman" pitchFamily="18" charset="0"/>
                <a:cs typeface="Times New Roman" pitchFamily="18" charset="0"/>
              </a:rPr>
              <a:t>  </a:t>
            </a:r>
            <a:r>
              <a:rPr lang="en-US" sz="2400" dirty="0" err="1" smtClean="0">
                <a:solidFill>
                  <a:srgbClr val="FFFF00"/>
                </a:solidFill>
                <a:latin typeface="Times New Roman" pitchFamily="18" charset="0"/>
                <a:cs typeface="Times New Roman" pitchFamily="18" charset="0"/>
              </a:rPr>
              <a:t>relagion.their</a:t>
            </a:r>
            <a:r>
              <a:rPr lang="en-US" sz="2400" dirty="0" smtClean="0">
                <a:solidFill>
                  <a:srgbClr val="FFFF00"/>
                </a:solidFill>
                <a:latin typeface="Times New Roman" pitchFamily="18" charset="0"/>
                <a:cs typeface="Times New Roman" pitchFamily="18" charset="0"/>
              </a:rPr>
              <a:t> book was </a:t>
            </a:r>
            <a:r>
              <a:rPr lang="en-US" sz="2400" dirty="0" err="1" smtClean="0">
                <a:solidFill>
                  <a:srgbClr val="FFFF00"/>
                </a:solidFill>
                <a:latin typeface="Times New Roman" pitchFamily="18" charset="0"/>
                <a:cs typeface="Times New Roman" pitchFamily="18" charset="0"/>
              </a:rPr>
              <a:t>avesta</a:t>
            </a:r>
            <a:r>
              <a:rPr lang="en-US" sz="2400" dirty="0" smtClean="0">
                <a:solidFill>
                  <a:srgbClr val="FFFF00"/>
                </a:solidFill>
                <a:latin typeface="Times New Roman" pitchFamily="18" charset="0"/>
                <a:cs typeface="Times New Roman" pitchFamily="18" charset="0"/>
              </a:rPr>
              <a:t>. </a:t>
            </a:r>
            <a:endParaRPr lang="ru-RU" sz="2400" dirty="0">
              <a:solidFill>
                <a:srgbClr val="FFFF00"/>
              </a:solidFill>
              <a:latin typeface="Times New Roman" pitchFamily="18" charset="0"/>
              <a:cs typeface="Times New Roman" pitchFamily="18" charset="0"/>
            </a:endParaRPr>
          </a:p>
        </p:txBody>
      </p:sp>
      <p:pic>
        <p:nvPicPr>
          <p:cNvPr id="4" name="Объект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411760" y="4509120"/>
            <a:ext cx="4320479" cy="2348880"/>
          </a:xfrm>
        </p:spPr>
      </p:pic>
    </p:spTree>
    <p:extLst>
      <p:ext uri="{BB962C8B-B14F-4D97-AF65-F5344CB8AC3E}">
        <p14:creationId xmlns="" xmlns:p14="http://schemas.microsoft.com/office/powerpoint/2010/main" val="2066102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12230" y="1"/>
            <a:ext cx="2400300" cy="620688"/>
          </a:xfrm>
        </p:spPr>
        <p:txBody>
          <a:bodyPr>
            <a:normAutofit/>
          </a:bodyPr>
          <a:lstStyle/>
          <a:p>
            <a:r>
              <a:rPr lang="en-US" dirty="0" smtClean="0"/>
              <a:t>`Midian oil`</a:t>
            </a:r>
            <a:endParaRPr lang="ru-RU" dirty="0"/>
          </a:p>
        </p:txBody>
      </p:sp>
      <p:sp>
        <p:nvSpPr>
          <p:cNvPr id="4" name="Текст 3"/>
          <p:cNvSpPr>
            <a:spLocks noGrp="1"/>
          </p:cNvSpPr>
          <p:nvPr>
            <p:ph type="body" idx="2"/>
          </p:nvPr>
        </p:nvSpPr>
        <p:spPr>
          <a:xfrm>
            <a:off x="4860032" y="548680"/>
            <a:ext cx="3860376" cy="5832648"/>
          </a:xfrm>
        </p:spPr>
        <p:txBody>
          <a:bodyPr>
            <a:noAutofit/>
          </a:bodyPr>
          <a:lstStyle/>
          <a:p>
            <a:pPr algn="just"/>
            <a:r>
              <a:rPr lang="en-US" sz="2400" dirty="0" smtClean="0">
                <a:solidFill>
                  <a:srgbClr val="FFFF00"/>
                </a:solidFill>
                <a:latin typeface="Times New Roman" pitchFamily="18" charset="0"/>
                <a:cs typeface="Times New Roman" pitchFamily="18" charset="0"/>
              </a:rPr>
              <a:t>The population was engaged in various sectors of the economy. Agriculture , gardening and viticulture developed in the river valleys and around Lake </a:t>
            </a:r>
            <a:r>
              <a:rPr lang="en-US" sz="2400" dirty="0" err="1" smtClean="0">
                <a:solidFill>
                  <a:srgbClr val="FFFF00"/>
                </a:solidFill>
                <a:latin typeface="Times New Roman" pitchFamily="18" charset="0"/>
                <a:cs typeface="Times New Roman" pitchFamily="18" charset="0"/>
              </a:rPr>
              <a:t>Urmiya</a:t>
            </a:r>
            <a:r>
              <a:rPr lang="en-US" sz="2400" dirty="0" smtClean="0">
                <a:solidFill>
                  <a:srgbClr val="FFFF00"/>
                </a:solidFill>
                <a:latin typeface="Times New Roman" pitchFamily="18" charset="0"/>
                <a:cs typeface="Times New Roman" pitchFamily="18" charset="0"/>
              </a:rPr>
              <a:t>. Cattle - breeding developed in the mountainous areas of the country . There also were oil fields in </a:t>
            </a:r>
            <a:r>
              <a:rPr lang="en-US" sz="2400" dirty="0" err="1" smtClean="0">
                <a:solidFill>
                  <a:srgbClr val="FFFF00"/>
                </a:solidFill>
                <a:latin typeface="Times New Roman" pitchFamily="18" charset="0"/>
                <a:cs typeface="Times New Roman" pitchFamily="18" charset="0"/>
              </a:rPr>
              <a:t>Atropatena</a:t>
            </a:r>
            <a:r>
              <a:rPr lang="en-US" sz="2400" dirty="0" smtClean="0">
                <a:solidFill>
                  <a:srgbClr val="FFFF00"/>
                </a:solidFill>
                <a:latin typeface="Times New Roman" pitchFamily="18" charset="0"/>
                <a:cs typeface="Times New Roman" pitchFamily="18" charset="0"/>
              </a:rPr>
              <a:t> .They extracted oil fields in </a:t>
            </a:r>
            <a:r>
              <a:rPr lang="en-US" sz="2400" dirty="0" err="1" smtClean="0">
                <a:solidFill>
                  <a:srgbClr val="FFFF00"/>
                </a:solidFill>
                <a:latin typeface="Times New Roman" pitchFamily="18" charset="0"/>
                <a:cs typeface="Times New Roman" pitchFamily="18" charset="0"/>
              </a:rPr>
              <a:t>Atropatena</a:t>
            </a:r>
            <a:r>
              <a:rPr lang="en-US" sz="2400" dirty="0" smtClean="0">
                <a:solidFill>
                  <a:srgbClr val="FFFF00"/>
                </a:solidFill>
                <a:latin typeface="Times New Roman" pitchFamily="18" charset="0"/>
                <a:cs typeface="Times New Roman" pitchFamily="18" charset="0"/>
              </a:rPr>
              <a:t> . The oil was called `Midian oil` and was used for military purpose</a:t>
            </a:r>
            <a:r>
              <a:rPr lang="en-US" sz="2400" dirty="0" smtClean="0">
                <a:latin typeface="Times New Roman" pitchFamily="18" charset="0"/>
                <a:cs typeface="Times New Roman" pitchFamily="18" charset="0"/>
              </a:rPr>
              <a:t>.</a:t>
            </a:r>
          </a:p>
        </p:txBody>
      </p:sp>
      <p:pic>
        <p:nvPicPr>
          <p:cNvPr id="5" name="Объект 4"/>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1" y="620688"/>
            <a:ext cx="4572000" cy="5760639"/>
          </a:xfrm>
        </p:spPr>
      </p:pic>
    </p:spTree>
    <p:extLst>
      <p:ext uri="{BB962C8B-B14F-4D97-AF65-F5344CB8AC3E}">
        <p14:creationId xmlns="" xmlns:p14="http://schemas.microsoft.com/office/powerpoint/2010/main" val="3283302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en-US" b="1" i="1" dirty="0" smtClean="0">
                <a:solidFill>
                  <a:srgbClr val="C00000"/>
                </a:solidFill>
                <a:latin typeface="Book Antiqua" panose="02040602050305030304" pitchFamily="18" charset="0"/>
                <a:cs typeface="AngsanaUPC" panose="02020603050405020304" pitchFamily="18" charset="-34"/>
              </a:rPr>
              <a:t>The Establishment of Albania</a:t>
            </a:r>
            <a:endParaRPr lang="ru-RU" dirty="0"/>
          </a:p>
        </p:txBody>
      </p:sp>
      <p:sp>
        <p:nvSpPr>
          <p:cNvPr id="3" name="Содержимое 2"/>
          <p:cNvSpPr>
            <a:spLocks noGrp="1"/>
          </p:cNvSpPr>
          <p:nvPr>
            <p:ph sz="half" idx="1"/>
          </p:nvPr>
        </p:nvSpPr>
        <p:spPr>
          <a:xfrm>
            <a:off x="0" y="1340768"/>
            <a:ext cx="4495800" cy="4785395"/>
          </a:xfrm>
        </p:spPr>
        <p:txBody>
          <a:bodyPr>
            <a:normAutofit fontScale="25000" lnSpcReduction="20000"/>
          </a:bodyPr>
          <a:lstStyle/>
          <a:p>
            <a:r>
              <a:rPr lang="en-US" sz="8000" dirty="0" smtClean="0">
                <a:solidFill>
                  <a:schemeClr val="bg1"/>
                </a:solidFill>
                <a:latin typeface="Times New Roman" pitchFamily="18" charset="0"/>
                <a:cs typeface="Times New Roman" pitchFamily="18" charset="0"/>
              </a:rPr>
              <a:t> After the death of Alexander  the Great in 323 B.C.,  his created empire got shattered into separate states. State of </a:t>
            </a:r>
            <a:r>
              <a:rPr lang="en-US" sz="8000" dirty="0" err="1" smtClean="0">
                <a:solidFill>
                  <a:schemeClr val="bg1"/>
                </a:solidFill>
                <a:latin typeface="Times New Roman" pitchFamily="18" charset="0"/>
                <a:cs typeface="Times New Roman" pitchFamily="18" charset="0"/>
              </a:rPr>
              <a:t>Atropatena</a:t>
            </a:r>
            <a:r>
              <a:rPr lang="en-US" sz="8000" dirty="0" smtClean="0">
                <a:solidFill>
                  <a:schemeClr val="bg1"/>
                </a:solidFill>
                <a:latin typeface="Times New Roman" pitchFamily="18" charset="0"/>
                <a:cs typeface="Times New Roman" pitchFamily="18" charset="0"/>
              </a:rPr>
              <a:t> in the South  and State of Albania in the North of Azerbaijan.</a:t>
            </a:r>
          </a:p>
          <a:p>
            <a:r>
              <a:rPr lang="en-US" sz="8000" dirty="0" smtClean="0">
                <a:solidFill>
                  <a:schemeClr val="bg1"/>
                </a:solidFill>
                <a:latin typeface="Times New Roman" pitchFamily="18" charset="0"/>
                <a:cs typeface="Times New Roman" pitchFamily="18" charset="0"/>
              </a:rPr>
              <a:t>	The independent state of Albania was established  at the end of IV- beginning of III centuries B.C. The Albanians  lived in the territory, located between  Iberia and the Caspian Sea.</a:t>
            </a:r>
          </a:p>
          <a:p>
            <a:r>
              <a:rPr lang="en-US" sz="8000" dirty="0" smtClean="0">
                <a:solidFill>
                  <a:schemeClr val="bg1"/>
                </a:solidFill>
                <a:latin typeface="Times New Roman" pitchFamily="18" charset="0"/>
                <a:cs typeface="Times New Roman" pitchFamily="18" charset="0"/>
              </a:rPr>
              <a:t>	In the I century  Albania was ruled by local rulers. In the III century  brave </a:t>
            </a:r>
            <a:r>
              <a:rPr lang="en-US" sz="8000" dirty="0" err="1" smtClean="0">
                <a:solidFill>
                  <a:schemeClr val="bg1"/>
                </a:solidFill>
                <a:latin typeface="Times New Roman" pitchFamily="18" charset="0"/>
                <a:cs typeface="Times New Roman" pitchFamily="18" charset="0"/>
              </a:rPr>
              <a:t>Vachagan</a:t>
            </a:r>
            <a:r>
              <a:rPr lang="en-US" sz="8000" dirty="0" smtClean="0">
                <a:solidFill>
                  <a:schemeClr val="bg1"/>
                </a:solidFill>
                <a:latin typeface="Times New Roman" pitchFamily="18" charset="0"/>
                <a:cs typeface="Times New Roman" pitchFamily="18" charset="0"/>
              </a:rPr>
              <a:t> I, the Albanian </a:t>
            </a:r>
            <a:r>
              <a:rPr lang="en-US" sz="8000" dirty="0" err="1" smtClean="0">
                <a:solidFill>
                  <a:schemeClr val="bg1"/>
                </a:solidFill>
                <a:latin typeface="Times New Roman" pitchFamily="18" charset="0"/>
                <a:cs typeface="Times New Roman" pitchFamily="18" charset="0"/>
              </a:rPr>
              <a:t>Arshakid</a:t>
            </a:r>
            <a:r>
              <a:rPr lang="en-US" sz="8000" dirty="0" smtClean="0">
                <a:solidFill>
                  <a:schemeClr val="bg1"/>
                </a:solidFill>
                <a:latin typeface="Times New Roman" pitchFamily="18" charset="0"/>
                <a:cs typeface="Times New Roman" pitchFamily="18" charset="0"/>
              </a:rPr>
              <a:t>  representative, turned  Albania  in a single  powerful state combining  all its </a:t>
            </a:r>
            <a:r>
              <a:rPr lang="en-US" sz="8000" dirty="0" err="1" smtClean="0">
                <a:solidFill>
                  <a:schemeClr val="bg1"/>
                </a:solidFill>
                <a:latin typeface="Times New Roman" pitchFamily="18" charset="0"/>
                <a:cs typeface="Times New Roman" pitchFamily="18" charset="0"/>
              </a:rPr>
              <a:t>refions</a:t>
            </a:r>
            <a:r>
              <a:rPr lang="en-US" sz="8000" dirty="0" smtClean="0">
                <a:solidFill>
                  <a:schemeClr val="bg1"/>
                </a:solidFill>
                <a:latin typeface="Times New Roman" pitchFamily="18" charset="0"/>
                <a:cs typeface="Times New Roman" pitchFamily="18" charset="0"/>
              </a:rPr>
              <a:t>.  Capital of the Albania was </a:t>
            </a:r>
            <a:r>
              <a:rPr lang="en-US" sz="8000" dirty="0" err="1" smtClean="0">
                <a:solidFill>
                  <a:schemeClr val="bg1"/>
                </a:solidFill>
                <a:latin typeface="Times New Roman" pitchFamily="18" charset="0"/>
                <a:cs typeface="Times New Roman" pitchFamily="18" charset="0"/>
              </a:rPr>
              <a:t>Qabala</a:t>
            </a:r>
            <a:r>
              <a:rPr lang="en-US" sz="6200" dirty="0" smtClean="0">
                <a:solidFill>
                  <a:schemeClr val="bg1"/>
                </a:solidFill>
                <a:latin typeface="Times New Roman" pitchFamily="18" charset="0"/>
                <a:cs typeface="Times New Roman" pitchFamily="18" charset="0"/>
              </a:rPr>
              <a:t>.</a:t>
            </a:r>
          </a:p>
          <a:p>
            <a:endParaRPr lang="ru-RU" sz="6200" dirty="0">
              <a:solidFill>
                <a:schemeClr val="bg1"/>
              </a:solidFill>
            </a:endParaRPr>
          </a:p>
        </p:txBody>
      </p:sp>
      <p:pic>
        <p:nvPicPr>
          <p:cNvPr id="5" name="Объект 4"/>
          <p:cNvPicPr>
            <a:picLocks noGrp="1" noChangeAspect="1"/>
          </p:cNvPicPr>
          <p:nvPr>
            <p:ph sz="half" idx="2"/>
          </p:nvPr>
        </p:nvPicPr>
        <p:blipFill>
          <a:blip r:embed="rId2" cstate="print">
            <a:extLst>
              <a:ext uri="{28A0092B-C50C-407E-A947-70E740481C1C}">
                <a14:useLocalDpi xmlns="" xmlns:a14="http://schemas.microsoft.com/office/drawing/2010/main" val="0"/>
              </a:ext>
            </a:extLst>
          </a:blip>
          <a:stretch>
            <a:fillRect/>
          </a:stretch>
        </p:blipFill>
        <p:spPr>
          <a:xfrm>
            <a:off x="4789225" y="1600200"/>
            <a:ext cx="3756549" cy="452596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Рисунок 2"/>
          <p:cNvSpPr>
            <a:spLocks noGrp="1"/>
          </p:cNvSpPr>
          <p:nvPr>
            <p:ph type="pic" idx="1"/>
          </p:nvPr>
        </p:nvSpPr>
        <p:spPr/>
      </p:sp>
      <p:sp>
        <p:nvSpPr>
          <p:cNvPr id="4" name="Текст 3"/>
          <p:cNvSpPr>
            <a:spLocks noGrp="1"/>
          </p:cNvSpPr>
          <p:nvPr>
            <p:ph type="body" sz="half" idx="2"/>
          </p:nvPr>
        </p:nvSpPr>
        <p:spPr/>
        <p:txBody>
          <a:bodyPr/>
          <a:lstStyle/>
          <a:p>
            <a:endParaRPr lang="ru-RU" dirty="0"/>
          </a:p>
        </p:txBody>
      </p:sp>
      <p:pic>
        <p:nvPicPr>
          <p:cNvPr id="6" name="Объект 4"/>
          <p:cNvPicPr>
            <a:picLocks noGrp="1" noChangeAspect="1"/>
          </p:cNvPicPr>
          <p:nvPr>
            <p:ph idx="4294967295"/>
          </p:nvPr>
        </p:nvPicPr>
        <p:blipFill rotWithShape="1">
          <a:blip r:embed="rId2" cstate="print"/>
          <a:stretch/>
        </p:blipFill>
        <p:spPr>
          <a:xfrm>
            <a:off x="6743700" y="766763"/>
            <a:ext cx="2400300" cy="5068887"/>
          </a:xfrm>
          <a:prstGeom prst="rect">
            <a:avLst/>
          </a:prstGeom>
        </p:spPr>
      </p:pic>
      <p:sp>
        <p:nvSpPr>
          <p:cNvPr id="5" name="Прямоугольник 4"/>
          <p:cNvSpPr/>
          <p:nvPr/>
        </p:nvSpPr>
        <p:spPr>
          <a:xfrm>
            <a:off x="221876" y="260648"/>
            <a:ext cx="6222332" cy="6247864"/>
          </a:xfrm>
          <a:prstGeom prst="rect">
            <a:avLst/>
          </a:prstGeom>
        </p:spPr>
        <p:txBody>
          <a:bodyPr wrap="square">
            <a:spAutoFit/>
          </a:bodyPr>
          <a:lstStyle/>
          <a:p>
            <a:pPr algn="just"/>
            <a:r>
              <a:rPr lang="en-US" dirty="0" smtClean="0">
                <a:solidFill>
                  <a:schemeClr val="bg1"/>
                </a:solidFill>
              </a:rPr>
              <a:t> </a:t>
            </a:r>
            <a:r>
              <a:rPr lang="en-US" sz="2000" dirty="0" smtClean="0">
                <a:solidFill>
                  <a:schemeClr val="bg1"/>
                </a:solidFill>
                <a:latin typeface="Times New Roman" pitchFamily="18" charset="0"/>
                <a:cs typeface="Times New Roman" pitchFamily="18" charset="0"/>
              </a:rPr>
              <a:t>Rome turned  into the most powerful state  and under the leadership of the warlord  Lucullus the  Roman troops moved eastward, thus creating a danger for the South Caucasus in the  II century. The Roman warlord Pompey decided to attack Albania and Iberia. The Romans wanted  to capture the Caspian sea coast and trade route linking India  with the Black sea  coasts and passing through Albania. As the temperature fell Pompey decided to spend the  winter in the valley of the </a:t>
            </a:r>
            <a:r>
              <a:rPr lang="en-US" sz="2000" dirty="0" err="1" smtClean="0">
                <a:solidFill>
                  <a:schemeClr val="bg1"/>
                </a:solidFill>
                <a:latin typeface="Times New Roman" pitchFamily="18" charset="0"/>
                <a:cs typeface="Times New Roman" pitchFamily="18" charset="0"/>
              </a:rPr>
              <a:t>Kur</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Oroys</a:t>
            </a:r>
            <a:r>
              <a:rPr lang="en-US" sz="2000" dirty="0" smtClean="0">
                <a:solidFill>
                  <a:schemeClr val="bg1"/>
                </a:solidFill>
                <a:latin typeface="Times New Roman" pitchFamily="18" charset="0"/>
                <a:cs typeface="Times New Roman" pitchFamily="18" charset="0"/>
              </a:rPr>
              <a:t> – the king of Albania decided  to attack  the camp of the  Romans  crossing the </a:t>
            </a:r>
            <a:r>
              <a:rPr lang="en-US" sz="2000" dirty="0" err="1" smtClean="0">
                <a:solidFill>
                  <a:schemeClr val="bg1"/>
                </a:solidFill>
                <a:latin typeface="Times New Roman" pitchFamily="18" charset="0"/>
                <a:cs typeface="Times New Roman" pitchFamily="18" charset="0"/>
              </a:rPr>
              <a:t>Kur</a:t>
            </a:r>
            <a:r>
              <a:rPr lang="en-US" sz="2000" dirty="0" smtClean="0">
                <a:solidFill>
                  <a:schemeClr val="bg1"/>
                </a:solidFill>
                <a:latin typeface="Times New Roman" pitchFamily="18" charset="0"/>
                <a:cs typeface="Times New Roman" pitchFamily="18" charset="0"/>
              </a:rPr>
              <a:t>.  </a:t>
            </a:r>
          </a:p>
          <a:p>
            <a:pPr algn="just"/>
            <a:r>
              <a:rPr lang="en-US" sz="2000" dirty="0" smtClean="0">
                <a:solidFill>
                  <a:schemeClr val="bg1"/>
                </a:solidFill>
                <a:latin typeface="Times New Roman" pitchFamily="18" charset="0"/>
                <a:cs typeface="Times New Roman" pitchFamily="18" charset="0"/>
              </a:rPr>
              <a:t>       There was a bloody battle  on the bank of river </a:t>
            </a:r>
            <a:r>
              <a:rPr lang="en-US" sz="2000" dirty="0" err="1" smtClean="0">
                <a:solidFill>
                  <a:schemeClr val="bg1"/>
                </a:solidFill>
                <a:latin typeface="Times New Roman" pitchFamily="18" charset="0"/>
                <a:cs typeface="Times New Roman" pitchFamily="18" charset="0"/>
              </a:rPr>
              <a:t>Kur</a:t>
            </a:r>
            <a:r>
              <a:rPr lang="en-US" sz="2000" dirty="0" smtClean="0">
                <a:solidFill>
                  <a:schemeClr val="bg1"/>
                </a:solidFill>
                <a:latin typeface="Times New Roman" pitchFamily="18" charset="0"/>
                <a:cs typeface="Times New Roman" pitchFamily="18" charset="0"/>
              </a:rPr>
              <a:t> in December 66 B.C. Pompey  made the peace with the Albanians. Chasing the Romans  the Albanians  had created  a dangerous situation for them. That’s why Pompey  marched against the Albanians again in 65 B.C.</a:t>
            </a:r>
          </a:p>
          <a:p>
            <a:pPr algn="just"/>
            <a:r>
              <a:rPr lang="en-US" sz="2000" dirty="0" smtClean="0">
                <a:solidFill>
                  <a:schemeClr val="bg1"/>
                </a:solidFill>
                <a:latin typeface="Times New Roman" pitchFamily="18" charset="0"/>
                <a:cs typeface="Times New Roman" pitchFamily="18" charset="0"/>
              </a:rPr>
              <a:t>       In 260 </a:t>
            </a:r>
            <a:r>
              <a:rPr lang="en-US" sz="2000" dirty="0" err="1" smtClean="0">
                <a:solidFill>
                  <a:schemeClr val="bg1"/>
                </a:solidFill>
                <a:latin typeface="Times New Roman" pitchFamily="18" charset="0"/>
                <a:cs typeface="Times New Roman" pitchFamily="18" charset="0"/>
              </a:rPr>
              <a:t>Shapur</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I</a:t>
            </a:r>
            <a:r>
              <a:rPr lang="en-US" sz="2000" baseline="30000" dirty="0" err="1" smtClean="0">
                <a:solidFill>
                  <a:schemeClr val="bg1"/>
                </a:solidFill>
                <a:latin typeface="Times New Roman" pitchFamily="18" charset="0"/>
                <a:cs typeface="Times New Roman" pitchFamily="18" charset="0"/>
              </a:rPr>
              <a:t>st</a:t>
            </a:r>
            <a:r>
              <a:rPr lang="en-US" sz="2000" baseline="30000" dirty="0" smtClean="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   (241- 272) the king  of </a:t>
            </a:r>
            <a:r>
              <a:rPr lang="en-US" sz="2000" dirty="0" err="1" smtClean="0">
                <a:solidFill>
                  <a:schemeClr val="bg1"/>
                </a:solidFill>
                <a:latin typeface="Times New Roman" pitchFamily="18" charset="0"/>
                <a:cs typeface="Times New Roman" pitchFamily="18" charset="0"/>
              </a:rPr>
              <a:t>Sasanids</a:t>
            </a:r>
            <a:r>
              <a:rPr lang="en-US" sz="2000" dirty="0" smtClean="0">
                <a:solidFill>
                  <a:schemeClr val="bg1"/>
                </a:solidFill>
                <a:latin typeface="Times New Roman" pitchFamily="18" charset="0"/>
                <a:cs typeface="Times New Roman" pitchFamily="18" charset="0"/>
              </a:rPr>
              <a:t> defeat  the Roman army.  The Roman </a:t>
            </a:r>
            <a:r>
              <a:rPr lang="en-US" sz="2000" dirty="0" err="1" smtClean="0">
                <a:solidFill>
                  <a:schemeClr val="bg1"/>
                </a:solidFill>
                <a:latin typeface="Times New Roman" pitchFamily="18" charset="0"/>
                <a:cs typeface="Times New Roman" pitchFamily="18" charset="0"/>
              </a:rPr>
              <a:t>emperator</a:t>
            </a:r>
            <a:r>
              <a:rPr lang="en-US" sz="2000" dirty="0" smtClean="0">
                <a:solidFill>
                  <a:schemeClr val="bg1"/>
                </a:solidFill>
                <a:latin typeface="Times New Roman" pitchFamily="18" charset="0"/>
                <a:cs typeface="Times New Roman" pitchFamily="18" charset="0"/>
              </a:rPr>
              <a:t> Valerian was captured. Albanian’s  ruler  </a:t>
            </a:r>
            <a:r>
              <a:rPr lang="en-US" sz="2000" dirty="0" err="1" smtClean="0">
                <a:solidFill>
                  <a:schemeClr val="bg1"/>
                </a:solidFill>
                <a:latin typeface="Times New Roman" pitchFamily="18" charset="0"/>
                <a:cs typeface="Times New Roman" pitchFamily="18" charset="0"/>
              </a:rPr>
              <a:t>Vache</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I</a:t>
            </a:r>
            <a:r>
              <a:rPr lang="en-US" sz="2000" baseline="30000" dirty="0" err="1" smtClean="0">
                <a:solidFill>
                  <a:schemeClr val="bg1"/>
                </a:solidFill>
                <a:latin typeface="Times New Roman" pitchFamily="18" charset="0"/>
                <a:cs typeface="Times New Roman" pitchFamily="18" charset="0"/>
              </a:rPr>
              <a:t>st</a:t>
            </a:r>
            <a:r>
              <a:rPr lang="en-US" sz="2000" baseline="30000" dirty="0" smtClean="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(255- 262) </a:t>
            </a:r>
            <a:r>
              <a:rPr lang="en-US" sz="2000" dirty="0" err="1" smtClean="0">
                <a:solidFill>
                  <a:schemeClr val="bg1"/>
                </a:solidFill>
                <a:latin typeface="Times New Roman" pitchFamily="18" charset="0"/>
                <a:cs typeface="Times New Roman" pitchFamily="18" charset="0"/>
              </a:rPr>
              <a:t>preffered</a:t>
            </a:r>
            <a:r>
              <a:rPr lang="en-US" sz="2000" dirty="0" smtClean="0">
                <a:solidFill>
                  <a:schemeClr val="bg1"/>
                </a:solidFill>
                <a:latin typeface="Times New Roman" pitchFamily="18" charset="0"/>
                <a:cs typeface="Times New Roman" pitchFamily="18" charset="0"/>
              </a:rPr>
              <a:t> the union with Rome than obeying </a:t>
            </a:r>
            <a:r>
              <a:rPr lang="en-US" sz="2000" dirty="0" err="1" smtClean="0">
                <a:solidFill>
                  <a:schemeClr val="bg1"/>
                </a:solidFill>
                <a:latin typeface="Times New Roman" pitchFamily="18" charset="0"/>
                <a:cs typeface="Times New Roman" pitchFamily="18" charset="0"/>
              </a:rPr>
              <a:t>Sassanids</a:t>
            </a:r>
            <a:r>
              <a:rPr lang="en-US" sz="2000" dirty="0" smtClean="0">
                <a:solidFill>
                  <a:schemeClr val="bg1"/>
                </a:solidFill>
                <a:latin typeface="Times New Roman" pitchFamily="18" charset="0"/>
                <a:cs typeface="Times New Roman" pitchFamily="18"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3"/>
          <p:cNvSpPr txBox="1">
            <a:spLocks/>
          </p:cNvSpPr>
          <p:nvPr/>
        </p:nvSpPr>
        <p:spPr>
          <a:xfrm>
            <a:off x="1226713" y="2280470"/>
            <a:ext cx="4519272" cy="3909850"/>
          </a:xfrm>
          <a:prstGeom prst="rect">
            <a:avLst/>
          </a:prstGeom>
        </p:spPr>
        <p:txBody>
          <a:bodyPr>
            <a:normAutofit/>
          </a:bodyPr>
          <a:lstStyle/>
          <a:p>
            <a:pPr marL="457200" marR="0" lvl="1" indent="-182880" algn="l" defTabSz="914400" rtl="0" eaLnBrk="1" fontAlgn="auto" latinLnBrk="0" hangingPunct="1">
              <a:lnSpc>
                <a:spcPct val="90000"/>
              </a:lnSpc>
              <a:spcBef>
                <a:spcPts val="400"/>
              </a:spcBef>
              <a:spcAft>
                <a:spcPts val="200"/>
              </a:spcAft>
              <a:buClr>
                <a:schemeClr val="accent1">
                  <a:lumMod val="75000"/>
                </a:schemeClr>
              </a:buClr>
              <a:buSzPct val="85000"/>
              <a:buFont typeface="Wingdings" pitchFamily="2" charset="2"/>
              <a:buChar char="§"/>
              <a:tabLst/>
              <a:defRPr/>
            </a:pPr>
            <a:endParaRPr kumimoji="0" lang="en-US" sz="1400" b="0" i="0" u="none" strike="noStrike" kern="1200" cap="none" spc="0" normalizeH="0" baseline="0" noProof="0" dirty="0" smtClean="0">
              <a:ln>
                <a:noFill/>
              </a:ln>
              <a:solidFill>
                <a:schemeClr val="bg1"/>
              </a:solidFill>
              <a:effectLst/>
              <a:uLnTx/>
              <a:uFillTx/>
              <a:latin typeface="+mn-lt"/>
              <a:ea typeface="+mn-ea"/>
              <a:cs typeface="+mn-cs"/>
            </a:endParaRPr>
          </a:p>
          <a:p>
            <a:pPr marL="457200" marR="0" lvl="1" indent="-182880" algn="l" defTabSz="914400" rtl="0" eaLnBrk="1" fontAlgn="auto" latinLnBrk="0" hangingPunct="1">
              <a:lnSpc>
                <a:spcPct val="90000"/>
              </a:lnSpc>
              <a:spcBef>
                <a:spcPts val="400"/>
              </a:spcBef>
              <a:spcAft>
                <a:spcPts val="200"/>
              </a:spcAft>
              <a:buClr>
                <a:schemeClr val="accent1">
                  <a:lumMod val="75000"/>
                </a:schemeClr>
              </a:buClr>
              <a:buSzPct val="85000"/>
              <a:buFont typeface="Wingdings" pitchFamily="2" charset="2"/>
              <a:buChar char="§"/>
              <a:tabLst/>
              <a:defRPr/>
            </a:pPr>
            <a:endParaRPr kumimoji="0" lang="en-US" sz="1400" b="0" i="0" u="none" strike="noStrike" kern="1200" cap="none" spc="0" normalizeH="0" baseline="0" noProof="0" dirty="0" smtClean="0">
              <a:ln>
                <a:noFill/>
              </a:ln>
              <a:solidFill>
                <a:schemeClr val="bg1"/>
              </a:solidFill>
              <a:effectLst/>
              <a:uLnTx/>
              <a:uFillTx/>
              <a:latin typeface="+mn-lt"/>
              <a:ea typeface="+mn-ea"/>
              <a:cs typeface="+mn-cs"/>
            </a:endParaRPr>
          </a:p>
          <a:p>
            <a:pPr marL="800100" marR="0" lvl="1" indent="-342900" algn="l" defTabSz="914400" rtl="0" eaLnBrk="1" fontAlgn="auto" latinLnBrk="0" hangingPunct="1">
              <a:lnSpc>
                <a:spcPct val="90000"/>
              </a:lnSpc>
              <a:spcBef>
                <a:spcPts val="400"/>
              </a:spcBef>
              <a:spcAft>
                <a:spcPts val="200"/>
              </a:spcAft>
              <a:buClr>
                <a:schemeClr val="accent1">
                  <a:lumMod val="75000"/>
                </a:schemeClr>
              </a:buClr>
              <a:buSzPct val="85000"/>
              <a:buFont typeface="Wingdings 3" charset="2"/>
              <a:buAutoNum type="arabicParenR"/>
              <a:tabLst/>
              <a:defRPr/>
            </a:pPr>
            <a:r>
              <a:rPr kumimoji="0" lang="en-US" sz="1600" b="1" i="0" u="none" strike="noStrike" kern="1200" cap="none" spc="0" normalizeH="0" baseline="0" noProof="0" dirty="0" smtClean="0">
                <a:ln>
                  <a:noFill/>
                </a:ln>
                <a:solidFill>
                  <a:schemeClr val="bg1"/>
                </a:solidFill>
                <a:effectLst/>
                <a:uLnTx/>
                <a:uFillTx/>
                <a:latin typeface="+mn-lt"/>
                <a:ea typeface="+mn-ea"/>
                <a:cs typeface="+mn-cs"/>
              </a:rPr>
              <a:t>Priest</a:t>
            </a:r>
            <a:r>
              <a:rPr kumimoji="0" lang="en-US" sz="1600" b="0" i="0" u="none" strike="noStrike" kern="1200" cap="none" spc="0" normalizeH="0" baseline="0" noProof="0" dirty="0" smtClean="0">
                <a:ln>
                  <a:noFill/>
                </a:ln>
                <a:solidFill>
                  <a:schemeClr val="bg1"/>
                </a:solidFill>
                <a:effectLst/>
                <a:uLnTx/>
                <a:uFillTx/>
                <a:latin typeface="+mn-lt"/>
                <a:ea typeface="+mn-ea"/>
                <a:cs typeface="+mn-cs"/>
              </a:rPr>
              <a:t>	 – Don’t give any tax		</a:t>
            </a:r>
          </a:p>
          <a:p>
            <a:pPr marL="800100" marR="0" lvl="1" indent="-342900" algn="l" defTabSz="914400" rtl="0" eaLnBrk="1" fontAlgn="auto" latinLnBrk="0" hangingPunct="1">
              <a:lnSpc>
                <a:spcPct val="90000"/>
              </a:lnSpc>
              <a:spcBef>
                <a:spcPts val="400"/>
              </a:spcBef>
              <a:spcAft>
                <a:spcPts val="200"/>
              </a:spcAft>
              <a:buClr>
                <a:schemeClr val="accent1">
                  <a:lumMod val="75000"/>
                </a:schemeClr>
              </a:buClr>
              <a:buSzPct val="85000"/>
              <a:buFont typeface="Wingdings 3" charset="2"/>
              <a:buAutoNum type="arabicParenR"/>
              <a:tabLst/>
              <a:defRPr/>
            </a:pP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800100" marR="0" lvl="1" indent="-342900" algn="l" defTabSz="914400" rtl="0" eaLnBrk="1" fontAlgn="auto" latinLnBrk="0" hangingPunct="1">
              <a:lnSpc>
                <a:spcPct val="90000"/>
              </a:lnSpc>
              <a:spcBef>
                <a:spcPts val="400"/>
              </a:spcBef>
              <a:spcAft>
                <a:spcPts val="200"/>
              </a:spcAft>
              <a:buClr>
                <a:schemeClr val="accent1">
                  <a:lumMod val="75000"/>
                </a:schemeClr>
              </a:buClr>
              <a:buSzPct val="85000"/>
              <a:buFont typeface="Wingdings 3" charset="2"/>
              <a:buAutoNum type="arabicParenR"/>
              <a:tabLst/>
              <a:defRPr/>
            </a:pPr>
            <a:r>
              <a:rPr kumimoji="0" lang="en-US" sz="1600" b="1" i="0" u="none" strike="noStrike" kern="1200" cap="none" spc="0" normalizeH="0" baseline="0" noProof="0" dirty="0" smtClean="0">
                <a:ln>
                  <a:noFill/>
                </a:ln>
                <a:solidFill>
                  <a:schemeClr val="bg1"/>
                </a:solidFill>
                <a:effectLst/>
                <a:uLnTx/>
                <a:uFillTx/>
                <a:latin typeface="+mn-lt"/>
                <a:ea typeface="+mn-ea"/>
                <a:cs typeface="+mn-cs"/>
              </a:rPr>
              <a:t>Warriors</a:t>
            </a:r>
            <a:r>
              <a:rPr kumimoji="0" lang="en-US" sz="1600" b="0" i="0" u="none" strike="noStrike" kern="1200" cap="none" spc="0" normalizeH="0" baseline="0" noProof="0" dirty="0" smtClean="0">
                <a:ln>
                  <a:noFill/>
                </a:ln>
                <a:solidFill>
                  <a:schemeClr val="bg1"/>
                </a:solidFill>
                <a:effectLst/>
                <a:uLnTx/>
                <a:uFillTx/>
                <a:latin typeface="+mn-lt"/>
                <a:ea typeface="+mn-ea"/>
                <a:cs typeface="+mn-cs"/>
              </a:rPr>
              <a:t> –  Don’t give any tax		</a:t>
            </a:r>
          </a:p>
          <a:p>
            <a:pPr marL="800100" marR="0" lvl="1" indent="-342900" algn="l" defTabSz="914400" rtl="0" eaLnBrk="1" fontAlgn="auto" latinLnBrk="0" hangingPunct="1">
              <a:lnSpc>
                <a:spcPct val="90000"/>
              </a:lnSpc>
              <a:spcBef>
                <a:spcPts val="400"/>
              </a:spcBef>
              <a:spcAft>
                <a:spcPts val="200"/>
              </a:spcAft>
              <a:buClr>
                <a:schemeClr val="accent1">
                  <a:lumMod val="75000"/>
                </a:schemeClr>
              </a:buClr>
              <a:buSzPct val="85000"/>
              <a:buFont typeface="Wingdings 3" charset="2"/>
              <a:buAutoNum type="arabicParenR"/>
              <a:tabLst/>
              <a:defRPr/>
            </a:pP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800100" marR="0" lvl="1" indent="-342900" algn="l" defTabSz="914400" rtl="0" eaLnBrk="1" fontAlgn="auto" latinLnBrk="0" hangingPunct="1">
              <a:lnSpc>
                <a:spcPct val="90000"/>
              </a:lnSpc>
              <a:spcBef>
                <a:spcPts val="400"/>
              </a:spcBef>
              <a:spcAft>
                <a:spcPts val="200"/>
              </a:spcAft>
              <a:buClr>
                <a:schemeClr val="accent1">
                  <a:lumMod val="75000"/>
                </a:schemeClr>
              </a:buClr>
              <a:buSzPct val="85000"/>
              <a:buFont typeface="Wingdings 3" charset="2"/>
              <a:buAutoNum type="arabicParenR"/>
              <a:tabLst/>
              <a:defRPr/>
            </a:pPr>
            <a:r>
              <a:rPr kumimoji="0" lang="en-US" sz="1600" b="1" i="0" u="none" strike="noStrike" kern="1200" cap="none" spc="0" normalizeH="0" baseline="0" noProof="0" dirty="0" smtClean="0">
                <a:ln>
                  <a:noFill/>
                </a:ln>
                <a:solidFill>
                  <a:schemeClr val="bg1"/>
                </a:solidFill>
                <a:effectLst/>
                <a:uLnTx/>
                <a:uFillTx/>
                <a:latin typeface="+mn-lt"/>
                <a:ea typeface="+mn-ea"/>
                <a:cs typeface="+mn-cs"/>
              </a:rPr>
              <a:t>Clerks</a:t>
            </a:r>
            <a:r>
              <a:rPr kumimoji="0" lang="en-US" sz="1600" b="0" i="0" u="none" strike="noStrike" kern="1200" cap="none" spc="0" normalizeH="0" baseline="0" noProof="0" dirty="0" smtClean="0">
                <a:ln>
                  <a:noFill/>
                </a:ln>
                <a:solidFill>
                  <a:schemeClr val="bg1"/>
                </a:solidFill>
                <a:effectLst/>
                <a:uLnTx/>
                <a:uFillTx/>
                <a:latin typeface="+mn-lt"/>
                <a:ea typeface="+mn-ea"/>
                <a:cs typeface="+mn-cs"/>
              </a:rPr>
              <a:t> – Don’t give any tax</a:t>
            </a:r>
          </a:p>
          <a:p>
            <a:pPr marL="800100" marR="0" lvl="1" indent="-342900" algn="l" defTabSz="914400" rtl="0" eaLnBrk="1" fontAlgn="auto" latinLnBrk="0" hangingPunct="1">
              <a:lnSpc>
                <a:spcPct val="90000"/>
              </a:lnSpc>
              <a:spcBef>
                <a:spcPts val="400"/>
              </a:spcBef>
              <a:spcAft>
                <a:spcPts val="200"/>
              </a:spcAft>
              <a:buClr>
                <a:schemeClr val="accent1">
                  <a:lumMod val="75000"/>
                </a:schemeClr>
              </a:buClr>
              <a:buSzPct val="85000"/>
              <a:buFont typeface="Wingdings 3" charset="2"/>
              <a:buAutoNum type="arabicParenR"/>
              <a:tabLst/>
              <a:defRPr/>
            </a:pP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800100" marR="0" lvl="1" indent="-342900" algn="l" defTabSz="914400" rtl="0" eaLnBrk="1" fontAlgn="auto" latinLnBrk="0" hangingPunct="1">
              <a:lnSpc>
                <a:spcPct val="90000"/>
              </a:lnSpc>
              <a:spcBef>
                <a:spcPts val="400"/>
              </a:spcBef>
              <a:spcAft>
                <a:spcPts val="200"/>
              </a:spcAft>
              <a:buClr>
                <a:schemeClr val="accent1">
                  <a:lumMod val="75000"/>
                </a:schemeClr>
              </a:buClr>
              <a:buSzPct val="85000"/>
              <a:buFont typeface="Wingdings" pitchFamily="2" charset="2"/>
              <a:buAutoNum type="arabicParenR"/>
              <a:tabLst/>
              <a:defRPr/>
            </a:pPr>
            <a:r>
              <a:rPr kumimoji="0" lang="en-US" sz="1600" b="1" i="0" u="none" strike="noStrike" kern="1200" cap="none" spc="0" normalizeH="0" baseline="0" noProof="0" dirty="0" smtClean="0">
                <a:ln>
                  <a:noFill/>
                </a:ln>
                <a:solidFill>
                  <a:schemeClr val="bg1"/>
                </a:solidFill>
                <a:effectLst/>
                <a:uLnTx/>
                <a:uFillTx/>
                <a:latin typeface="+mn-lt"/>
                <a:ea typeface="+mn-ea"/>
                <a:cs typeface="+mn-cs"/>
              </a:rPr>
              <a:t>Tax</a:t>
            </a:r>
            <a:r>
              <a:rPr kumimoji="0" lang="en-US" sz="16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1600" b="1" i="0" u="none" strike="noStrike" kern="1200" cap="none" spc="0" normalizeH="0" baseline="0" noProof="0" dirty="0" smtClean="0">
                <a:ln>
                  <a:noFill/>
                </a:ln>
                <a:solidFill>
                  <a:schemeClr val="bg1"/>
                </a:solidFill>
                <a:effectLst/>
                <a:uLnTx/>
                <a:uFillTx/>
                <a:latin typeface="+mn-lt"/>
                <a:ea typeface="+mn-ea"/>
                <a:cs typeface="+mn-cs"/>
              </a:rPr>
              <a:t>players</a:t>
            </a:r>
            <a:r>
              <a:rPr kumimoji="0" lang="en-US" sz="1600" b="0" i="0" u="none" strike="noStrike" kern="1200" cap="none" spc="0" normalizeH="0" baseline="0" noProof="0" dirty="0" smtClean="0">
                <a:ln>
                  <a:noFill/>
                </a:ln>
                <a:solidFill>
                  <a:schemeClr val="bg1"/>
                </a:solidFill>
                <a:effectLst/>
                <a:uLnTx/>
                <a:uFillTx/>
                <a:latin typeface="+mn-lt"/>
                <a:ea typeface="+mn-ea"/>
                <a:cs typeface="+mn-cs"/>
              </a:rPr>
              <a:t> – give very hard </a:t>
            </a:r>
            <a:r>
              <a:rPr kumimoji="0" lang="en-US" sz="1600" b="0" i="0" u="none" strike="noStrike" kern="1200" cap="none" spc="0" normalizeH="0" baseline="0" noProof="0" dirty="0" err="1" smtClean="0">
                <a:ln>
                  <a:noFill/>
                </a:ln>
                <a:solidFill>
                  <a:schemeClr val="bg1"/>
                </a:solidFill>
                <a:effectLst/>
                <a:uLnTx/>
                <a:uFillTx/>
                <a:latin typeface="+mn-lt"/>
                <a:ea typeface="+mn-ea"/>
                <a:cs typeface="+mn-cs"/>
              </a:rPr>
              <a:t>taxs</a:t>
            </a:r>
            <a:r>
              <a:rPr kumimoji="0" lang="en-US" sz="1600" b="0" i="0" u="none" strike="noStrike" kern="1200" cap="none" spc="0" normalizeH="0" baseline="0" noProof="0" dirty="0" smtClean="0">
                <a:ln>
                  <a:noFill/>
                </a:ln>
                <a:solidFill>
                  <a:schemeClr val="bg1"/>
                </a:solidFill>
                <a:effectLst/>
                <a:uLnTx/>
                <a:uFillTx/>
                <a:latin typeface="+mn-lt"/>
                <a:ea typeface="+mn-ea"/>
                <a:cs typeface="+mn-cs"/>
              </a:rPr>
              <a:t> . </a:t>
            </a:r>
            <a:r>
              <a:rPr kumimoji="0" lang="en-US" sz="1600" b="0" i="0" u="none" strike="noStrike" kern="1200" cap="none" spc="0" normalizeH="0" baseline="0" noProof="0" dirty="0" err="1" smtClean="0">
                <a:ln>
                  <a:noFill/>
                </a:ln>
                <a:solidFill>
                  <a:schemeClr val="bg1"/>
                </a:solidFill>
                <a:effectLst/>
                <a:uLnTx/>
                <a:uFillTx/>
                <a:latin typeface="+mn-lt"/>
                <a:ea typeface="+mn-ea"/>
                <a:cs typeface="+mn-cs"/>
              </a:rPr>
              <a:t>Gezit</a:t>
            </a:r>
            <a:r>
              <a:rPr kumimoji="0" lang="en-US" sz="1600" b="0" i="0" u="none" strike="noStrike" kern="1200" cap="none" spc="0" normalizeH="0" baseline="0" noProof="0" dirty="0" smtClean="0">
                <a:ln>
                  <a:noFill/>
                </a:ln>
                <a:solidFill>
                  <a:schemeClr val="bg1"/>
                </a:solidFill>
                <a:effectLst/>
                <a:uLnTx/>
                <a:uFillTx/>
                <a:latin typeface="+mn-lt"/>
                <a:ea typeface="+mn-ea"/>
                <a:cs typeface="+mn-cs"/>
              </a:rPr>
              <a:t> and </a:t>
            </a:r>
            <a:r>
              <a:rPr kumimoji="0" lang="en-US" sz="1600" b="0" i="0" u="none" strike="noStrike" kern="1200" cap="none" spc="0" normalizeH="0" baseline="0" noProof="0" dirty="0" err="1" smtClean="0">
                <a:ln>
                  <a:noFill/>
                </a:ln>
                <a:solidFill>
                  <a:schemeClr val="bg1"/>
                </a:solidFill>
                <a:effectLst/>
                <a:uLnTx/>
                <a:uFillTx/>
                <a:latin typeface="+mn-lt"/>
                <a:ea typeface="+mn-ea"/>
                <a:cs typeface="+mn-cs"/>
              </a:rPr>
              <a:t>xarat</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p:txBody>
      </p:sp>
      <p:cxnSp>
        <p:nvCxnSpPr>
          <p:cNvPr id="3" name="Прямая соединительная линия 2"/>
          <p:cNvCxnSpPr/>
          <p:nvPr/>
        </p:nvCxnSpPr>
        <p:spPr>
          <a:xfrm flipH="1">
            <a:off x="821025" y="2846230"/>
            <a:ext cx="14491" cy="27783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Прямая со стрелкой 3"/>
          <p:cNvCxnSpPr/>
          <p:nvPr/>
        </p:nvCxnSpPr>
        <p:spPr>
          <a:xfrm>
            <a:off x="845175" y="3126215"/>
            <a:ext cx="651994" cy="162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Текст 3"/>
          <p:cNvSpPr txBox="1">
            <a:spLocks/>
          </p:cNvSpPr>
          <p:nvPr/>
        </p:nvSpPr>
        <p:spPr>
          <a:xfrm>
            <a:off x="5775370" y="2938563"/>
            <a:ext cx="2628899" cy="1003389"/>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en-US" sz="1600" b="1" dirty="0" err="1" smtClean="0">
                <a:solidFill>
                  <a:schemeClr val="bg1"/>
                </a:solidFill>
              </a:rPr>
              <a:t>Gezid</a:t>
            </a:r>
            <a:r>
              <a:rPr lang="en-US" sz="1600" dirty="0" smtClean="0">
                <a:solidFill>
                  <a:schemeClr val="bg1"/>
                </a:solidFill>
              </a:rPr>
              <a:t> – life tax</a:t>
            </a:r>
          </a:p>
          <a:p>
            <a:r>
              <a:rPr lang="en-US" sz="1600" b="1" dirty="0" err="1" smtClean="0">
                <a:solidFill>
                  <a:schemeClr val="bg1"/>
                </a:solidFill>
              </a:rPr>
              <a:t>Xarat</a:t>
            </a:r>
            <a:r>
              <a:rPr lang="en-US" sz="1600" dirty="0" smtClean="0">
                <a:solidFill>
                  <a:schemeClr val="bg1"/>
                </a:solidFill>
              </a:rPr>
              <a:t> – land tax</a:t>
            </a:r>
          </a:p>
          <a:p>
            <a:endParaRPr lang="ru-RU" dirty="0">
              <a:solidFill>
                <a:schemeClr val="bg1"/>
              </a:solidFill>
            </a:endParaRPr>
          </a:p>
        </p:txBody>
      </p:sp>
      <p:sp>
        <p:nvSpPr>
          <p:cNvPr id="6" name="Прямоугольник 5"/>
          <p:cNvSpPr/>
          <p:nvPr/>
        </p:nvSpPr>
        <p:spPr>
          <a:xfrm>
            <a:off x="5775369" y="2256239"/>
            <a:ext cx="1050096" cy="646331"/>
          </a:xfrm>
          <a:prstGeom prst="rect">
            <a:avLst/>
          </a:prstGeom>
        </p:spPr>
        <p:txBody>
          <a:bodyPr wrap="none">
            <a:spAutoFit/>
          </a:bodyPr>
          <a:lstStyle/>
          <a:p>
            <a:r>
              <a:rPr lang="en-US" sz="3600" dirty="0" err="1">
                <a:latin typeface="Times New Roman" pitchFamily="18" charset="0"/>
                <a:cs typeface="Times New Roman" pitchFamily="18" charset="0"/>
              </a:rPr>
              <a:t>Taxs</a:t>
            </a:r>
            <a:endParaRPr lang="ru-RU" sz="3600" dirty="0">
              <a:latin typeface="Times New Roman" pitchFamily="18" charset="0"/>
              <a:cs typeface="Times New Roman" pitchFamily="18" charset="0"/>
            </a:endParaRPr>
          </a:p>
        </p:txBody>
      </p:sp>
      <p:cxnSp>
        <p:nvCxnSpPr>
          <p:cNvPr id="7" name="Прямая со стрелкой 6"/>
          <p:cNvCxnSpPr/>
          <p:nvPr/>
        </p:nvCxnSpPr>
        <p:spPr>
          <a:xfrm>
            <a:off x="816198" y="3859852"/>
            <a:ext cx="651994" cy="162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816197" y="4603017"/>
            <a:ext cx="651994" cy="162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815791" y="5346182"/>
            <a:ext cx="651994" cy="162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631645" y="2225462"/>
            <a:ext cx="3560428" cy="646331"/>
          </a:xfrm>
          <a:prstGeom prst="rect">
            <a:avLst/>
          </a:prstGeom>
        </p:spPr>
        <p:txBody>
          <a:bodyPr wrap="square">
            <a:spAutoFit/>
          </a:bodyPr>
          <a:lstStyle/>
          <a:p>
            <a:r>
              <a:rPr lang="en-US" sz="3600" dirty="0">
                <a:latin typeface="Times New Roman" pitchFamily="18" charset="0"/>
                <a:cs typeface="Times New Roman" pitchFamily="18" charset="0"/>
              </a:rPr>
              <a:t>Feudal   relations</a:t>
            </a:r>
          </a:p>
        </p:txBody>
      </p:sp>
      <p:sp>
        <p:nvSpPr>
          <p:cNvPr id="11" name="Прямоугольник 10"/>
          <p:cNvSpPr/>
          <p:nvPr/>
        </p:nvSpPr>
        <p:spPr>
          <a:xfrm>
            <a:off x="2484770" y="378823"/>
            <a:ext cx="4174460" cy="1569660"/>
          </a:xfrm>
          <a:prstGeom prst="rect">
            <a:avLst/>
          </a:prstGeom>
        </p:spPr>
        <p:txBody>
          <a:bodyPr wrap="square">
            <a:spAutoFit/>
          </a:bodyPr>
          <a:lstStyle/>
          <a:p>
            <a:pPr algn="ctr"/>
            <a:r>
              <a:rPr lang="en-US" sz="3200" b="1" i="1" dirty="0" smtClean="0">
                <a:solidFill>
                  <a:srgbClr val="C00000"/>
                </a:solidFill>
                <a:latin typeface="Times New Roman" pitchFamily="18" charset="0"/>
                <a:cs typeface="Times New Roman" pitchFamily="18" charset="0"/>
              </a:rPr>
              <a:t>Feudal relations in Albania the period of Sassanid’s </a:t>
            </a:r>
            <a:endParaRPr lang="ru-RU" sz="3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pic>
        <p:nvPicPr>
          <p:cNvPr id="4" name="Содержимое 3" descr="1779707_610568635681619_1507305053_n.jpg"/>
          <p:cNvPicPr>
            <a:picLocks noGrp="1" noChangeAspect="1"/>
          </p:cNvPicPr>
          <p:nvPr>
            <p:ph idx="1"/>
          </p:nvPr>
        </p:nvPicPr>
        <p:blipFill>
          <a:blip r:embed="rId2" cstate="print"/>
          <a:stretch>
            <a:fillRect/>
          </a:stretch>
        </p:blipFill>
        <p:spPr>
          <a:xfrm>
            <a:off x="467544" y="332656"/>
            <a:ext cx="8424936" cy="597666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The monument to </a:t>
            </a:r>
            <a:r>
              <a:rPr lang="en-US" dirty="0" err="1" smtClean="0"/>
              <a:t>Anubani's</a:t>
            </a:r>
            <a:r>
              <a:rPr lang="en-US" dirty="0" smtClean="0"/>
              <a:t> victory</a:t>
            </a:r>
            <a:endParaRPr lang="ru-RU" dirty="0"/>
          </a:p>
        </p:txBody>
      </p:sp>
      <p:pic>
        <p:nvPicPr>
          <p:cNvPr id="4" name="Содержимое 3" descr="300px-Anubanininin_qələbə_abidəsi.jpg"/>
          <p:cNvPicPr>
            <a:picLocks noGrp="1" noChangeAspect="1"/>
          </p:cNvPicPr>
          <p:nvPr>
            <p:ph idx="1"/>
          </p:nvPr>
        </p:nvPicPr>
        <p:blipFill>
          <a:blip r:embed="rId2" cstate="print"/>
          <a:stretch>
            <a:fillRect/>
          </a:stretch>
        </p:blipFill>
        <p:spPr>
          <a:xfrm>
            <a:off x="1187624" y="1844824"/>
            <a:ext cx="6480720" cy="432048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Latn-AZ" dirty="0" smtClean="0"/>
              <a:t>Kuti State</a:t>
            </a:r>
            <a:endParaRPr lang="ru-RU" dirty="0"/>
          </a:p>
        </p:txBody>
      </p:sp>
      <p:pic>
        <p:nvPicPr>
          <p:cNvPr id="4" name="Содержимое 3" descr="kutiddd.jpg"/>
          <p:cNvPicPr>
            <a:picLocks noGrp="1" noChangeAspect="1"/>
          </p:cNvPicPr>
          <p:nvPr>
            <p:ph idx="1"/>
          </p:nvPr>
        </p:nvPicPr>
        <p:blipFill>
          <a:blip r:embed="rId2" cstate="print"/>
          <a:stretch>
            <a:fillRect/>
          </a:stretch>
        </p:blipFill>
        <p:spPr>
          <a:xfrm>
            <a:off x="1043608" y="1600200"/>
            <a:ext cx="7416824" cy="470852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aqubM\Desktop\ADIU\I Kurs\II semestr\История Азербайджана\Проект Х\foto\1. Территория манн.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908720"/>
            <a:ext cx="8172400" cy="5640959"/>
          </a:xfrm>
          <a:prstGeom prst="rect">
            <a:avLst/>
          </a:prstGeom>
          <a:noFill/>
          <a:effectLst>
            <a:glow rad="228600">
              <a:srgbClr val="FFFF00">
                <a:alpha val="42000"/>
              </a:srgbClr>
            </a:glow>
          </a:effectLst>
          <a:extLst>
            <a:ext uri="{909E8E84-426E-40DD-AFC4-6F175D3DCCD1}">
              <a14:hiddenFill xmlns="" xmlns:a14="http://schemas.microsoft.com/office/drawing/2010/main">
                <a:solidFill>
                  <a:srgbClr val="FFFFFF"/>
                </a:solidFill>
              </a14:hiddenFill>
            </a:ext>
          </a:extLst>
        </p:spPr>
      </p:pic>
      <p:sp>
        <p:nvSpPr>
          <p:cNvPr id="2" name="Заголовок 1"/>
          <p:cNvSpPr>
            <a:spLocks noGrp="1"/>
          </p:cNvSpPr>
          <p:nvPr>
            <p:ph type="title"/>
          </p:nvPr>
        </p:nvSpPr>
        <p:spPr>
          <a:xfrm>
            <a:off x="401216" y="188640"/>
            <a:ext cx="8229600" cy="720080"/>
          </a:xfrm>
        </p:spPr>
        <p:txBody>
          <a:bodyPr>
            <a:normAutofit/>
          </a:bodyPr>
          <a:lstStyle/>
          <a:p>
            <a:r>
              <a:rPr lang="az-Latn-AZ" sz="3600" b="1" dirty="0" smtClean="0">
                <a:solidFill>
                  <a:srgbClr val="FFFF00"/>
                </a:solidFill>
              </a:rPr>
              <a:t>The state of Manna</a:t>
            </a:r>
            <a:endParaRPr lang="ru-RU" dirty="0"/>
          </a:p>
        </p:txBody>
      </p:sp>
    </p:spTree>
    <p:extLst>
      <p:ext uri="{BB962C8B-B14F-4D97-AF65-F5344CB8AC3E}">
        <p14:creationId xmlns="" xmlns:p14="http://schemas.microsoft.com/office/powerpoint/2010/main" val="880194828"/>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5" y="44446"/>
            <a:ext cx="3168351" cy="4392488"/>
          </a:xfrm>
        </p:spPr>
        <p:txBody>
          <a:bodyPr>
            <a:normAutofit/>
          </a:bodyPr>
          <a:lstStyle/>
          <a:p>
            <a:pPr algn="l"/>
            <a:endParaRPr lang="ru-RU" sz="3200" b="1" i="1" dirty="0">
              <a:solidFill>
                <a:srgbClr val="FFFF00"/>
              </a:solidFill>
            </a:endParaRPr>
          </a:p>
        </p:txBody>
      </p:sp>
      <p:pic>
        <p:nvPicPr>
          <p:cNvPr id="2053" name="Picture 5" descr="C:\Users\YaqubM\Desktop\ADIU\I Kurs\II semestr\История Азербайджана\Проект Х\foto\3. Изурту столица2.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8964488"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562608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940152" y="209847"/>
            <a:ext cx="3024334" cy="2067025"/>
          </a:xfrm>
        </p:spPr>
        <p:txBody>
          <a:bodyPr/>
          <a:lstStyle/>
          <a:p>
            <a:pPr marL="0" indent="0" algn="ctr">
              <a:buNone/>
            </a:pPr>
            <a:r>
              <a:rPr lang="en-US" b="1" dirty="0" smtClean="0">
                <a:solidFill>
                  <a:srgbClr val="FFFF00"/>
                </a:solidFill>
              </a:rPr>
              <a:t>The ruler of Manna, </a:t>
            </a:r>
            <a:r>
              <a:rPr lang="en-US" b="1" dirty="0" err="1" smtClean="0">
                <a:solidFill>
                  <a:srgbClr val="FFFF00"/>
                </a:solidFill>
              </a:rPr>
              <a:t>Iranzu</a:t>
            </a:r>
            <a:r>
              <a:rPr lang="en-US" b="1" dirty="0" smtClean="0">
                <a:solidFill>
                  <a:srgbClr val="FFFF00"/>
                </a:solidFill>
              </a:rPr>
              <a:t> (740 BC)</a:t>
            </a:r>
            <a:endParaRPr lang="ru-RU" sz="2400" dirty="0" smtClean="0">
              <a:solidFill>
                <a:srgbClr val="FFFF00"/>
              </a:solidFill>
            </a:endParaRPr>
          </a:p>
        </p:txBody>
      </p:sp>
      <p:pic>
        <p:nvPicPr>
          <p:cNvPr id="4098" name="Picture 2" descr="C:\Users\YaqubM\Desktop\ADIU\I Kurs\II semestr\История Азербайджана\Проект Х\foto\1411055262_ranzu.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209847"/>
            <a:ext cx="5439158" cy="620019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2975082"/>
      </p:ext>
    </p:extLst>
  </p:cSld>
  <p:clrMapOvr>
    <a:masterClrMapping/>
  </p:clrMapOvr>
  <mc:AlternateContent xmlns:mc="http://schemas.openxmlformats.org/markup-compatibility/2006">
    <mc:Choice xmlns=""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YaqubM\Desktop\ADIU\I Kurs\II semestr\История Азербайджана\Проект Х\foto\Ассирийский царь Саргон 2.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5239" y="262618"/>
            <a:ext cx="4104456" cy="482256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Объект 2"/>
          <p:cNvSpPr>
            <a:spLocks noGrp="1"/>
          </p:cNvSpPr>
          <p:nvPr>
            <p:ph idx="1"/>
          </p:nvPr>
        </p:nvSpPr>
        <p:spPr>
          <a:xfrm>
            <a:off x="251520" y="5229200"/>
            <a:ext cx="4104456" cy="1512168"/>
          </a:xfrm>
        </p:spPr>
        <p:txBody>
          <a:bodyPr>
            <a:normAutofit lnSpcReduction="10000"/>
          </a:bodyPr>
          <a:lstStyle/>
          <a:p>
            <a:pPr marL="0" indent="0" algn="ctr">
              <a:buNone/>
            </a:pPr>
            <a:r>
              <a:rPr lang="en-US" b="1" dirty="0" smtClean="0">
                <a:solidFill>
                  <a:srgbClr val="FFFF00"/>
                </a:solidFill>
              </a:rPr>
              <a:t>The Assyrian ruler</a:t>
            </a:r>
          </a:p>
          <a:p>
            <a:pPr marL="0" indent="0" algn="ctr">
              <a:buNone/>
            </a:pPr>
            <a:r>
              <a:rPr lang="en-US" b="1" dirty="0" smtClean="0">
                <a:solidFill>
                  <a:srgbClr val="FFFF00"/>
                </a:solidFill>
              </a:rPr>
              <a:t>II Sargon</a:t>
            </a:r>
          </a:p>
          <a:p>
            <a:pPr marL="0" indent="0" algn="ctr">
              <a:buNone/>
            </a:pPr>
            <a:r>
              <a:rPr lang="en-US" b="1" dirty="0" smtClean="0">
                <a:solidFill>
                  <a:srgbClr val="FFFF00"/>
                </a:solidFill>
              </a:rPr>
              <a:t>  (770 BC - 705 BC) </a:t>
            </a:r>
          </a:p>
        </p:txBody>
      </p:sp>
      <p:sp>
        <p:nvSpPr>
          <p:cNvPr id="4" name="Прямоугольник 3"/>
          <p:cNvSpPr/>
          <p:nvPr/>
        </p:nvSpPr>
        <p:spPr>
          <a:xfrm>
            <a:off x="4355975" y="1798844"/>
            <a:ext cx="4788023" cy="769441"/>
          </a:xfrm>
          <a:prstGeom prst="rect">
            <a:avLst/>
          </a:prstGeom>
        </p:spPr>
        <p:txBody>
          <a:bodyPr wrap="square">
            <a:spAutoFit/>
          </a:bodyPr>
          <a:lstStyle/>
          <a:p>
            <a:r>
              <a:rPr lang="en-US" sz="2200" b="1" dirty="0" smtClean="0">
                <a:solidFill>
                  <a:srgbClr val="FFFF00"/>
                </a:solidFill>
              </a:rPr>
              <a:t>1) Release Manna from the aggression of the </a:t>
            </a:r>
            <a:r>
              <a:rPr lang="en-US" sz="2200" b="1" dirty="0" err="1" smtClean="0">
                <a:solidFill>
                  <a:srgbClr val="FFFF00"/>
                </a:solidFill>
              </a:rPr>
              <a:t>Urartu</a:t>
            </a:r>
            <a:r>
              <a:rPr lang="en-US" sz="2200" b="1" dirty="0" smtClean="0">
                <a:solidFill>
                  <a:srgbClr val="FFFF00"/>
                </a:solidFill>
              </a:rPr>
              <a:t> state</a:t>
            </a:r>
            <a:endParaRPr lang="ru-RU" sz="2200" b="1" dirty="0">
              <a:solidFill>
                <a:srgbClr val="FFFF00"/>
              </a:solidFill>
            </a:endParaRPr>
          </a:p>
        </p:txBody>
      </p:sp>
      <p:sp>
        <p:nvSpPr>
          <p:cNvPr id="5" name="Прямоугольник 4"/>
          <p:cNvSpPr/>
          <p:nvPr/>
        </p:nvSpPr>
        <p:spPr>
          <a:xfrm>
            <a:off x="4384994" y="2568285"/>
            <a:ext cx="4759005" cy="769441"/>
          </a:xfrm>
          <a:prstGeom prst="rect">
            <a:avLst/>
          </a:prstGeom>
        </p:spPr>
        <p:txBody>
          <a:bodyPr wrap="square">
            <a:spAutoFit/>
          </a:bodyPr>
          <a:lstStyle/>
          <a:p>
            <a:r>
              <a:rPr lang="en-US" sz="2200" b="1" dirty="0" smtClean="0">
                <a:solidFill>
                  <a:srgbClr val="FFFF00"/>
                </a:solidFill>
              </a:rPr>
              <a:t>2) Strengthen Assyria's position in Manna</a:t>
            </a:r>
            <a:endParaRPr lang="ru-RU" sz="2200" b="1" dirty="0">
              <a:solidFill>
                <a:srgbClr val="FFFF00"/>
              </a:solidFill>
            </a:endParaRPr>
          </a:p>
        </p:txBody>
      </p:sp>
      <p:sp>
        <p:nvSpPr>
          <p:cNvPr id="6" name="Прямоугольник 5"/>
          <p:cNvSpPr/>
          <p:nvPr/>
        </p:nvSpPr>
        <p:spPr>
          <a:xfrm>
            <a:off x="4374588" y="3346990"/>
            <a:ext cx="4769412" cy="430887"/>
          </a:xfrm>
          <a:prstGeom prst="rect">
            <a:avLst/>
          </a:prstGeom>
        </p:spPr>
        <p:txBody>
          <a:bodyPr wrap="square">
            <a:spAutoFit/>
          </a:bodyPr>
          <a:lstStyle/>
          <a:p>
            <a:r>
              <a:rPr lang="en-US" sz="2200" b="1" dirty="0" smtClean="0">
                <a:solidFill>
                  <a:srgbClr val="FFFF00"/>
                </a:solidFill>
              </a:rPr>
              <a:t>3) Receive Manna from time to time</a:t>
            </a:r>
            <a:endParaRPr lang="ru-RU" sz="2200" b="1" dirty="0">
              <a:solidFill>
                <a:srgbClr val="FFFF00"/>
              </a:solidFill>
            </a:endParaRPr>
          </a:p>
        </p:txBody>
      </p:sp>
      <p:sp>
        <p:nvSpPr>
          <p:cNvPr id="7" name="Прямоугольник 6"/>
          <p:cNvSpPr/>
          <p:nvPr/>
        </p:nvSpPr>
        <p:spPr>
          <a:xfrm>
            <a:off x="4347236" y="1010923"/>
            <a:ext cx="4737480" cy="892552"/>
          </a:xfrm>
          <a:prstGeom prst="rect">
            <a:avLst/>
          </a:prstGeom>
        </p:spPr>
        <p:txBody>
          <a:bodyPr wrap="square">
            <a:spAutoFit/>
          </a:bodyPr>
          <a:lstStyle/>
          <a:p>
            <a:r>
              <a:rPr lang="en-US" sz="2600" b="1" dirty="0" smtClean="0">
                <a:solidFill>
                  <a:srgbClr val="FFFF00"/>
                </a:solidFill>
              </a:rPr>
              <a:t>The purpose of </a:t>
            </a:r>
            <a:r>
              <a:rPr lang="en-US" sz="2600" b="1" dirty="0" smtClean="0">
                <a:solidFill>
                  <a:srgbClr val="FFFF00"/>
                </a:solidFill>
              </a:rPr>
              <a:t>II Sargon </a:t>
            </a:r>
            <a:r>
              <a:rPr lang="en-US" sz="2600" b="1" dirty="0" smtClean="0">
                <a:solidFill>
                  <a:srgbClr val="FFFF00"/>
                </a:solidFill>
              </a:rPr>
              <a:t>III's march</a:t>
            </a:r>
            <a:endParaRPr lang="ru-RU" sz="2600" b="1" dirty="0">
              <a:solidFill>
                <a:srgbClr val="FFFF00"/>
              </a:solidFill>
            </a:endParaRPr>
          </a:p>
        </p:txBody>
      </p:sp>
    </p:spTree>
    <p:extLst>
      <p:ext uri="{BB962C8B-B14F-4D97-AF65-F5344CB8AC3E}">
        <p14:creationId xmlns="" xmlns:p14="http://schemas.microsoft.com/office/powerpoint/2010/main" val="3591389320"/>
      </p:ext>
    </p:extLst>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500" fill="hold"/>
                                        <p:tgtEl>
                                          <p:spTgt spid="5122"/>
                                        </p:tgtEl>
                                        <p:attrNameLst>
                                          <p:attrName>ppt_w</p:attrName>
                                        </p:attrNameLst>
                                      </p:cBhvr>
                                      <p:tavLst>
                                        <p:tav tm="0">
                                          <p:val>
                                            <p:fltVal val="0"/>
                                          </p:val>
                                        </p:tav>
                                        <p:tav tm="100000">
                                          <p:val>
                                            <p:strVal val="#ppt_w"/>
                                          </p:val>
                                        </p:tav>
                                      </p:tavLst>
                                    </p:anim>
                                    <p:anim calcmode="lin" valueType="num">
                                      <p:cBhvr>
                                        <p:cTn id="8" dur="1500" fill="hold"/>
                                        <p:tgtEl>
                                          <p:spTgt spid="5122"/>
                                        </p:tgtEl>
                                        <p:attrNameLst>
                                          <p:attrName>ppt_h</p:attrName>
                                        </p:attrNameLst>
                                      </p:cBhvr>
                                      <p:tavLst>
                                        <p:tav tm="0">
                                          <p:val>
                                            <p:fltVal val="0"/>
                                          </p:val>
                                        </p:tav>
                                        <p:tav tm="100000">
                                          <p:val>
                                            <p:strVal val="#ppt_h"/>
                                          </p:val>
                                        </p:tav>
                                      </p:tavLst>
                                    </p:anim>
                                    <p:anim calcmode="lin" valueType="num">
                                      <p:cBhvr>
                                        <p:cTn id="9" dur="1500" fill="hold"/>
                                        <p:tgtEl>
                                          <p:spTgt spid="5122"/>
                                        </p:tgtEl>
                                        <p:attrNameLst>
                                          <p:attrName>style.rotation</p:attrName>
                                        </p:attrNameLst>
                                      </p:cBhvr>
                                      <p:tavLst>
                                        <p:tav tm="0">
                                          <p:val>
                                            <p:fltVal val="90"/>
                                          </p:val>
                                        </p:tav>
                                        <p:tav tm="100000">
                                          <p:val>
                                            <p:fltVal val="0"/>
                                          </p:val>
                                        </p:tav>
                                      </p:tavLst>
                                    </p:anim>
                                    <p:animEffect transition="in" filter="fade">
                                      <p:cBhvr>
                                        <p:cTn id="10" dur="1500"/>
                                        <p:tgtEl>
                                          <p:spTgt spid="512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5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500"/>
                                        <p:tgtEl>
                                          <p:spTgt spid="3">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5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500"/>
                                        <p:tgtEl>
                                          <p:spTgt spid="3">
                                            <p:txEl>
                                              <p:pRg st="1" end="1"/>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1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15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8" dur="1500"/>
                                        <p:tgtEl>
                                          <p:spTgt spid="3">
                                            <p:txEl>
                                              <p:pRg st="2" end="2"/>
                                            </p:txEl>
                                          </p:spTgt>
                                        </p:tgtEl>
                                      </p:cBhvr>
                                    </p:animEffect>
                                  </p:childTnLst>
                                </p:cTn>
                              </p:par>
                            </p:childTnLst>
                          </p:cTn>
                        </p:par>
                        <p:par>
                          <p:cTn id="29" fill="hold">
                            <p:stCondLst>
                              <p:cond delay="1500"/>
                            </p:stCondLst>
                            <p:childTnLst>
                              <p:par>
                                <p:cTn id="30" presetID="10" presetClass="entr" presetSubtype="0" fill="hold" grpId="0" nodeType="afterEffect">
                                  <p:stCondLst>
                                    <p:cond delay="20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4000"/>
                            </p:stCondLst>
                            <p:childTnLst>
                              <p:par>
                                <p:cTn id="34" presetID="10" presetClass="entr" presetSubtype="0" fill="hold" grpId="0" nodeType="afterEffect">
                                  <p:stCondLst>
                                    <p:cond delay="75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childTnLst>
                                </p:cTn>
                              </p:par>
                            </p:childTnLst>
                          </p:cTn>
                        </p:par>
                        <p:par>
                          <p:cTn id="37" fill="hold">
                            <p:stCondLst>
                              <p:cond delay="5750"/>
                            </p:stCondLst>
                            <p:childTnLst>
                              <p:par>
                                <p:cTn id="38" presetID="10" presetClass="entr" presetSubtype="0" fill="hold" grpId="0" nodeType="afterEffect">
                                  <p:stCondLst>
                                    <p:cond delay="75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childTnLst>
                                </p:cTn>
                              </p:par>
                            </p:childTnLst>
                          </p:cTn>
                        </p:par>
                        <p:par>
                          <p:cTn id="41" fill="hold">
                            <p:stCondLst>
                              <p:cond delay="7500"/>
                            </p:stCondLst>
                            <p:childTnLst>
                              <p:par>
                                <p:cTn id="42" presetID="10" presetClass="entr" presetSubtype="0" fill="hold" grpId="0" nodeType="afterEffect">
                                  <p:stCondLst>
                                    <p:cond delay="75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597</TotalTime>
  <Words>577</Words>
  <Application>Microsoft Office PowerPoint</Application>
  <PresentationFormat>Экран (4:3)</PresentationFormat>
  <Paragraphs>52</Paragraphs>
  <Slides>25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25</vt:i4>
      </vt:variant>
    </vt:vector>
  </HeadingPairs>
  <TitlesOfParts>
    <vt:vector size="26" baseType="lpstr">
      <vt:lpstr>Апекс</vt:lpstr>
      <vt:lpstr>ASOIU</vt:lpstr>
      <vt:lpstr>Слайд 2</vt:lpstr>
      <vt:lpstr>Слайд 3</vt:lpstr>
      <vt:lpstr>The monument to Anubani's victory</vt:lpstr>
      <vt:lpstr>Kuti State</vt:lpstr>
      <vt:lpstr>The state of Manna</vt:lpstr>
      <vt:lpstr>Слайд 7</vt:lpstr>
      <vt:lpstr>Слайд 8</vt:lpstr>
      <vt:lpstr>Слайд 9</vt:lpstr>
      <vt:lpstr>Слайд 10</vt:lpstr>
      <vt:lpstr>The state of the Media</vt:lpstr>
      <vt:lpstr>Слайд 12</vt:lpstr>
      <vt:lpstr>Culture</vt:lpstr>
      <vt:lpstr>Ancient countries in the territory of Azerbaijan</vt:lpstr>
      <vt:lpstr>Слайд 15</vt:lpstr>
      <vt:lpstr>          Battle </vt:lpstr>
      <vt:lpstr>The state symbol of the state of Atropatena</vt:lpstr>
      <vt:lpstr>Money coined during Atropatena and Albania</vt:lpstr>
      <vt:lpstr>Paint containers found in the Atropatena area</vt:lpstr>
      <vt:lpstr>State of Albania</vt:lpstr>
      <vt:lpstr>0ne 0f the main temples of  Zoroastrianism  was located in  qazaka, the capital    city  of atropatena.this  temple  retained  it is  importance  dissemination  of islam.   Nowdays, the number of believers 0f this religion reaches 130 thousand.the   atropatena  people  believer  zardush  relagion.their book was avesta. </vt:lpstr>
      <vt:lpstr>`Midian oil`</vt:lpstr>
      <vt:lpstr>The Establishment of Albania</vt:lpstr>
      <vt:lpstr>Слайд 24</vt:lpstr>
      <vt:lpstr>Слайд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История Азербайджана</dc:title>
  <dc:creator>YaqubM</dc:creator>
  <cp:lastModifiedBy>Baku</cp:lastModifiedBy>
  <cp:revision>126</cp:revision>
  <dcterms:created xsi:type="dcterms:W3CDTF">2016-02-24T16:16:53Z</dcterms:created>
  <dcterms:modified xsi:type="dcterms:W3CDTF">2020-11-11T07:21:29Z</dcterms:modified>
</cp:coreProperties>
</file>