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71" r:id="rId8"/>
    <p:sldId id="267" r:id="rId9"/>
    <p:sldId id="268" r:id="rId10"/>
    <p:sldId id="269" r:id="rId11"/>
    <p:sldId id="272" r:id="rId12"/>
    <p:sldId id="273" r:id="rId13"/>
    <p:sldId id="282" r:id="rId14"/>
    <p:sldId id="270" r:id="rId15"/>
    <p:sldId id="274" r:id="rId16"/>
    <p:sldId id="283" r:id="rId17"/>
    <p:sldId id="284" r:id="rId18"/>
    <p:sldId id="275" r:id="rId19"/>
    <p:sldId id="285" r:id="rId20"/>
    <p:sldId id="286" r:id="rId21"/>
    <p:sldId id="276" r:id="rId22"/>
    <p:sldId id="277" r:id="rId23"/>
    <p:sldId id="278" r:id="rId24"/>
    <p:sldId id="279" r:id="rId25"/>
    <p:sldId id="287" r:id="rId26"/>
    <p:sldId id="280" r:id="rId27"/>
    <p:sldId id="288" r:id="rId28"/>
    <p:sldId id="281" r:id="rId29"/>
    <p:sldId id="290" r:id="rId30"/>
    <p:sldId id="291" r:id="rId31"/>
    <p:sldId id="292" r:id="rId32"/>
    <p:sldId id="289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6" autoAdjust="0"/>
    <p:restoredTop sz="97478" autoAdjust="0"/>
  </p:normalViewPr>
  <p:slideViewPr>
    <p:cSldViewPr>
      <p:cViewPr varScale="1">
        <p:scale>
          <a:sx n="85" d="100"/>
          <a:sy n="85" d="100"/>
        </p:scale>
        <p:origin x="10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Multivariable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490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prove the first property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we </a:t>
                </a: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0857"/>
              </a:xfrm>
              <a:prstGeom prst="rect">
                <a:avLst/>
              </a:prstGeom>
              <a:blipFill>
                <a:blip r:embed="rId2"/>
                <a:stretch>
                  <a:fillRect l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828800"/>
                <a:ext cx="9144000" cy="383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and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ba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p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9144000" cy="3835858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8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second and third properties follow directly from the first.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590800"/>
                <a:ext cx="9144000" cy="265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Finally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the fourth </a:t>
                </a:r>
                <a:r>
                  <a:rPr lang="en-US" sz="3200" b="1" dirty="0" smtClean="0"/>
                  <a:t>property follows from the </a:t>
                </a:r>
                <a:r>
                  <a:rPr lang="en-US" sz="3200" b="1" dirty="0"/>
                  <a:t>definition of complex conjugate. That is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sz="32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32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bar>
                            </m:e>
                          </m:d>
                        </m:e>
                      </m:ba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sz="32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3200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3200" b="1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sz="3200" b="1" i="0" dirty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bar>
                            </m:e>
                          </m:d>
                        </m:e>
                      </m:ba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ba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dirty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en-US" sz="32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2653740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0" y="5486400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𝐏𝐫𝐨𝐝𝐮𝐜𝐭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i="0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							 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𝐂𝐨𝐧𝐣𝐮𝐠𝐚𝐭𝐞𝐬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product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its complex conjugate.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blipFill>
                <a:blip r:embed="rId2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207603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Since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we 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ba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7603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514600"/>
            <a:ext cx="9144000" cy="2046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Modulus of a Complex Number</a:t>
            </a:r>
          </a:p>
        </p:txBody>
      </p:sp>
    </p:spTree>
    <p:extLst>
      <p:ext uri="{BB962C8B-B14F-4D97-AF65-F5344CB8AC3E}">
        <p14:creationId xmlns:p14="http://schemas.microsoft.com/office/powerpoint/2010/main" val="35288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Since a complex number can be represented by a vector in the complex plane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3200" b="1" dirty="0"/>
              <a:t> it </a:t>
            </a:r>
            <a:r>
              <a:rPr lang="en-US" sz="3200" b="1" dirty="0" smtClean="0"/>
              <a:t>makes sense </a:t>
            </a:r>
            <a:r>
              <a:rPr lang="en-US" sz="3200" b="1" dirty="0"/>
              <a:t>to talk about the length of a complex number.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619036"/>
                <a:ext cx="9144000" cy="32389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𝐌𝐨𝐝𝐮𝐥𝐮𝐬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𝐍𝐮𝐦𝐛𝐞𝐫</m:t>
                    </m:r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𝐦𝐨𝐝𝐮𝐥𝐮𝐬</m:t>
                    </m:r>
                  </m:oMath>
                </a14:m>
                <a:r>
                  <a:rPr lang="en-US" sz="3200" b="1" dirty="0"/>
                  <a:t> of the complex </a:t>
                </a:r>
                <a:r>
                  <a:rPr lang="en-US" sz="32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denoted </a:t>
                </a:r>
                <a:r>
                  <a:rPr lang="en-US" sz="3200" b="1" dirty="0" smtClean="0"/>
                  <a:t>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is given </a:t>
                </a:r>
                <a:r>
                  <a:rPr lang="en-US" sz="3200" b="1" dirty="0" smtClean="0"/>
                  <a:t>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9036"/>
                <a:ext cx="9144000" cy="323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59080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It is called the </a:t>
            </a:r>
            <a:r>
              <a:rPr lang="en-US" sz="3200" b="1" dirty="0"/>
              <a:t>modulus of </a:t>
            </a:r>
            <a:r>
              <a:rPr lang="en-US" sz="3200" b="1" dirty="0" smtClean="0"/>
              <a:t>the complex </a:t>
            </a:r>
            <a:r>
              <a:rPr lang="en-US" sz="3200" b="1" dirty="0"/>
              <a:t>number.</a:t>
            </a:r>
          </a:p>
        </p:txBody>
      </p:sp>
    </p:spTree>
    <p:extLst>
      <p:ext uri="{BB962C8B-B14F-4D97-AF65-F5344CB8AC3E}">
        <p14:creationId xmlns:p14="http://schemas.microsoft.com/office/powerpoint/2010/main" val="13578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modulus of a complex number is also called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𝐚𝐛𝐬𝐨𝐥𝐮𝐭𝐞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𝐯𝐚𝐥𝐮𝐞</m:t>
                    </m:r>
                  </m:oMath>
                </a14:m>
                <a:r>
                  <a:rPr lang="en-US" sz="3200" b="1" dirty="0"/>
                  <a:t> of </a:t>
                </a:r>
                <a:r>
                  <a:rPr lang="en-US" sz="3200" b="1" dirty="0" smtClean="0"/>
                  <a:t>the number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590800"/>
                <a:ext cx="9144000" cy="250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fact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real number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we </a:t>
                </a:r>
                <a:r>
                  <a:rPr lang="en-US" sz="3200" b="1" dirty="0" smtClean="0"/>
                  <a:t>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2500300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708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𝐌𝐨𝐝𝐮𝐥𝐮𝐬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i="0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								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𝐍𝐮𝐦𝐛𝐞𝐫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determine the </a:t>
                </a:r>
                <a:r>
                  <a:rPr lang="en-US" sz="3200" b="1" dirty="0" smtClean="0"/>
                  <a:t>following: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3200" b="1" dirty="0" smtClean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3200" b="1" dirty="0" smtClean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08772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038600"/>
                <a:ext cx="9144000" cy="255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ra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𝟑𝟕</m:t>
                        </m:r>
                      </m:e>
                    </m:ra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55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4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66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Since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0" dirty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dirty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have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𝟒𝟖𝟏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63311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Note that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But is it true for an arbitrary pair of complex numbers?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u="sng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𝐇𝐨𝐦𝐞𝐰𝐨𝐫𝐤</m:t>
                    </m:r>
                    <m:r>
                      <a:rPr lang="en-US" sz="3200" b="1" i="0" u="sng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u="sng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𝐀𝐬𝐬𝐢𝐠𝐦𝐞𝐧𝐭</m:t>
                    </m:r>
                  </m:oMath>
                </a14:m>
                <a:r>
                  <a:rPr lang="en-US" sz="3200" b="1" dirty="0" smtClean="0"/>
                  <a:t>: </a:t>
                </a:r>
                <a:r>
                  <a:rPr lang="en-US" sz="3200" b="1" dirty="0"/>
                  <a:t>you are asked to show that </a:t>
                </a:r>
                <a:r>
                  <a:rPr lang="en-US" sz="3200" b="1" dirty="0" smtClean="0"/>
                  <a:t>this multiplicative </a:t>
                </a:r>
                <a:r>
                  <a:rPr lang="en-US" sz="3200" b="1" dirty="0"/>
                  <a:t>property of the modulus always holds.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51460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modulus of a complex number </a:t>
            </a:r>
            <a:r>
              <a:rPr lang="en-US" sz="3200" b="1" dirty="0" smtClean="0"/>
              <a:t>is related </a:t>
            </a:r>
            <a:r>
              <a:rPr lang="en-US" sz="3200" b="1" dirty="0"/>
              <a:t>to its conjugate in the following way.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274403"/>
                <a:ext cx="9144000" cy="23250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𝐌𝐨𝐝𝐮𝐥𝐮𝐬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𝐍𝐮𝐦𝐛𝐞𝐫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a complex 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we 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ba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74403"/>
                <a:ext cx="9144000" cy="2325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5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. Then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and we 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124200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514600"/>
            <a:ext cx="9144000" cy="2046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Conjugates and Division of Complex Numbers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8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819400"/>
            <a:ext cx="9144000" cy="1055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 of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21186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One of the most important uses of the conjugate of a complex number is in performing </a:t>
            </a:r>
            <a:r>
              <a:rPr lang="en-US" sz="3200" b="1" dirty="0" smtClean="0"/>
              <a:t>division in </a:t>
            </a:r>
            <a:r>
              <a:rPr lang="en-US" sz="3200" b="1" dirty="0"/>
              <a:t>the complex number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43840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define division of complex numbers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let </a:t>
                </a:r>
                <a:r>
                  <a:rPr lang="en-US" sz="3200" b="1" dirty="0"/>
                  <a:t>us </a:t>
                </a:r>
                <a:r>
                  <a:rPr lang="en-US" sz="3200" b="1" dirty="0" smtClean="0"/>
                  <a:t>consider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assume that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3200" b="1" dirty="0"/>
                  <a:t> are not both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2232919"/>
              </a:xfrm>
              <a:prstGeom prst="rect">
                <a:avLst/>
              </a:prstGeom>
              <a:blipFill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756463"/>
                <a:ext cx="9144000" cy="2101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Consider the quotient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56463"/>
                <a:ext cx="9144000" cy="2101537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1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the quotient is </a:t>
                </a:r>
                <a:r>
                  <a:rPr lang="en-US" sz="3200" b="1" dirty="0"/>
                  <a:t>to make sense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it would have to be true </a:t>
                </a:r>
                <a:r>
                  <a:rPr lang="en-US" sz="3200" b="1" dirty="0" smtClean="0"/>
                  <a:t>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𝒄𝒚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1242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But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since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we </a:t>
                </a:r>
                <a:r>
                  <a:rPr lang="en-US" sz="3200" b="1" dirty="0"/>
                  <a:t>can form the following linear </a:t>
                </a:r>
                <a:r>
                  <a:rPr lang="en-US" sz="3200" b="1" dirty="0" smtClean="0"/>
                  <a:t>system: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6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97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Solving this system of linear equations for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b="1" dirty="0"/>
                  <a:t> we </a:t>
                </a:r>
                <a:r>
                  <a:rPr lang="en-US" sz="3200" b="1" dirty="0" smtClean="0"/>
                  <a:t>get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bar>
                            <m:barPr>
                              <m:pos m:val="top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bar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𝒂𝒅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bar>
                        </m:den>
                      </m:f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2480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283803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Now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since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𝒂𝒅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</a:t>
                </a:r>
                <a:r>
                  <a:rPr lang="en-US" sz="3200" b="1" dirty="0"/>
                  <a:t>obtain the </a:t>
                </a:r>
                <a:r>
                  <a:rPr lang="en-US" sz="3200" b="1" dirty="0" smtClean="0"/>
                  <a:t>following definition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83803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5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89924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𝐃𝐢𝐯𝐢𝐬𝐢𝐨𝐧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𝐍𝐮𝐦𝐛𝐞𝐫𝐬</m:t>
                    </m:r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quotient of the complex numbers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32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/>
                  <a:t> is defined to </a:t>
                </a:r>
                <a:r>
                  <a:rPr lang="en-US" sz="3200" b="1" dirty="0" smtClean="0"/>
                  <a:t>be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𝒂𝒄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𝒃𝒅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𝒃𝒄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𝒂𝒅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 smtClean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99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8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and </a:t>
                </a:r>
                <a:r>
                  <a:rPr lang="en-US" sz="3200" b="1" dirty="0" smtClean="0"/>
                  <a:t>therefore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25060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28600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other words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3200" b="1" dirty="0"/>
              <a:t> just </a:t>
            </a:r>
            <a:r>
              <a:rPr lang="en-US" sz="3200" b="1" dirty="0" smtClean="0"/>
              <a:t>as is </a:t>
            </a:r>
            <a:r>
              <a:rPr lang="en-US" sz="3200" b="1" dirty="0"/>
              <a:t>the case with real numbers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3200" b="1" dirty="0"/>
              <a:t> division of complex numbers by zero is not defined.</a:t>
            </a:r>
          </a:p>
        </p:txBody>
      </p:sp>
    </p:spTree>
    <p:extLst>
      <p:ext uri="{BB962C8B-B14F-4D97-AF65-F5344CB8AC3E}">
        <p14:creationId xmlns:p14="http://schemas.microsoft.com/office/powerpoint/2010/main" val="21657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04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practice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the quotient of two complex numbers can be found by multiplying the </a:t>
                </a:r>
                <a:r>
                  <a:rPr lang="en-US" sz="3200" b="1" dirty="0" smtClean="0"/>
                  <a:t>numerator and </a:t>
                </a:r>
                <a:r>
                  <a:rPr lang="en-US" sz="3200" b="1" dirty="0"/>
                  <a:t>the denominator by the conjugate of the denominator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as </a:t>
                </a:r>
                <a:r>
                  <a:rPr lang="en-US" sz="3200" b="1" dirty="0" smtClean="0"/>
                  <a:t>follows: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𝒃𝒅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𝒃𝒄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𝒂𝒅</m:t>
                              </m:r>
                            </m:e>
                          </m:d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048835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9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95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𝐃𝐢𝐯𝐢𝐬𝐢𝐨𝐧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𝐍𝐮𝐦𝐛𝐞𝐫𝐬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e>
                            <m:sup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52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272396"/>
                <a:ext cx="9144000" cy="2214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2396"/>
                <a:ext cx="9144000" cy="2214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Now that we are able to divide complex numbers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we can find the (multiplicative) </a:t>
                </a:r>
                <a:r>
                  <a:rPr lang="en-US" sz="3200" b="1" dirty="0" smtClean="0"/>
                  <a:t>inverse of </a:t>
                </a:r>
                <a:r>
                  <a:rPr lang="en-US" sz="3200" b="1" dirty="0"/>
                  <a:t>a complex matrix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as demonstrated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124200"/>
                <a:ext cx="9144000" cy="359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𝐈𝐧𝐯𝐞𝐫𝐬𝐞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i="0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								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𝐌𝐚𝐭𝐫𝐢𝐱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inverse of the </a:t>
                </a:r>
                <a:r>
                  <a:rPr lang="en-US" sz="3200" b="1" dirty="0" smtClean="0"/>
                  <a:t>matrix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3598999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8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82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Using the formula for the inverse of </a:t>
                </a:r>
                <a:r>
                  <a:rPr lang="en-US" sz="3200" b="1" dirty="0" smtClean="0"/>
                  <a:t>a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matrix given in </a:t>
                </a:r>
                <a:r>
                  <a:rPr lang="en-US" sz="3200" b="1" dirty="0" smtClean="0"/>
                  <a:t>Linear Algebra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we </a:t>
                </a:r>
                <a:r>
                  <a:rPr lang="en-US" sz="3200" b="1" dirty="0" smtClean="0"/>
                  <a:t>have: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820598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969603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Furthermore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𝟐𝐢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𝟐𝐢</m:t>
                          </m:r>
                        </m:e>
                      </m:d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9603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6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</a:t>
            </a:r>
            <a:r>
              <a:rPr lang="en-US" sz="3200" b="1" dirty="0" smtClean="0"/>
              <a:t>the previous lecture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3200" b="1" dirty="0" smtClean="0"/>
              <a:t> </a:t>
            </a:r>
            <a:r>
              <a:rPr lang="en-US" sz="3200" b="1" dirty="0"/>
              <a:t>we mentioned that the complex zeros of a polynomial with real </a:t>
            </a:r>
            <a:r>
              <a:rPr lang="en-US" sz="3200" b="1" dirty="0" smtClean="0"/>
              <a:t>coefficients occur </a:t>
            </a:r>
            <a:r>
              <a:rPr lang="en-US" sz="3200" b="1" dirty="0"/>
              <a:t>in conjugate pairs.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590800"/>
                <a:ext cx="9144000" cy="224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instance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we saw that the zeros </a:t>
                </a:r>
                <a:r>
                  <a:rPr lang="en-US" sz="3200" b="1" dirty="0" smtClean="0"/>
                  <a:t>of the polynomial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𝟔𝐱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3200" b="1" dirty="0" smtClean="0"/>
                  <a:t> are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2248180"/>
              </a:xfrm>
              <a:prstGeom prst="rect">
                <a:avLst/>
              </a:prstGeom>
              <a:blipFill>
                <a:blip r:embed="rId2"/>
                <a:stretch>
                  <a:fillRect l="-1667" r="-1667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502920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this </a:t>
            </a:r>
            <a:r>
              <a:rPr lang="en-US" sz="3200" b="1" dirty="0" smtClean="0"/>
              <a:t>lecture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3200" b="1" dirty="0" smtClean="0"/>
              <a:t> </a:t>
            </a:r>
            <a:r>
              <a:rPr lang="en-US" sz="3200" b="1" dirty="0"/>
              <a:t>we examine some additional properties of complex conjugates.</a:t>
            </a:r>
          </a:p>
        </p:txBody>
      </p:sp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87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we </a:t>
                </a:r>
                <a:r>
                  <a:rPr lang="en-US" sz="3200" b="1" dirty="0"/>
                  <a:t>can </a:t>
                </a:r>
                <a:r>
                  <a:rPr lang="en-US" sz="3200" b="1" dirty="0" smtClean="0"/>
                  <a:t>write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𝐢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𝟐𝐢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𝟐𝐢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79366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2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21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18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362200"/>
                <a:ext cx="9144000" cy="436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verify our solution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we multiply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as </a:t>
                </a:r>
                <a:r>
                  <a:rPr lang="en-US" sz="3200" b="1" dirty="0" smtClean="0"/>
                  <a:t>follows: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𝟐𝐢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4362028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0" y="6724228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2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last theorem in this </a:t>
            </a:r>
            <a:r>
              <a:rPr lang="en-US" sz="3200" b="1" dirty="0" smtClean="0"/>
              <a:t>lecture </a:t>
            </a:r>
            <a:r>
              <a:rPr lang="en-US" sz="3200" b="1" dirty="0"/>
              <a:t>summarizes some useful properties of </a:t>
            </a:r>
            <a:r>
              <a:rPr lang="en-US" sz="3200" b="1" dirty="0" smtClean="0"/>
              <a:t>complex conjugates</a:t>
            </a:r>
            <a:r>
              <a:rPr lang="en-US" sz="3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553856"/>
                <a:ext cx="9144000" cy="530414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𝐏𝐫𝐨𝐩𝐞𝐫𝐭𝐢𝐞𝐬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𝐂𝐨𝐧𝐣𝐮𝐠𝐚𝐭𝐞𝐬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the complex numbers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the following properties are </a:t>
                </a:r>
                <a:r>
                  <a:rPr lang="en-US" sz="3200" b="1" dirty="0" smtClean="0"/>
                  <a:t>true: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ba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𝐢𝐢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ba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ba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𝐢𝐢𝐢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ba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𝐢𝐯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f>
                          <m:fPr>
                            <m:type m:val="lin"/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num>
                          <m:den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bar>
                      </m:num>
                      <m:den>
                        <m:bar>
                          <m:barPr>
                            <m:pos m:val="top"/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bar>
                      </m:den>
                    </m:f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3856"/>
                <a:ext cx="9144000" cy="5304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prove the first property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blipFill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358370"/>
                <a:ext cx="9144000" cy="4499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ba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3200" b="1" i="0" dirty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</m:d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3200" b="1" i="0" dirty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</m:d>
                        </m:e>
                      </m:ba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ba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d>
                    </m:oMath>
                  </m:oMathPara>
                </a14:m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ba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ba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8370"/>
                <a:ext cx="9144000" cy="4499630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proof of the second property is similar.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240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u="sng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𝐇𝐨𝐦𝐞𝐰𝐨𝐫𝐤</m:t>
                    </m:r>
                    <m:r>
                      <a:rPr lang="en-US" sz="3200" b="1" i="0" u="sng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u="sng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𝐀𝐬𝐬𝐢𝐠𝐧𝐦𝐞𝐧𝐭</m:t>
                    </m:r>
                  </m:oMath>
                </a14:m>
                <a:r>
                  <a:rPr lang="en-US" sz="3200" b="1" dirty="0"/>
                  <a:t>: The proofs of the other two properties </a:t>
                </a:r>
                <a:r>
                  <a:rPr lang="en-US" sz="3200" b="1" dirty="0" smtClean="0"/>
                  <a:t>are left </a:t>
                </a:r>
                <a:r>
                  <a:rPr lang="en-US" sz="3200" b="1" dirty="0"/>
                  <a:t>to you.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03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02009"/>
            <a:ext cx="9144000" cy="100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attention!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We </a:t>
            </a:r>
            <a:r>
              <a:rPr lang="en-US" sz="3200" b="1" dirty="0" smtClean="0"/>
              <a:t>begin with </a:t>
            </a:r>
            <a:r>
              <a:rPr lang="en-US" sz="3200" b="1" dirty="0"/>
              <a:t>the definition of the conjugate of a complex number.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930938"/>
                <a:ext cx="9144000" cy="39364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𝐂𝐨𝐧𝐣𝐮𝐠𝐚𝐭𝐞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𝐍𝐮𝐦𝐛𝐞𝐫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𝐜𝐨𝐧𝐣𝐮𝐠𝐚𝐭𝐞</m:t>
                    </m:r>
                  </m:oMath>
                </a14:m>
                <a:r>
                  <a:rPr lang="en-US" sz="3200" b="1" dirty="0"/>
                  <a:t> of the complex </a:t>
                </a:r>
                <a:r>
                  <a:rPr lang="en-US" sz="3200" b="1" dirty="0" smtClean="0"/>
                  <a:t>number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is </a:t>
                </a:r>
                <a:r>
                  <a:rPr lang="en-US" sz="3200" b="1" dirty="0"/>
                  <a:t>denoted </a:t>
                </a:r>
                <a:r>
                  <a:rPr lang="en-US" sz="3200" b="1" dirty="0" smtClean="0"/>
                  <a:t>by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is given </a:t>
                </a:r>
                <a:r>
                  <a:rPr lang="en-US" sz="3200" b="1" dirty="0" smtClean="0"/>
                  <a:t>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ba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0938"/>
                <a:ext cx="9144000" cy="3936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8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From this definition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3200" b="1" dirty="0"/>
              <a:t> we can see that </a:t>
            </a:r>
            <a:r>
              <a:rPr lang="en-US" sz="3200" b="1" dirty="0" smtClean="0"/>
              <a:t>the conjugate </a:t>
            </a:r>
            <a:r>
              <a:rPr lang="en-US" sz="3200" b="1" dirty="0"/>
              <a:t>of a complex number is found </a:t>
            </a:r>
            <a:r>
              <a:rPr lang="en-US" sz="3200" b="1" dirty="0" smtClean="0"/>
              <a:t>by changing </a:t>
            </a:r>
            <a:r>
              <a:rPr lang="en-US" sz="3200" b="1" dirty="0"/>
              <a:t>the sign of the imaginary part of </a:t>
            </a:r>
            <a:r>
              <a:rPr lang="en-US" sz="3200" b="1" dirty="0" smtClean="0"/>
              <a:t>the number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3200" b="1" dirty="0"/>
              <a:t> as demonstrated in the </a:t>
            </a:r>
            <a:r>
              <a:rPr lang="en-US" sz="3200" b="1" dirty="0" smtClean="0"/>
              <a:t>following example</a:t>
            </a:r>
            <a:r>
              <a:rPr lang="en-US" sz="3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776515"/>
                <a:ext cx="9144000" cy="308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𝐂𝐨𝐧𝐣𝐮𝐠𝐚𝐭𝐞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i="0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						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𝐍𝐮𝐦𝐛𝐞𝐫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Complex number</a:t>
                </a:r>
                <a:r>
                  <a:rPr lang="en-US" sz="3200" b="1" dirty="0" smtClean="0">
                    <a:latin typeface="Cambria Math" panose="02040503050406030204" pitchFamily="18" charset="0"/>
                  </a:rPr>
                  <a:t>			</a:t>
                </a:r>
                <a:r>
                  <a:rPr lang="en-US" sz="3200" b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Conjugate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/>
                  <a:t>		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6515"/>
                <a:ext cx="9144000" cy="3081485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8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Complex number</a:t>
                </a:r>
                <a:r>
                  <a:rPr lang="en-US" sz="3200" b="1" dirty="0">
                    <a:latin typeface="Cambria Math" panose="02040503050406030204" pitchFamily="18" charset="0"/>
                  </a:rPr>
                  <a:t>			</a:t>
                </a:r>
                <a:r>
                  <a:rPr 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Conjugate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𝟓𝐢</m:t>
                    </m:r>
                  </m:oMath>
                </a14:m>
                <a:r>
                  <a:rPr lang="en-US" sz="3200" b="1" dirty="0"/>
                  <a:t>			</a:t>
                </a:r>
                <a:r>
                  <a:rPr lang="en-US" sz="3200" b="1" dirty="0" smtClean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/>
                  <a:t>			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				</a:t>
                </a:r>
                <a:r>
                  <a:rPr lang="en-US" sz="3200" b="1" dirty="0" smtClean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114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part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</m:oMath>
                </a14:m>
                <a:r>
                  <a:rPr lang="en-US" sz="3200" b="1" dirty="0"/>
                  <a:t>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note that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 is its own complex conjugate.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0" y="3785652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:r>
                  <a:rPr lang="en-US" sz="3200" b="1" dirty="0" smtClean="0"/>
                  <a:t>general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it </a:t>
                </a:r>
                <a:r>
                  <a:rPr lang="en-US" sz="3200" b="1" dirty="0"/>
                  <a:t>can be shown that a number is its own complex conjugate if and only if the </a:t>
                </a:r>
                <a:r>
                  <a:rPr lang="en-US" sz="3200" b="1" dirty="0" smtClean="0"/>
                  <a:t>number is </a:t>
                </a:r>
                <a:r>
                  <a:rPr lang="en-US" sz="3200" b="1" dirty="0"/>
                  <a:t>real.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588603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Geometrically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two points in the complex plane are conjugates if and only if they </a:t>
                </a:r>
                <a:r>
                  <a:rPr lang="en-US" sz="3200" b="1" dirty="0" smtClean="0"/>
                  <a:t>are reflections </a:t>
                </a:r>
                <a:r>
                  <a:rPr lang="en-US" sz="3200" b="1" dirty="0"/>
                  <a:t>about the real (horizontal) axis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below.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8603"/>
                <a:ext cx="9144000" cy="2971583"/>
              </a:xfrm>
              <a:prstGeom prst="rect">
                <a:avLst/>
              </a:prstGeom>
              <a:blipFill>
                <a:blip r:embed="rId3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29200"/>
                <a:ext cx="9144000" cy="5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4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9144000" cy="589777"/>
              </a:xfrm>
              <a:prstGeom prst="rect">
                <a:avLst/>
              </a:prstGeom>
              <a:blipFill>
                <a:blip r:embed="rId2"/>
                <a:stretch>
                  <a:fillRect l="-600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8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578285"/>
                <a:ext cx="9144000" cy="52797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𝐏𝐫𝐨𝐩𝐞𝐫𝐭𝐢𝐞𝐬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𝐂𝐨𝐦𝐩𝐥𝐞𝐱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𝐂𝐨𝐧𝐣𝐮𝐠𝐚𝐭𝐞𝐬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a complex </a:t>
                </a:r>
                <a:r>
                  <a:rPr lang="en-US" sz="32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the following properties are </a:t>
                </a:r>
                <a:r>
                  <a:rPr lang="en-US" sz="3200" b="1" dirty="0" smtClean="0"/>
                  <a:t>true: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𝐢𝐢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𝐢𝐢𝐢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𝐢𝐯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32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bar>
                          </m:e>
                        </m:d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8285"/>
                <a:ext cx="9144000" cy="5279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Complex conjugates have many useful properties. Some of these are given in </a:t>
            </a:r>
            <a:r>
              <a:rPr lang="en-US" sz="3200" b="1" dirty="0" smtClean="0"/>
              <a:t>Theorem.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4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293</TotalTime>
  <Words>819</Words>
  <Application>Microsoft Office PowerPoint</Application>
  <PresentationFormat>On-screen Show (4:3)</PresentationFormat>
  <Paragraphs>162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Cambria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HP</cp:lastModifiedBy>
  <cp:revision>46</cp:revision>
  <dcterms:created xsi:type="dcterms:W3CDTF">2006-08-16T00:00:00Z</dcterms:created>
  <dcterms:modified xsi:type="dcterms:W3CDTF">2021-10-15T19:23:46Z</dcterms:modified>
</cp:coreProperties>
</file>