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08" r:id="rId10"/>
    <p:sldId id="309" r:id="rId11"/>
    <p:sldId id="310" r:id="rId12"/>
    <p:sldId id="311" r:id="rId13"/>
    <p:sldId id="312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9" r:id="rId26"/>
    <p:sldId id="290" r:id="rId27"/>
    <p:sldId id="291" r:id="rId28"/>
    <p:sldId id="313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301" r:id="rId39"/>
    <p:sldId id="302" r:id="rId40"/>
    <p:sldId id="314" r:id="rId41"/>
    <p:sldId id="303" r:id="rId42"/>
    <p:sldId id="304" r:id="rId43"/>
    <p:sldId id="305" r:id="rId44"/>
    <p:sldId id="306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8" r:id="rId54"/>
    <p:sldId id="307" r:id="rId55"/>
    <p:sldId id="28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96" autoAdjust="0"/>
  </p:normalViewPr>
  <p:slideViewPr>
    <p:cSldViewPr>
      <p:cViewPr>
        <p:scale>
          <a:sx n="160" d="100"/>
          <a:sy n="160" d="100"/>
        </p:scale>
        <p:origin x="438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Numerical Methods I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numerical analysi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" y="3341914"/>
            <a:ext cx="3098840" cy="30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Before we write a macro program to calculate the numerical value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we can </a:t>
            </a:r>
            <a:r>
              <a:rPr lang="en-US" sz="2800" b="1" dirty="0" smtClean="0"/>
              <a:t>make our </a:t>
            </a:r>
            <a:r>
              <a:rPr lang="en-US" sz="2800" b="1" dirty="0"/>
              <a:t>subsequent work easier by attaching names to the parameter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13995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do this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select cells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𝐀𝟑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𝐁𝟓</m:t>
                    </m:r>
                  </m:oMath>
                </a14:m>
                <a:r>
                  <a:rPr lang="en-US" sz="2800" b="1" dirty="0"/>
                  <a:t> (the easiest way to do this is by moving the mouse to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𝐀𝟑</m:t>
                    </m:r>
                  </m:oMath>
                </a14:m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2800" b="1" dirty="0"/>
                  <a:t> holding down </a:t>
                </a:r>
                <a:r>
                  <a:rPr lang="en-US" sz="2800" b="1" dirty="0" smtClean="0"/>
                  <a:t>the left </a:t>
                </a:r>
                <a:r>
                  <a:rPr lang="en-US" sz="2800" b="1" dirty="0"/>
                  <a:t>mouse button and dragging down to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𝐁𝟓</m:t>
                    </m:r>
                  </m:oMath>
                </a14:m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9950"/>
                <a:ext cx="9144000" cy="2031325"/>
              </a:xfrm>
              <a:prstGeom prst="rect">
                <a:avLst/>
              </a:prstGeom>
              <a:blipFill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4246323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Next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go to the </a:t>
            </a:r>
            <a:r>
              <a:rPr lang="en-US" sz="2800" b="1" dirty="0" smtClean="0"/>
              <a:t>Formulas </a:t>
            </a:r>
            <a:r>
              <a:rPr lang="en-US" sz="2800" b="1" dirty="0"/>
              <a:t>tab and in </a:t>
            </a:r>
            <a:r>
              <a:rPr lang="en-US" sz="2800" b="1" dirty="0" smtClean="0"/>
              <a:t>the Defined </a:t>
            </a:r>
            <a:r>
              <a:rPr lang="en-US" sz="2800" b="1" dirty="0"/>
              <a:t>Names group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click Create from Selection. This will open the Create </a:t>
            </a:r>
            <a:r>
              <a:rPr lang="en-US" sz="2800" b="1" dirty="0" smtClean="0"/>
              <a:t>Names from </a:t>
            </a:r>
            <a:r>
              <a:rPr lang="en-US" sz="2800" b="1" dirty="0"/>
              <a:t>Selection dialog box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where the Left column box should be automatically selected.</a:t>
            </a:r>
          </a:p>
        </p:txBody>
      </p:sp>
    </p:spTree>
    <p:extLst>
      <p:ext uri="{BB962C8B-B14F-4D97-AF65-F5344CB8AC3E}">
        <p14:creationId xmlns:p14="http://schemas.microsoft.com/office/powerpoint/2010/main" val="41382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25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Then click OK to create the names.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</a:t>
                </a:r>
                <a:r>
                  <a:rPr lang="en-US" sz="2800" b="1" dirty="0"/>
                  <a:t>verify that this has worked properly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2800" b="1" dirty="0"/>
                  <a:t> select cell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𝐁𝟑</m:t>
                    </m:r>
                  </m:oMath>
                </a14:m>
                <a:r>
                  <a:rPr lang="en-US" sz="2800" b="1" dirty="0" smtClean="0"/>
                  <a:t> and </a:t>
                </a:r>
                <a:r>
                  <a:rPr lang="en-US" sz="2800" b="1" dirty="0"/>
                  <a:t>check that the label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“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m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</a:t>
                </a:r>
                <a:r>
                  <a:rPr lang="en-US" sz="2800" b="1" dirty="0"/>
                  <a:t> appears in the name box (located on the left side of </a:t>
                </a:r>
                <a:r>
                  <a:rPr lang="en-US" sz="2800" b="1" dirty="0" smtClean="0"/>
                  <a:t>the sheet </a:t>
                </a:r>
                <a:r>
                  <a:rPr lang="en-US" sz="2800" b="1" dirty="0"/>
                  <a:t>just below the menu bars).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58008"/>
              </a:xfrm>
              <a:prstGeom prst="rect">
                <a:avLst/>
              </a:prstGeom>
              <a:blipFill>
                <a:blip r:embed="rId2"/>
                <a:stretch>
                  <a:fillRect l="-1333" r="-1333" b="-4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442115"/>
                <a:ext cx="9144000" cy="146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Move to cell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𝐂𝟖</m:t>
                    </m:r>
                  </m:oMath>
                </a14:m>
                <a:r>
                  <a:rPr lang="en-US" sz="2800" b="1" dirty="0" smtClean="0"/>
                  <a:t> and enter the analytical solution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𝟖𝟏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li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𝐜𝐝</m:t>
                          </m:r>
                        </m:den>
                      </m:f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𝐄𝐗𝐏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𝐜𝐝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𝐀𝟖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2115"/>
                <a:ext cx="9144000" cy="1468222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188009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When this formula is entered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2800" b="1" dirty="0"/>
                  <a:t> the value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/>
                  <a:t> should appear in cell </a:t>
                </a: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𝐂𝟖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8009"/>
                <a:ext cx="9144000" cy="1319015"/>
              </a:xfrm>
              <a:prstGeom prst="rect">
                <a:avLst/>
              </a:prstGeom>
              <a:blipFill>
                <a:blip r:embed="rId4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Then copy the </a:t>
                </a:r>
                <a:r>
                  <a:rPr lang="en-US" sz="2800" b="1" dirty="0" smtClean="0"/>
                  <a:t>formula down </a:t>
                </a:r>
                <a:r>
                  <a:rPr lang="en-US" sz="2800" b="1" dirty="0"/>
                  <a:t>to cell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𝐂𝟗</m:t>
                    </m:r>
                  </m:oMath>
                </a14:m>
                <a:r>
                  <a:rPr lang="en-US" sz="2800" b="1" dirty="0"/>
                  <a:t> to give a value of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𝟒𝟎𝟓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19015"/>
              </a:xfrm>
              <a:prstGeom prst="rect">
                <a:avLst/>
              </a:prstGeom>
              <a:blipFill>
                <a:blip r:embed="rId2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6002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All the above is typical of the standard use of Excel.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For </a:t>
            </a:r>
            <a:r>
              <a:rPr lang="en-US" sz="2800" b="1" dirty="0"/>
              <a:t>example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at this point </a:t>
            </a:r>
            <a:r>
              <a:rPr lang="en-US" sz="2800" b="1" dirty="0" smtClean="0"/>
              <a:t>you could </a:t>
            </a:r>
            <a:r>
              <a:rPr lang="en-US" sz="2800" b="1" dirty="0"/>
              <a:t>change parameter values and see how the analytical solution changes.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862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Now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we will illustrate how VBA macros can be used to extend the standard capabilities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499515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Open VBA by selecting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𝐓𝐨𝐨𝐥𝐬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𝐌𝐚𝐜𝐫𝐨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𝐕𝐢𝐬𝐮𝐚𝐥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𝐁𝐚𝐬𝐢𝐜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𝐄𝐝𝐢𝐭𝐨𝐫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9515"/>
                <a:ext cx="9144000" cy="1384995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3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Once inside the Visual Basic Editor (VBE)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2800" b="1" dirty="0"/>
                  <a:t> select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𝐈𝐧𝐬𝐞𝐫𝐭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𝐌𝐨𝐝𝐮𝐥𝐞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and a new code window will open up.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>
                <a:blip r:embed="rId2"/>
                <a:stretch>
                  <a:fillRect l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13360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Type </a:t>
            </a:r>
            <a:r>
              <a:rPr lang="en-US" sz="2800" b="1" dirty="0" smtClean="0"/>
              <a:t>the following code </a:t>
            </a:r>
            <a:r>
              <a:rPr lang="en-US" sz="2800" b="1" dirty="0"/>
              <a:t>into the code window.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2898677"/>
            <a:ext cx="6629400" cy="3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Compare </a:t>
                </a:r>
                <a:r>
                  <a:rPr lang="en-US" sz="2800" b="1" dirty="0" smtClean="0"/>
                  <a:t>the macro we developed </a:t>
                </a:r>
                <a:r>
                  <a:rPr lang="en-US" sz="2800" b="1" dirty="0"/>
                  <a:t>with the pseudocode from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recognize how </a:t>
                </a:r>
                <a:r>
                  <a:rPr lang="en-US" sz="2800" b="1" dirty="0" smtClean="0"/>
                  <a:t>similar they </a:t>
                </a:r>
                <a:r>
                  <a:rPr lang="en-US" sz="2800" b="1" dirty="0"/>
                  <a:t>are.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blipFill>
                <a:blip r:embed="rId2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2098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Also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see how we have expanded the function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sz="2800" b="1" dirty="0"/>
              <a:t>s argument list to include </a:t>
            </a:r>
            <a:r>
              <a:rPr lang="en-US" sz="2800" b="1" dirty="0" smtClean="0"/>
              <a:t>the necessary </a:t>
            </a:r>
            <a:r>
              <a:rPr lang="en-US" sz="2800" b="1" dirty="0"/>
              <a:t>parameters for the parachutist velocity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2634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resulting </a:t>
                </a:r>
                <a:r>
                  <a:rPr lang="en-US" sz="2800" b="1" dirty="0" smtClean="0"/>
                  <a:t>velocity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then passed </a:t>
                </a:r>
                <a:r>
                  <a:rPr lang="en-US" sz="2800" b="1" dirty="0"/>
                  <a:t>back to the spreadsheet via the function name.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6340"/>
                <a:ext cx="9144000" cy="1319015"/>
              </a:xfrm>
              <a:prstGeom prst="rect">
                <a:avLst/>
              </a:prstGeom>
              <a:blipFill>
                <a:blip r:embed="rId3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55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Also notice how we have included another function to compute the derivative.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002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can </a:t>
                </a:r>
                <a:r>
                  <a:rPr lang="en-US" sz="2800" b="1" dirty="0"/>
                  <a:t>be entered in the same module by typing it directly below the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𝐄𝐮𝐥𝐞𝐫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function: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1384995"/>
              </a:xfrm>
              <a:prstGeom prst="rect">
                <a:avLst/>
              </a:prstGeom>
              <a:blipFill>
                <a:blip r:embed="rId2"/>
                <a:stretch>
                  <a:fillRect l="-1333" r="-1333" b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124200"/>
            <a:ext cx="3867150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52187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</a:t>
            </a:r>
            <a:r>
              <a:rPr lang="en-US" sz="2800" b="1" dirty="0" smtClean="0"/>
              <a:t>final </a:t>
            </a:r>
            <a:r>
              <a:rPr lang="en-US" sz="2800" b="1" dirty="0"/>
              <a:t>step is to return to the spreadsheet and invoke the function by entering </a:t>
            </a:r>
            <a:r>
              <a:rPr lang="en-US" sz="2800" b="1" dirty="0" smtClean="0"/>
              <a:t>the following </a:t>
            </a:r>
            <a:r>
              <a:rPr lang="en-US" sz="2800" b="1" dirty="0"/>
              <a:t>formula in </a:t>
            </a:r>
            <a:r>
              <a:rPr lang="en-US" sz="2800" b="1" dirty="0" smtClean="0"/>
              <a:t>a cell: 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Euler(dt,A8,A9,B8,m,cd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result of the numerical </a:t>
            </a:r>
            <a:r>
              <a:rPr lang="en-US" sz="2800" b="1" dirty="0" smtClean="0"/>
              <a:t>integration </a:t>
            </a:r>
            <a:r>
              <a:rPr lang="en-US" sz="2800" b="1" dirty="0"/>
              <a:t>will appear in </a:t>
            </a:r>
            <a:r>
              <a:rPr lang="en-US" sz="2800" b="1" dirty="0" smtClean="0"/>
              <a:t>this cell.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71354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When you enter the function </a:t>
            </a:r>
            <a:r>
              <a:rPr lang="en-US" sz="2800" b="1" dirty="0" smtClean="0"/>
              <a:t>into the </a:t>
            </a:r>
            <a:r>
              <a:rPr lang="en-US" sz="2800" b="1" dirty="0"/>
              <a:t>spreadsheet cell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the parameters are passed into the VBA program where the </a:t>
            </a:r>
            <a:r>
              <a:rPr lang="en-US" sz="2800" b="1" dirty="0" smtClean="0"/>
              <a:t>calculation is </a:t>
            </a:r>
            <a:r>
              <a:rPr lang="en-US" sz="2800" b="1" dirty="0"/>
              <a:t>performed and the result is then passed back and displayed in the cell.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435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</a:t>
            </a:r>
            <a:r>
              <a:rPr lang="en-US" sz="2800" b="1" dirty="0" smtClean="0"/>
              <a:t>effect</a:t>
            </a:r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 smtClean="0"/>
              <a:t> the </a:t>
            </a:r>
            <a:r>
              <a:rPr lang="en-US" sz="2800" b="1" dirty="0"/>
              <a:t>VBA macro language allows you to use Excel as your input/output mechanism.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All sorts </a:t>
            </a:r>
            <a:r>
              <a:rPr lang="en-US" sz="2800" b="1" dirty="0"/>
              <a:t>of </a:t>
            </a:r>
            <a:r>
              <a:rPr lang="en-US" sz="2800" b="1" dirty="0" smtClean="0"/>
              <a:t>benefits </a:t>
            </a:r>
            <a:r>
              <a:rPr lang="en-US" sz="2800" b="1" dirty="0"/>
              <a:t>arise from this fact.</a:t>
            </a:r>
          </a:p>
        </p:txBody>
      </p:sp>
    </p:spTree>
    <p:extLst>
      <p:ext uri="{BB962C8B-B14F-4D97-AF65-F5344CB8AC3E}">
        <p14:creationId xmlns:p14="http://schemas.microsoft.com/office/powerpoint/2010/main" val="6724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example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now that you have set up the calculation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you can play with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52400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Suppose that </a:t>
                </a:r>
                <a:r>
                  <a:rPr lang="en-US" sz="2800" b="1" dirty="0"/>
                  <a:t>the jumper was much heavier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/>
                  <a:t> say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kg (about </a:t>
                </a:r>
                <a14:m>
                  <m:oMath xmlns:m="http://schemas.openxmlformats.org/officeDocument/2006/math">
                    <m:r>
                      <a:rPr lang="en-US" sz="2800" b="1" i="0" noProof="1" dirty="0" smtClean="0"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en-US" sz="2800" b="1" i="0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noProof="1" dirty="0">
                        <a:latin typeface="Cambria Math" panose="02040503050406030204" pitchFamily="18" charset="0"/>
                      </a:rPr>
                      <m:t>𝐥𝐛</m:t>
                    </m:r>
                  </m:oMath>
                </a14:m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317733"/>
              </a:xfrm>
              <a:prstGeom prst="rect">
                <a:avLst/>
              </a:prstGeom>
              <a:blipFill>
                <a:blip r:embed="rId2"/>
                <a:stretch>
                  <a:fillRect l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24200"/>
                <a:ext cx="9144000" cy="261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Enter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2800" b="1" dirty="0"/>
                  <a:t> into </a:t>
                </a:r>
                <a:r>
                  <a:rPr lang="en-US" sz="2800" b="1" dirty="0" smtClean="0"/>
                  <a:t>the cell that contains the mass and </a:t>
                </a:r>
                <a:r>
                  <a:rPr lang="en-US" sz="2800" b="1" dirty="0"/>
                  <a:t>the spreadsheet will update immediately to show a </a:t>
                </a:r>
                <a:r>
                  <a:rPr lang="en-US" sz="2800" b="1" dirty="0" smtClean="0"/>
                  <a:t>new value </a:t>
                </a:r>
                <a:r>
                  <a:rPr lang="en-US" sz="2800" b="1" dirty="0"/>
                  <a:t>of </a:t>
                </a:r>
                <a:r>
                  <a:rPr lang="en-US" sz="2800" b="1" dirty="0" smtClean="0"/>
                  <a:t>velocity </a:t>
                </a:r>
                <a:r>
                  <a:rPr lang="en-US" sz="2800" b="1" dirty="0"/>
                  <a:t>in </a:t>
                </a:r>
                <a:r>
                  <a:rPr lang="en-US" sz="2800" b="1" dirty="0" smtClean="0"/>
                  <a:t>the cell that contains the formula for the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𝐄𝐮𝐥𝐞𝐫</m:t>
                    </m:r>
                  </m:oMath>
                </a14:m>
                <a:r>
                  <a:rPr lang="en-US" sz="2800" b="1" dirty="0" smtClean="0"/>
                  <a:t> method.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2610395"/>
              </a:xfrm>
              <a:prstGeom prst="rect">
                <a:avLst/>
              </a:prstGeom>
              <a:blipFill>
                <a:blip r:embed="rId3"/>
                <a:stretch>
                  <a:fillRect l="-1333" r="-1333" b="-5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Now let us take the process one step further by </a:t>
            </a:r>
            <a:r>
              <a:rPr lang="en-US" sz="2800" b="1" dirty="0" smtClean="0"/>
              <a:t>filling </a:t>
            </a:r>
            <a:r>
              <a:rPr lang="en-US" sz="2800" b="1" dirty="0"/>
              <a:t>in some additional numbers </a:t>
            </a:r>
            <a:r>
              <a:rPr lang="en-US" sz="2800" b="1" dirty="0" smtClean="0"/>
              <a:t>for the </a:t>
            </a:r>
            <a:r>
              <a:rPr lang="en-US" sz="2800" b="1" dirty="0"/>
              <a:t>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52400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Enter the numbers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800" b="1" dirty="0" smtClean="0"/>
                  <a:t> in the cells that pertain to time.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319015"/>
              </a:xfrm>
              <a:prstGeom prst="rect">
                <a:avLst/>
              </a:prstGeom>
              <a:blipFill>
                <a:blip r:embed="rId2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24200"/>
                <a:ext cx="9144000" cy="19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Then copy the </a:t>
                </a:r>
                <a:r>
                  <a:rPr lang="en-US" sz="2800" b="1" dirty="0" smtClean="0"/>
                  <a:t>formulas from the cells that contain approximate and analytical solution of the problem </a:t>
                </a:r>
                <a:r>
                  <a:rPr lang="en-US" sz="2800" b="1" dirty="0"/>
                  <a:t>down to rows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dirty="0"/>
                  <a:t> through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1964064"/>
              </a:xfrm>
              <a:prstGeom prst="rect">
                <a:avLst/>
              </a:prstGeom>
              <a:blipFill>
                <a:blip r:embed="rId3"/>
                <a:stretch>
                  <a:fillRect l="-1333" r="-1333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53103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Notice how the VBA program </a:t>
            </a:r>
            <a:r>
              <a:rPr lang="en-US" sz="2800" b="1" dirty="0" smtClean="0"/>
              <a:t>calculates the </a:t>
            </a:r>
            <a:r>
              <a:rPr lang="en-US" sz="2800" b="1" dirty="0"/>
              <a:t>numerical result correctly for each new row.</a:t>
            </a:r>
          </a:p>
        </p:txBody>
      </p:sp>
    </p:spTree>
    <p:extLst>
      <p:ext uri="{BB962C8B-B14F-4D97-AF65-F5344CB8AC3E}">
        <p14:creationId xmlns:p14="http://schemas.microsoft.com/office/powerpoint/2010/main" val="42779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An additional embellishment would </a:t>
                </a:r>
                <a:r>
                  <a:rPr lang="en-US" sz="2800" b="1" dirty="0"/>
                  <a:t>be to develop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800" b="1" dirty="0"/>
                  <a:t> plot of the results using the Excel Chart Wizard</a:t>
                </a:r>
                <a:r>
                  <a:rPr lang="en-US" sz="2800" b="1" dirty="0" smtClean="0"/>
                  <a:t>. </a:t>
                </a:r>
                <a:r>
                  <a:rPr lang="en-US" sz="1400" b="1" dirty="0" smtClean="0">
                    <a:sym typeface="Wingdings" panose="05000000000000000000" pitchFamily="2" charset="2"/>
                  </a:rPr>
                  <a:t>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17733"/>
              </a:xfrm>
              <a:prstGeom prst="rect">
                <a:avLst/>
              </a:prstGeom>
              <a:blipFill>
                <a:blip r:embed="rId2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524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 can perform sensitivity analyses by changing the values for each of the parameters.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9" y="3048000"/>
            <a:ext cx="7488402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26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Packages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1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As each new value is entered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the computation and the graph would </a:t>
            </a:r>
            <a:r>
              <a:rPr lang="en-US" sz="2800" b="1" dirty="0" smtClean="0"/>
              <a:t>be automatically </a:t>
            </a:r>
            <a:r>
              <a:rPr lang="en-US" sz="2800" b="1" dirty="0"/>
              <a:t>updated.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289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is this interactive nature that makes Excel so powerful.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92454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However</a:t>
            </a:r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 smtClean="0"/>
              <a:t> recognize </a:t>
            </a:r>
            <a:r>
              <a:rPr lang="en-US" sz="2800" b="1" dirty="0"/>
              <a:t>that the ability to solve this problem hinges on being able to write </a:t>
            </a:r>
            <a:r>
              <a:rPr lang="en-US" sz="2800" b="1" dirty="0" smtClean="0"/>
              <a:t>the macro </a:t>
            </a:r>
            <a:r>
              <a:rPr lang="en-US" sz="2800" b="1" dirty="0"/>
              <a:t>with VBA.</a:t>
            </a:r>
          </a:p>
        </p:txBody>
      </p:sp>
    </p:spTree>
    <p:extLst>
      <p:ext uri="{BB962C8B-B14F-4D97-AF65-F5344CB8AC3E}">
        <p14:creationId xmlns:p14="http://schemas.microsoft.com/office/powerpoint/2010/main" val="5226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2819400"/>
            <a:ext cx="91440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is the combination of the Excel environment with the VBA programming </a:t>
            </a:r>
            <a:r>
              <a:rPr lang="en-US" sz="2800" b="1" dirty="0" smtClean="0"/>
              <a:t>language that </a:t>
            </a:r>
            <a:r>
              <a:rPr lang="en-US" sz="2800" b="1" dirty="0"/>
              <a:t>truly opens up a world of possibilities for </a:t>
            </a:r>
            <a:r>
              <a:rPr lang="en-US" sz="2800" b="1" dirty="0" smtClean="0"/>
              <a:t>scientific and engineering </a:t>
            </a:r>
            <a:r>
              <a:rPr lang="en-US" sz="2800" b="1" dirty="0"/>
              <a:t>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2853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6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MATLAB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MATLAB is the flagship software product of The </a:t>
                </a:r>
                <a:r>
                  <a:rPr lang="en-US" sz="3200" b="1" dirty="0" smtClean="0"/>
                  <a:t>Mathworks Inc.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the name implies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was originally </a:t>
                </a:r>
                <a:r>
                  <a:rPr lang="en-US" sz="3200" b="1" dirty="0"/>
                  <a:t>developed as a matrix laboratory.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77985"/>
              </a:xfrm>
              <a:prstGeom prst="rect">
                <a:avLst/>
              </a:prstGeom>
              <a:blipFill>
                <a:blip r:embed="rId2"/>
                <a:stretch>
                  <a:fillRect l="-1667" r="-1667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8100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this day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major element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is still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𝐦𝐚𝐭𝐫𝐢𝐱</m:t>
                    </m:r>
                  </m:oMath>
                </a14:m>
                <a:r>
                  <a:rPr lang="en-US" sz="3200" b="1" dirty="0"/>
                  <a:t>. Mathematical manipulations of matrices are very conveniently </a:t>
                </a:r>
                <a:r>
                  <a:rPr lang="en-US" sz="3200" b="1" dirty="0" smtClean="0"/>
                  <a:t>implemented in </a:t>
                </a:r>
                <a:r>
                  <a:rPr lang="en-US" sz="3200" b="1" dirty="0"/>
                  <a:t>an easy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use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interactive environment.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these matrix </a:t>
                </a:r>
                <a:r>
                  <a:rPr lang="en-US" sz="3200" b="1" dirty="0" smtClean="0"/>
                  <a:t>manipulations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added a variety of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numerical functions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symbolic computations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visualization tools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3962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As a consequence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present version represents a fairly comprehensive </a:t>
            </a:r>
            <a:r>
              <a:rPr lang="en-US" sz="3200" b="1" dirty="0" smtClean="0"/>
              <a:t>technical computing </a:t>
            </a:r>
            <a:r>
              <a:rPr lang="en-US" sz="3200" b="1" dirty="0"/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3020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has a variety of functions and operators that allow convenient </a:t>
                </a:r>
                <a:r>
                  <a:rPr lang="en-US" sz="3200" b="1" dirty="0" smtClean="0"/>
                  <a:t>implementation of </a:t>
                </a:r>
                <a:r>
                  <a:rPr lang="en-US" sz="3200" b="1" dirty="0"/>
                  <a:t>many of the numerical methods </a:t>
                </a:r>
                <a:r>
                  <a:rPr lang="en-US" sz="3200" b="1" dirty="0" smtClean="0"/>
                  <a:t>to be developed in this course.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2004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 smtClean="0"/>
                  <a:t>addition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programs </a:t>
                </a:r>
                <a:r>
                  <a:rPr lang="en-US" sz="3200" b="1" dirty="0"/>
                  <a:t>can be written as </a:t>
                </a:r>
                <a:r>
                  <a:rPr lang="en-US" sz="3200" b="1" dirty="0" smtClean="0"/>
                  <a:t>so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 called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𝐟𝐢𝐥𝐞𝐬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that can be used to implement numerical calculations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us explore how this is done.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2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First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should recognize that normal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use is closely related to programming.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8288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For example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suppose that we wanted to determine the analytical solution to </a:t>
            </a:r>
            <a:r>
              <a:rPr lang="en-US" sz="3200" b="1" dirty="0" smtClean="0"/>
              <a:t>the parachutist </a:t>
            </a:r>
            <a:r>
              <a:rPr lang="en-US" sz="3200" b="1" dirty="0"/>
              <a:t>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572000"/>
                <a:ext cx="9144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could be done with the following series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commands: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</a:t>
                </a:r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g=9.81</a:t>
                </a: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0"/>
                <a:ext cx="9144000" cy="2215991"/>
              </a:xfrm>
              <a:prstGeom prst="rect">
                <a:avLst/>
              </a:prstGeom>
              <a:blipFill>
                <a:blip r:embed="rId3"/>
                <a:stretch>
                  <a:fillRect l="-1667" r="-1667" b="-4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2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m=68.1;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cd=12.5;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tf=2;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v=g*m/cd*(1−exp(−cd/m*tf))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cs typeface="Courier New" panose="02070309020205020404" pitchFamily="49" charset="0"/>
              </a:rPr>
              <a:t>with the result being displayed as</a:t>
            </a:r>
            <a:endParaRPr lang="en-US" sz="2800" b="1" dirty="0"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16.4217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25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Thus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sequence of commands is just like the sequence of instructions in a </a:t>
            </a:r>
            <a:r>
              <a:rPr lang="en-US" sz="3200" b="1" dirty="0" smtClean="0"/>
              <a:t>typical programming </a:t>
            </a:r>
            <a:r>
              <a:rPr lang="en-US" sz="3200" b="1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26097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Now what if you want to deviate from the sequential structure.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8531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there </a:t>
                </a:r>
                <a:r>
                  <a:rPr lang="en-US" sz="3200" b="1" dirty="0" smtClean="0"/>
                  <a:t>are some </a:t>
                </a:r>
                <a:r>
                  <a:rPr lang="en-US" sz="3200" b="1" dirty="0"/>
                  <a:t>neat ways to inject some </a:t>
                </a:r>
                <a:r>
                  <a:rPr lang="en-US" sz="3200" b="1" dirty="0" smtClean="0"/>
                  <a:t>non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sequential </a:t>
                </a:r>
                <a:r>
                  <a:rPr lang="en-US" sz="3200" b="1" dirty="0"/>
                  <a:t>capabilities in the standard command </a:t>
                </a:r>
                <a:r>
                  <a:rPr lang="en-US" sz="3200" b="1" dirty="0" smtClean="0"/>
                  <a:t>mode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</a:t>
                </a:r>
                <a:r>
                  <a:rPr lang="en-US" sz="3200" b="1" dirty="0"/>
                  <a:t>inclusion of decisions and loops is best done by creating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document </a:t>
                </a:r>
                <a:r>
                  <a:rPr lang="en-US" sz="3200" b="1" dirty="0" smtClean="0"/>
                  <a:t>called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53148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5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do this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sz="3200" b="1" dirty="0"/>
                  <a:t> make the menu selection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𝐅𝐢𝐥𝐞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𝐍𝐞𝐰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𝐒𝐜𝐫𝐢𝐩𝐭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7526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and a new window will open with a heading 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3200" b="1" dirty="0"/>
              <a:t>MATLAB </a:t>
            </a:r>
            <a:r>
              <a:rPr lang="en-US" sz="3200" b="1" dirty="0" smtClean="0"/>
              <a:t>Editor/Debugger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9451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</a:t>
            </a:r>
            <a:r>
              <a:rPr lang="en-US" sz="3200" b="1" dirty="0" smtClean="0"/>
              <a:t>this window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3200" b="1" dirty="0" smtClean="0"/>
              <a:t> you </a:t>
            </a:r>
            <a:r>
              <a:rPr lang="en-US" sz="3200" b="1" dirty="0"/>
              <a:t>can type and edit MATLAB programs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05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Type the following code in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g=9.81;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m=68.1;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cd=12.5;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tf=2;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v=g*m/cd*(1−exp(−cd/m*tf));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disp(v);</a:t>
                </a:r>
                <a:endParaRPr lang="en-US" sz="2800" b="1" noProof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708981"/>
              </a:xfrm>
              <a:prstGeom prst="rect">
                <a:avLst/>
              </a:prstGeom>
              <a:blipFill>
                <a:blip r:embed="rId2"/>
                <a:stretch>
                  <a:fillRect l="-1667"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4625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Notice how the commands are written in exactly the way as they would be </a:t>
            </a:r>
            <a:r>
              <a:rPr lang="en-US" sz="3200" b="1" dirty="0" smtClean="0"/>
              <a:t>written in </a:t>
            </a:r>
            <a:r>
              <a:rPr lang="en-US" sz="3200" b="1" dirty="0"/>
              <a:t>the front end of MATLAB.</a:t>
            </a:r>
          </a:p>
        </p:txBody>
      </p:sp>
    </p:spTree>
    <p:extLst>
      <p:ext uri="{BB962C8B-B14F-4D97-AF65-F5344CB8AC3E}">
        <p14:creationId xmlns:p14="http://schemas.microsoft.com/office/powerpoint/2010/main" val="18186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v"/>
                </a:pPr>
                <a:r>
                  <a:rPr lang="en-US" sz="36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Excel</a:t>
                </a:r>
                <a:endParaRPr lang="en-US" sz="32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𝐄𝐱𝐜𝐞𝐥</m:t>
                    </m:r>
                  </m:oMath>
                </a14:m>
                <a:r>
                  <a:rPr lang="en-US" sz="3200" b="1" dirty="0"/>
                  <a:t> is the spreadsheet produced by </a:t>
                </a:r>
                <a:r>
                  <a:rPr lang="en-US" sz="3200" b="1" dirty="0" smtClean="0"/>
                  <a:t>Microsoft.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Spreadsheets </a:t>
                </a:r>
                <a:r>
                  <a:rPr lang="en-US" sz="3200" b="1" dirty="0"/>
                  <a:t>are a special type </a:t>
                </a:r>
                <a:r>
                  <a:rPr lang="en-US" sz="3200" b="1" dirty="0" smtClean="0"/>
                  <a:t>of mathematical </a:t>
                </a:r>
                <a:r>
                  <a:rPr lang="en-US" sz="3200" b="1" dirty="0"/>
                  <a:t>software that allow the user to enter and perform calculations on </a:t>
                </a:r>
                <a:r>
                  <a:rPr lang="en-US" sz="3200" b="1" dirty="0" smtClean="0"/>
                  <a:t>rows/columns </a:t>
                </a:r>
                <a:r>
                  <a:rPr lang="en-US" sz="3200" b="1" dirty="0"/>
                  <a:t>of data.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00986"/>
              </a:xfrm>
              <a:prstGeom prst="rect">
                <a:avLst/>
              </a:prstGeom>
              <a:blipFill>
                <a:blip r:embed="rId2"/>
                <a:stretch>
                  <a:fillRect l="-1667" t="-2876" r="-1667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3886417"/>
            <a:ext cx="9144000" cy="29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As such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they are a computerized version of a large accounting </a:t>
            </a:r>
            <a:r>
              <a:rPr lang="en-US" sz="3200" b="1" dirty="0" smtClean="0"/>
              <a:t>worksheet on </a:t>
            </a:r>
            <a:r>
              <a:rPr lang="en-US" sz="3200" b="1" dirty="0"/>
              <a:t>which large interconnected calculations can be implemented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30716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Save the program with the </a:t>
                </a:r>
                <a:r>
                  <a:rPr lang="en-US" sz="3200" b="1" dirty="0" smtClean="0"/>
                  <a:t>name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e.g.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𝐩𝐚𝐫𝐚𝐜𝐡𝐮𝐭𝐞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l="-166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9906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will automatically </a:t>
                </a:r>
                <a:r>
                  <a:rPr lang="en-US" sz="3200" b="1" dirty="0"/>
                  <a:t>attach the extension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 to denote it as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</a:t>
                </a:r>
                <a:r>
                  <a:rPr lang="en-US" sz="3200" b="1" dirty="0"/>
                  <a:t>: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𝐩𝐚𝐫𝐚𝐜𝐡𝐮𝐭𝐞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825809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To run the program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you must go back to the command mode.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02209"/>
                <a:ext cx="9144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program can now be run by typing the name of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which should </a:t>
                </a:r>
                <a:r>
                  <a:rPr lang="en-US" sz="3200" b="1" dirty="0"/>
                  <a:t>look </a:t>
                </a:r>
                <a:r>
                  <a:rPr lang="en-US" sz="3200" b="1" dirty="0" smtClean="0"/>
                  <a:t>like: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</a:t>
                </a:r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parachute</a:t>
                </a:r>
                <a:endParaRPr lang="en-US" sz="3200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2209"/>
                <a:ext cx="9144000" cy="2215991"/>
              </a:xfrm>
              <a:prstGeom prst="rect">
                <a:avLst/>
              </a:prstGeom>
              <a:blipFill>
                <a:blip r:embed="rId4"/>
                <a:stretch>
                  <a:fillRect l="-1667" r="-1667" b="-4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If you have done everything correctly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MATLAB should respond with the correct answer</a:t>
            </a:r>
            <a:r>
              <a:rPr lang="en-US" sz="3200" b="1" dirty="0" smtClean="0"/>
              <a:t>:</a:t>
            </a:r>
          </a:p>
          <a:p>
            <a:pPr algn="just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</a:t>
            </a:r>
          </a:p>
          <a:p>
            <a:pPr algn="just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16.4217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539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Now one problem with the foregoing is that it is set up to compute one case only.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82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You can </a:t>
            </a:r>
            <a:r>
              <a:rPr lang="en-US" sz="3200" b="1" dirty="0"/>
              <a:t>make it more </a:t>
            </a:r>
            <a:r>
              <a:rPr lang="en-US" sz="3200" b="1" dirty="0" smtClean="0"/>
              <a:t>flexible </a:t>
            </a:r>
            <a:r>
              <a:rPr lang="en-US" sz="3200" b="1" dirty="0"/>
              <a:t>by having the user input some of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362388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</a:t>
                </a:r>
                <a:r>
                  <a:rPr lang="en-US" sz="3200" b="1" dirty="0" smtClean="0"/>
                  <a:t>example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suppose </a:t>
                </a:r>
                <a:r>
                  <a:rPr lang="en-US" sz="3200" b="1" dirty="0"/>
                  <a:t>that you wanted to assess the impact of mass on the velocity at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𝟐𝐬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905000"/>
                <a:ext cx="91440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 could </a:t>
                </a:r>
                <a:r>
                  <a:rPr lang="en-US" sz="3200" b="1" dirty="0"/>
                  <a:t>be rewritten as the following to accomplish </a:t>
                </a:r>
                <a:r>
                  <a:rPr lang="en-US" sz="3200" b="1" dirty="0" smtClean="0"/>
                  <a:t>this: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g=9.81;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m=input('mass (kg): ');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cd=12.5;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tf=2;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v=g*m/cd*(1−exp(−cd/m*tf))</a:t>
                </a:r>
                <a:endParaRPr lang="en-US" sz="2800" b="1" noProof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4801314"/>
              </a:xfrm>
              <a:prstGeom prst="rect">
                <a:avLst/>
              </a:prstGeom>
              <a:blipFill>
                <a:blip r:embed="rId3"/>
                <a:stretch>
                  <a:fillRect l="-1667" r="-166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Save this 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𝐩𝐚𝐫𝐚𝐜𝐡𝐮𝐭𝐞𝟐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:r>
                  <a:rPr lang="en-US" sz="3200" b="1" dirty="0"/>
                  <a:t>you typed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𝐩𝐚𝐫𝐚𝐜𝐡𝐮𝐭𝐞𝟐</m:t>
                    </m:r>
                  </m:oMath>
                </a14:m>
                <a:r>
                  <a:rPr lang="en-US" sz="3200" b="1" dirty="0"/>
                  <a:t> while being in command mode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the prompt </a:t>
                </a:r>
                <a:r>
                  <a:rPr lang="en-US" sz="3200" b="1" dirty="0"/>
                  <a:t>would </a:t>
                </a:r>
                <a:r>
                  <a:rPr lang="en-US" sz="3200" b="1" dirty="0" smtClean="0"/>
                  <a:t>show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mass (kg):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124200"/>
                <a:ext cx="9144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user could then enter a value like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the result will be displayed as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 =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17.3597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2862322"/>
              </a:xfrm>
              <a:prstGeom prst="rect">
                <a:avLst/>
              </a:prstGeom>
              <a:blipFill>
                <a:blip r:embed="rId3"/>
                <a:stretch>
                  <a:fillRect l="-1667" r="-1667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Now it should be pretty clear how we can program a numerical solution with </a:t>
                </a:r>
                <a:r>
                  <a:rPr lang="en-US" sz="32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9050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order to do this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we must </a:t>
            </a:r>
            <a:r>
              <a:rPr lang="en-US" sz="3200" b="1" dirty="0" smtClean="0"/>
              <a:t>first </a:t>
            </a:r>
            <a:r>
              <a:rPr lang="en-US" sz="3200" b="1" dirty="0"/>
              <a:t>understand how MATLAB handles logical </a:t>
            </a:r>
            <a:r>
              <a:rPr lang="en-US" sz="3200" b="1" dirty="0" smtClean="0"/>
              <a:t>and looping </a:t>
            </a:r>
            <a:r>
              <a:rPr lang="en-US" sz="3200" b="1" dirty="0"/>
              <a:t>structures.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495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lists pseudocode alongside MATLAB code for all the control structures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𝐅𝐢𝐠𝐮𝐫𝐞𝐬</m:t>
                    </m:r>
                  </m:oMath>
                </a14:m>
                <a:r>
                  <a:rPr lang="en-US" sz="32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 through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" y="0"/>
            <a:ext cx="8686800" cy="68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471"/>
            <a:ext cx="8686800" cy="68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Although the structures of the pseudocode and </a:t>
            </a:r>
            <a:r>
              <a:rPr lang="en-US" sz="3200" b="1" dirty="0" smtClean="0"/>
              <a:t>the MATLAB </a:t>
            </a:r>
            <a:r>
              <a:rPr lang="en-US" sz="3200" b="1" dirty="0"/>
              <a:t>code are very similar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there are some slight differences that should be noted.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303928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particular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look at how we have represented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𝐝𝐨𝐞𝐱𝐢𝐭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structure – </a:t>
                </a:r>
                <a:r>
                  <a:rPr lang="en-US" sz="3200" b="1" dirty="0" smtClean="0"/>
                  <a:t>in </a:t>
                </a:r>
                <a:r>
                  <a:rPr lang="en-US" sz="3200" b="1" dirty="0"/>
                  <a:t>place </a:t>
                </a:r>
                <a:r>
                  <a:rPr lang="en-US" sz="3200" b="1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we use the statement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3928"/>
                <a:ext cx="9144000" cy="2232919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MATLAB interprets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 smtClean="0"/>
                  <a:t>true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this statement will repeat </a:t>
                </a:r>
                <a:r>
                  <a:rPr lang="en-US" sz="3200" b="1" dirty="0" smtClean="0"/>
                  <a:t>infinitely </a:t>
                </a:r>
                <a:r>
                  <a:rPr lang="en-US" sz="3200" b="1" dirty="0"/>
                  <a:t>in the same manner as </a:t>
                </a:r>
                <a:r>
                  <a:rPr lang="en-US" sz="32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statement.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75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loop is terminated with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𝐛𝐫𝐞𝐚𝐤</m:t>
                    </m:r>
                  </m:oMath>
                </a14:m>
                <a:r>
                  <a:rPr lang="en-US" sz="3200" b="1" dirty="0"/>
                  <a:t> command.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5591"/>
              </a:xfrm>
              <a:prstGeom prst="rect">
                <a:avLst/>
              </a:prstGeom>
              <a:blipFill>
                <a:blip r:embed="rId2"/>
                <a:stretch>
                  <a:fillRect l="-166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8912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command </a:t>
            </a:r>
            <a:r>
              <a:rPr lang="en-US" sz="3200" b="1" dirty="0" smtClean="0"/>
              <a:t>transfers control </a:t>
            </a:r>
            <a:r>
              <a:rPr lang="en-US" sz="3200" b="1" dirty="0"/>
              <a:t>to the statement following the end statement that terminates the loop.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Also notice that the parameters of the </a:t>
            </a:r>
            <a:r>
              <a:rPr lang="en-US" sz="3200" b="1" dirty="0" smtClean="0"/>
              <a:t>count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 smtClean="0"/>
              <a:t>controlled </a:t>
            </a:r>
            <a:r>
              <a:rPr lang="en-US" sz="3200" b="1" dirty="0"/>
              <a:t>loop are ordered differently.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the </a:t>
                </a:r>
                <a:r>
                  <a:rPr lang="en-US" sz="3200" b="1" dirty="0"/>
                  <a:t>pseudocode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loop parameters are </a:t>
                </a:r>
                <a:r>
                  <a:rPr lang="en-US" sz="3200" b="1" dirty="0" smtClean="0"/>
                  <a:t>specified </a:t>
                </a: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𝐬𝐭𝐚𝐫𝐭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𝐟𝐢𝐧𝐢𝐬𝐡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𝐬𝐭𝐞𝐩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</a:t>
                </a:r>
                <a:r>
                  <a:rPr lang="en-US" sz="3200" b="1" dirty="0" smtClean="0"/>
                  <a:t>MATLAB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</a:t>
                </a:r>
                <a:r>
                  <a:rPr lang="en-US" sz="3200" b="1" dirty="0"/>
                  <a:t>parameters are ordered 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𝐬𝐭𝐚𝐫𝐭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𝐬𝐭𝐞𝐩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𝐟𝐢𝐧𝐢𝐬𝐡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53595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following MATLAB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 </a:t>
                </a:r>
                <a:r>
                  <a:rPr lang="en-US" sz="3200" b="1" dirty="0"/>
                  <a:t>can now be developed directly from the </a:t>
                </a:r>
                <a:r>
                  <a:rPr lang="en-US" sz="3200" b="1" dirty="0" smtClean="0"/>
                  <a:t>pseudocode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which </a:t>
                </a:r>
                <a:r>
                  <a:rPr lang="en-US" sz="3200" b="1" dirty="0"/>
                  <a:t>we should type into the MATLAB Editor/Debugger</a:t>
                </a:r>
                <a:r>
                  <a:rPr lang="en-US" sz="3200" b="1" dirty="0" smtClean="0"/>
                  <a:t>. </a:t>
                </a:r>
                <a:r>
                  <a:rPr lang="en-US" sz="1600" b="1" dirty="0" smtClean="0">
                    <a:sym typeface="Wingdings" panose="05000000000000000000" pitchFamily="2" charset="2"/>
                  </a:rPr>
                  <a:t>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95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625081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Save this </a:t>
                </a:r>
                <a:r>
                  <a:rPr lang="en-US" sz="3200" b="1" dirty="0" smtClean="0"/>
                  <a:t>file </a:t>
                </a: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𝐧𝐮𝐦𝐩𝐚𝐫𝐚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 and return to the command mode and run it by </a:t>
                </a:r>
                <a:r>
                  <a:rPr lang="en-US" sz="3200" b="1" dirty="0" smtClean="0"/>
                  <a:t>entering: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𝐧𝐮𝐦𝐩𝐚𝐫𝐚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5081"/>
                <a:ext cx="9144000" cy="2232919"/>
              </a:xfrm>
              <a:prstGeom prst="rect">
                <a:avLst/>
              </a:prstGeom>
              <a:blipFill>
                <a:blip r:embed="rId4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2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entire calculation is updated when any value on the sheet is changed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spreadsheets are ideal for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𝐰𝐡𝐚𝐭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…”</m:t>
                    </m:r>
                  </m:oMath>
                </a14:m>
                <a:r>
                  <a:rPr lang="en-US" sz="3200" b="1" dirty="0"/>
                  <a:t> sorts of analysis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908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𝐄𝐱𝐜𝐞𝐥</m:t>
                    </m:r>
                  </m:oMath>
                </a14:m>
                <a:r>
                  <a:rPr lang="en-US" sz="3200" b="1" dirty="0"/>
                  <a:t> has some built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in numerical capabilities including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equation solving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curve fitting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optimization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following output should result: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 (kg): 100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velocity (m/s):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17.4559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048000"/>
                <a:ext cx="4572000" cy="325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As a final step in this development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/>
                  <a:t> let us take the above </a:t>
                </a:r>
                <a14:m>
                  <m:oMath xmlns:m="http://schemas.openxmlformats.org/officeDocument/2006/math">
                    <m:r>
                      <a:rPr lang="en-US" sz="2800" b="1" dirty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800" b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/>
                  <a:t>file and convert it into a proper function.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4572000" cy="3258008"/>
              </a:xfrm>
              <a:prstGeom prst="rect">
                <a:avLst/>
              </a:prstGeom>
              <a:blipFill>
                <a:blip r:embed="rId2"/>
                <a:stretch>
                  <a:fillRect l="-2667" r="-2667" b="-4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33450"/>
            <a:ext cx="4114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can be done in the following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 </a:t>
                </a:r>
                <a:r>
                  <a:rPr lang="en-US" sz="3200" b="1" dirty="0"/>
                  <a:t>based on the </a:t>
                </a:r>
                <a:r>
                  <a:rPr lang="en-US" sz="3200" b="1" dirty="0" smtClean="0"/>
                  <a:t>pseudocode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 smtClean="0"/>
                  <a:t>. </a:t>
                </a:r>
                <a:r>
                  <a:rPr lang="en-US" sz="1600" b="1" dirty="0" smtClean="0">
                    <a:sym typeface="Wingdings" panose="05000000000000000000" pitchFamily="2" charset="2"/>
                  </a:rPr>
                  <a:t>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569660"/>
            <a:ext cx="5810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Save this </a:t>
                </a:r>
                <a:r>
                  <a:rPr lang="en-US" sz="3200" b="1" dirty="0" smtClean="0"/>
                  <a:t>file </a:t>
                </a: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𝐞𝐮𝐥𝐞𝐫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 and then create another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 </a:t>
                </a:r>
                <a:r>
                  <a:rPr lang="en-US" sz="3200" b="1" dirty="0"/>
                  <a:t>to compute the </a:t>
                </a:r>
                <a:r>
                  <a:rPr lang="en-US" sz="3200" b="1" dirty="0" smtClean="0"/>
                  <a:t>derivative: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dydt = dy(t, v, m, cd)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 = 9.81;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noProof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dydt = g − (cd / m) * v;</a:t>
                </a:r>
                <a:endParaRPr lang="en-US" sz="2800" b="1" noProof="1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08653"/>
              </a:xfrm>
              <a:prstGeom prst="rect">
                <a:avLst/>
              </a:prstGeom>
              <a:blipFill>
                <a:blip r:embed="rId2"/>
                <a:stretch>
                  <a:fillRect l="-1667" r="-1667" b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915945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Save this </a:t>
                </a:r>
                <a:r>
                  <a:rPr lang="en-US" sz="3200" b="1" dirty="0" smtClean="0"/>
                  <a:t>file </a:t>
                </a: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𝐝𝐲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/>
                  <a:t> and return to the command mode.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5945"/>
                <a:ext cx="9144000" cy="1494255"/>
              </a:xfrm>
              <a:prstGeom prst="rect">
                <a:avLst/>
              </a:prstGeom>
              <a:blipFill>
                <a:blip r:embed="rId3"/>
                <a:stretch>
                  <a:fillRect l="-1667" r="-166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order to invoke the </a:t>
            </a:r>
            <a:r>
              <a:rPr lang="en-US" sz="3200" b="1" dirty="0" smtClean="0"/>
              <a:t>function and </a:t>
            </a:r>
            <a:r>
              <a:rPr lang="en-US" sz="3200" b="1" dirty="0"/>
              <a:t>see the result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you can type in the following </a:t>
            </a:r>
            <a:r>
              <a:rPr lang="en-US" sz="3200" b="1" dirty="0" smtClean="0"/>
              <a:t>commands: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m=68.1;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cd=12.5;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ti=0;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tf=2.;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vi=0;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dt=0.1;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euler(dt,ti,tf,vi,m,cd)</a:t>
            </a:r>
            <a:endParaRPr lang="en-US" sz="2800" b="1" noProof="1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When the last command is entered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answer will be displayed </a:t>
            </a:r>
            <a:r>
              <a:rPr lang="en-US" sz="3200" b="1" dirty="0" smtClean="0"/>
              <a:t>as:</a:t>
            </a:r>
          </a:p>
          <a:p>
            <a:pPr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lvl="1" algn="just">
              <a:lnSpc>
                <a:spcPct val="150000"/>
              </a:lnSpc>
            </a:pPr>
            <a:r>
              <a:rPr lang="en-US" sz="2800" b="1" noProof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16.5478</a:t>
            </a:r>
            <a:endParaRPr lang="en-US" sz="2800" b="1" noProof="1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is the combination of the MATLAB environment with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file programming language </a:t>
                </a:r>
                <a:r>
                  <a:rPr lang="en-US" sz="3200" b="1" dirty="0"/>
                  <a:t>that truly opens up a world of possibilities for </a:t>
                </a:r>
                <a:r>
                  <a:rPr lang="en-US" sz="3200" b="1" dirty="0" smtClean="0"/>
                  <a:t>scientific and engineering </a:t>
                </a:r>
                <a:r>
                  <a:rPr lang="en-US" sz="3200" b="1" dirty="0"/>
                  <a:t>problem solving.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6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MATHCAD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attempts to bridge the gap between spreadsheets like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𝐄𝐱𝐜𝐞𝐥</m:t>
                    </m:r>
                  </m:oMath>
                </a14:m>
                <a:r>
                  <a:rPr lang="en-US" sz="3200" b="1" dirty="0"/>
                  <a:t> and notepads.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blipFill>
                <a:blip r:embed="rId2"/>
                <a:stretch>
                  <a:fillRect l="-1667" r="-1667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333685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</m:oMath>
                </a14:m>
                <a:r>
                  <a:rPr lang="en-US" sz="3200" b="1" dirty="0"/>
                  <a:t> is essentially an interactive notepad that allows scientists </a:t>
                </a:r>
                <a:r>
                  <a:rPr lang="en-US" sz="3200" b="1" dirty="0" smtClean="0"/>
                  <a:t>and engineers to perform </a:t>
                </a:r>
                <a:r>
                  <a:rPr lang="en-US" sz="3200" b="1" dirty="0"/>
                  <a:t>a number of common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mathematical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data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handling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graphical </a:t>
                </a:r>
                <a:r>
                  <a:rPr lang="en-US" sz="3200" b="1" dirty="0"/>
                  <a:t>tasks.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3685"/>
                <a:ext cx="9144000" cy="4524315"/>
              </a:xfrm>
              <a:prstGeom prst="rect">
                <a:avLst/>
              </a:prstGeom>
              <a:blipFill>
                <a:blip r:embed="rId3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Information and </a:t>
                </a:r>
                <a:r>
                  <a:rPr lang="en-US" sz="3200" b="1" dirty="0"/>
                  <a:t>equations are input to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𝐰𝐡𝐢𝐭𝐞𝐛𝐨𝐚𝐫𝐝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design environment that is similar </a:t>
                </a:r>
                <a:r>
                  <a:rPr lang="en-US" sz="3200" b="1" dirty="0" smtClean="0"/>
                  <a:t>in spirit </a:t>
                </a:r>
                <a:r>
                  <a:rPr lang="en-US" sz="3200" b="1" dirty="0"/>
                  <a:t>to a page of paper.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14600"/>
                <a:ext cx="9144000" cy="371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Unlike a programming tool or spreadsheet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interface accepts </a:t>
                </a:r>
                <a:r>
                  <a:rPr lang="en-US" sz="3200" b="1" dirty="0"/>
                  <a:t>and displays natural mathematical notation using keystrokes or menu </a:t>
                </a:r>
                <a:r>
                  <a:rPr lang="en-US" sz="3200" b="1" dirty="0" smtClean="0"/>
                  <a:t>palette clicks — with </a:t>
                </a:r>
                <a:r>
                  <a:rPr lang="en-US" sz="3200" b="1" dirty="0"/>
                  <a:t>no programming required.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710246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worksheets contain live </a:t>
                </a:r>
                <a:r>
                  <a:rPr lang="en-US" sz="3200" b="1" dirty="0" smtClean="0"/>
                  <a:t>calculations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 </a:t>
                </a:r>
                <a:r>
                  <a:rPr lang="en-US" sz="3200" b="1" dirty="0"/>
                  <a:t>single keystroke that changes an input or equation instantly returns an </a:t>
                </a:r>
                <a:r>
                  <a:rPr lang="en-US" sz="3200" b="1" dirty="0" smtClean="0"/>
                  <a:t>updated result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072348"/>
                <a:ext cx="9144000" cy="371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</m:oMath>
                </a14:m>
                <a:r>
                  <a:rPr lang="en-US" sz="3200" b="1" dirty="0"/>
                  <a:t> can perform tasks in either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𝐧𝐮𝐦𝐞𝐫𝐢𝐜</m:t>
                    </m:r>
                  </m:oMath>
                </a14:m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𝐬𝐲𝐦𝐛𝐨𝐥𝐢𝐜</m:t>
                    </m:r>
                  </m:oMath>
                </a14:m>
                <a:r>
                  <a:rPr lang="en-US" sz="3200" b="1" dirty="0"/>
                  <a:t> mode.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𝐧𝐮𝐦𝐞𝐫𝐢𝐜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mode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functions and operators give numerical </a:t>
                </a:r>
                <a:r>
                  <a:rPr lang="en-US" sz="3200" b="1" dirty="0" smtClean="0"/>
                  <a:t>responses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whereas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𝐬𝐲𝐦𝐛𝐨𝐥𝐢𝐜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mode results </a:t>
                </a:r>
                <a:r>
                  <a:rPr lang="en-US" sz="3200" b="1" dirty="0"/>
                  <a:t>are given as general expressions or equations.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2348"/>
                <a:ext cx="9144000" cy="3710246"/>
              </a:xfrm>
              <a:prstGeom prst="rect">
                <a:avLst/>
              </a:prstGeom>
              <a:blipFill>
                <a:blip r:embed="rId3"/>
                <a:stretch>
                  <a:fillRect l="-1667" r="-1667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𝐌𝐚𝐭𝐡𝐜𝐚𝐝</m:t>
                    </m:r>
                  </m:oMath>
                </a14:m>
                <a:r>
                  <a:rPr lang="en-US" sz="3200" b="1" dirty="0"/>
                  <a:t> has a variety of functions </a:t>
                </a:r>
                <a:r>
                  <a:rPr lang="en-US" sz="3200" b="1" dirty="0" smtClean="0"/>
                  <a:t>and operators </a:t>
                </a:r>
                <a:r>
                  <a:rPr lang="en-US" sz="3200" b="1" dirty="0"/>
                  <a:t>that allow convenient </a:t>
                </a:r>
                <a:r>
                  <a:rPr lang="en-US" sz="3200" b="1" dirty="0" smtClean="0"/>
                  <a:t>implementation of </a:t>
                </a:r>
                <a:r>
                  <a:rPr lang="en-US" sz="3200" b="1" dirty="0"/>
                  <a:t>many of the numerical methods </a:t>
                </a:r>
                <a:r>
                  <a:rPr lang="en-US" sz="3200" b="1" dirty="0" smtClean="0"/>
                  <a:t>to be developed </a:t>
                </a:r>
                <a:r>
                  <a:rPr lang="en-US" sz="3200" b="1" dirty="0"/>
                  <a:t>in this </a:t>
                </a:r>
                <a:r>
                  <a:rPr lang="en-US" sz="3200" b="1" dirty="0" smtClean="0"/>
                  <a:t>course.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6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Other Languages and Libraries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 smtClean="0"/>
                  <a:t>previous sections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we </a:t>
                </a:r>
                <a:r>
                  <a:rPr lang="en-US" sz="3200" b="1" dirty="0" smtClean="0"/>
                  <a:t>discussed </a:t>
                </a:r>
                <a:r>
                  <a:rPr lang="en-US" sz="3200" b="1" dirty="0"/>
                  <a:t>how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𝐄𝐱𝐜𝐞𝐥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macros 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procedures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Euler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 smtClean="0"/>
                  <a:t>s method </a:t>
                </a:r>
                <a:r>
                  <a:rPr lang="en-US" sz="3200" b="1" dirty="0"/>
                  <a:t>could be developed from an algorithm expressed as pseudocode.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77985"/>
              </a:xfrm>
              <a:prstGeom prst="rect">
                <a:avLst/>
              </a:prstGeom>
              <a:blipFill>
                <a:blip r:embed="rId2"/>
                <a:stretch>
                  <a:fillRect l="-1667" r="-1667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should recognize </a:t>
                </a:r>
                <a:r>
                  <a:rPr lang="en-US" sz="3200" b="1" dirty="0"/>
                  <a:t>that similar functions can be written in high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level languages like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𝐅𝐨𝐫𝐭𝐫𝐚𝐧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𝐏𝐲𝐭𝐡𝐨𝐧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and C/C++.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also includes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𝐕𝐁𝐀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a macro language that can be used to </a:t>
                </a:r>
                <a:r>
                  <a:rPr lang="en-US" sz="3200" b="1" dirty="0" smtClean="0"/>
                  <a:t>implement difficult numerical </a:t>
                </a:r>
                <a:r>
                  <a:rPr lang="en-US" sz="3200" b="1" dirty="0"/>
                  <a:t>calculations.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591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has several visualization tools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such as </a:t>
                </a:r>
                <a:r>
                  <a:rPr lang="en-US" sz="3200" b="1" dirty="0" smtClean="0"/>
                  <a:t>graphs and </a:t>
                </a:r>
                <a:r>
                  <a:rPr lang="en-US" sz="3200" b="1" dirty="0"/>
                  <a:t>three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dimensional surface plots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that serve as valuable adjuncts for numerical analysis.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18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𝐅𝐨𝐫𝐭𝐫𝐚𝐧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𝟗𝟎</m:t>
                    </m:r>
                  </m:oMath>
                </a14:m>
                <a:r>
                  <a:rPr lang="en-US" sz="3200" b="1" dirty="0"/>
                  <a:t> function for Euler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method </a:t>
                </a:r>
                <a:r>
                  <a:rPr lang="en-US" sz="3200" b="1" dirty="0" smtClean="0"/>
                  <a:t>is: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914400"/>
            <a:ext cx="61626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C/C++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result would look quite similar to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𝐌𝐀𝐓𝐋𝐀𝐁</m:t>
                    </m:r>
                  </m:oMath>
                </a14:m>
                <a:r>
                  <a:rPr lang="en-US" sz="3200" b="1" dirty="0"/>
                  <a:t> function.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565478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point is </a:t>
                </a:r>
                <a:r>
                  <a:rPr lang="en-US" sz="3200" b="1" dirty="0" smtClean="0"/>
                  <a:t>that once </a:t>
                </a:r>
                <a:r>
                  <a:rPr lang="en-US" sz="3200" b="1" dirty="0"/>
                  <a:t>a well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structured algorithm is developed in pseudocode form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can be readily </a:t>
                </a:r>
                <a:r>
                  <a:rPr lang="en-US" sz="3200" b="1" dirty="0" smtClean="0"/>
                  <a:t>implemented in </a:t>
                </a:r>
                <a:r>
                  <a:rPr lang="en-US" sz="3200" b="1" dirty="0"/>
                  <a:t>a variety of programming environments.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478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6250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this </a:t>
                </a:r>
                <a:r>
                  <a:rPr lang="en-US" sz="3200" b="1" dirty="0" smtClean="0"/>
                  <a:t>course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our approach will be to provide </a:t>
                </a:r>
                <a:r>
                  <a:rPr lang="en-US" sz="3200" b="1" dirty="0" smtClean="0"/>
                  <a:t>you with </a:t>
                </a:r>
                <a:r>
                  <a:rPr lang="en-US" sz="3200" b="1" dirty="0"/>
                  <a:t>well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structured procedures </a:t>
                </a:r>
                <a:r>
                  <a:rPr lang="en-US" sz="3200" b="1" dirty="0" smtClean="0"/>
                  <a:t>written as </a:t>
                </a:r>
                <a:r>
                  <a:rPr lang="en-US" sz="3200" b="1" dirty="0"/>
                  <a:t>pseudocode.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5081"/>
                <a:ext cx="9144000" cy="2308324"/>
              </a:xfrm>
              <a:prstGeom prst="rect">
                <a:avLst/>
              </a:prstGeom>
              <a:blipFill>
                <a:blip r:embed="rId4"/>
                <a:stretch>
                  <a:fillRect l="-1667" r="-166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collection of algorithms </a:t>
            </a:r>
            <a:r>
              <a:rPr lang="en-US" sz="3200" b="1" dirty="0" smtClean="0"/>
              <a:t>then </a:t>
            </a:r>
            <a:r>
              <a:rPr lang="en-US" sz="3200" b="1" dirty="0"/>
              <a:t>constitutes </a:t>
            </a:r>
            <a:r>
              <a:rPr lang="en-US" sz="3200" b="1" dirty="0" smtClean="0"/>
              <a:t>a numerical </a:t>
            </a:r>
            <a:r>
              <a:rPr lang="en-US" sz="3200" b="1" dirty="0"/>
              <a:t>library </a:t>
            </a:r>
            <a:r>
              <a:rPr lang="en-US" sz="3200" b="1" dirty="0" smtClean="0"/>
              <a:t>that can </a:t>
            </a:r>
            <a:r>
              <a:rPr lang="en-US" sz="3200" b="1" dirty="0"/>
              <a:t>be accessed to perform specific numerical tasks in a range </a:t>
            </a:r>
            <a:r>
              <a:rPr lang="en-US" sz="3200" b="1" dirty="0" smtClean="0"/>
              <a:t>of software </a:t>
            </a:r>
            <a:r>
              <a:rPr lang="en-US" sz="3200" b="1" dirty="0"/>
              <a:t>tools and </a:t>
            </a:r>
            <a:r>
              <a:rPr lang="en-US" sz="3200" b="1" dirty="0" smtClean="0"/>
              <a:t>programming languages</a:t>
            </a:r>
            <a:r>
              <a:rPr lang="en-US" sz="32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28380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Beyond your own programs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you should be aware that commercial </a:t>
            </a:r>
            <a:r>
              <a:rPr lang="en-US" sz="3200" b="1" dirty="0" smtClean="0"/>
              <a:t>programming libraries </a:t>
            </a:r>
            <a:r>
              <a:rPr lang="en-US" sz="3200" b="1" dirty="0"/>
              <a:t>contain many useful numerical procedures.</a:t>
            </a:r>
          </a:p>
        </p:txBody>
      </p:sp>
    </p:spTree>
    <p:extLst>
      <p:ext uri="{BB962C8B-B14F-4D97-AF65-F5344CB8AC3E}">
        <p14:creationId xmlns:p14="http://schemas.microsoft.com/office/powerpoint/2010/main" val="8186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130609"/>
            <a:ext cx="9144000" cy="100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688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928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73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text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23439"/>
              </a:xfrm>
              <a:prstGeom prst="rect">
                <a:avLst/>
              </a:prstGeom>
              <a:blipFill>
                <a:blip r:embed="rId2"/>
                <a:stretch>
                  <a:fillRect l="-1667" t="-5991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39688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928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56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9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lists pseudocode alongside Excel VBA code for all the control </a:t>
                </a:r>
                <a:r>
                  <a:rPr lang="en-US" sz="2800" b="1" dirty="0" smtClean="0"/>
                  <a:t>structures described </a:t>
                </a:r>
                <a:r>
                  <a:rPr lang="en-US" sz="2800" b="1" dirty="0"/>
                  <a:t>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𝐅𝐢𝐠𝐮𝐫𝐞𝐬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through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02059"/>
              </a:xfrm>
              <a:prstGeom prst="rect">
                <a:avLst/>
              </a:prstGeom>
              <a:blipFill>
                <a:blip r:embed="rId2"/>
                <a:stretch>
                  <a:fillRect l="-1333" r="-1333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" y="1823185"/>
            <a:ext cx="9053512" cy="50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2" y="0"/>
            <a:ext cx="7696200" cy="68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928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15798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Notice how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although the </a:t>
            </a:r>
            <a:r>
              <a:rPr lang="en-US" sz="2800" b="1" dirty="0" smtClean="0"/>
              <a:t>details differ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/>
              <a:t> the structure of the pseudocode and the VBA code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28534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We can now use some of the constructs from </a:t>
                </a: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800" b="1" dirty="0"/>
                  <a:t> to write a macro function to numerically compute velocity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blipFill>
                <a:blip r:embed="rId2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28600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do this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let us first set up a simple spreadsheet.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As </a:t>
            </a:r>
            <a:r>
              <a:rPr lang="en-US" sz="2800" b="1" dirty="0"/>
              <a:t>shown </a:t>
            </a:r>
            <a:r>
              <a:rPr lang="en-US" sz="2800" b="1" dirty="0" smtClean="0"/>
              <a:t>here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 smtClean="0"/>
              <a:t> </a:t>
            </a:r>
            <a:r>
              <a:rPr lang="en-US" sz="2800" b="1" dirty="0"/>
              <a:t>the first </a:t>
            </a:r>
            <a:r>
              <a:rPr lang="en-US" sz="2800" b="1" dirty="0" smtClean="0"/>
              <a:t>step involves </a:t>
            </a:r>
            <a:r>
              <a:rPr lang="en-US" sz="2800" b="1" dirty="0"/>
              <a:t>entering labels and numbers into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/>
              <a:t>spreadsheet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cells</a:t>
            </a:r>
            <a:r>
              <a:rPr lang="en-US" sz="2800" b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246" y="3733800"/>
            <a:ext cx="55267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362</TotalTime>
  <Words>2363</Words>
  <Application>Microsoft Office PowerPoint</Application>
  <PresentationFormat>On-screen Show (4:3)</PresentationFormat>
  <Paragraphs>189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Cambria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</cp:lastModifiedBy>
  <cp:revision>45</cp:revision>
  <dcterms:created xsi:type="dcterms:W3CDTF">2006-08-16T00:00:00Z</dcterms:created>
  <dcterms:modified xsi:type="dcterms:W3CDTF">2021-10-10T17:26:16Z</dcterms:modified>
</cp:coreProperties>
</file>