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92" r:id="rId3"/>
    <p:sldId id="258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6" r:id="rId14"/>
    <p:sldId id="267" r:id="rId15"/>
    <p:sldId id="293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6" r:id="rId25"/>
    <p:sldId id="297" r:id="rId26"/>
    <p:sldId id="277" r:id="rId27"/>
    <p:sldId id="278" r:id="rId28"/>
    <p:sldId id="304" r:id="rId29"/>
    <p:sldId id="279" r:id="rId30"/>
    <p:sldId id="298" r:id="rId31"/>
    <p:sldId id="299" r:id="rId32"/>
    <p:sldId id="280" r:id="rId33"/>
    <p:sldId id="281" r:id="rId34"/>
    <p:sldId id="294" r:id="rId35"/>
    <p:sldId id="282" r:id="rId36"/>
    <p:sldId id="300" r:id="rId37"/>
    <p:sldId id="301" r:id="rId38"/>
    <p:sldId id="302" r:id="rId39"/>
    <p:sldId id="303" r:id="rId40"/>
    <p:sldId id="283" r:id="rId41"/>
    <p:sldId id="285" r:id="rId42"/>
    <p:sldId id="286" r:id="rId43"/>
    <p:sldId id="287" r:id="rId44"/>
    <p:sldId id="288" r:id="rId45"/>
    <p:sldId id="289" r:id="rId46"/>
    <p:sldId id="29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396" autoAdjust="0"/>
  </p:normalViewPr>
  <p:slideViewPr>
    <p:cSldViewPr>
      <p:cViewPr>
        <p:scale>
          <a:sx n="163" d="100"/>
          <a:sy n="163" d="100"/>
        </p:scale>
        <p:origin x="429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Numerical Methods I</a:t>
            </a: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numerical analysi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7" y="3341914"/>
            <a:ext cx="3098840" cy="309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063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Even more dramatic results would be obtained when the numbers are very close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as in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𝟕𝟔𝟒𝟐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𝟕𝟔𝟒𝟏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𝟎𝟎𝟎𝟏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which would be converted </a:t>
                </a:r>
                <a:r>
                  <a:rPr lang="en-US" sz="3200" b="1" dirty="0" smtClean="0"/>
                  <a:t>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63724"/>
              </a:xfrm>
              <a:prstGeom prst="rect">
                <a:avLst/>
              </a:prstGeom>
              <a:blipFill>
                <a:blip r:embed="rId2"/>
                <a:stretch>
                  <a:fillRect l="-1667" r="-1667" b="-3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0480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for this case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three </a:t>
                </a:r>
                <a:r>
                  <a:rPr lang="en-US" sz="3200" b="1" dirty="0" smtClean="0"/>
                  <a:t>insignificant zeros </a:t>
                </a:r>
                <a:r>
                  <a:rPr lang="en-US" sz="3200" b="1" dirty="0"/>
                  <a:t>are appended.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4625081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This introduces a substantial computational error because </a:t>
            </a:r>
            <a:r>
              <a:rPr lang="en-US" sz="3200" b="1" dirty="0" smtClean="0"/>
              <a:t>subsequent manipulations </a:t>
            </a:r>
            <a:r>
              <a:rPr lang="en-US" sz="3200" b="1" dirty="0"/>
              <a:t>would act as if these zeros were significant.</a:t>
            </a:r>
          </a:p>
        </p:txBody>
      </p:sp>
    </p:spTree>
    <p:extLst>
      <p:ext uri="{BB962C8B-B14F-4D97-AF65-F5344CB8AC3E}">
        <p14:creationId xmlns:p14="http://schemas.microsoft.com/office/powerpoint/2010/main" val="289551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As </a:t>
                </a:r>
                <a:r>
                  <a:rPr lang="en-US" sz="3200" b="1" dirty="0" smtClean="0"/>
                  <a:t>we will </a:t>
                </a:r>
                <a:r>
                  <a:rPr lang="en-US" sz="3200" b="1" dirty="0"/>
                  <a:t>see later 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loss of significance during the subtraction of nearly equal numbers is </a:t>
                </a:r>
                <a:r>
                  <a:rPr lang="en-US" sz="3200" b="1" dirty="0" smtClean="0"/>
                  <a:t>among the </a:t>
                </a:r>
                <a:r>
                  <a:rPr lang="en-US" sz="3200" b="1" dirty="0"/>
                  <a:t>greatest source of round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off error in numerical methods.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5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𝐌𝐮𝐥𝐭𝐢𝐩𝐥𝐢𝐜𝐚𝐭𝐢𝐨𝐧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Multiplication is </a:t>
                </a:r>
                <a:r>
                  <a:rPr lang="en-US" sz="3200" b="1" dirty="0" smtClean="0"/>
                  <a:t>more </a:t>
                </a:r>
                <a:r>
                  <a:rPr lang="en-US" sz="3200" b="1" dirty="0"/>
                  <a:t>straightforward than addition or </a:t>
                </a:r>
                <a:r>
                  <a:rPr lang="en-US" sz="3200" b="1" dirty="0" smtClean="0"/>
                  <a:t>subtraction: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3200" b="1" dirty="0" smtClean="0"/>
                  <a:t>the exponents are added and the mantissas multiplied.</a:t>
                </a:r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>
                <a:blip r:embed="rId2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40162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Because multiplication </a:t>
                </a:r>
                <a:r>
                  <a:rPr lang="en-US" sz="3200" b="1" dirty="0" smtClean="0"/>
                  <a:t>of two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digit mantissas will yield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digit result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most computers hold intermediate </a:t>
                </a:r>
                <a:r>
                  <a:rPr lang="en-US" sz="3200" b="1" dirty="0" smtClean="0"/>
                  <a:t>results in </a:t>
                </a:r>
                <a:r>
                  <a:rPr lang="en-US" sz="3200" b="1" dirty="0"/>
                  <a:t>a double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length register.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6276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49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149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example: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𝟏𝟑𝟔𝟑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𝟔𝟒𝟐𝟑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𝟖𝟕𝟓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𝟒𝟓𝟒𝟗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1947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17526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as in this case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a leading zero is introduced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result is normalized: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𝟎𝟖𝟕𝟓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𝟒𝟓𝟒𝟗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𝟖𝟕𝟓𝟒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𝟓𝟒𝟗𝟎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600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4433404"/>
                <a:ext cx="9144000" cy="1586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And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finally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result is chopped to give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𝟖𝟕𝟓𝟒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33404"/>
                <a:ext cx="9144000" cy="1586396"/>
              </a:xfrm>
              <a:prstGeom prst="rect">
                <a:avLst/>
              </a:prstGeom>
              <a:blipFill>
                <a:blip r:embed="rId4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59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𝐃𝐢𝐯𝐢𝐬𝐢𝐨𝐧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Division is </a:t>
                </a:r>
                <a:r>
                  <a:rPr lang="en-US" sz="3200" b="1" dirty="0"/>
                  <a:t>performed in a similar manner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but the mantissas are divided and the </a:t>
                </a:r>
                <a:r>
                  <a:rPr lang="en-US" sz="3200" b="1" dirty="0" smtClean="0"/>
                  <a:t>exponents are subtracted</a:t>
                </a:r>
                <a:r>
                  <a:rPr lang="en-US" sz="3200" b="1" dirty="0"/>
                  <a:t>.</a:t>
                </a:r>
                <a:endParaRPr lang="en-US" sz="3200" b="1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0" y="3200400"/>
            <a:ext cx="9144000" cy="75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Then the results are normalized and chopped.</a:t>
            </a:r>
          </a:p>
        </p:txBody>
      </p:sp>
    </p:spTree>
    <p:extLst>
      <p:ext uri="{BB962C8B-B14F-4D97-AF65-F5344CB8AC3E}">
        <p14:creationId xmlns:p14="http://schemas.microsoft.com/office/powerpoint/2010/main" val="218861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𝐋𝐚𝐫𝐠𝐞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𝐂𝐨𝐦𝐩𝐮𝐭𝐚𝐭𝐢𝐨𝐧𝐬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endParaRPr lang="en-US" sz="3200" b="1" dirty="0">
                  <a:solidFill>
                    <a:srgbClr val="7030A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Certain  methods  require  extremely </a:t>
                </a:r>
                <a:r>
                  <a:rPr lang="en-US" sz="2800" b="1" dirty="0"/>
                  <a:t>large numbers of </a:t>
                </a:r>
                <a:r>
                  <a:rPr lang="en-US" sz="2800" b="1" dirty="0" smtClean="0"/>
                  <a:t>arithmetic manipulations </a:t>
                </a:r>
                <a:r>
                  <a:rPr lang="en-US" sz="2800" b="1" dirty="0"/>
                  <a:t>to arrive at their final results.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123658"/>
              </a:xfrm>
              <a:prstGeom prst="rect">
                <a:avLst/>
              </a:prstGeom>
              <a:blipFill>
                <a:blip r:embed="rId2"/>
                <a:stretch>
                  <a:fillRect l="-1333" r="-1333" b="-4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24384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In </a:t>
            </a:r>
            <a:r>
              <a:rPr lang="en-US" sz="2800" b="1" dirty="0" smtClean="0"/>
              <a:t>addition</a:t>
            </a:r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2800" b="1" dirty="0" smtClean="0"/>
              <a:t> </a:t>
            </a:r>
            <a:r>
              <a:rPr lang="en-US" sz="2800" b="1" dirty="0"/>
              <a:t>these computations are often </a:t>
            </a:r>
            <a:r>
              <a:rPr lang="en-US" sz="2800" b="1" dirty="0" smtClean="0"/>
              <a:t>interdependent – </a:t>
            </a:r>
            <a:r>
              <a:rPr lang="en-US" sz="2800" b="1" dirty="0"/>
              <a:t>that </a:t>
            </a:r>
            <a:r>
              <a:rPr lang="en-US" sz="2800" b="1" dirty="0" smtClean="0"/>
              <a:t>is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2800" b="1" dirty="0" smtClean="0"/>
              <a:t> </a:t>
            </a:r>
            <a:r>
              <a:rPr lang="en-US" sz="2800" b="1" dirty="0" smtClean="0"/>
              <a:t>later </a:t>
            </a:r>
            <a:r>
              <a:rPr lang="en-US" sz="2800" b="1" dirty="0"/>
              <a:t>calculations are dependent on the results of earlier ones.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6482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Even </a:t>
                </a:r>
                <a:r>
                  <a:rPr lang="en-US" sz="2800" b="1" dirty="0"/>
                  <a:t>though an individual round</a:t>
                </a:r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2800" b="1" dirty="0"/>
                  <a:t>off error could be small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the </a:t>
                </a:r>
                <a:r>
                  <a:rPr lang="en-US" sz="2800" b="1" dirty="0" smtClean="0"/>
                  <a:t>cumulative effect </a:t>
                </a:r>
                <a:r>
                  <a:rPr lang="en-US" sz="2800" b="1" dirty="0"/>
                  <a:t>over the course of a large computation can </a:t>
                </a:r>
                <a:r>
                  <a:rPr lang="en-US" sz="2800" b="1" dirty="0" smtClean="0"/>
                  <a:t>become </a:t>
                </a:r>
                <a:r>
                  <a:rPr lang="en-US" sz="2800" b="1" dirty="0"/>
                  <a:t>significant.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48200"/>
                <a:ext cx="9144000" cy="2031325"/>
              </a:xfrm>
              <a:prstGeom prst="rect">
                <a:avLst/>
              </a:prstGeom>
              <a:blipFill>
                <a:blip r:embed="rId4"/>
                <a:stretch>
                  <a:fillRect l="-1333" r="-1333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9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2014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Develop a program to sum a number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times: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3200" b="1" dirty="0" smtClean="0"/>
                  <a:t>sum the number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in single precision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𝟎𝟎𝟎𝟎𝟏</m:t>
                    </m:r>
                  </m:oMath>
                </a14:m>
                <a:r>
                  <a:rPr lang="en-US" sz="3200" b="1" dirty="0"/>
                  <a:t> in single and double precision.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1412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𝐄𝐱𝐚𝐦𝐩𝐥𝐞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𝐋𝐚𝐫𝐠𝐞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𝐍𝐮𝐦𝐛𝐞𝐫𝐬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𝐈𝐧𝐭𝐞𝐫𝐝𝐞𝐩𝐞𝐧𝐝𝐞𝐧𝐭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𝐂𝐨𝐦𝐩𝐮𝐭𝐚𝐭𝐢𝐨𝐧𝐬</m:t>
                    </m:r>
                  </m:oMath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Investigate the effect of round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off error on large numbers of </a:t>
                </a:r>
                <a:r>
                  <a:rPr lang="en-US" sz="3200" b="1" dirty="0" smtClean="0"/>
                  <a:t>interdependent computations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49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𝐒𝐨𝐥𝐮𝐭𝐢𝐨𝐧</m:t>
                      </m:r>
                    </m:oMath>
                  </m:oMathPara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Whereas the </a:t>
                </a:r>
                <a:r>
                  <a:rPr lang="en-US" sz="3200" b="1" dirty="0"/>
                  <a:t>single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precision summation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yields the expected result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single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precision summation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𝟎𝟎𝟎𝟎𝟏</m:t>
                    </m:r>
                  </m:oMath>
                </a14:m>
                <a:r>
                  <a:rPr lang="en-US" sz="32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yields a large discrepancy.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539430"/>
              </a:xfrm>
              <a:prstGeom prst="rect">
                <a:avLst/>
              </a:prstGeom>
              <a:blipFill>
                <a:blip r:embed="rId2"/>
                <a:stretch>
                  <a:fillRect l="-1667" r="-1667" b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7338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error is reduced significantly </a:t>
                </a:r>
                <a:r>
                  <a:rPr lang="en-US" sz="3200" b="1" dirty="0" smtClean="0"/>
                  <a:t>when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𝟎𝟎𝟎𝟎𝟏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summed in double precision.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380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r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5363745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Quantizing errors are the source of the discrepancies.</a:t>
            </a:r>
          </a:p>
        </p:txBody>
      </p:sp>
    </p:spTree>
    <p:extLst>
      <p:ext uri="{BB962C8B-B14F-4D97-AF65-F5344CB8AC3E}">
        <p14:creationId xmlns:p14="http://schemas.microsoft.com/office/powerpoint/2010/main" val="289922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𝐒𝐨𝐥𝐮𝐭𝐢𝐨𝐧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𝐜𝐨𝐧𝐭𝐢𝐧𝐮𝐞𝐝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Because the integer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can be </a:t>
                </a:r>
                <a:r>
                  <a:rPr lang="en-US" sz="3200" b="1" dirty="0" smtClean="0"/>
                  <a:t>represented exactly </a:t>
                </a:r>
                <a:r>
                  <a:rPr lang="en-US" sz="3200" b="1" dirty="0"/>
                  <a:t>within the computer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 can be summed exactly.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blipFill>
                <a:blip r:embed="rId2"/>
                <a:stretch>
                  <a:fillRect l="-1667" r="-1667" b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1112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contrast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𝟎𝟎𝟎𝟎𝟏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cannot be </a:t>
                </a:r>
                <a:r>
                  <a:rPr lang="en-US" sz="3200" b="1" dirty="0"/>
                  <a:t>represented exactly and is quantized by a value that is slightly different from its </a:t>
                </a:r>
                <a:r>
                  <a:rPr lang="en-US" sz="3200" b="1" dirty="0" smtClean="0"/>
                  <a:t>true value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11276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454967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Whereas this very slight discrepancy would be negligible for a small </a:t>
            </a:r>
            <a:r>
              <a:rPr lang="en-US" sz="3200" b="1" dirty="0" smtClean="0"/>
              <a:t>number of computations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 smtClean="0"/>
              <a:t> it accumulates </a:t>
            </a:r>
            <a:r>
              <a:rPr lang="en-US" sz="3200" b="1" dirty="0"/>
              <a:t>after repeated summations.</a:t>
            </a:r>
          </a:p>
        </p:txBody>
      </p:sp>
    </p:spTree>
    <p:extLst>
      <p:ext uri="{BB962C8B-B14F-4D97-AF65-F5344CB8AC3E}">
        <p14:creationId xmlns:p14="http://schemas.microsoft.com/office/powerpoint/2010/main" val="90659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 problem still occurs in double precision but </a:t>
            </a:r>
            <a:r>
              <a:rPr lang="en-US" sz="3200" b="1" dirty="0" smtClean="0"/>
              <a:t>is greatly </a:t>
            </a:r>
            <a:r>
              <a:rPr lang="en-US" sz="3200" b="1" dirty="0"/>
              <a:t>mitigated because the quantizing error is much smaller.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667000"/>
                <a:ext cx="9144000" cy="378565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𝐑𝐞𝐦𝐚𝐫𝐤</m:t>
                      </m:r>
                    </m:oMath>
                  </m:oMathPara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Note that the type of error illustrated by the previous example is somewhat atypical in </a:t>
                </a:r>
                <a:r>
                  <a:rPr lang="en-US" sz="3200" b="1" dirty="0" smtClean="0"/>
                  <a:t>that all </a:t>
                </a:r>
                <a:r>
                  <a:rPr lang="en-US" sz="3200" b="1" dirty="0"/>
                  <a:t>the errors in the repeated operation are of the same sign.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7000"/>
                <a:ext cx="9144000" cy="3785652"/>
              </a:xfrm>
              <a:prstGeom prst="rect">
                <a:avLst/>
              </a:prstGeom>
              <a:blipFill>
                <a:blip r:embed="rId2"/>
                <a:stretch>
                  <a:fillRect l="-1528" r="-1462" b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12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622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</a:t>
            </a: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 Errors:</a:t>
            </a:r>
          </a:p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Manipulations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3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80076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most cases the errors of a </a:t>
                </a:r>
                <a:r>
                  <a:rPr lang="en-US" sz="3200" b="1" dirty="0" smtClean="0"/>
                  <a:t>long computation </a:t>
                </a:r>
                <a:r>
                  <a:rPr lang="en-US" sz="3200" b="1" dirty="0"/>
                  <a:t>alternate sign in a random fashion and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often cancel out.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800767"/>
              </a:xfrm>
              <a:prstGeom prst="rect">
                <a:avLst/>
              </a:prstGeom>
              <a:blipFill>
                <a:blip r:embed="rId2"/>
                <a:stretch>
                  <a:fillRect l="-1661" t="-2586" r="-1462" b="-3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9494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there </a:t>
                </a:r>
                <a:r>
                  <a:rPr lang="en-US" sz="3200" b="1" dirty="0" smtClean="0"/>
                  <a:t>are also </a:t>
                </a:r>
                <a:r>
                  <a:rPr lang="en-US" sz="3200" b="1" dirty="0"/>
                  <a:t>instances where such errors do not cancel but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in fact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lead to a </a:t>
                </a:r>
                <a:r>
                  <a:rPr lang="en-US" sz="3200" b="1" dirty="0" smtClean="0"/>
                  <a:t>spurious (false) </a:t>
                </a:r>
                <a:r>
                  <a:rPr lang="en-US" sz="3200" b="1" dirty="0"/>
                  <a:t>final result.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49476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52883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The following </a:t>
            </a:r>
            <a:r>
              <a:rPr lang="en-US" sz="3200" b="1" dirty="0"/>
              <a:t>sections are intended to provide insight into ways in which this may occur.</a:t>
            </a:r>
          </a:p>
        </p:txBody>
      </p:sp>
    </p:spTree>
    <p:extLst>
      <p:ext uri="{BB962C8B-B14F-4D97-AF65-F5344CB8AC3E}">
        <p14:creationId xmlns:p14="http://schemas.microsoft.com/office/powerpoint/2010/main" val="25984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𝐀𝐝𝐝𝐢𝐧𝐠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𝐋𝐚𝐫𝐠𝐞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𝐒𝐦𝐚𝐥𝐥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𝐍𝐮𝐦𝐛𝐞𝐫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endParaRPr lang="en-US" sz="3200" b="1" dirty="0">
                  <a:solidFill>
                    <a:srgbClr val="7030A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Suppose </a:t>
                </a:r>
                <a:r>
                  <a:rPr lang="en-US" sz="3200" b="1" dirty="0"/>
                  <a:t>we add a small number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𝟎𝟎𝟏𝟎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to </a:t>
                </a:r>
                <a:r>
                  <a:rPr lang="en-US" sz="3200" b="1" dirty="0" smtClean="0"/>
                  <a:t>a large </a:t>
                </a:r>
                <a:r>
                  <a:rPr lang="en-US" sz="3200" b="1" dirty="0"/>
                  <a:t>number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𝟒𝟎𝟎𝟎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using a hypothetical computer with the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digit mantissa and the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digit exponent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>
                <a:blip r:embed="rId2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3781389"/>
                <a:ext cx="9144000" cy="3076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We modify the smaller number so that its exponent matches the larger: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𝟒𝟎𝟎𝟎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𝟎𝟎𝟎𝟎𝟎𝟎𝟏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𝟒𝟎𝟎𝟎𝟎𝟎𝟏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81389"/>
                <a:ext cx="9144000" cy="3076611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99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061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result of addition is chopped to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𝟒𝟎𝟎𝟎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– thus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we might as well have not performed </a:t>
                </a:r>
                <a:r>
                  <a:rPr lang="en-US" sz="3200" b="1" dirty="0" smtClean="0"/>
                  <a:t>the addition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6180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3077745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This type of error can occur in the computation of an infinite series.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625081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 initial </a:t>
            </a:r>
            <a:r>
              <a:rPr lang="en-US" sz="3200" b="1" dirty="0" smtClean="0"/>
              <a:t>terms in </a:t>
            </a:r>
            <a:r>
              <a:rPr lang="en-US" sz="3200" b="1" dirty="0"/>
              <a:t>such series are often relatively large in comparison with the later terms.</a:t>
            </a:r>
          </a:p>
        </p:txBody>
      </p:sp>
    </p:spTree>
    <p:extLst>
      <p:ext uri="{BB962C8B-B14F-4D97-AF65-F5344CB8AC3E}">
        <p14:creationId xmlns:p14="http://schemas.microsoft.com/office/powerpoint/2010/main" val="101862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after </a:t>
                </a:r>
                <a:r>
                  <a:rPr lang="en-US" sz="3200" b="1" dirty="0" smtClean="0"/>
                  <a:t>a few </a:t>
                </a:r>
                <a:r>
                  <a:rPr lang="en-US" sz="3200" b="1" dirty="0"/>
                  <a:t>terms have been added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we are in the situation of adding a small quantity to a </a:t>
                </a:r>
                <a:r>
                  <a:rPr lang="en-US" sz="3200" b="1" dirty="0" smtClean="0"/>
                  <a:t>large quantity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2643881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One way to mitigate this type of error is to sum the series in reverse </a:t>
            </a:r>
            <a:r>
              <a:rPr lang="en-US" sz="3200" b="1" dirty="0" smtClean="0"/>
              <a:t>order — i.e. in ascending </a:t>
            </a:r>
            <a:r>
              <a:rPr lang="en-US" sz="3200" b="1" dirty="0"/>
              <a:t>rather than descending order.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21134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In this </a:t>
            </a:r>
            <a:r>
              <a:rPr lang="en-US" sz="3200" b="1" dirty="0" smtClean="0"/>
              <a:t>way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 smtClean="0"/>
              <a:t> </a:t>
            </a:r>
            <a:r>
              <a:rPr lang="en-US" sz="3200" b="1" dirty="0"/>
              <a:t>each new term will be of </a:t>
            </a:r>
            <a:r>
              <a:rPr lang="en-US" sz="3200" b="1" dirty="0" smtClean="0"/>
              <a:t>comparable magnitude </a:t>
            </a:r>
            <a:r>
              <a:rPr lang="en-US" sz="3200" b="1" dirty="0"/>
              <a:t>to the accumulated </a:t>
            </a:r>
            <a:r>
              <a:rPr lang="en-US" sz="3200" b="1" dirty="0" smtClean="0"/>
              <a:t>sum.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600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81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. The </a:t>
                </a:r>
                <a:r>
                  <a:rPr lang="en-US" sz="3200" b="1" dirty="0" smtClean="0"/>
                  <a:t>finite series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m:rPr>
                              <m:brk m:alnAt="25"/>
                            </m:rP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converges on a value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𝟗𝟎</m:t>
                    </m:r>
                  </m:oMath>
                </a14:m>
                <a:r>
                  <a:rPr lang="en-US" sz="3200" b="1" dirty="0" smtClean="0"/>
                  <a:t>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200" b="1" dirty="0" smtClean="0"/>
                  <a:t> tends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817503"/>
              </a:xfrm>
              <a:prstGeom prst="rect">
                <a:avLst/>
              </a:prstGeom>
              <a:blipFill>
                <a:blip r:embed="rId2"/>
                <a:stretch>
                  <a:fillRect l="-1667" t="-2814" b="-3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895600"/>
                <a:ext cx="9144000" cy="2232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Write a program in single precision to calculate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3200" b="1" dirty="0"/>
                  <a:t> for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r>
                  <a:rPr lang="en-US" sz="3200" b="1" dirty="0" smtClean="0"/>
                  <a:t> by </a:t>
                </a:r>
                <a:r>
                  <a:rPr lang="en-US" sz="3200" b="1" dirty="0"/>
                  <a:t>computing the sum from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𝐭𝐨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95600"/>
                <a:ext cx="9144000" cy="2232919"/>
              </a:xfrm>
              <a:prstGeom prst="rect">
                <a:avLst/>
              </a:prstGeom>
              <a:blipFill>
                <a:blip r:embed="rId3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Then repeat the calculation but in reverse order — i.e. from </a:t>
                </a:r>
                <a14:m>
                  <m:oMath xmlns:m="http://schemas.openxmlformats.org/officeDocument/2006/math">
                    <m:r>
                      <a:rPr lang="en-US" sz="3200" b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sz="3200" b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3200" b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𝐭𝐨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blipFill>
                <a:blip r:embed="rId4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0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r>
                  <a:rPr lang="en-US" sz="3200" b="1" dirty="0"/>
                  <a:t>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</a:t>
                </a:r>
                <a:r>
                  <a:rPr lang="en-US" sz="3200" b="1" dirty="0"/>
                  <a:t>each case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compute the true percent relative </a:t>
                </a:r>
                <a:r>
                  <a:rPr lang="en-US" sz="3200" b="1" dirty="0" smtClean="0"/>
                  <a:t>error.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Explain </a:t>
                </a:r>
                <a:r>
                  <a:rPr lang="en-US" sz="3200" b="1" dirty="0"/>
                  <a:t>the results</a:t>
                </a:r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7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𝐒𝐮𝐛𝐭𝐫𝐚𝐜𝐭𝐢𝐯𝐞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𝐂𝐚𝐧𝐜𝐞𝐥𝐥𝐚𝐭𝐢𝐨𝐧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This </a:t>
                </a:r>
                <a:r>
                  <a:rPr lang="en-US" sz="3200" b="1" dirty="0"/>
                  <a:t>term refers to the round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off induced when </a:t>
                </a:r>
                <a:r>
                  <a:rPr lang="en-US" sz="3200" b="1" dirty="0" smtClean="0"/>
                  <a:t>subtracting two </a:t>
                </a:r>
                <a:r>
                  <a:rPr lang="en-US" sz="3200" b="1" dirty="0"/>
                  <a:t>nearly equal floating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point numbers.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959240"/>
                <a:ext cx="9144000" cy="389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One common instance where this can occur involves finding the roots of a quadratic equation </a:t>
                </a:r>
                <a:r>
                  <a:rPr lang="en-US" sz="3200" b="1" dirty="0"/>
                  <a:t>or parabola with the quadratic </a:t>
                </a:r>
                <a:r>
                  <a:rPr lang="en-US" sz="3200" b="1" dirty="0" smtClean="0"/>
                  <a:t>formula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d>
                        <m:d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59240"/>
                <a:ext cx="9144000" cy="389876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10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217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cases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b="1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𝟒𝐚𝐜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difference in the numerator can be very small</a:t>
                </a:r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 smtClean="0"/>
                  <a:t>In </a:t>
                </a:r>
                <a:r>
                  <a:rPr lang="en-US" sz="3200" b="1" dirty="0"/>
                  <a:t>such </a:t>
                </a:r>
                <a:r>
                  <a:rPr lang="en-US" sz="3200" b="1" dirty="0" smtClean="0"/>
                  <a:t>cases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double </a:t>
                </a:r>
                <a:r>
                  <a:rPr lang="en-US" sz="3200" b="1" dirty="0"/>
                  <a:t>precision can mitigate the problem.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217612"/>
              </a:xfrm>
              <a:prstGeom prst="rect">
                <a:avLst/>
              </a:prstGeom>
              <a:blipFill>
                <a:blip r:embed="rId2"/>
                <a:stretch>
                  <a:fillRect l="-1667" r="-1667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360003"/>
                <a:ext cx="9144000" cy="2772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 smtClean="0"/>
                  <a:t>In addition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an alternative formulation can be used </a:t>
                </a:r>
                <a:r>
                  <a:rPr lang="en-US" sz="3200" b="1" dirty="0"/>
                  <a:t>to minimize subtractive </a:t>
                </a:r>
                <a:r>
                  <a:rPr lang="en-US" sz="3200" b="1" dirty="0" smtClean="0"/>
                  <a:t>cancellation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∓</m:t>
                          </m:r>
                          <m:rad>
                            <m:radPr>
                              <m:degHide m:val="on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</m:t>
                      </m:r>
                      <m:d>
                        <m:d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60003"/>
                <a:ext cx="9144000" cy="2772041"/>
              </a:xfrm>
              <a:prstGeom prst="rect">
                <a:avLst/>
              </a:prstGeom>
              <a:blipFill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49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446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∓</m:t>
                          </m:r>
                          <m:rad>
                            <m:radPr>
                              <m:degHide m:val="on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461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24922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𝐄𝐱𝐚𝐦𝐩𝐥𝐞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𝐒𝐮𝐛𝐭𝐫𝐚𝐜𝐭𝐢𝐯𝐞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𝐂𝐚𝐧𝐜𝐞𝐥𝐥𝐚𝐭𝐢𝐨𝐧</m:t>
                      </m:r>
                    </m:oMath>
                  </m:oMathPara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Compute the values of the roots of a quadratic equation with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𝟑𝟎𝟎𝟎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2276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5029200"/>
                <a:ext cx="9144000" cy="14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Check the computed values versus the true roots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𝟎𝟎𝟏</m:t>
                    </m:r>
                  </m:oMath>
                </a14:m>
                <a:r>
                  <a:rPr lang="en-US" sz="32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𝟑𝟎𝟎𝟎</m:t>
                    </m:r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29200"/>
                <a:ext cx="9144000" cy="1492781"/>
              </a:xfrm>
              <a:prstGeom prst="rect">
                <a:avLst/>
              </a:prstGeom>
              <a:blipFill>
                <a:blip r:embed="rId3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An illustration of the problem and the use </a:t>
            </a:r>
            <a:r>
              <a:rPr lang="en-US" sz="3200" b="1" dirty="0" smtClean="0"/>
              <a:t>of this </a:t>
            </a:r>
            <a:r>
              <a:rPr lang="en-US" sz="3200" b="1" dirty="0"/>
              <a:t>alternative formula are provided in </a:t>
            </a:r>
            <a:r>
              <a:rPr lang="en-US" sz="3200" b="1" dirty="0" smtClean="0"/>
              <a:t>the following </a:t>
            </a:r>
            <a:r>
              <a:rPr lang="en-US" sz="3200" b="1" dirty="0"/>
              <a:t>example.</a:t>
            </a:r>
          </a:p>
        </p:txBody>
      </p:sp>
    </p:spTree>
    <p:extLst>
      <p:ext uri="{BB962C8B-B14F-4D97-AF65-F5344CB8AC3E}">
        <p14:creationId xmlns:p14="http://schemas.microsoft.com/office/powerpoint/2010/main" val="86203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61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Aside </a:t>
                </a:r>
                <a:r>
                  <a:rPr lang="en-US" sz="2800" b="1" dirty="0" smtClean="0"/>
                  <a:t> from   the   limitations   of   a  computer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800" b="1" dirty="0" smtClean="0"/>
                  <a:t>s  number </a:t>
                </a:r>
                <a:r>
                  <a:rPr lang="en-US" sz="2800" b="1" dirty="0"/>
                  <a:t>system</a:t>
                </a:r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800" b="1" dirty="0"/>
                  <a:t> the actual arithmetic </a:t>
                </a:r>
                <a:r>
                  <a:rPr lang="en-US" sz="2800" b="1" dirty="0" smtClean="0"/>
                  <a:t>manipulations involving </a:t>
                </a:r>
                <a:r>
                  <a:rPr lang="en-US" sz="2800" b="1" dirty="0"/>
                  <a:t>these numbers can also result in round</a:t>
                </a:r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2800" b="1" dirty="0"/>
                  <a:t>off error.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611677"/>
              </a:xfrm>
              <a:prstGeom prst="rect">
                <a:avLst/>
              </a:prstGeom>
              <a:blipFill>
                <a:blip r:embed="rId2"/>
                <a:stretch>
                  <a:fillRect l="-1333" r="-1333" b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2971800"/>
            <a:ext cx="9144000" cy="131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In the following section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2800" b="1" dirty="0"/>
              <a:t> </a:t>
            </a:r>
            <a:r>
              <a:rPr lang="en-US" sz="2800" b="1" dirty="0" smtClean="0"/>
              <a:t>we will </a:t>
            </a:r>
            <a:r>
              <a:rPr lang="en-US" sz="2800" b="1" dirty="0"/>
              <a:t>first illustrate how common arithmetic operations affect round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2800" b="1" dirty="0"/>
              <a:t>off errors.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64054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Then we </a:t>
            </a:r>
            <a:r>
              <a:rPr lang="en-US" sz="2800" b="1" dirty="0" smtClean="0"/>
              <a:t>will investigate </a:t>
            </a:r>
            <a:r>
              <a:rPr lang="en-US" sz="2800" b="1" dirty="0"/>
              <a:t>a number of particular manipulations that are especially prone </a:t>
            </a:r>
            <a:r>
              <a:rPr lang="en-US" sz="2800" b="1" dirty="0" smtClean="0"/>
              <a:t>to round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2800" b="1" dirty="0" smtClean="0"/>
              <a:t>off </a:t>
            </a:r>
            <a:r>
              <a:rPr lang="en-US" sz="2800" b="1" dirty="0"/>
              <a:t>errors.</a:t>
            </a:r>
          </a:p>
        </p:txBody>
      </p:sp>
    </p:spTree>
    <p:extLst>
      <p:ext uri="{BB962C8B-B14F-4D97-AF65-F5344CB8AC3E}">
        <p14:creationId xmlns:p14="http://schemas.microsoft.com/office/powerpoint/2010/main" val="134420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 </a:t>
                </a:r>
                <a:r>
                  <a:rPr lang="en-US" sz="3200" b="1" dirty="0" smtClean="0"/>
                  <a:t>Let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r>
                  <a:rPr lang="en-US" sz="3200" b="1" dirty="0" smtClean="0"/>
                  <a:t>s develop </a:t>
                </a:r>
                <a:r>
                  <a:rPr lang="en-US" sz="3200" b="1" dirty="0" smtClean="0"/>
                  <a:t>a Fortran </a:t>
                </a:r>
                <a:r>
                  <a:rPr lang="en-US" sz="3200" b="1" dirty="0"/>
                  <a:t>program that computes the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on the basis of the quadratic formula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 smtClean="0"/>
                  <a:t>. </a:t>
                </a:r>
                <a:r>
                  <a:rPr lang="en-US" sz="1600" b="1" dirty="0" smtClean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</a:t>
                </a:r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5146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Whereas the results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/>
                  <a:t> are adequate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the percent </a:t>
                </a:r>
                <a:r>
                  <a:rPr lang="en-US" sz="3200" b="1" dirty="0"/>
                  <a:t>relative errors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/>
                  <a:t> are poor for the single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precision version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𝛆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5112603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This level could be inadequate for many applied </a:t>
            </a:r>
            <a:r>
              <a:rPr lang="en-US" sz="3200" b="1" dirty="0" smtClean="0"/>
              <a:t>scientific and engineering </a:t>
            </a:r>
            <a:r>
              <a:rPr lang="en-US" sz="3200" b="1" dirty="0"/>
              <a:t>problems.</a:t>
            </a:r>
          </a:p>
        </p:txBody>
      </p:sp>
    </p:spTree>
    <p:extLst>
      <p:ext uri="{BB962C8B-B14F-4D97-AF65-F5344CB8AC3E}">
        <p14:creationId xmlns:p14="http://schemas.microsoft.com/office/powerpoint/2010/main" val="18766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This </a:t>
                </a:r>
                <a:r>
                  <a:rPr lang="en-US" sz="3200" b="1" dirty="0" smtClean="0"/>
                  <a:t>result is </a:t>
                </a:r>
                <a:r>
                  <a:rPr lang="en-US" sz="3200" b="1" dirty="0"/>
                  <a:t>particularly surprising because we are employing an analytical formula to </a:t>
                </a:r>
                <a:r>
                  <a:rPr lang="en-US" sz="3200" b="1" dirty="0" smtClean="0"/>
                  <a:t>obtain our solution.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514600"/>
                <a:ext cx="9144000" cy="2232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loss of significance </a:t>
                </a:r>
                <a:r>
                  <a:rPr lang="en-US" sz="3200" b="1" dirty="0"/>
                  <a:t>occurs in the line of both </a:t>
                </a:r>
                <a:r>
                  <a:rPr lang="en-US" sz="3200" b="1" dirty="0" smtClean="0"/>
                  <a:t>equations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where two </a:t>
                </a:r>
                <a:r>
                  <a:rPr lang="en-US" sz="3200" b="1" dirty="0" smtClean="0"/>
                  <a:t>relatively large </a:t>
                </a:r>
                <a:r>
                  <a:rPr lang="en-US" sz="3200" b="1" dirty="0"/>
                  <a:t>numbers are subtracted.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9144000" cy="2232919"/>
              </a:xfrm>
              <a:prstGeom prst="rect">
                <a:avLst/>
              </a:prstGeom>
              <a:blipFill>
                <a:blip r:embed="rId3"/>
                <a:stretch>
                  <a:fillRect l="-1667" r="-1667" b="-7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511260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Similar problems do not occur when the same </a:t>
            </a:r>
            <a:r>
              <a:rPr lang="en-US" sz="3200" b="1" dirty="0" smtClean="0"/>
              <a:t>numbers are </a:t>
            </a:r>
            <a:r>
              <a:rPr lang="en-US" sz="3200" b="1" dirty="0"/>
              <a:t>added.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682263"/>
            <a:ext cx="9144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2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063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On the basis of the above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we can draw the general conclusion that the quadratic </a:t>
                </a:r>
                <a:r>
                  <a:rPr lang="en-US" sz="3200" b="1" dirty="0" smtClean="0"/>
                  <a:t>formula will </a:t>
                </a:r>
                <a:r>
                  <a:rPr lang="en-US" sz="3200" b="1" dirty="0"/>
                  <a:t>be susceptible to subtractive cancellation </a:t>
                </a:r>
                <a:r>
                  <a:rPr lang="en-US" sz="3200" b="1" dirty="0" smtClean="0"/>
                  <a:t>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b="1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sz="3200" b="1" i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𝟒𝐚𝐜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63724"/>
              </a:xfrm>
              <a:prstGeom prst="rect">
                <a:avLst/>
              </a:prstGeom>
              <a:blipFill>
                <a:blip r:embed="rId2"/>
                <a:stretch>
                  <a:fillRect l="-1667" r="-1667" b="-2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33071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One way to </a:t>
            </a:r>
            <a:r>
              <a:rPr lang="en-US" sz="3200" b="1" dirty="0" smtClean="0"/>
              <a:t>circumvent this </a:t>
            </a:r>
            <a:r>
              <a:rPr lang="en-US" sz="3200" b="1" dirty="0"/>
              <a:t>problem is to use double precision</a:t>
            </a:r>
            <a:r>
              <a:rPr lang="en-US" sz="3200" b="1" dirty="0" smtClean="0"/>
              <a:t>. </a:t>
            </a:r>
            <a:r>
              <a:rPr lang="en-U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</a:t>
            </a:r>
            <a:endParaRPr lang="en-US" sz="16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105400"/>
                <a:ext cx="9144000" cy="14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Another is to recast the quadratic formula in the format of Eq.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5400"/>
                <a:ext cx="9144000" cy="1492781"/>
              </a:xfrm>
              <a:prstGeom prst="rect">
                <a:avLst/>
              </a:prstGeom>
              <a:blipFill>
                <a:blip r:embed="rId3"/>
                <a:stretch>
                  <a:fillRect l="-1533" r="-1667" b="-12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27970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Note that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in the foregoing example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there are times where subtractive </a:t>
                </a:r>
                <a:r>
                  <a:rPr lang="en-US" sz="3200" b="1" dirty="0" smtClean="0"/>
                  <a:t>cancellation can </a:t>
                </a:r>
                <a:r>
                  <a:rPr lang="en-US" sz="3200" b="1" dirty="0"/>
                  <a:t>be circumvented by using a transformation.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97076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only general remedy is </a:t>
                </a:r>
                <a:r>
                  <a:rPr lang="en-US" sz="3200" b="1" dirty="0" smtClean="0"/>
                  <a:t>to employ </a:t>
                </a:r>
                <a:r>
                  <a:rPr lang="en-US" sz="3200" b="1" dirty="0"/>
                  <a:t>extended precision.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As in the program output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both options give a </a:t>
            </a:r>
            <a:r>
              <a:rPr lang="en-US" sz="3200" b="1" dirty="0" smtClean="0"/>
              <a:t>much smaller </a:t>
            </a:r>
            <a:r>
              <a:rPr lang="en-US" sz="3200" b="1" dirty="0"/>
              <a:t>error because the subtractive cancellation is minimized or avoided.</a:t>
            </a:r>
          </a:p>
        </p:txBody>
      </p:sp>
    </p:spTree>
    <p:extLst>
      <p:ext uri="{BB962C8B-B14F-4D97-AF65-F5344CB8AC3E}">
        <p14:creationId xmlns:p14="http://schemas.microsoft.com/office/powerpoint/2010/main" val="209773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𝐒𝐦𝐞𝐚𝐫𝐢𝐧𝐠</m:t>
                    </m:r>
                  </m:oMath>
                </a14:m>
                <a:r>
                  <a:rPr lang="en-US" sz="3200" b="1" dirty="0" smtClean="0"/>
                  <a:t> </a:t>
                </a:r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Smearing occurs whenever the individual </a:t>
                </a:r>
                <a:r>
                  <a:rPr lang="en-US" sz="3200" b="1" dirty="0"/>
                  <a:t>terms in a summation are </a:t>
                </a:r>
                <a:r>
                  <a:rPr lang="en-US" sz="3200" b="1" dirty="0" smtClean="0"/>
                  <a:t>larger than </a:t>
                </a:r>
                <a:r>
                  <a:rPr lang="en-US" sz="3200" b="1" dirty="0"/>
                  <a:t>the summation itself.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2776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𝐄𝐯𝐚𝐥𝐮𝐚𝐭𝐢𝐨𝐧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𝐮𝐬𝐢𝐧𝐠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𝐈𝐧𝐟𝐢𝐧𝐢𝐭𝐞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	   						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𝐒𝐞𝐫𝐢𝐞𝐬</m:t>
                    </m:r>
                  </m:oMath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This example demonstrates </a:t>
                </a:r>
                <a:r>
                  <a:rPr lang="en-US" sz="3200" b="1" dirty="0"/>
                  <a:t>one case where </a:t>
                </a:r>
                <a:r>
                  <a:rPr lang="en-US" sz="3200" b="1" dirty="0" smtClean="0"/>
                  <a:t>smearing </a:t>
                </a:r>
                <a:r>
                  <a:rPr lang="en-US" sz="3200" b="1" dirty="0"/>
                  <a:t>occurs </a:t>
                </a:r>
                <a:r>
                  <a:rPr lang="en-US" sz="3200" b="1" dirty="0" smtClean="0"/>
                  <a:t>– in series of </a:t>
                </a:r>
                <a:r>
                  <a:rPr lang="en-US" sz="3200" b="1" dirty="0"/>
                  <a:t>mixed signs.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77612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28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2937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𝐄𝐱𝐚𝐦𝐩𝐥𝐞</m:t>
                      </m:r>
                      <m:r>
                        <a:rPr lang="en-US" sz="3200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32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𝐜𝐨𝐧𝐭𝐢𝐧𝐮𝐞𝐝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exponential function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given by the infinite </a:t>
                </a:r>
                <a:r>
                  <a:rPr lang="en-US" sz="3200" b="1" dirty="0" smtClean="0"/>
                  <a:t>series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937727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4066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Evaluate </a:t>
                </a:r>
                <a:r>
                  <a:rPr lang="en-US" sz="3200" b="1" dirty="0"/>
                  <a:t>this function for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be attentive to the problems of </a:t>
                </a:r>
                <a:r>
                  <a:rPr lang="en-US" sz="3200" b="1" dirty="0" smtClean="0"/>
                  <a:t>round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 smtClean="0"/>
                  <a:t>off error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06676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93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4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 </a:t>
                </a:r>
                <a:r>
                  <a:rPr lang="en-US" sz="3200" b="1" dirty="0" smtClean="0"/>
                  <a:t>Let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r>
                  <a:rPr lang="en-US" sz="3200" b="1" dirty="0" smtClean="0"/>
                  <a:t>s develop </a:t>
                </a:r>
                <a:r>
                  <a:rPr lang="en-US" sz="3200" b="1" dirty="0"/>
                  <a:t>an Excel/VBA program that uses the </a:t>
                </a:r>
                <a:r>
                  <a:rPr lang="en-US" sz="3200" b="1" dirty="0" smtClean="0"/>
                  <a:t>infinite </a:t>
                </a:r>
                <a:r>
                  <a:rPr lang="en-US" sz="3200" b="1" dirty="0"/>
                  <a:t>series </a:t>
                </a:r>
                <a:r>
                  <a:rPr lang="en-US" sz="3200" b="1" dirty="0" smtClean="0"/>
                  <a:t>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3200" b="1" dirty="0" smtClean="0"/>
                  <a:t>. </a:t>
                </a:r>
                <a:r>
                  <a:rPr lang="en-US" sz="1600" b="1" dirty="0" smtClean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</a:t>
                </a:r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2781"/>
              </a:xfrm>
              <a:prstGeom prst="rect">
                <a:avLst/>
              </a:prstGeom>
              <a:blipFill>
                <a:blip r:embed="rId2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60020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The variable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sz="3200" b="1" dirty="0"/>
                  <a:t> is the number of terms in the </a:t>
                </a:r>
                <a:r>
                  <a:rPr lang="en-US" sz="3200" b="1" dirty="0" smtClean="0"/>
                  <a:t>series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r>
                  <a:rPr lang="en-US" sz="3200" b="1" dirty="0" smtClean="0"/>
                  <a:t> 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𝐭𝐞𝐫𝐦</m:t>
                    </m:r>
                  </m:oMath>
                </a14:m>
                <a:r>
                  <a:rPr lang="en-US" sz="3200" b="1" dirty="0"/>
                  <a:t> is the value of the current term added to the </a:t>
                </a:r>
                <a:r>
                  <a:rPr lang="en-US" sz="3200" b="1" dirty="0" smtClean="0"/>
                  <a:t>series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r>
                  <a:rPr lang="en-US" sz="3200" b="1" dirty="0" smtClean="0"/>
                  <a:t> 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𝐬𝐮𝐦</m:t>
                    </m:r>
                  </m:oMath>
                </a14:m>
                <a:r>
                  <a:rPr lang="en-US" sz="3200" b="1" dirty="0"/>
                  <a:t> is the accumulative value of the series.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3785652"/>
              </a:xfrm>
              <a:prstGeom prst="rect">
                <a:avLst/>
              </a:prstGeom>
              <a:blipFill>
                <a:blip r:embed="rId3"/>
                <a:stretch>
                  <a:fillRect l="-1533" r="-1667" b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variable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𝐭𝐞𝐬𝐭</m:t>
                    </m:r>
                  </m:oMath>
                </a14:m>
                <a:r>
                  <a:rPr lang="en-US" sz="3200" b="1" dirty="0"/>
                  <a:t> is the preceding accumulative value of the series prior to adding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𝐭𝐞𝐫𝐦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blipFill>
                <a:blip r:embed="rId4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74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533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dirty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series </a:t>
                </a:r>
                <a:r>
                  <a:rPr lang="en-US" sz="3200" b="1" dirty="0"/>
                  <a:t>is terminated when the computer cannot detect the difference between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𝐭𝐞𝐬𝐭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𝐬𝐮𝐦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5334000" cy="3785652"/>
              </a:xfrm>
              <a:prstGeom prst="rect">
                <a:avLst/>
              </a:prstGeom>
              <a:blipFill>
                <a:blip r:embed="rId2"/>
                <a:stretch>
                  <a:fillRect l="-2857" r="-285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4549676"/>
                <a:ext cx="5638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𝟏𝐚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shows the results of running the program for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49676"/>
                <a:ext cx="5638800" cy="2308324"/>
              </a:xfrm>
              <a:prstGeom prst="rect">
                <a:avLst/>
              </a:prstGeom>
              <a:blipFill>
                <a:blip r:embed="rId3"/>
                <a:stretch>
                  <a:fillRect l="-2703" r="-2703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906" y="0"/>
            <a:ext cx="3486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9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dirty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r>
                  <a:rPr lang="en-US" sz="3200" b="1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Note that </a:t>
                </a:r>
                <a:r>
                  <a:rPr lang="en-US" sz="3200" b="1" dirty="0" smtClean="0"/>
                  <a:t>this case </a:t>
                </a:r>
                <a:r>
                  <a:rPr lang="en-US" sz="3200" b="1" dirty="0"/>
                  <a:t>is completely satisfactory.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l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6764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</a:t>
                </a:r>
                <a:r>
                  <a:rPr lang="en-US" sz="3200" b="1" dirty="0" smtClean="0"/>
                  <a:t>final </a:t>
                </a:r>
                <a:r>
                  <a:rPr lang="en-US" sz="3200" b="1" dirty="0"/>
                  <a:t>result is achieved in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𝟑𝟏</m:t>
                    </m:r>
                  </m:oMath>
                </a14:m>
                <a:r>
                  <a:rPr lang="en-US" sz="3200" b="1" dirty="0"/>
                  <a:t> terms with the </a:t>
                </a:r>
                <a:r>
                  <a:rPr lang="en-US" sz="3200" b="1" dirty="0" smtClean="0"/>
                  <a:t>series identical </a:t>
                </a:r>
                <a:r>
                  <a:rPr lang="en-US" sz="3200" b="1" dirty="0"/>
                  <a:t>to the library function value within seven </a:t>
                </a:r>
                <a:r>
                  <a:rPr lang="en-US" sz="3200" b="1" dirty="0" smtClean="0"/>
                  <a:t>significant figures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05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4876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dirty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r>
                  <a:rPr lang="en-US" sz="3200" b="1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𝟏𝐛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shows similar results for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876800" cy="2308324"/>
              </a:xfrm>
              <a:prstGeom prst="rect">
                <a:avLst/>
              </a:prstGeom>
              <a:blipFill>
                <a:blip r:embed="rId2"/>
                <a:stretch>
                  <a:fillRect l="-3125" r="-3125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2667000"/>
            <a:ext cx="4724400" cy="371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However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for this case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the results </a:t>
            </a:r>
            <a:r>
              <a:rPr lang="en-US" sz="3200" b="1" dirty="0" smtClean="0"/>
              <a:t>of the </a:t>
            </a:r>
            <a:r>
              <a:rPr lang="en-US" sz="3200" b="1" dirty="0"/>
              <a:t>series calculation are not even the same sign as the true result.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630" y="0"/>
            <a:ext cx="4286371" cy="655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6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𝐂𝐨𝐦𝐦𝐨𝐧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𝐀𝐫𝐢𝐭𝐡𝐦𝐞𝐭𝐢𝐜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𝐎𝐩𝐞𝐫𝐚𝐭𝐢𝐨𝐧𝐬</m:t>
                    </m:r>
                  </m:oMath>
                </a14:m>
                <a:endParaRPr lang="en-US" sz="3200" b="1" dirty="0">
                  <a:solidFill>
                    <a:srgbClr val="7030A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Because </a:t>
                </a:r>
                <a:r>
                  <a:rPr lang="en-US" sz="3200" b="1" dirty="0"/>
                  <a:t>of their familiarity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normalized </a:t>
                </a:r>
                <a:r>
                  <a:rPr lang="en-US" sz="3200" b="1" dirty="0" smtClean="0"/>
                  <a:t>base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 smtClean="0"/>
                  <a:t> numbers </a:t>
                </a:r>
                <a:r>
                  <a:rPr lang="en-US" sz="3200" b="1" dirty="0"/>
                  <a:t>will be employed to illustrate the effect of round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off errors on </a:t>
                </a:r>
                <a:r>
                  <a:rPr lang="en-US" sz="3200" b="1" dirty="0" smtClean="0"/>
                  <a:t>addition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subtraction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</a:t>
                </a:r>
                <a:r>
                  <a:rPr lang="en-US" sz="3200" b="1" dirty="0"/>
                  <a:t>multiplication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and </a:t>
                </a:r>
                <a:r>
                  <a:rPr lang="en-US" sz="3200" b="1" dirty="0" smtClean="0"/>
                  <a:t>division.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>
                <a:blip r:embed="rId2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40162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To simplify the discussion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we will employ a hypothetical decimal computer </a:t>
                </a:r>
                <a:r>
                  <a:rPr lang="en-US" sz="3200" b="1" dirty="0" smtClean="0"/>
                  <a:t>with a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digit </a:t>
                </a:r>
                <a:r>
                  <a:rPr lang="en-US" sz="3200" b="1" dirty="0"/>
                  <a:t>mantissa and a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digit exponent</a:t>
                </a:r>
                <a:r>
                  <a:rPr lang="en-US" sz="3200" b="1" dirty="0" smtClean="0"/>
                  <a:t>.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6276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9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9144000" cy="265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dirty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r>
                  <a:rPr lang="en-US" sz="3200" b="1" dirty="0"/>
                  <a:t> </a:t>
                </a:r>
              </a:p>
              <a:p>
                <a:pPr algn="just">
                  <a:lnSpc>
                    <a:spcPct val="140000"/>
                  </a:lnSpc>
                </a:pPr>
                <a:r>
                  <a:rPr lang="en-US" sz="3200" b="1" dirty="0" smtClean="0"/>
                  <a:t>As a matter of fact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negative results are open to serious question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3200" b="1" dirty="0" smtClean="0"/>
                  <a:t> can never be less than zero.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653034"/>
              </a:xfrm>
              <a:prstGeom prst="rect">
                <a:avLst/>
              </a:prstGeom>
              <a:blipFill>
                <a:blip r:embed="rId2"/>
                <a:stretch>
                  <a:fillRect l="-1667" t="-2989" r="-1667" b="-4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2623283"/>
            <a:ext cx="9144000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sz="3200" b="1" dirty="0" smtClean="0"/>
              <a:t>The problem here is caused by round</a:t>
            </a: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3200" b="1" dirty="0" smtClean="0"/>
              <a:t>off error (note that many of the terms </a:t>
            </a:r>
            <a:r>
              <a:rPr lang="en-US" sz="3200" b="1" dirty="0"/>
              <a:t>that make up the sum are much larger than the final result of the sum.)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49922"/>
            <a:ext cx="9144000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sz="3200" b="1" dirty="0"/>
              <a:t>Furthermore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unlike the </a:t>
            </a:r>
            <a:r>
              <a:rPr lang="en-US" sz="3200" b="1" dirty="0" smtClean="0"/>
              <a:t>previous case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the individual terms vary in sign.</a:t>
            </a:r>
          </a:p>
        </p:txBody>
      </p:sp>
    </p:spTree>
    <p:extLst>
      <p:ext uri="{BB962C8B-B14F-4D97-AF65-F5344CB8AC3E}">
        <p14:creationId xmlns:p14="http://schemas.microsoft.com/office/powerpoint/2010/main" val="84375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in effect we are adding and subtracting </a:t>
                </a:r>
                <a:r>
                  <a:rPr lang="en-US" sz="3200" b="1" dirty="0" smtClean="0"/>
                  <a:t>large numbers </a:t>
                </a:r>
                <a:r>
                  <a:rPr lang="en-US" sz="3200" b="1" dirty="0"/>
                  <a:t>(each with some small error) and placing great significance on the </a:t>
                </a:r>
                <a:r>
                  <a:rPr lang="en-US" sz="3200" b="1" dirty="0" smtClean="0"/>
                  <a:t>differences — that </a:t>
                </a:r>
                <a:r>
                  <a:rPr lang="en-US" sz="3200" b="1" dirty="0"/>
                  <a:t>is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subtractive cancellation.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055203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we can see that the culprit behind this example </a:t>
                </a:r>
                <a:r>
                  <a:rPr lang="en-US" sz="3200" b="1" dirty="0" smtClean="0"/>
                  <a:t>of smearing </a:t>
                </a:r>
                <a:r>
                  <a:rPr lang="en-US" sz="3200" b="1" dirty="0"/>
                  <a:t>is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in fact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subtractive cancellation.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5203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5363745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For such cases it is appropriate to seek </a:t>
            </a:r>
            <a:r>
              <a:rPr lang="en-US" sz="3200" b="1" dirty="0" smtClean="0"/>
              <a:t>some other </a:t>
            </a:r>
            <a:r>
              <a:rPr lang="en-US" sz="3200" b="1" dirty="0"/>
              <a:t>computational strategy.</a:t>
            </a:r>
          </a:p>
        </p:txBody>
      </p:sp>
    </p:spTree>
    <p:extLst>
      <p:ext uri="{BB962C8B-B14F-4D97-AF65-F5344CB8AC3E}">
        <p14:creationId xmlns:p14="http://schemas.microsoft.com/office/powerpoint/2010/main" val="16663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846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example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one might try to compute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en-US" sz="3200" b="1" dirty="0" smtClean="0"/>
                  <a:t>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en-US" sz="3200" b="1" dirty="0" smtClean="0"/>
                  <a:t>. </a:t>
                </a:r>
                <a:r>
                  <a:rPr lang="en-US" sz="1600" b="1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</a:t>
                </a:r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846211"/>
              </a:xfrm>
              <a:prstGeom prst="rect">
                <a:avLst/>
              </a:prstGeom>
              <a:blipFill>
                <a:blip r:embed="rId2"/>
                <a:stretch>
                  <a:fillRect l="-1667" b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19050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Other than such a reformulation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the only general recourse is extended precision</a:t>
            </a:r>
            <a:r>
              <a:rPr lang="en-US" sz="3200" b="1" dirty="0" smtClean="0"/>
              <a:t>. </a:t>
            </a:r>
            <a:r>
              <a:rPr lang="en-U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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𝐈𝐧𝐧𝐞𝐫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𝐏𝐫𝐨𝐝𝐮𝐜𝐭𝐬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Some </a:t>
                </a:r>
                <a:r>
                  <a:rPr lang="en-US" sz="3200" b="1" dirty="0"/>
                  <a:t>infinite series are </a:t>
                </a:r>
                <a:r>
                  <a:rPr lang="en-US" sz="3200" b="1" dirty="0" smtClean="0"/>
                  <a:t>particularly prone </a:t>
                </a:r>
                <a:r>
                  <a:rPr lang="en-US" sz="3200" b="1" dirty="0"/>
                  <a:t>to round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off error.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186681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Fortunately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calculation of series is not one of the </a:t>
                </a:r>
                <a:r>
                  <a:rPr lang="en-US" sz="3200" b="1" dirty="0" smtClean="0"/>
                  <a:t>more common </a:t>
                </a:r>
                <a:r>
                  <a:rPr lang="en-US" sz="3200" b="1" dirty="0"/>
                  <a:t>operations in numerical methods.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6681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322947"/>
                <a:ext cx="9144000" cy="253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 far more ubiquitous manipulation is the calculation </a:t>
                </a:r>
                <a:r>
                  <a:rPr lang="en-US" sz="3200" b="1" dirty="0"/>
                  <a:t>of inner products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</a:t>
                </a:r>
                <a:r>
                  <a:rPr lang="en-US" sz="3200" b="1" dirty="0" smtClean="0"/>
                  <a:t>in: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22947"/>
                <a:ext cx="9144000" cy="2535053"/>
              </a:xfrm>
              <a:prstGeom prst="rect">
                <a:avLst/>
              </a:prstGeom>
              <a:blipFill>
                <a:blip r:embed="rId4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38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operation is very common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particularly in the solution of simultaneous linear </a:t>
                </a:r>
                <a:r>
                  <a:rPr lang="en-US" sz="3200" b="1" dirty="0" smtClean="0"/>
                  <a:t>algebraic equations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642393"/>
                <a:ext cx="9144000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Such summations are prone to round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off error.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 smtClean="0"/>
                  <a:t>Consequently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 is </a:t>
                </a:r>
                <a:r>
                  <a:rPr lang="en-US" sz="3200" b="1" dirty="0" smtClean="0"/>
                  <a:t>often desirable </a:t>
                </a:r>
                <a:r>
                  <a:rPr lang="en-US" sz="3200" b="1" dirty="0"/>
                  <a:t>to compute such summations in extended precision.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42393"/>
                <a:ext cx="9144000" cy="2462213"/>
              </a:xfrm>
              <a:prstGeom prst="rect">
                <a:avLst/>
              </a:prstGeom>
              <a:blipFill>
                <a:blip r:embed="rId3"/>
                <a:stretch>
                  <a:fillRect l="-1667" r="-1667" b="-4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6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452431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𝐑𝐞𝐦𝐚𝐫𝐤</m:t>
                      </m:r>
                    </m:oMath>
                  </m:oMathPara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Although the foregoing sections should provide rules of thumb to mitigate </a:t>
                </a:r>
                <a:r>
                  <a:rPr lang="en-US" sz="3200" b="1" dirty="0" smtClean="0"/>
                  <a:t>round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 smtClean="0"/>
                  <a:t>off error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they do not provide a direct means beyond trial and error to actually determine </a:t>
                </a:r>
                <a:r>
                  <a:rPr lang="en-US" sz="3200" b="1" dirty="0" smtClean="0"/>
                  <a:t>the effect </a:t>
                </a:r>
                <a:r>
                  <a:rPr lang="en-US" sz="3200" b="1" dirty="0"/>
                  <a:t>of such errors on a computation.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524315"/>
              </a:xfrm>
              <a:prstGeom prst="rect">
                <a:avLst/>
              </a:prstGeom>
              <a:blipFill>
                <a:blip r:embed="rId2"/>
                <a:stretch>
                  <a:fillRect l="-1528" r="-1462" b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1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8815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attention!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12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𝐀𝐝𝐝𝐢𝐭𝐢𝐨𝐧</m:t>
                    </m:r>
                  </m:oMath>
                </a14:m>
                <a:endParaRPr lang="en-US" sz="3200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When two floating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point numbers are added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mantissa of the number with the smaller exponent is modified so that the exponents are the </a:t>
                </a:r>
                <a:r>
                  <a:rPr lang="en-US" sz="3200" b="1" dirty="0" smtClean="0"/>
                  <a:t>same (this </a:t>
                </a:r>
                <a:r>
                  <a:rPr lang="en-US" sz="3200" b="1" dirty="0"/>
                  <a:t>has the effect of </a:t>
                </a:r>
                <a:r>
                  <a:rPr lang="en-US" sz="3200" b="1" dirty="0" smtClean="0"/>
                  <a:t>aligning the </a:t>
                </a:r>
                <a:r>
                  <a:rPr lang="en-US" sz="3200" b="1" dirty="0"/>
                  <a:t>decimal </a:t>
                </a:r>
                <a:r>
                  <a:rPr lang="en-US" sz="3200" b="1" dirty="0" smtClean="0"/>
                  <a:t>points).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524315"/>
              </a:xfrm>
              <a:prstGeom prst="rect">
                <a:avLst/>
              </a:prstGeom>
              <a:blipFill>
                <a:blip r:embed="rId2"/>
                <a:stretch>
                  <a:fillRect l="-1667" r="-166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4738204"/>
                <a:ext cx="9144000" cy="1586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example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suppose we want to add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𝟏𝟓𝟓𝟕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𝟒𝟑𝟖𝟏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38204"/>
                <a:ext cx="9144000" cy="1586396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0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3848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decimal of the mantissa of the second number is shifted to the left a number of places equal </a:t>
                </a:r>
                <a:r>
                  <a:rPr lang="en-US" sz="3200" b="1" dirty="0"/>
                  <a:t>to the difference of the exponents 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− (−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]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</a:t>
                </a:r>
                <a:r>
                  <a:rPr lang="en-US" sz="3200" b="1" dirty="0" smtClean="0"/>
                  <a:t>in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𝟒𝟑𝟖𝟏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𝟎𝟎𝟒𝟑𝟖𝟏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848939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114800"/>
                <a:ext cx="9144000" cy="149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Now the numbers can be added: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𝟏𝟓𝟓𝟕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𝟒𝟑𝟖𝟏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𝟏𝟔𝟎𝟎𝟖𝟏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4800"/>
                <a:ext cx="9144000" cy="1491947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Let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/>
                  <a:t>s assume that </a:t>
                </a:r>
                <a:r>
                  <a:rPr lang="en-US" sz="3200" b="1" dirty="0" smtClean="0"/>
                  <a:t>in our hypothetical computer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chopping is </a:t>
                </a:r>
                <a:r>
                  <a:rPr lang="en-US" sz="3200" b="1" dirty="0" smtClean="0"/>
                  <a:t>used (rounding would lead </a:t>
                </a:r>
                <a:r>
                  <a:rPr lang="en-US" sz="3200" b="1" dirty="0"/>
                  <a:t>to similar though less dramatic </a:t>
                </a:r>
                <a:r>
                  <a:rPr lang="en-US" sz="3200" b="1" dirty="0" smtClean="0"/>
                  <a:t>errors).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452204"/>
                <a:ext cx="9144000" cy="1586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result of addition is chopped to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𝟏𝟔𝟎𝟎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52204"/>
                <a:ext cx="9144000" cy="1586396"/>
              </a:xfrm>
              <a:prstGeom prst="rect">
                <a:avLst/>
              </a:prstGeom>
              <a:blipFill rotWithShape="0"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4244081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Notice how the last two digits of the second </a:t>
            </a:r>
            <a:r>
              <a:rPr lang="en-US" sz="3200" b="1" dirty="0" smtClean="0"/>
              <a:t>number that </a:t>
            </a:r>
            <a:r>
              <a:rPr lang="en-US" sz="3200" b="1" dirty="0"/>
              <a:t>were shifted to the right have essentially been lost from the computation.</a:t>
            </a:r>
          </a:p>
        </p:txBody>
      </p:sp>
    </p:spTree>
    <p:extLst>
      <p:ext uri="{BB962C8B-B14F-4D97-AF65-F5344CB8AC3E}">
        <p14:creationId xmlns:p14="http://schemas.microsoft.com/office/powerpoint/2010/main" val="254779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𝐒𝐮𝐛𝐭𝐫𝐚𝐜𝐭𝐢𝐨𝐧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Subtraction is </a:t>
                </a:r>
                <a:r>
                  <a:rPr lang="en-US" sz="3200" b="1" dirty="0"/>
                  <a:t>performed identically to addition except that the sign of the </a:t>
                </a:r>
                <a:r>
                  <a:rPr lang="en-US" sz="3200" b="1" dirty="0" smtClean="0"/>
                  <a:t>subtrahend is </a:t>
                </a:r>
                <a:r>
                  <a:rPr lang="en-US" sz="3200" b="1" dirty="0"/>
                  <a:t>reversed.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0023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example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suppose that we are subtracting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𝟐𝟔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𝟖𝟔</m:t>
                    </m:r>
                  </m:oMath>
                </a14:m>
                <a:r>
                  <a:rPr lang="en-US" sz="3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from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𝟑𝟔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𝟒𝟏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0234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5496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First of all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we need to represent these numbers in normalized form: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𝟑𝟔𝟒𝟏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𝐚𝐧𝐝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𝟐𝟔𝟖𝟔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49676"/>
                <a:ext cx="914400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50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586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Then we perform the subtraction as usual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𝟑𝟔𝟒𝟏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𝟐𝟔𝟖𝟔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𝟎𝟗𝟓𝟓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86396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752600"/>
                <a:ext cx="9144000" cy="281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this case the result is not normalized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3200" b="1" dirty="0" smtClean="0"/>
                  <a:t> so we must shift the decimal one place to </a:t>
                </a:r>
                <a:r>
                  <a:rPr lang="en-US" sz="3200" b="1" dirty="0"/>
                  <a:t>the right to </a:t>
                </a:r>
                <a:r>
                  <a:rPr lang="en-US" sz="3200" b="1" dirty="0" smtClean="0"/>
                  <a:t>give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𝟗𝟓𝟓𝟎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𝟓𝟓𝟎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600"/>
                <a:ext cx="9144000" cy="2811924"/>
              </a:xfrm>
              <a:prstGeom prst="rect">
                <a:avLst/>
              </a:prstGeom>
              <a:blipFill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4625081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Notice that </a:t>
            </a:r>
            <a:r>
              <a:rPr lang="en-US" sz="3200" b="1" dirty="0" smtClean="0"/>
              <a:t>zero </a:t>
            </a:r>
            <a:r>
              <a:rPr lang="en-US" sz="3200" b="1" dirty="0"/>
              <a:t>added to the end of </a:t>
            </a:r>
            <a:r>
              <a:rPr lang="en-US" sz="3200" b="1" dirty="0" smtClean="0"/>
              <a:t>mantissa is </a:t>
            </a:r>
            <a:r>
              <a:rPr lang="en-US" sz="3200" b="1" dirty="0"/>
              <a:t>not significant but is merely appended to fill the empty space created by </a:t>
            </a:r>
            <a:r>
              <a:rPr lang="en-US" sz="3200" b="1" dirty="0" smtClean="0"/>
              <a:t>the shift</a:t>
            </a: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94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738</TotalTime>
  <Words>1900</Words>
  <Application>Microsoft Office PowerPoint</Application>
  <PresentationFormat>On-screen Show (4:3)</PresentationFormat>
  <Paragraphs>169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Cambria</vt:lpstr>
      <vt:lpstr>Cambria Math</vt:lpstr>
      <vt:lpstr>Century Gothic</vt:lpstr>
      <vt:lpstr>Courier New</vt:lpstr>
      <vt:lpstr>Palatino Linotype</vt:lpstr>
      <vt:lpstr>Wingdings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</cp:lastModifiedBy>
  <cp:revision>121</cp:revision>
  <dcterms:created xsi:type="dcterms:W3CDTF">2006-08-16T00:00:00Z</dcterms:created>
  <dcterms:modified xsi:type="dcterms:W3CDTF">2021-10-26T17:11:09Z</dcterms:modified>
</cp:coreProperties>
</file>