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6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96" autoAdjust="0"/>
  </p:normalViewPr>
  <p:slideViewPr>
    <p:cSldViewPr>
      <p:cViewPr varScale="1">
        <p:scale>
          <a:sx n="164" d="100"/>
          <a:sy n="164" d="100"/>
        </p:scale>
        <p:origin x="42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Numerical Methods I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numerical analysi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" y="3341914"/>
            <a:ext cx="3098840" cy="30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23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consequence of normalization is that the absolute value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 smtClean="0"/>
                  <a:t>limited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i.e.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where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the base.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233514"/>
              </a:xfrm>
              <a:prstGeom prst="rect">
                <a:avLst/>
              </a:prstGeom>
              <a:blipFill>
                <a:blip r:embed="rId2"/>
                <a:stretch>
                  <a:fillRect l="-1667" r="-1667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5824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𝐄𝐱𝐚𝐦𝐩𝐥𝐞𝐬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for </a:t>
                </a: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system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dirty="0"/>
                  <a:t> would range between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for </a:t>
                </a: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system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between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24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533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Floating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/>
              <a:t>point representation allows both fractions and very large numbers to </a:t>
            </a:r>
            <a:r>
              <a:rPr lang="en-US" sz="3200" b="1" dirty="0" smtClean="0"/>
              <a:t>be expressed </a:t>
            </a:r>
            <a:r>
              <a:rPr lang="en-US" sz="3200" b="1" dirty="0"/>
              <a:t>on the computer.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91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has some </a:t>
                </a:r>
                <a:r>
                  <a:rPr lang="en-US" sz="3200" b="1" dirty="0" smtClean="0"/>
                  <a:t>disadvantages:</a:t>
                </a:r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floating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point </a:t>
                </a:r>
                <a:r>
                  <a:rPr lang="en-US" sz="3200" b="1" dirty="0"/>
                  <a:t>numbers take up more room and take longer to process than integer numbers.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1812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29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More </a:t>
            </a:r>
            <a:r>
              <a:rPr lang="en-US" sz="3200" b="1" dirty="0" smtClean="0"/>
              <a:t>significantly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however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their use introduces a source of error because </a:t>
            </a:r>
            <a:r>
              <a:rPr lang="en-US" sz="3200" b="1" dirty="0" smtClean="0"/>
              <a:t>the mantissa </a:t>
            </a:r>
            <a:r>
              <a:rPr lang="en-US" sz="3200" b="1" dirty="0"/>
              <a:t>holds only a finite number of significant figures.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20760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𝐫𝐨𝐮𝐧𝐝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𝐨𝐟𝐟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𝐞𝐫𝐫𝐨𝐫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/>
                  <a:t>is introduced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7603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b="-1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1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Hypothetical Set of Floating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Point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   					Numbers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Create a hypothetical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number set for a </a:t>
                </a:r>
                <a:r>
                  <a:rPr lang="en-US" sz="3200" b="1" dirty="0" smtClean="0"/>
                  <a:t>machine that </a:t>
                </a:r>
                <a:r>
                  <a:rPr lang="en-US" sz="3200" b="1" dirty="0"/>
                  <a:t>stores information using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bit words.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Employ the first bit for the sign of the </a:t>
                </a:r>
                <a:r>
                  <a:rPr lang="en-US" sz="3200" b="1" dirty="0" smtClean="0"/>
                  <a:t>number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 smtClean="0"/>
                  <a:t> the </a:t>
                </a:r>
                <a:r>
                  <a:rPr lang="en-US" sz="3200" b="1" dirty="0"/>
                  <a:t>next </a:t>
                </a:r>
                <a:r>
                  <a:rPr lang="en-US" sz="3200" b="1" dirty="0" smtClean="0"/>
                  <a:t>three bits </a:t>
                </a:r>
                <a:r>
                  <a:rPr lang="en-US" sz="3200" b="1" dirty="0"/>
                  <a:t>for the sign and the magnitude of the exponen</a:t>
                </a:r>
                <a:r>
                  <a:rPr lang="en-US" sz="3200" b="1" dirty="0" smtClean="0"/>
                  <a:t>t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/>
                  <a:t> and the last three </a:t>
                </a:r>
                <a:r>
                  <a:rPr lang="en-US" sz="3200" b="1" dirty="0" smtClean="0"/>
                  <a:t>bits for the magnitude </a:t>
                </a:r>
                <a:r>
                  <a:rPr lang="en-US" sz="3200" b="1" dirty="0"/>
                  <a:t>of the </a:t>
                </a:r>
                <a:r>
                  <a:rPr lang="en-US" sz="3200" b="1" dirty="0" smtClean="0"/>
                  <a:t>mantissa.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9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" y="0"/>
                <a:ext cx="4876799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The smallest possible positive number is depicted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4876799" cy="2800767"/>
              </a:xfrm>
              <a:prstGeom prst="rect">
                <a:avLst/>
              </a:prstGeom>
              <a:blipFill>
                <a:blip r:embed="rId2"/>
                <a:stretch>
                  <a:fillRect l="-312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124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:r>
                  <a:rPr lang="en-US" sz="3200" b="1" dirty="0" smtClean="0"/>
                  <a:t>initial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indicates that </a:t>
                </a:r>
                <a:r>
                  <a:rPr lang="en-US" sz="3200" b="1" dirty="0"/>
                  <a:t>the quantity is positive.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953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in the second place designates that the </a:t>
                </a:r>
                <a:r>
                  <a:rPr lang="en-US" sz="3200" b="1" dirty="0" smtClean="0"/>
                  <a:t>exponent has </a:t>
                </a:r>
                <a:r>
                  <a:rPr lang="en-US" sz="3200" b="1" dirty="0"/>
                  <a:t>a negative sign.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0"/>
            <a:ext cx="4343400" cy="26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5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1" dirty="0" smtClean="0"/>
                  <a:t>s </a:t>
                </a:r>
                <a:r>
                  <a:rPr lang="en-US" sz="3200" b="1" dirty="0"/>
                  <a:t>in the third and fourth places give a maximum value to the exponent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– 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exponent will be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56166"/>
              </a:xfrm>
              <a:prstGeom prst="rect">
                <a:avLst/>
              </a:prstGeom>
              <a:blipFill>
                <a:blip r:embed="rId2"/>
                <a:stretch>
                  <a:fillRect l="-1800" t="-2401" r="-1667" b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74100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mantissa is specified by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3200" b="1" dirty="0" smtClean="0"/>
                  <a:t> in the last three </a:t>
                </a:r>
                <a:r>
                  <a:rPr lang="en-US" sz="3200" b="1" dirty="0"/>
                  <a:t>places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which conforms </a:t>
                </a:r>
                <a:r>
                  <a:rPr lang="en-US" sz="3200" b="1" dirty="0" smtClean="0"/>
                  <a:t>to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1003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6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a smaller mantissa is possible (e.g</a:t>
                </a:r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𝟎𝟏𝟏</m:t>
                    </m:r>
                  </m:oMath>
                </a14:m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value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 smtClean="0"/>
                  <a:t>used because </a:t>
                </a:r>
                <a:r>
                  <a:rPr lang="en-US" sz="3200" b="1" dirty="0"/>
                  <a:t>of the limit imposed by </a:t>
                </a:r>
                <a:r>
                  <a:rPr lang="en-US" sz="3200" b="1" dirty="0" smtClean="0"/>
                  <a:t>normalization (recall Eq.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800" t="-2410" r="-1667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794276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smallest possible positive number </a:t>
                </a:r>
                <a:r>
                  <a:rPr lang="en-US" sz="3200" b="1" dirty="0"/>
                  <a:t>for this system is </a:t>
                </a:r>
                <a:endParaRPr lang="en-US" sz="32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which </a:t>
                </a:r>
                <a:r>
                  <a:rPr lang="en-US" sz="3200" b="1" dirty="0"/>
                  <a:t>is equal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𝟎𝟔𝟐𝟓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 the </a:t>
                </a:r>
                <a:r>
                  <a:rPr lang="en-US" sz="3200" b="1" dirty="0" smtClean="0"/>
                  <a:t>base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system.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4276"/>
                <a:ext cx="9144000" cy="3063724"/>
              </a:xfrm>
              <a:prstGeom prst="rect">
                <a:avLst/>
              </a:prstGeom>
              <a:blipFill>
                <a:blip r:embed="rId3"/>
                <a:stretch>
                  <a:fillRect l="-1667" r="-1667" b="-3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43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next highest numbers are developed by increasing the mantissa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</a:t>
                </a:r>
                <a:r>
                  <a:rPr lang="en-US" sz="3200" b="1" dirty="0" smtClean="0"/>
                  <a:t>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𝟎𝟕𝟖𝟏𝟐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37992"/>
              </a:xfrm>
              <a:prstGeom prst="rect">
                <a:avLst/>
              </a:prstGeom>
              <a:blipFill>
                <a:blip r:embed="rId2"/>
                <a:stretch>
                  <a:fillRect l="-1800" t="-2482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505200"/>
                <a:ext cx="9144000" cy="146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𝟎𝟗𝟑𝟕𝟓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1460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092864"/>
                <a:ext cx="9144000" cy="146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𝟏𝟎𝟗𝟑𝟕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2864"/>
                <a:ext cx="9144000" cy="1460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2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Notice that the base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equivalents are spaced evenly with an interval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𝟎𝟏𝟓𝟔𝟐𝟓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>
                <a:blip r:embed="rId2"/>
                <a:stretch>
                  <a:fillRect l="-1800" t="-4142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2140803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At this point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to continue increasing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must decrease the exponent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which gives a </a:t>
                </a:r>
                <a:r>
                  <a:rPr lang="en-US" sz="3200" b="1" dirty="0"/>
                  <a:t>value </a:t>
                </a:r>
                <a:r>
                  <a:rPr lang="en-US" sz="3200" b="1" dirty="0" smtClean="0"/>
                  <a:t>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0803"/>
                <a:ext cx="9144000" cy="3063724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mantissa is decreased back to its smallest value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2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7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next number </a:t>
                </a:r>
                <a:r>
                  <a:rPr lang="en-US" sz="32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𝟏𝟐𝟓𝟎𝟎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766783"/>
              </a:xfrm>
              <a:prstGeom prst="rect">
                <a:avLst/>
              </a:prstGeom>
              <a:blipFill>
                <a:blip r:embed="rId2"/>
                <a:stretch>
                  <a:fillRect l="-1800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28499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still represents a gap of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𝟏𝟐𝟓𝟎𝟎𝟎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𝟏𝟎𝟗𝟑𝟕𝟓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𝟎𝟏𝟓𝟔𝟐𝟓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99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now </a:t>
                </a:r>
                <a:r>
                  <a:rPr lang="en-US" sz="3200" b="1" dirty="0" smtClean="0"/>
                  <a:t>when higher </a:t>
                </a:r>
                <a:r>
                  <a:rPr lang="en-US" sz="3200" b="1" dirty="0"/>
                  <a:t>numbers are generated by increasing the mantissa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gap is lengthened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𝟎𝟑𝟏𝟐𝟓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4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9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Errors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43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Next </a:t>
                </a:r>
                <a:r>
                  <a:rPr lang="en-US" sz="3200" b="1" dirty="0"/>
                  <a:t>highest numbers are developed by increasing the </a:t>
                </a:r>
                <a:r>
                  <a:rPr lang="en-US" sz="3200" b="1" dirty="0" smtClean="0"/>
                  <a:t>mantissa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𝟏𝟓𝟔𝟐𝟓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37992"/>
              </a:xfrm>
              <a:prstGeom prst="rect">
                <a:avLst/>
              </a:prstGeom>
              <a:blipFill>
                <a:blip r:embed="rId2"/>
                <a:stretch>
                  <a:fillRect l="-1800" t="-2482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637178"/>
                <a:ext cx="9144000" cy="146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𝟏𝟖𝟕𝟓𝟎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37178"/>
                <a:ext cx="9144000" cy="1468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313578"/>
                <a:ext cx="9144000" cy="146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𝟐𝟏𝟖𝟕𝟓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13578"/>
                <a:ext cx="9144000" cy="1468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pattern is repeated as each larger quantity is formulated until a maximum number </a:t>
                </a:r>
                <a:r>
                  <a:rPr lang="en-US" sz="3200" b="1" dirty="0" smtClean="0"/>
                  <a:t>is reached: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𝟎𝟏𝟏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800" t="-241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5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 </a:t>
                </a:r>
                <a:r>
                  <a:rPr lang="en-US" sz="3200" b="1" dirty="0" smtClean="0"/>
                  <a:t>The </a:t>
                </a:r>
                <a:r>
                  <a:rPr lang="en-US" sz="3200" b="1" dirty="0"/>
                  <a:t>final number set is depicted graphically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800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38" y="1828800"/>
            <a:ext cx="72317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manifests several aspects of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representation that have </a:t>
                </a:r>
                <a:r>
                  <a:rPr lang="en-US" sz="3200" b="1" dirty="0" smtClean="0"/>
                  <a:t>significance regarding </a:t>
                </a:r>
                <a:r>
                  <a:rPr lang="en-US" sz="3200" b="1" dirty="0"/>
                  <a:t>computer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</a:t>
                </a:r>
                <a:r>
                  <a:rPr lang="en-US" sz="3200" b="1" dirty="0" smtClean="0"/>
                  <a:t>errors.</a:t>
                </a:r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3622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There </a:t>
            </a:r>
            <a:r>
              <a:rPr lang="en-US" sz="3200" b="1" dirty="0" smtClean="0"/>
              <a:t>is </a:t>
            </a:r>
            <a:r>
              <a:rPr lang="en-US" sz="3200" b="1" dirty="0"/>
              <a:t>a </a:t>
            </a:r>
            <a:r>
              <a:rPr lang="en-US" sz="3200" b="1" dirty="0" smtClean="0"/>
              <a:t>limited range </a:t>
            </a:r>
            <a:r>
              <a:rPr lang="en-US" sz="3200" b="1" dirty="0"/>
              <a:t>of </a:t>
            </a:r>
            <a:r>
              <a:rPr lang="en-US" sz="3200" b="1" dirty="0" smtClean="0"/>
              <a:t>quantities that may be represented</a:t>
            </a:r>
            <a:r>
              <a:rPr lang="en-US" sz="3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0154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Just as for the </a:t>
                </a:r>
                <a:r>
                  <a:rPr lang="en-US" sz="3200" b="1" dirty="0" smtClean="0"/>
                  <a:t>integer case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are large positive and negative numbers that cannot be represented.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5481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r="-166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1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Attempts </a:t>
                </a:r>
                <a:r>
                  <a:rPr lang="en-US" sz="3200" b="1" dirty="0" smtClean="0"/>
                  <a:t> to   employ   numbers   outside  the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acceptable </a:t>
                </a:r>
                <a:r>
                  <a:rPr lang="en-US" sz="3200" b="1" dirty="0"/>
                  <a:t>range will result in what is called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𝐨𝐯𝐞𝐫𝐟𝐥𝐨𝐰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𝐞𝐫𝐫𝐨𝐫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4384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addition to large quantities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</a:t>
                </a:r>
                <a:r>
                  <a:rPr lang="en-US" sz="3200" b="1" dirty="0" smtClean="0"/>
                  <a:t>representation has </a:t>
                </a:r>
                <a:r>
                  <a:rPr lang="en-US" sz="3200" b="1" dirty="0"/>
                  <a:t>the added limitation that very small numbers cannot be represented.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This is </a:t>
                </a:r>
                <a:r>
                  <a:rPr lang="en-US" sz="3200" b="1" dirty="0"/>
                  <a:t>illustrated by the underflow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𝐡𝐨𝐥𝐞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between zero and the first positive number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4152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There </a:t>
                </a:r>
                <a:r>
                  <a:rPr lang="en-US" sz="3200" b="1" dirty="0" smtClean="0"/>
                  <a:t>are only </a:t>
                </a:r>
                <a:r>
                  <a:rPr lang="en-US" sz="3200" b="1" dirty="0"/>
                  <a:t>a </a:t>
                </a:r>
                <a:r>
                  <a:rPr lang="en-US" sz="3200" b="1" dirty="0" smtClean="0"/>
                  <a:t>finite number </a:t>
                </a:r>
                <a:r>
                  <a:rPr lang="en-US" sz="3200" b="1" dirty="0"/>
                  <a:t>of </a:t>
                </a:r>
                <a:r>
                  <a:rPr lang="en-US" sz="3200" b="1" dirty="0" smtClean="0"/>
                  <a:t>quantities that can be represented </a:t>
                </a:r>
                <a:r>
                  <a:rPr lang="en-US" sz="3200" b="1" dirty="0"/>
                  <a:t>within </a:t>
                </a:r>
                <a:r>
                  <a:rPr lang="en-US" sz="3200" b="1" dirty="0" smtClean="0"/>
                  <a:t>the range – 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degree of precision is limited.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5281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533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4800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3200" b="1" dirty="0" smtClean="0"/>
              <a:t>Obviously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irrational numbers cannot </a:t>
            </a:r>
            <a:r>
              <a:rPr lang="en-US" sz="3200" b="1" dirty="0" smtClean="0"/>
              <a:t>be represented </a:t>
            </a:r>
            <a:r>
              <a:rPr lang="en-US" sz="3200" b="1" dirty="0"/>
              <a:t>exactly.</a:t>
            </a:r>
          </a:p>
        </p:txBody>
      </p:sp>
    </p:spTree>
    <p:extLst>
      <p:ext uri="{BB962C8B-B14F-4D97-AF65-F5344CB8AC3E}">
        <p14:creationId xmlns:p14="http://schemas.microsoft.com/office/powerpoint/2010/main" val="26399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Furthermore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rational numbers that do not exactly match one of </a:t>
                </a:r>
                <a:r>
                  <a:rPr lang="en-US" sz="3200" b="1" dirty="0" smtClean="0"/>
                  <a:t>the values </a:t>
                </a:r>
                <a:r>
                  <a:rPr lang="en-US" sz="3200" b="1" dirty="0"/>
                  <a:t>in the set also cannot be represented precisely.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92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The errors introduced by </a:t>
                </a:r>
                <a:r>
                  <a:rPr lang="en-US" sz="3200" b="1" dirty="0" smtClean="0"/>
                  <a:t>approximating both </a:t>
                </a:r>
                <a:r>
                  <a:rPr lang="en-US" sz="3200" b="1" dirty="0"/>
                  <a:t>these cases are referred to as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𝐪𝐮𝐚𝐧𝐭𝐢𝐳𝐢𝐧𝐠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𝐞𝐫𝐫𝐨𝐫𝐬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22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907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The actual </a:t>
                </a:r>
                <a:r>
                  <a:rPr lang="en-US" sz="3200" b="1" dirty="0" smtClean="0"/>
                  <a:t>approximation is </a:t>
                </a:r>
                <a:r>
                  <a:rPr lang="en-US" sz="3200" b="1" dirty="0"/>
                  <a:t>accomplished in either of two ways: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𝐜𝐡𝐨𝐩𝐩𝐢𝐧𝐠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𝐫𝐨𝐮𝐧𝐝𝐢𝐧𝐠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073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</a:t>
                </a:r>
                <a:r>
                  <a:rPr lang="en-US" sz="3200" b="1" dirty="0" smtClean="0"/>
                  <a:t>uppose the </a:t>
                </a:r>
                <a:r>
                  <a:rPr lang="en-US" sz="3200" b="1" dirty="0"/>
                  <a:t>value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𝟏𝟒𝟏𝟓𝟗𝟐𝟔𝟓𝟑𝟓𝟖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. . .</m:t>
                    </m:r>
                  </m:oMath>
                </a14:m>
                <a:r>
                  <a:rPr lang="en-US" sz="3200" b="1" dirty="0"/>
                  <a:t> is to be stored on a base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number system </a:t>
                </a:r>
                <a:r>
                  <a:rPr lang="en-US" sz="3200" b="1" dirty="0" smtClean="0"/>
                  <a:t>carrying seven </a:t>
                </a:r>
                <a:r>
                  <a:rPr lang="en-US" sz="3200" b="1" dirty="0"/>
                  <a:t>significant figures.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One method of approximation would be to merely omit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or chop </a:t>
                </a:r>
                <a:r>
                  <a:rPr lang="en-US" sz="3200" b="1" dirty="0"/>
                  <a:t>off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eighth and higher </a:t>
                </a:r>
                <a:r>
                  <a:rPr lang="en-US" sz="3200" b="1" dirty="0" smtClean="0"/>
                  <a:t>d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𝐢𝐠𝐢𝐭𝐬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𝟏𝟒𝟏𝟓𝟗𝟐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with the introduction </a:t>
                </a:r>
                <a:r>
                  <a:rPr lang="en-US" sz="3200" b="1" dirty="0" smtClean="0"/>
                  <a:t>of an </a:t>
                </a:r>
                <a:r>
                  <a:rPr lang="en-US" sz="3200" b="1" dirty="0"/>
                  <a:t>associated error </a:t>
                </a:r>
                <a:r>
                  <a:rPr lang="en-US" sz="3200" b="1" dirty="0" smtClean="0"/>
                  <a:t>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𝟎𝟎𝟎𝟎𝟎𝟎𝟔𝟓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technique of retaining only the significant terms was originally dubbed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𝐭𝐫𝐮𝐧𝐜𝐚𝐭𝐢𝐨𝐧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 smtClean="0"/>
                  <a:t> in </a:t>
                </a:r>
                <a:r>
                  <a:rPr lang="en-US" sz="3200" b="1" dirty="0"/>
                  <a:t>computer jargon.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5146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for the base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number system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chopping means that any quantity falling within an interval of length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will be </a:t>
                </a:r>
                <a:r>
                  <a:rPr lang="en-US" sz="3200" b="1" dirty="0"/>
                  <a:t>stored as the quantity at the lower end of the interval.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1667" r="-1667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4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76200"/>
            <a:ext cx="6591300" cy="2600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8194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upper error </a:t>
                </a:r>
                <a:r>
                  <a:rPr lang="en-US" sz="3200" b="1" dirty="0" smtClean="0"/>
                  <a:t>bound for </a:t>
                </a:r>
                <a:r>
                  <a:rPr lang="en-US" sz="3200" b="1" dirty="0"/>
                  <a:t>chopping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l="-1667" r="-46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338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Additionally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bias is introduced because all errors are positive.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</a:t>
                </a:r>
                <a:r>
                  <a:rPr lang="en-US" sz="3200" b="1" dirty="0"/>
                  <a:t>can now proceed to the two </a:t>
                </a:r>
                <a:r>
                  <a:rPr lang="en-US" sz="3200" b="1" dirty="0" smtClean="0"/>
                  <a:t>types of </a:t>
                </a:r>
                <a:r>
                  <a:rPr lang="en-US" sz="3200" b="1" dirty="0"/>
                  <a:t>error connected directly with numerical methods</a:t>
                </a:r>
                <a:r>
                  <a:rPr lang="en-US" sz="3200" b="1" dirty="0" smtClean="0"/>
                  <a:t>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𝐫𝐨𝐮𝐧𝐝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𝐨𝐟𝐟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𝐞𝐫𝐫𝐨𝐫𝐬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𝐭𝐫𝐮𝐧𝐜𝐚𝐭𝐢𝐨𝐧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𝐞𝐫𝐫𝐨𝐫𝐬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𝐑𝐨𝐮𝐧𝐝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𝐨𝐟𝐟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errors originate from the fact that computers </a:t>
                </a:r>
                <a:r>
                  <a:rPr lang="en-US" sz="3200" b="1" dirty="0" smtClean="0"/>
                  <a:t>retain only </a:t>
                </a:r>
                <a:r>
                  <a:rPr lang="en-US" sz="3200" b="1" dirty="0"/>
                  <a:t>a fixed number of significant figures during a calculation.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0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our example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first discarded digit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shortcomings of chopping are attributable to the fact that rounding yields a lower absolute error than chopping.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22154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we round up the last retained digit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will get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𝟏𝟒𝟏𝟓𝟗𝟑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154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Such rounding reduces the error to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𝟎𝟎𝟎𝟎𝟎𝟎𝟑𝟓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6764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for </a:t>
                </a:r>
                <a:r>
                  <a:rPr lang="en-US" sz="3200" b="1" dirty="0" smtClean="0"/>
                  <a:t>the base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number system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rounding means that any quantity falling within an </a:t>
                </a:r>
                <a:r>
                  <a:rPr lang="en-US" sz="3200" b="1" dirty="0" smtClean="0"/>
                  <a:t>interval of </a:t>
                </a:r>
                <a:r>
                  <a:rPr lang="en-US" sz="3200" b="1" dirty="0"/>
                  <a:t>length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will be represented as the nearest allowable number.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</a:t>
                </a:r>
                <a:r>
                  <a:rPr lang="en-US" sz="3200" b="1" dirty="0" smtClean="0"/>
                  <a:t>upper error </a:t>
                </a:r>
                <a:r>
                  <a:rPr lang="en-US" sz="3200" b="1" dirty="0"/>
                  <a:t>bound for rounding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(as opposed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in case of truncating).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Additionally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 bias is introduced because </a:t>
                </a:r>
                <a:r>
                  <a:rPr lang="en-US" sz="3200" b="1" dirty="0" smtClean="0"/>
                  <a:t>some errors </a:t>
                </a:r>
                <a:r>
                  <a:rPr lang="en-US" sz="3200" b="1" dirty="0"/>
                  <a:t>are positive and some are negative.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18288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Some computers employ rounding. </a:t>
            </a:r>
            <a:endParaRPr lang="en-US" sz="3200" b="1" dirty="0" smtClean="0"/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However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this </a:t>
            </a:r>
            <a:r>
              <a:rPr lang="en-US" sz="3200" b="1" dirty="0"/>
              <a:t>adds to the computational </a:t>
            </a:r>
            <a:r>
              <a:rPr lang="en-US" sz="3200" b="1" dirty="0" smtClean="0"/>
              <a:t>overhead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and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consequently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</a:t>
            </a:r>
            <a:r>
              <a:rPr lang="en-US" sz="3200" b="1" dirty="0"/>
              <a:t>many machines use </a:t>
            </a:r>
            <a:r>
              <a:rPr lang="en-US" sz="3200" b="1" dirty="0" smtClean="0"/>
              <a:t>simple chopping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</a:t>
                </a:r>
                <a:r>
                  <a:rPr lang="en-US" sz="3200" b="1" dirty="0" smtClean="0"/>
                  <a:t>interval </a:t>
                </a:r>
                <a:r>
                  <a:rPr lang="en-US" sz="3200" b="1" dirty="0"/>
                  <a:t>between </a:t>
                </a:r>
                <a:r>
                  <a:rPr lang="en-US" sz="3200" b="1" dirty="0" smtClean="0"/>
                  <a:t>numbers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increases </a:t>
                </a:r>
                <a:r>
                  <a:rPr lang="en-US" sz="3200" b="1" dirty="0"/>
                  <a:t>as the </a:t>
                </a:r>
                <a:r>
                  <a:rPr lang="en-US" sz="3200" b="1" dirty="0" smtClean="0"/>
                  <a:t>numbers grow </a:t>
                </a:r>
                <a:r>
                  <a:rPr lang="en-US" sz="3200" b="1" dirty="0"/>
                  <a:t>in </a:t>
                </a:r>
                <a:r>
                  <a:rPr lang="en-US" sz="3200" b="1" dirty="0" smtClean="0"/>
                  <a:t>magnitude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533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1806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 smtClean="0"/>
                  <a:t>It is </a:t>
                </a:r>
                <a:r>
                  <a:rPr lang="en-US" sz="3200" b="1" dirty="0"/>
                  <a:t>this characteristic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of course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that allows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representation to </a:t>
                </a:r>
                <a:r>
                  <a:rPr lang="en-US" sz="3200" b="1" dirty="0" smtClean="0"/>
                  <a:t>preserve significant </a:t>
                </a:r>
                <a:r>
                  <a:rPr lang="en-US" sz="3200" b="1" dirty="0"/>
                  <a:t>digits.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64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210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also means that quantizing errors will be proportional </a:t>
                </a:r>
                <a:r>
                  <a:rPr lang="en-US" sz="3200" b="1" dirty="0" smtClean="0"/>
                  <a:t>to the </a:t>
                </a:r>
                <a:r>
                  <a:rPr lang="en-US" sz="3200" b="1" dirty="0"/>
                  <a:t>magnitude of the number being represented.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1076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40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3200" b="1" dirty="0" smtClean="0"/>
                  <a:t>For normalized floating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point numbers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this </a:t>
                </a:r>
                <a:r>
                  <a:rPr lang="en-US" sz="3200" b="1" dirty="0"/>
                  <a:t>proportionality can be expressed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for cases where chopping is employed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03432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509126"/>
                <a:ext cx="9144000" cy="2358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cases where rounding is employed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</m:t>
                      </m:r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9126"/>
                <a:ext cx="9144000" cy="2358274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79840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3200" b="1" dirty="0"/>
                  <a:t> is referred to as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𝐦𝐚𝐜𝐡𝐢𝐧𝐞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𝐞𝐩𝐬𝐢𝐥𝐨𝐧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8403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l="-1667" b="-13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Machine epsilon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can be computed </a:t>
                </a:r>
                <a:r>
                  <a:rPr lang="en-US" sz="3200" b="1" dirty="0" smtClean="0"/>
                  <a:t>as follows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ea typeface="Cambria Math" panose="02040503050406030204" pitchFamily="18" charset="0"/>
                  </a:rPr>
                  <a:t>				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3200" b="1" dirty="0" smtClean="0"/>
                  <a:t> 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sz="3200" b="1" dirty="0" smtClean="0">
                  <a:solidFill>
                    <a:srgbClr val="00B05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b="1" dirty="0"/>
                  <a:t> is the number base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200" b="1" dirty="0"/>
                  <a:t> is the number of significant digits in the mantissa.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blipFill>
                <a:blip r:embed="rId2"/>
                <a:stretch>
                  <a:fillRect l="-1667" r="-1667" b="-3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𝐌𝐚𝐜𝐡𝐢𝐧𝐞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𝐄𝐩𝐬𝐢𝐥𝐨𝐧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the machine epsilon and verify its effectiveness </a:t>
                </a:r>
                <a:r>
                  <a:rPr lang="en-US" sz="3200" b="1" dirty="0" smtClean="0"/>
                  <a:t>in characterizing </a:t>
                </a:r>
                <a:r>
                  <a:rPr lang="en-US" sz="3200" b="1" dirty="0"/>
                  <a:t>the errors of the number system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Assume </a:t>
                </a:r>
                <a:r>
                  <a:rPr lang="en-US" sz="3200" b="1" dirty="0"/>
                  <a:t>that </a:t>
                </a:r>
                <a:r>
                  <a:rPr lang="en-US" sz="3200" b="1" dirty="0" smtClean="0"/>
                  <a:t>chopping is </a:t>
                </a:r>
                <a:r>
                  <a:rPr lang="en-US" sz="3200" b="1" dirty="0"/>
                  <a:t>used.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2348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hypothetical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system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employed values </a:t>
                </a:r>
                <a:r>
                  <a:rPr lang="en-US" sz="3200" b="1" dirty="0" smtClean="0"/>
                  <a:t>of the </a:t>
                </a:r>
                <a:r>
                  <a:rPr lang="en-US" sz="3200" b="1" dirty="0"/>
                  <a:t>base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the number of mantissa bits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blipFill>
                <a:blip r:embed="rId2"/>
                <a:stretch>
                  <a:fillRect l="-1667" r="-16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124200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machine epsilon would </a:t>
                </a:r>
                <a:r>
                  <a:rPr lang="en-US" sz="3200" b="1" dirty="0"/>
                  <a:t>be (</a:t>
                </a:r>
                <a:r>
                  <a:rPr lang="en-US" sz="3200" b="1" dirty="0" smtClean="0"/>
                  <a:t>see Eq</a:t>
                </a:r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1586396"/>
              </a:xfrm>
              <a:prstGeom prst="rect">
                <a:avLst/>
              </a:prstGeom>
              <a:blipFill>
                <a:blip r:embed="rId3"/>
                <a:stretch>
                  <a:fillRect l="-1667" r="-1667" b="-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Consequently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the relative quantizing error should be bounded by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200" b="1" dirty="0"/>
                  <a:t> for chopping.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largest </a:t>
                </a:r>
                <a:r>
                  <a:rPr lang="en-US" sz="3200" b="1" dirty="0"/>
                  <a:t>relative errors should occur for those quantities that fall just below the upper </a:t>
                </a:r>
                <a:r>
                  <a:rPr lang="en-US" sz="3200" b="1" dirty="0" smtClean="0"/>
                  <a:t>bound of </a:t>
                </a:r>
                <a:r>
                  <a:rPr lang="en-US" sz="3200" b="1" dirty="0"/>
                  <a:t>the first interval between successive equispaced numbers (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 smtClean="0"/>
                  <a:t>):</a:t>
                </a:r>
                <a:endParaRPr lang="en-US" sz="32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19550"/>
            <a:ext cx="7067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Those </a:t>
                </a:r>
                <a:r>
                  <a:rPr lang="en-US" sz="3200" b="1" dirty="0" smtClean="0"/>
                  <a:t>numbers falling </a:t>
                </a:r>
                <a:r>
                  <a:rPr lang="en-US" sz="3200" b="1" dirty="0"/>
                  <a:t>in the succeeding higher intervals would have the same value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but a </a:t>
                </a:r>
                <a:r>
                  <a:rPr lang="en-US" sz="3200" b="1" dirty="0" smtClean="0"/>
                  <a:t>greater value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hence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would have a lower relative error.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667" r="-1667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733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 example of a maximum error would </a:t>
                </a:r>
                <a:r>
                  <a:rPr lang="en-US" sz="3200" b="1" dirty="0"/>
                  <a:t>be a value falling just below the upper bound of the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𝟏𝟐𝟓𝟎𝟎𝟎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𝟏𝟓𝟔𝟐𝟓𝟎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96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this case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error would be less </a:t>
                </a:r>
                <a:r>
                  <a:rPr lang="en-US" sz="3200" b="1" dirty="0" smtClean="0"/>
                  <a:t>than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/>
                            <m:t>0</m:t>
                          </m:r>
                          <m:r>
                            <m:rPr>
                              <m:nor/>
                            </m:rPr>
                            <a:rPr lang="en-US" sz="3200" i="1"/>
                            <m:t>.</m:t>
                          </m:r>
                          <m:r>
                            <m:rPr>
                              <m:nor/>
                            </m:rPr>
                            <a:rPr lang="en-US" sz="3200"/>
                            <m:t>03125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/>
                            <m:t>0</m:t>
                          </m:r>
                          <m:r>
                            <m:rPr>
                              <m:nor/>
                            </m:rPr>
                            <a:rPr lang="en-US" sz="3200" i="1"/>
                            <m:t>.</m:t>
                          </m:r>
                          <m:r>
                            <m:rPr>
                              <m:nor/>
                            </m:rPr>
                            <a:rPr lang="en-US" sz="3200"/>
                            <m:t>125000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64017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055203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error is as predicted by Eq.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5203"/>
                <a:ext cx="9144000" cy="754117"/>
              </a:xfrm>
              <a:prstGeom prst="rect">
                <a:avLst/>
              </a:prstGeom>
              <a:blipFill>
                <a:blip r:embed="rId3"/>
                <a:stretch>
                  <a:fillRect l="-166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3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37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Numbers such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ra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cannot be expressed by a fixed number of significant figures.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77574"/>
              </a:xfrm>
              <a:prstGeom prst="rect">
                <a:avLst/>
              </a:prstGeom>
              <a:blipFill>
                <a:blip r:embed="rId2"/>
                <a:stretch>
                  <a:fillRect l="-1667" r="-1667" b="-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590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addition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because computers use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representation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they </a:t>
                </a:r>
                <a:r>
                  <a:rPr lang="en-US" sz="3200" b="1" dirty="0"/>
                  <a:t>cannot precisely represent certain exact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numbers (like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0597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:r>
                  <a:rPr lang="en-US" sz="3200" b="1" dirty="0" smtClean="0"/>
                  <a:t>discrepancy introduced </a:t>
                </a:r>
                <a:r>
                  <a:rPr lang="en-US" sz="3200" b="1" dirty="0"/>
                  <a:t>by this omission of significant figures is called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𝐫𝐨𝐮𝐧𝐝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𝐞𝐫𝐫𝐨𝐫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9740"/>
                <a:ext cx="9144000" cy="1569660"/>
              </a:xfrm>
              <a:prstGeom prst="rect">
                <a:avLst/>
              </a:prstGeom>
              <a:blipFill>
                <a:blip r:embed="rId4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𝐏𝐫𝐚𝐜𝐭𝐢𝐜𝐚𝐥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𝐀𝐩𝐩𝐥𝐢𝐜𝐚𝐭𝐢𝐨𝐧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magnitude dependence of quantizing errors has a number of practical applications </a:t>
                </a:r>
                <a:r>
                  <a:rPr lang="en-US" sz="2800" b="1" dirty="0" smtClean="0"/>
                  <a:t>in numerical </a:t>
                </a:r>
                <a:r>
                  <a:rPr lang="en-US" sz="2800" b="1" dirty="0"/>
                  <a:t>methods.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769989"/>
              </a:xfrm>
              <a:prstGeom prst="rect">
                <a:avLst/>
              </a:prstGeom>
              <a:blipFill>
                <a:blip r:embed="rId2"/>
                <a:stretch>
                  <a:fillRect l="-1333" r="-1333" b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971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Most of these relate to the commonly employed operation of </a:t>
            </a:r>
            <a:r>
              <a:rPr lang="en-US" sz="2800" b="1" dirty="0" smtClean="0"/>
              <a:t>testing whether </a:t>
            </a:r>
            <a:r>
              <a:rPr lang="en-US" sz="2800" b="1" dirty="0"/>
              <a:t>two numbers are </a:t>
            </a:r>
            <a:r>
              <a:rPr lang="en-US" sz="2800" b="1" dirty="0" smtClean="0"/>
              <a:t>equal.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87854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occurs when testing convergence of quantities as well </a:t>
            </a:r>
            <a:r>
              <a:rPr lang="en-US" sz="2800" b="1" dirty="0" smtClean="0"/>
              <a:t>as in </a:t>
            </a:r>
            <a:r>
              <a:rPr lang="en-US" sz="2800" b="1" dirty="0"/>
              <a:t>the stopping mechanism for iterative </a:t>
            </a:r>
            <a:r>
              <a:rPr lang="en-US" sz="2800" b="1" dirty="0" smtClean="0"/>
              <a:t>processes.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90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</a:t>
                </a:r>
                <a:r>
                  <a:rPr lang="en-US" sz="2800" b="1" dirty="0"/>
                  <a:t>these cases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it should </a:t>
                </a:r>
                <a:r>
                  <a:rPr lang="en-US" sz="2800" b="1" dirty="0"/>
                  <a:t>be clear that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rather than test whether the two quantities are equal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it is advisable to </a:t>
                </a:r>
                <a:r>
                  <a:rPr lang="en-US" sz="2800" b="1" dirty="0" smtClean="0"/>
                  <a:t>test whether </a:t>
                </a:r>
                <a:r>
                  <a:rPr lang="en-US" sz="2800" b="1" dirty="0"/>
                  <a:t>their difference is less than an acceptably small tolerance.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blipFill>
                <a:blip r:embed="rId2"/>
                <a:stretch>
                  <a:fillRect l="-1333" r="-133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743200"/>
                <a:ext cx="9144000" cy="26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Further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/>
                  <a:t> it should also </a:t>
                </a:r>
                <a:r>
                  <a:rPr lang="en-US" sz="2800" b="1" dirty="0" smtClean="0"/>
                  <a:t>be evident </a:t>
                </a:r>
                <a:r>
                  <a:rPr lang="en-US" sz="2800" b="1" dirty="0"/>
                  <a:t>that normalized rather than absolute difference should be compared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particularly </a:t>
                </a:r>
                <a:r>
                  <a:rPr lang="en-US" sz="2800" b="1" dirty="0" smtClean="0"/>
                  <a:t>when dealing </a:t>
                </a:r>
                <a:r>
                  <a:rPr lang="en-US" sz="2800" b="1" dirty="0"/>
                  <a:t>with numbers of large magnitude.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2611677"/>
              </a:xfrm>
              <a:prstGeom prst="rect">
                <a:avLst/>
              </a:prstGeom>
              <a:blipFill>
                <a:blip r:embed="rId3"/>
                <a:stretch>
                  <a:fillRect l="-1333" r="-133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55389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In addition</a:t>
            </a:r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800" b="1" dirty="0" smtClean="0"/>
              <a:t> the machine epsilon can be employed in formulating stopping or convergence criteria.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2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These all precautions ensures </a:t>
                </a:r>
                <a:r>
                  <a:rPr lang="en-US" sz="2800" b="1" dirty="0"/>
                  <a:t>that programs are </a:t>
                </a:r>
                <a:r>
                  <a:rPr lang="en-US" sz="2800" b="1" dirty="0" smtClean="0"/>
                  <a:t>portable — that is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they are not dependent on the computer on which they are </a:t>
                </a:r>
                <a:r>
                  <a:rPr lang="en-US" sz="2800" b="1" dirty="0" smtClean="0"/>
                  <a:t>run.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blipFill>
                <a:blip r:embed="rId2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6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𝐄𝐱𝐚𝐦𝐩𝐥𝐞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𝐑𝐞𝐯𝐞𝐚𝐥𝐢𝐧𝐠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𝐌𝐚𝐜𝐡𝐢𝐧𝐞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𝐄𝐩𝐬𝐢𝐥𝐨𝐧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Write pseudocode to automatically determine the machine epsilon of a binary </a:t>
                </a:r>
                <a:r>
                  <a:rPr lang="en-US" sz="3200" b="1" dirty="0" smtClean="0"/>
                  <a:t>computer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implement it in some programming language.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325427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 = 1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(epsilon + 1 &lt;= 1) THEN Exit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 = epsilon / 2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  = 2 * epsilon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Precision</a:t>
            </a:r>
          </a:p>
          <a:p>
            <a:pPr algn="just">
              <a:lnSpc>
                <a:spcPct val="150000"/>
              </a:lnSpc>
            </a:pPr>
            <a:r>
              <a:rPr lang="en-US" sz="3000" b="1" dirty="0"/>
              <a:t>Commercial computers </a:t>
            </a:r>
            <a:r>
              <a:rPr lang="en-US" sz="3000" b="1" dirty="0" smtClean="0"/>
              <a:t>use much </a:t>
            </a:r>
            <a:r>
              <a:rPr lang="en-US" sz="3000" b="1" dirty="0"/>
              <a:t>larger words </a:t>
            </a:r>
            <a:r>
              <a:rPr lang="en-US" sz="3000" b="1" dirty="0" smtClean="0"/>
              <a:t>than were previously described in examples</a:t>
            </a:r>
            <a:r>
              <a:rPr lang="en-US" sz="3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000" b="1" dirty="0" smtClean="0"/>
              <a:t> and</a:t>
            </a:r>
            <a:r>
              <a:rPr lang="en-US" sz="3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000" b="1" dirty="0" smtClean="0"/>
              <a:t> </a:t>
            </a:r>
            <a:r>
              <a:rPr lang="en-US" sz="3000" b="1" dirty="0"/>
              <a:t>consequently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000" b="1" dirty="0"/>
              <a:t> allow numbers to be expressed with more than </a:t>
            </a:r>
            <a:r>
              <a:rPr lang="en-US" sz="3000" b="1" dirty="0" smtClean="0"/>
              <a:t>adequate precision</a:t>
            </a:r>
            <a:r>
              <a:rPr lang="en-US" sz="30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979968"/>
                <a:ext cx="9144000" cy="287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000" b="1" dirty="0" smtClean="0"/>
                  <a:t>For example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b="1" dirty="0" smtClean="0"/>
                  <a:t> computers that employ </a:t>
                </a:r>
                <a:r>
                  <a:rPr lang="en-US" sz="3000" b="1" dirty="0"/>
                  <a:t>IEEE format </a:t>
                </a:r>
                <a:r>
                  <a:rPr lang="en-US" sz="3000" b="1" dirty="0" smtClean="0"/>
                  <a:t>use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r>
                  <a:rPr lang="en-US" sz="3000" b="1" dirty="0"/>
                  <a:t> bits </a:t>
                </a:r>
                <a:r>
                  <a:rPr lang="en-US" sz="3000" b="1" dirty="0" smtClean="0"/>
                  <a:t>for the </a:t>
                </a:r>
                <a:r>
                  <a:rPr lang="en-US" sz="3000" b="1" dirty="0"/>
                  <a:t>mantissa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b="1" dirty="0"/>
                  <a:t> which translates into about seven significant base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000" b="1" dirty="0"/>
                  <a:t> digits of </a:t>
                </a:r>
                <a:r>
                  <a:rPr lang="en-US" sz="3000" b="1" dirty="0" smtClean="0"/>
                  <a:t>precision with a </a:t>
                </a:r>
                <a:r>
                  <a:rPr lang="en-US" sz="3000" b="1" dirty="0"/>
                  <a:t>range of about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𝟑𝟖</m:t>
                        </m:r>
                      </m:sup>
                    </m:sSup>
                  </m:oMath>
                </a14:m>
                <a:r>
                  <a:rPr lang="en-US" sz="3000" b="1" dirty="0"/>
                  <a:t> to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𝟑𝟗</m:t>
                        </m:r>
                      </m:sup>
                    </m:sSup>
                  </m:oMath>
                </a14:m>
                <a:r>
                  <a:rPr lang="en-US" sz="3000" b="1" dirty="0"/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79968"/>
                <a:ext cx="9144000" cy="2878032"/>
              </a:xfrm>
              <a:prstGeom prst="rect">
                <a:avLst/>
              </a:prstGeom>
              <a:blipFill>
                <a:blip r:embed="rId2"/>
                <a:stretch>
                  <a:fillRect l="-1533" r="-1533" b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1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With </a:t>
                </a:r>
                <a:r>
                  <a:rPr lang="en-US" sz="3200" b="1" dirty="0"/>
                  <a:t>this acknowledged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are still cases where round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off error becomes critical.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this reason most computers allow the specification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𝐞𝐱𝐭𝐞𝐧𝐝𝐞𝐝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𝐩𝐫𝐞𝐜𝐢𝐬𝐢𝐨𝐧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most common </a:t>
                </a:r>
                <a:r>
                  <a:rPr lang="en-US" sz="3200" b="1" dirty="0"/>
                  <a:t>of </a:t>
                </a:r>
                <a:r>
                  <a:rPr lang="en-US" sz="3200" b="1" dirty="0" smtClean="0"/>
                  <a:t>which </a:t>
                </a:r>
                <a:r>
                  <a:rPr lang="en-US" sz="3200" b="1" dirty="0"/>
                  <a:t>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𝐝𝐨𝐮𝐛𝐥𝐞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𝐩𝐫𝐞𝐜𝐢𝐬𝐢𝐨𝐧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114800"/>
                <a:ext cx="9144000" cy="234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It provides about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3200" b="1" dirty="0"/>
                  <a:t> decimal digits of precision and a </a:t>
                </a:r>
                <a:r>
                  <a:rPr lang="en-US" sz="3200" b="1" dirty="0" smtClean="0"/>
                  <a:t>range of </a:t>
                </a:r>
                <a:r>
                  <a:rPr lang="en-US" sz="3200" b="1" dirty="0"/>
                  <a:t>approximately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𝟑𝟎𝟖</m:t>
                        </m:r>
                      </m:sup>
                    </m:sSup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𝟑𝟎𝟖</m:t>
                        </m:r>
                      </m:sup>
                    </m:sSup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41795"/>
              </a:xfrm>
              <a:prstGeom prst="rect">
                <a:avLst/>
              </a:prstGeom>
              <a:blipFill>
                <a:blip r:embed="rId4"/>
                <a:stretch>
                  <a:fillRect l="-1667" r="-1667" b="-4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In </a:t>
            </a:r>
            <a:r>
              <a:rPr lang="en-US" sz="3200" b="1" dirty="0"/>
              <a:t>many cases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the use of </a:t>
            </a:r>
            <a:r>
              <a:rPr lang="en-US" sz="3200" b="1" dirty="0" smtClean="0"/>
              <a:t>double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 smtClean="0"/>
              <a:t>precision quantities </a:t>
            </a:r>
            <a:r>
              <a:rPr lang="en-US" sz="3200" b="1" dirty="0"/>
              <a:t>can greatly mitigate the effect </a:t>
            </a:r>
            <a:r>
              <a:rPr lang="en-US" sz="3200" b="1" dirty="0" smtClean="0"/>
              <a:t>of round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 smtClean="0"/>
              <a:t>off </a:t>
            </a:r>
            <a:r>
              <a:rPr lang="en-US" sz="3200" b="1" dirty="0"/>
              <a:t>errors.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price is paid for such remedies in that they also require </a:t>
                </a:r>
                <a:r>
                  <a:rPr lang="en-US" sz="3200" b="1" dirty="0" smtClean="0"/>
                  <a:t>more memory </a:t>
                </a:r>
                <a:r>
                  <a:rPr lang="en-US" sz="3200" b="1" dirty="0"/>
                  <a:t>and execution time.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9835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difference in execution time for a small calculation </a:t>
            </a:r>
            <a:r>
              <a:rPr lang="en-US" sz="3200" b="1" dirty="0" smtClean="0"/>
              <a:t>might seem </a:t>
            </a:r>
            <a:r>
              <a:rPr lang="en-US" sz="3200" b="1" dirty="0"/>
              <a:t>insignificant.</a:t>
            </a:r>
          </a:p>
        </p:txBody>
      </p:sp>
    </p:spTree>
    <p:extLst>
      <p:ext uri="{BB962C8B-B14F-4D97-AF65-F5344CB8AC3E}">
        <p14:creationId xmlns:p14="http://schemas.microsoft.com/office/powerpoint/2010/main" val="33841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your programs become larger and more complicated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added </a:t>
                </a:r>
                <a:r>
                  <a:rPr lang="en-US" sz="3200" b="1" dirty="0"/>
                  <a:t>execution time could become considerable and have </a:t>
                </a:r>
                <a:r>
                  <a:rPr lang="en-US" sz="3200" b="1" dirty="0" smtClean="0"/>
                  <a:t>negative </a:t>
                </a:r>
                <a:r>
                  <a:rPr lang="en-US" sz="3200" b="1" dirty="0"/>
                  <a:t>impact on your </a:t>
                </a:r>
                <a:r>
                  <a:rPr lang="en-US" sz="3200" b="1" dirty="0" smtClean="0"/>
                  <a:t>effectiveness as </a:t>
                </a:r>
                <a:r>
                  <a:rPr lang="en-US" sz="3200" b="1" dirty="0"/>
                  <a:t>a problem solver.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33528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Therefore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extended precision </a:t>
            </a:r>
            <a:r>
              <a:rPr lang="en-US" sz="3200" b="1" dirty="0" smtClean="0"/>
              <a:t>should </a:t>
            </a:r>
            <a:r>
              <a:rPr lang="en-US" sz="3200" b="1" dirty="0"/>
              <a:t>be selectively employed where it will yield the maximum </a:t>
            </a:r>
            <a:r>
              <a:rPr lang="en-US" sz="3200" b="1" dirty="0" smtClean="0"/>
              <a:t>benefit at </a:t>
            </a:r>
            <a:r>
              <a:rPr lang="en-US" sz="3200" b="1" dirty="0"/>
              <a:t>the least cost in terms of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21871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It </a:t>
                </a:r>
                <a:r>
                  <a:rPr lang="en-US" sz="3200" b="1" dirty="0"/>
                  <a:t>should be noted that some of the commonly used software </a:t>
                </a:r>
                <a:r>
                  <a:rPr lang="en-US" sz="3200" b="1" dirty="0" smtClean="0"/>
                  <a:t>packages (for </a:t>
                </a:r>
                <a:r>
                  <a:rPr lang="en-US" sz="3200" b="1" dirty="0"/>
                  <a:t>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Excel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Mathcad</a:t>
                </a:r>
                <a:r>
                  <a:rPr lang="en-US" sz="3200" b="1" dirty="0"/>
                  <a:t>) routinely use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𝐝𝐨𝐮𝐛𝐥𝐞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𝐩𝐫𝐞𝐜𝐢𝐬𝐢𝐨𝐧</m:t>
                    </m:r>
                  </m:oMath>
                </a14:m>
                <a:r>
                  <a:rPr lang="en-US" sz="3200" b="1" dirty="0"/>
                  <a:t> to represent </a:t>
                </a:r>
                <a:r>
                  <a:rPr lang="en-US" sz="3200" b="1" dirty="0" smtClean="0"/>
                  <a:t>numerical quantities</a:t>
                </a:r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3528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Others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like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MATLAB</a:t>
                </a:r>
                <a:r>
                  <a:rPr lang="en-US" sz="3200" b="1" dirty="0"/>
                  <a:t> software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allow you to use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𝐞𝐱𝐭𝐞𝐧𝐝𝐞𝐝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𝐩𝐫𝐞𝐜𝐢𝐬𝐢𝐨𝐧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if you desire.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02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attention!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2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Numerical round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3200" b="1" dirty="0"/>
              <a:t>off errors are directly related to the manner in which numbers are </a:t>
            </a:r>
            <a:r>
              <a:rPr lang="en-US" sz="3200" b="1" dirty="0" smtClean="0"/>
              <a:t>stored in </a:t>
            </a:r>
            <a:r>
              <a:rPr lang="en-US" sz="3200" b="1" dirty="0"/>
              <a:t>a </a:t>
            </a:r>
            <a:r>
              <a:rPr lang="en-US" sz="3200" b="1" dirty="0" smtClean="0"/>
              <a:t>computer memory.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2286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Fractional quantities are typically represented in </a:t>
                </a:r>
                <a:r>
                  <a:rPr lang="en-US" sz="3200" b="1" dirty="0" smtClean="0"/>
                  <a:t>computers using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𝐟𝐥𝐨𝐚𝐭𝐢𝐧𝐠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𝐩𝐨𝐢𝐧𝐭</m:t>
                    </m:r>
                  </m:oMath>
                </a14:m>
                <a:r>
                  <a:rPr lang="en-US" sz="3200" b="1" dirty="0"/>
                  <a:t> form.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this approach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number is expressed as a fractional part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called </a:t>
                </a: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𝐦𝐚𝐧𝐭𝐢𝐬𝐬𝐚</m:t>
                    </m:r>
                  </m:oMath>
                </a14:m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𝐬𝐢𝐠𝐧𝐢𝐟𝐢𝐜𝐚𝐧𝐝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an integer part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called </a:t>
                </a:r>
                <a:r>
                  <a:rPr lang="en-US" sz="32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𝐞𝐱𝐩𝐨𝐧𝐞𝐧𝐭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𝐜𝐡𝐚𝐫𝐚𝐜𝐭𝐞𝐫𝐢𝐬𝐭𝐢𝐜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/>
                  <a:t>as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2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</a:t>
                </a:r>
                <a:r>
                  <a:rPr lang="en-US" sz="3200" b="1" dirty="0"/>
                  <a:t>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number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𝟏𝟓𝟔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𝟕𝟖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could be represented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𝟏𝟓𝟔𝟕𝟖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/>
                  <a:t> in </a:t>
                </a:r>
                <a:r>
                  <a:rPr lang="en-US" sz="3200" b="1" dirty="0"/>
                  <a:t>a </a:t>
                </a:r>
                <a:r>
                  <a:rPr lang="en-US" sz="3200" b="1" dirty="0" smtClean="0"/>
                  <a:t>floating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system.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25060"/>
              </a:xfrm>
              <a:prstGeom prst="rect">
                <a:avLst/>
              </a:prstGeom>
              <a:blipFill>
                <a:blip r:embed="rId2"/>
                <a:stretch>
                  <a:fillRect l="-1667" r="-1667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344728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shows one way that a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number could be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stored </a:t>
                </a:r>
                <a:r>
                  <a:rPr lang="en-US" sz="3200" b="1" dirty="0"/>
                  <a:t>in a </a:t>
                </a:r>
                <a:r>
                  <a:rPr lang="en-US" sz="3200" b="1" dirty="0" smtClean="0"/>
                  <a:t>word:</a:t>
                </a:r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4728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3048000"/>
            <a:ext cx="5657850" cy="1657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</a:t>
                </a:r>
                <a:r>
                  <a:rPr lang="en-US" sz="3200" b="1" dirty="0" smtClean="0"/>
                  <a:t>first </a:t>
                </a:r>
                <a:r>
                  <a:rPr lang="en-US" sz="3200" b="1" dirty="0"/>
                  <a:t>bit is reserved for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</m:oMath>
                </a14:m>
                <a:endParaRPr lang="en-US" sz="3200" b="1" dirty="0" smtClean="0">
                  <a:solidFill>
                    <a:srgbClr val="C00000"/>
                  </a:solidFill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next series of bits for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𝐬𝐢𝐠𝐧𝐞𝐝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exponent</a:t>
                </a:r>
                <a:endParaRPr lang="en-US" sz="3200" b="1" dirty="0" smtClean="0">
                  <a:solidFill>
                    <a:srgbClr val="C00000"/>
                  </a:solidFill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last bits </a:t>
                </a:r>
                <a:r>
                  <a:rPr lang="en-US" sz="3200" b="1" dirty="0"/>
                  <a:t>for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𝐦𝐚𝐧𝐭𝐢𝐬𝐬𝐚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>
                <a:blip r:embed="rId5"/>
                <a:stretch>
                  <a:fillRect l="-1533" r="-1200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Note that the mantissa is usually normalized if it has leading zero digits.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7526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example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suppose </a:t>
                </a:r>
                <a:r>
                  <a:rPr lang="en-US" sz="3200" b="1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𝟎𝟐𝟗𝟒𝟏𝟏𝟕𝟔𝟓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was stored in a floating</a:t>
                </a: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sz="3200" b="1" dirty="0"/>
                  <a:t>point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𝐛𝐚𝐬𝐞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system that </a:t>
                </a:r>
                <a:r>
                  <a:rPr lang="en-US" sz="3200" b="1" dirty="0"/>
                  <a:t>allowed only four decimal places to be stored.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105400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𝟑𝟒</m:t>
                    </m:r>
                  </m:oMath>
                </a14:m>
                <a:r>
                  <a:rPr lang="en-US" sz="3200" b="1" dirty="0" smtClean="0"/>
                  <a:t> would be stored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𝟎𝟐𝟗𝟒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5400"/>
                <a:ext cx="9144000" cy="1586396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529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in the process of doing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inclusion of the useless zero to the right of the decimal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𝟐𝟗𝟒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forces </a:t>
                </a:r>
                <a:r>
                  <a:rPr lang="en-US" sz="3200" b="1" dirty="0"/>
                  <a:t>us to drop the digit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in the fifth decimal </a:t>
                </a:r>
                <a:r>
                  <a:rPr lang="en-US" sz="3200" b="1" dirty="0" smtClean="0"/>
                  <a:t>place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𝟎𝟐𝟗𝟒𝟏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96450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number can be normalized to </a:t>
                </a:r>
                <a:r>
                  <a:rPr lang="en-US" sz="3200" b="1" dirty="0"/>
                  <a:t>remove the leading zero by multiplying the mantissa by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and lowering the </a:t>
                </a:r>
                <a:r>
                  <a:rPr lang="en-US" sz="3200" b="1" dirty="0" smtClean="0"/>
                  <a:t>exponent by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to </a:t>
                </a:r>
                <a:r>
                  <a:rPr lang="en-US" sz="3200" b="1" dirty="0" smtClean="0"/>
                  <a:t>give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𝟐𝟗𝟒𝟏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2309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retain an additional significant figure when the number is stored.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09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1026</TotalTime>
  <Words>2184</Words>
  <Application>Microsoft Office PowerPoint</Application>
  <PresentationFormat>On-screen Show (4:3)</PresentationFormat>
  <Paragraphs>180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</cp:lastModifiedBy>
  <cp:revision>120</cp:revision>
  <dcterms:created xsi:type="dcterms:W3CDTF">2006-08-16T00:00:00Z</dcterms:created>
  <dcterms:modified xsi:type="dcterms:W3CDTF">2021-10-19T17:45:16Z</dcterms:modified>
</cp:coreProperties>
</file>