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7478" autoAdjust="0"/>
  </p:normalViewPr>
  <p:slideViewPr>
    <p:cSldViewPr>
      <p:cViewPr varScale="1">
        <p:scale>
          <a:sx n="165" d="100"/>
          <a:sy n="165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Single Variable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4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2410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The polynomial approximation 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800" b="1" dirty="0" smtClean="0"/>
                  <a:t> given in Example 2 is expanded about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  <a:p>
                <a:pPr algn="just">
                  <a:spcBef>
                    <a:spcPts val="1200"/>
                  </a:spcBef>
                </a:pPr>
                <a:r>
                  <a:rPr lang="en-US" sz="2800" b="1" dirty="0"/>
                  <a:t>For expansions about an arbitrary value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it is convenient to write </a:t>
                </a:r>
                <a:r>
                  <a:rPr lang="en-US" sz="2800" b="1" dirty="0" smtClean="0"/>
                  <a:t>the polynomial </a:t>
                </a:r>
                <a:r>
                  <a:rPr lang="en-US" sz="2800" b="1" dirty="0"/>
                  <a:t>in the </a:t>
                </a:r>
                <a:r>
                  <a:rPr lang="en-US" sz="2800" b="1" dirty="0" smtClean="0"/>
                  <a:t>form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2410403"/>
              </a:xfrm>
              <a:prstGeom prst="rect">
                <a:avLst/>
              </a:prstGeom>
              <a:blipFill rotWithShape="0">
                <a:blip r:embed="rId2"/>
                <a:stretch>
                  <a:fillRect l="-1333" t="-278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667000"/>
                <a:ext cx="9144000" cy="2540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In this form, repeated differentiation produces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400" b="1" dirty="0" smtClean="0"/>
              </a:p>
              <a:p>
                <a:pPr algn="just"/>
                <a:endParaRPr lang="en-US" sz="2400" b="1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b="1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7000"/>
                <a:ext cx="9144000" cy="2540888"/>
              </a:xfrm>
              <a:prstGeom prst="rect">
                <a:avLst/>
              </a:prstGeom>
              <a:blipFill rotWithShape="0">
                <a:blip r:embed="rId3"/>
                <a:stretch>
                  <a:fillRect l="-1333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Taylor and Maclaurin Polynomials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5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965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Letting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you then </a:t>
                </a:r>
                <a:r>
                  <a:rPr lang="en-US" sz="2800" b="1" dirty="0" smtClean="0"/>
                  <a:t>obtain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,…, 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!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965842"/>
              </a:xfrm>
              <a:prstGeom prst="rect">
                <a:avLst/>
              </a:prstGeom>
              <a:blipFill rotWithShape="0">
                <a:blip r:embed="rId2"/>
                <a:stretch>
                  <a:fillRect l="-1333" t="-6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219200"/>
                <a:ext cx="9144000" cy="22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Now, </a:t>
                </a:r>
                <a:r>
                  <a:rPr lang="en-US" sz="2800" b="1" dirty="0"/>
                  <a:t>because the values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and its </a:t>
                </a:r>
                <a:r>
                  <a:rPr lang="en-US" sz="2800" b="1" dirty="0" smtClean="0"/>
                  <a:t>first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derivatives must agree with the values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b="1" dirty="0" smtClean="0"/>
                  <a:t>and </a:t>
                </a:r>
                <a:r>
                  <a:rPr lang="en-US" sz="2800" b="1" dirty="0"/>
                  <a:t>its first derivatives </a:t>
                </a:r>
                <a:r>
                  <a:rPr lang="en-US" sz="2800" b="1" dirty="0" smtClean="0"/>
                  <a:t>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it follows </a:t>
                </a:r>
                <a:r>
                  <a:rPr lang="en-US" sz="2800" b="1" dirty="0" smtClean="0"/>
                  <a:t>that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2279920"/>
              </a:xfrm>
              <a:prstGeom prst="rect">
                <a:avLst/>
              </a:prstGeom>
              <a:blipFill rotWithShape="0">
                <a:blip r:embed="rId3"/>
                <a:stretch>
                  <a:fillRect l="-1333" t="-267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35814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With these coefficients, you can obtain the </a:t>
            </a:r>
            <a:r>
              <a:rPr lang="en-US" sz="2800" b="1" dirty="0" smtClean="0"/>
              <a:t>following definition </a:t>
            </a:r>
            <a:r>
              <a:rPr lang="en-US" sz="2800" b="1" dirty="0"/>
              <a:t>of </a:t>
            </a:r>
            <a:r>
              <a:rPr lang="en-US" sz="2800" b="1" dirty="0" smtClean="0"/>
              <a:t>approximating polynomials, named </a:t>
            </a:r>
            <a:r>
              <a:rPr lang="en-US" sz="2800" b="1" dirty="0"/>
              <a:t>after the English </a:t>
            </a:r>
            <a:r>
              <a:rPr lang="en-US" sz="2800" b="1" dirty="0" smtClean="0"/>
              <a:t>mathematicians </a:t>
            </a:r>
            <a:r>
              <a:rPr lang="en-US" sz="2800" b="1" dirty="0"/>
              <a:t>Brook </a:t>
            </a:r>
            <a:r>
              <a:rPr lang="en-US" sz="2800" b="1" dirty="0" smtClean="0"/>
              <a:t>Taylor </a:t>
            </a:r>
            <a:r>
              <a:rPr lang="en-US" sz="2800" b="1" dirty="0"/>
              <a:t>(</a:t>
            </a:r>
            <a:r>
              <a:rPr lang="en-US" sz="2800" b="1" dirty="0" smtClean="0"/>
              <a:t>1685–1731) and Colin </a:t>
            </a:r>
            <a:r>
              <a:rPr lang="en-US" sz="2800" b="1" dirty="0"/>
              <a:t>Maclaurin (1698–1746).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Taylor and Maclaurin Polynomials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447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2589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Definition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baseline="30000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</a:t>
                </a: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Taylor and Maclaurin Polynomials)</a:t>
                </a:r>
              </a:p>
              <a:p>
                <a:pPr algn="just"/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/>
                  <a:t> has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derivatives </a:t>
                </a:r>
                <a:r>
                  <a:rPr lang="en-US" sz="2800" b="1" dirty="0" smtClean="0"/>
                  <a:t>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then the </a:t>
                </a:r>
                <a:r>
                  <a:rPr lang="en-US" sz="2800" b="1" dirty="0" smtClean="0"/>
                  <a:t>polynomial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′′(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2800" b="1" dirty="0"/>
                  <a:t>is called the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baseline="30000" dirty="0">
                    <a:solidFill>
                      <a:srgbClr val="C00000"/>
                    </a:solidFill>
                  </a:rPr>
                  <a:t>th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 Taylor polynomial </a:t>
                </a:r>
                <a:r>
                  <a:rPr lang="en-US" sz="28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/>
                  <a:t> 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2589940"/>
              </a:xfrm>
              <a:prstGeom prst="rect">
                <a:avLst/>
              </a:prstGeom>
              <a:blipFill rotWithShape="0">
                <a:blip r:embed="rId2"/>
                <a:stretch>
                  <a:fillRect l="-1400" t="-2824" b="-5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743200"/>
                <a:ext cx="9144000" cy="1925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/>
                  <a:t>, then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2800" b="1" dirty="0"/>
                  <a:t>is also called the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baseline="30000" dirty="0">
                    <a:solidFill>
                      <a:srgbClr val="C00000"/>
                    </a:solidFill>
                  </a:rPr>
                  <a:t>th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 Maclaurin polynomial </a:t>
                </a:r>
                <a:r>
                  <a:rPr lang="en-US" sz="2800" b="1" dirty="0"/>
                  <a:t>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3200"/>
                <a:ext cx="9144000" cy="1925976"/>
              </a:xfrm>
              <a:prstGeom prst="rect">
                <a:avLst/>
              </a:prstGeom>
              <a:blipFill rotWithShape="0">
                <a:blip r:embed="rId3"/>
                <a:stretch>
                  <a:fillRect l="-1333" t="-3165" b="-7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Taylor and Maclaurin Polynomials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152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3 (Finding a Maclaurin </a:t>
                </a:r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Polynomial</a:t>
                </a: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</a:p>
              <a:p>
                <a:pPr algn="just"/>
                <a:r>
                  <a:rPr lang="en-US" sz="2800" b="1" dirty="0" smtClean="0">
                    <a:solidFill>
                      <a:schemeClr val="tx1"/>
                    </a:solidFill>
                  </a:rPr>
                  <a:t>Find the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baseline="30000" dirty="0">
                    <a:solidFill>
                      <a:schemeClr val="tx1"/>
                    </a:solidFill>
                  </a:rPr>
                  <a:t>th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Maclaurin polynomial for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</a:rPr>
                  <a:t>. (***)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400" t="-833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383030"/>
                <a:ext cx="9144000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4 (</a:t>
                </a:r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Finding Taylor Polynomials</a:t>
                </a: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</a:p>
              <a:p>
                <a:pPr algn="just"/>
                <a:r>
                  <a:rPr lang="en-US" sz="2800" b="1" dirty="0"/>
                  <a:t>Find the Taylor </a:t>
                </a:r>
                <a:r>
                  <a:rPr lang="en-US" sz="2800" b="1" dirty="0" smtClean="0"/>
                  <a:t>polynomials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centered </a:t>
                </a:r>
                <a:r>
                  <a:rPr lang="en-US" sz="2800" b="1" dirty="0" smtClean="0"/>
                  <a:t>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. (***)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3030"/>
                <a:ext cx="9144000" cy="1969770"/>
              </a:xfrm>
              <a:prstGeom prst="rect">
                <a:avLst/>
              </a:prstGeom>
              <a:blipFill rotWithShape="0">
                <a:blip r:embed="rId3"/>
                <a:stretch>
                  <a:fillRect l="-1400" t="-4025" b="-7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581400"/>
                <a:ext cx="9144000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Compare the graphs of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algn="just"/>
                <a:r>
                  <a:rPr lang="en-US" sz="2800" b="1" dirty="0" smtClean="0"/>
                  <a:t>with the graph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. (***)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1400"/>
                <a:ext cx="9144000" cy="1538883"/>
              </a:xfrm>
              <a:prstGeom prst="rect">
                <a:avLst/>
              </a:prstGeom>
              <a:blipFill rotWithShape="0">
                <a:blip r:embed="rId4"/>
                <a:stretch>
                  <a:fillRect l="-1333" t="-4762" b="-9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Taylor and Maclaurin Polynomials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735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Compare the values of 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algn="just"/>
                <a:r>
                  <a:rPr lang="en-US" sz="2800" b="1" dirty="0" smtClean="0"/>
                  <a:t>with that 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 near the point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. (***)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1538883"/>
              </a:xfrm>
              <a:prstGeom prst="rect">
                <a:avLst/>
              </a:prstGeom>
              <a:blipFill rotWithShape="0">
                <a:blip r:embed="rId2"/>
                <a:stretch>
                  <a:fillRect l="-1333" t="-4762" b="-10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18943"/>
                <a:ext cx="91440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5 (</a:t>
                </a:r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Finding Maclaurin Polynomials</a:t>
                </a: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</a:p>
              <a:p>
                <a:pPr algn="just"/>
                <a:r>
                  <a:rPr lang="en-US" sz="2800" b="1" dirty="0"/>
                  <a:t>Find the Maclaurin polynomials </a:t>
                </a:r>
                <a:endParaRPr lang="en-US" sz="2800" b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algn="just"/>
                <a:r>
                  <a:rPr lang="en-US" sz="28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sz="2800" b="1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 to approximate </a:t>
                </a:r>
                <a:r>
                  <a:rPr lang="en-US" sz="2800" b="1" dirty="0"/>
                  <a:t>the value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fun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. (***)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18943"/>
                <a:ext cx="9144000" cy="2400657"/>
              </a:xfrm>
              <a:prstGeom prst="rect">
                <a:avLst/>
              </a:prstGeom>
              <a:blipFill rotWithShape="0">
                <a:blip r:embed="rId3"/>
                <a:stretch>
                  <a:fillRect l="-1400" t="-3046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Taylor and Maclaurin Polynomials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1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Figure 4 </a:t>
                </a:r>
                <a:r>
                  <a:rPr lang="en-US" sz="2800" b="1" dirty="0"/>
                  <a:t>compares the graphs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2800" b="1" dirty="0" smtClean="0"/>
                  <a:t>.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333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772180"/>
                <a:ext cx="54864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Note in Example 5 that the Maclaurin polynomials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 have </a:t>
                </a:r>
                <a:r>
                  <a:rPr lang="en-US" sz="2800" b="1" dirty="0"/>
                  <a:t>only </a:t>
                </a:r>
                <a:r>
                  <a:rPr lang="en-US" sz="2800" b="1" dirty="0" smtClean="0"/>
                  <a:t>even powers </a:t>
                </a:r>
                <a:r>
                  <a:rPr lang="en-US" sz="2800" b="1" dirty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/>
                  <a:t>.</a:t>
                </a:r>
              </a:p>
              <a:p>
                <a:pPr algn="just"/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Similarly</a:t>
                </a:r>
                <a:r>
                  <a:rPr lang="en-US" sz="2800" b="1" dirty="0"/>
                  <a:t>, </a:t>
                </a:r>
                <a:r>
                  <a:rPr lang="en-US" sz="2800" b="1" dirty="0" smtClean="0"/>
                  <a:t>the Maclaurin </a:t>
                </a:r>
                <a:r>
                  <a:rPr lang="en-US" sz="2800" b="1" dirty="0"/>
                  <a:t>polynomials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have only odd powers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2180"/>
                <a:ext cx="5486400" cy="3108543"/>
              </a:xfrm>
              <a:prstGeom prst="rect">
                <a:avLst/>
              </a:prstGeom>
              <a:blipFill rotWithShape="0">
                <a:blip r:embed="rId3"/>
                <a:stretch>
                  <a:fillRect l="-2222" t="-2353" r="-2222" b="-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0386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This is not generally true of the Taylor polynomials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 expanded about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as you can see in the next example.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600"/>
                <a:ext cx="9144000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333" t="-5286" r="-1333" b="-10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Taylor and Maclaurin Polynomials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953" y="609600"/>
            <a:ext cx="32099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1526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6 (</a:t>
                </a:r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Finding a Taylor Polynomial</a:t>
                </a: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</a:p>
              <a:p>
                <a:pPr algn="just"/>
                <a:r>
                  <a:rPr lang="en-US" sz="2800" b="1" dirty="0"/>
                  <a:t>Find the third Taylor polynomial </a:t>
                </a:r>
                <a:r>
                  <a:rPr lang="en-US" sz="28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expanded </a:t>
                </a:r>
                <a:r>
                  <a:rPr lang="en-US" sz="2800" b="1" dirty="0" smtClean="0"/>
                  <a:t>about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sz="2800" b="1" dirty="0" smtClean="0"/>
                  <a:t>. (***)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1526636"/>
              </a:xfrm>
              <a:prstGeom prst="rect">
                <a:avLst/>
              </a:prstGeom>
              <a:blipFill rotWithShape="0">
                <a:blip r:embed="rId2"/>
                <a:stretch>
                  <a:fillRect l="-1400" t="-5200" r="-1333" b="-4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686580"/>
                <a:ext cx="55147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Figure 5 </a:t>
                </a:r>
                <a:r>
                  <a:rPr lang="en-US" sz="2800" b="1" dirty="0"/>
                  <a:t>compares the graphs 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6580"/>
                <a:ext cx="5514733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210" t="-7692" r="-2099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Taylor and Maclaurin Polynomials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543050"/>
            <a:ext cx="34575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3924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Taylor polynomials and Maclaurin polynomials can be used to approximate the value </a:t>
                </a:r>
                <a:r>
                  <a:rPr lang="en-US" sz="2800" b="1" dirty="0"/>
                  <a:t>of a function at a specific point</a:t>
                </a:r>
                <a:r>
                  <a:rPr lang="en-US" sz="2800" b="1" dirty="0" smtClean="0"/>
                  <a:t>.</a:t>
                </a:r>
              </a:p>
              <a:p>
                <a:pPr algn="just">
                  <a:spcBef>
                    <a:spcPts val="1800"/>
                  </a:spcBef>
                </a:pPr>
                <a:r>
                  <a:rPr lang="en-US" sz="2800" b="1" dirty="0"/>
                  <a:t>For instance, to approximate the value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func>
                  </m:oMath>
                </a14:m>
                <a:r>
                  <a:rPr lang="en-US" sz="2800" b="1" dirty="0" smtClean="0"/>
                  <a:t>, you </a:t>
                </a:r>
                <a:r>
                  <a:rPr lang="en-US" sz="2800" b="1" dirty="0"/>
                  <a:t>can use </a:t>
                </a:r>
                <a:endParaRPr lang="en-US" sz="2800" b="1" dirty="0" smtClean="0"/>
              </a:p>
              <a:p>
                <a:pPr marL="457200" indent="-4572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Taylor </a:t>
                </a:r>
                <a:r>
                  <a:rPr lang="en-US" sz="2800" b="1" dirty="0"/>
                  <a:t>polynomials </a:t>
                </a:r>
                <a:r>
                  <a:rPr lang="en-US" sz="28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expanded </a:t>
                </a:r>
                <a:r>
                  <a:rPr lang="en-US" sz="2800" b="1" dirty="0" smtClean="0"/>
                  <a:t>about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, as shown </a:t>
                </a:r>
                <a:r>
                  <a:rPr lang="en-US" sz="2800" b="1" dirty="0"/>
                  <a:t>in Example </a:t>
                </a:r>
                <a:r>
                  <a:rPr lang="en-US" sz="2800" b="1" dirty="0" smtClean="0"/>
                  <a:t>4</a:t>
                </a:r>
              </a:p>
              <a:p>
                <a:pPr marL="457200" indent="-4572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Maclaurin </a:t>
                </a:r>
                <a:r>
                  <a:rPr lang="en-US" sz="2800" b="1" dirty="0"/>
                  <a:t>polynomials, as shown in Example 7.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3924151"/>
              </a:xfrm>
              <a:prstGeom prst="rect">
                <a:avLst/>
              </a:prstGeom>
              <a:blipFill rotWithShape="0">
                <a:blip r:embed="rId2"/>
                <a:stretch>
                  <a:fillRect l="-1333" t="-1866" r="-1333" b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886200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7 (</a:t>
                </a:r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Approximation Using Maclaurin Polynomials</a:t>
                </a: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</a:p>
              <a:p>
                <a:pPr algn="just"/>
                <a:r>
                  <a:rPr lang="en-US" sz="2800" b="1" dirty="0"/>
                  <a:t>Use a fourth Maclaurin polynomial to approximate the value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func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6200"/>
                <a:ext cx="9144000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1400" t="-4377" r="-1733" b="-8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/>
              <a:t>Taylor and Maclaurin Polynomials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296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 algn="just"/>
                <a:r>
                  <a:rPr lang="en-US" sz="2800" b="1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/>
                  <a:t>is </a:t>
                </a:r>
                <a:r>
                  <a:rPr lang="en-US" sz="2800" b="1" dirty="0"/>
                  <a:t>closer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than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you should consider </a:t>
                </a:r>
                <a:r>
                  <a:rPr lang="en-US" sz="2800" b="1" dirty="0" smtClean="0"/>
                  <a:t>Maclaurin polynomials </a:t>
                </a:r>
                <a:r>
                  <a:rPr lang="en-US" sz="2800" b="1" dirty="0"/>
                  <a:t>for the </a:t>
                </a:r>
                <a:r>
                  <a:rPr lang="en-US" sz="2800" b="1" dirty="0" smtClean="0"/>
                  <a:t>function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(***)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400" t="-3533" r="-133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286000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Check to see that the fourth Taylor polynomial (from Example 4), evaluated 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/>
                  <a:t>yields </a:t>
                </a:r>
                <a:r>
                  <a:rPr lang="en-US" sz="2800" b="1" dirty="0"/>
                  <a:t>the same result.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0"/>
                <a:ext cx="914400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333" t="-7006" r="-1333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644205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Build a table of two sets of values, one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 smtClean="0"/>
                  <a:t> (the degree of the approximating polynomial) and one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). (***)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44205"/>
                <a:ext cx="9144000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333" t="-4846" r="-1333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Taylor and Maclaurin Polynomials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7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You should see the increase of the </a:t>
                </a:r>
                <a:r>
                  <a:rPr lang="en-US" sz="2800" b="1" dirty="0"/>
                  <a:t>accuracy of the Taylor polynomial </a:t>
                </a:r>
                <a:r>
                  <a:rPr lang="en-US" sz="2800" b="1" dirty="0" smtClean="0"/>
                  <a:t>approximation of </a:t>
                </a:r>
                <a:r>
                  <a:rPr lang="en-US" sz="2800" b="1" dirty="0"/>
                  <a:t>the calculator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func>
                  </m:oMath>
                </a14:m>
                <a:r>
                  <a:rPr lang="en-US" sz="2800" b="1" dirty="0" smtClean="0"/>
                  <a:t>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sz="2800" b="1" dirty="0" smtClean="0"/>
                  <a:t>You </a:t>
                </a:r>
                <a:r>
                  <a:rPr lang="en-US" sz="2800" b="1" dirty="0"/>
                  <a:t>can see that </a:t>
                </a:r>
                <a:r>
                  <a:rPr lang="en-US" sz="2800" b="1" dirty="0" smtClean="0"/>
                  <a:t>as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becomes </a:t>
                </a:r>
                <a:r>
                  <a:rPr lang="en-US" sz="2800" b="1" dirty="0" smtClean="0"/>
                  <a:t>larger,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 approaches </a:t>
                </a:r>
                <a:r>
                  <a:rPr lang="en-US" sz="2800" b="1" dirty="0"/>
                  <a:t>the calculator value of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0.0953102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2400657"/>
              </a:xfrm>
              <a:prstGeom prst="rect">
                <a:avLst/>
              </a:prstGeom>
              <a:blipFill rotWithShape="0">
                <a:blip r:embed="rId2"/>
                <a:stretch>
                  <a:fillRect l="-1333" t="-3053" r="-1333" b="-6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858631"/>
                <a:ext cx="9144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On the other hand, if you build a </a:t>
                </a:r>
                <a:r>
                  <a:rPr lang="en-US" sz="2800" b="1" dirty="0"/>
                  <a:t>table </a:t>
                </a:r>
                <a:r>
                  <a:rPr lang="en-US" sz="2800" b="1" dirty="0" smtClean="0"/>
                  <a:t>of three rows, containing the values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b="1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 between the points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, you shall see that as you move </a:t>
                </a:r>
                <a:r>
                  <a:rPr lang="en-US" sz="2800" b="1" dirty="0"/>
                  <a:t>away from </a:t>
                </a:r>
                <a:r>
                  <a:rPr lang="en-US" sz="2800" b="1" dirty="0" smtClean="0"/>
                  <a:t>the expansion point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the accuracy of the approximation decreases</a:t>
                </a:r>
                <a:r>
                  <a:rPr lang="en-US" sz="2800" b="1" dirty="0" smtClean="0"/>
                  <a:t>. (***)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58631"/>
                <a:ext cx="9144000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333" t="-3252" r="-1333" b="-6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Taylor and Maclaurin Polynomials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09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1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The goal of this </a:t>
            </a:r>
            <a:r>
              <a:rPr lang="en-US" sz="2800" b="1" dirty="0" smtClean="0"/>
              <a:t>lecture </a:t>
            </a:r>
            <a:r>
              <a:rPr lang="en-US" sz="2800" b="1" dirty="0"/>
              <a:t>is to show how polynomial functions can be used </a:t>
            </a:r>
            <a:r>
              <a:rPr lang="en-US" sz="2800" b="1" dirty="0" smtClean="0"/>
              <a:t>as approximations </a:t>
            </a:r>
            <a:r>
              <a:rPr lang="en-US" sz="2800" b="1" dirty="0"/>
              <a:t>for other elementary functions.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676400"/>
                <a:ext cx="9144000" cy="23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To find a polynomial function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800" b="1" dirty="0" smtClean="0"/>
                  <a:t> that approximates </a:t>
                </a:r>
                <a:r>
                  <a:rPr lang="en-US" sz="2800" b="1" dirty="0"/>
                  <a:t>another </a:t>
                </a:r>
                <a:r>
                  <a:rPr lang="en-US" sz="2800" b="1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begin by choosing a </a:t>
                </a:r>
                <a:r>
                  <a:rPr lang="en-US" sz="2800" b="1" dirty="0" smtClean="0"/>
                  <a:t>number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in the domain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 smtClean="0"/>
                  <a:t>at which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have the same </a:t>
                </a:r>
                <a:r>
                  <a:rPr lang="en-US" sz="2800" b="1" dirty="0" smtClean="0"/>
                  <a:t>value: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/>
              </a:p>
              <a:p>
                <a:pPr algn="ctr"/>
                <a:r>
                  <a:rPr lang="en-US" sz="2400" b="1" dirty="0" smtClean="0">
                    <a:solidFill>
                      <a:srgbClr val="FF0000"/>
                    </a:solidFill>
                  </a:rPr>
                  <a:t>Graphs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pass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2302233"/>
              </a:xfrm>
              <a:prstGeom prst="rect">
                <a:avLst/>
              </a:prstGeom>
              <a:blipFill rotWithShape="0">
                <a:blip r:embed="rId2"/>
                <a:stretch>
                  <a:fillRect l="-1333" t="-2646" r="-1333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201180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The approximating polynomial is said to be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expanded about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or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centered 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01180"/>
                <a:ext cx="914400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333" t="-7006" r="-1333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257800"/>
            <a:ext cx="8991600" cy="1589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Polynomial Approximations </a:t>
            </a:r>
            <a:r>
              <a:rPr lang="en-US" sz="5400" b="1" dirty="0" smtClean="0"/>
              <a:t>Functions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32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1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These two tables illustrate two very important points about the accuracy of </a:t>
            </a:r>
            <a:r>
              <a:rPr lang="en-US" sz="2800" b="1" dirty="0" smtClean="0"/>
              <a:t>Taylor (or </a:t>
            </a:r>
            <a:r>
              <a:rPr lang="en-US" sz="2800" b="1" dirty="0"/>
              <a:t>Maclaurin) polynomials for use in </a:t>
            </a:r>
            <a:r>
              <a:rPr lang="en-US" sz="2800" b="1" dirty="0" smtClean="0"/>
              <a:t>approximations: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524000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1. The approximation is usually better 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b="1" dirty="0" smtClean="0"/>
                  <a:t>values close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 than at </a:t>
                </a:r>
                <a:r>
                  <a:rPr lang="en-US" sz="2800" b="1" dirty="0"/>
                  <a:t>values </a:t>
                </a:r>
                <a:r>
                  <a:rPr lang="en-US" sz="2800" b="1" dirty="0" smtClean="0"/>
                  <a:t>far from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333" t="-6369" r="-1333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26009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2. The approximation is usually better for higher-degree Taylor (or </a:t>
            </a:r>
            <a:r>
              <a:rPr lang="en-US" sz="2800" b="1" dirty="0" smtClean="0"/>
              <a:t>Maclaurin) polynomials </a:t>
            </a:r>
            <a:r>
              <a:rPr lang="en-US" sz="2800" b="1" dirty="0"/>
              <a:t>than for those of lower degree.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Taylor and Maclaurin Polynomials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74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333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Any </a:t>
                </a:r>
                <a:r>
                  <a:rPr lang="en-US" sz="2800" b="1" dirty="0"/>
                  <a:t>approximation technique is of little value without some idea of its accuracy. </a:t>
                </a:r>
                <a:endParaRPr lang="en-US" sz="2800" b="1" dirty="0" smtClean="0"/>
              </a:p>
              <a:p>
                <a:pPr algn="just">
                  <a:spcBef>
                    <a:spcPts val="1800"/>
                  </a:spcBef>
                </a:pPr>
                <a:r>
                  <a:rPr lang="en-US" sz="2800" b="1" dirty="0" smtClean="0"/>
                  <a:t>To measure </a:t>
                </a:r>
                <a:r>
                  <a:rPr lang="en-US" sz="2800" b="1" dirty="0"/>
                  <a:t>the accuracy of approximating a function </a:t>
                </a:r>
                <a:r>
                  <a:rPr lang="en-US" sz="2800" b="1" dirty="0" smtClean="0"/>
                  <a:t>value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by the </a:t>
                </a:r>
                <a:r>
                  <a:rPr lang="en-US" sz="2800" b="1" dirty="0" smtClean="0"/>
                  <a:t>Taylor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you can use the concept of a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remainder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defined as </a:t>
                </a:r>
                <a:r>
                  <a:rPr lang="en-US" sz="2800" b="1" dirty="0" smtClean="0"/>
                  <a:t>follows:</a:t>
                </a:r>
              </a:p>
              <a:p>
                <a:pPr algn="just"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3339376"/>
              </a:xfrm>
              <a:prstGeom prst="rect">
                <a:avLst/>
              </a:prstGeom>
              <a:blipFill rotWithShape="0">
                <a:blip r:embed="rId2"/>
                <a:stretch>
                  <a:fillRect l="-1333" t="-219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505200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b="1" dirty="0"/>
                  <a:t>. The absolute value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called the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error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associated with </a:t>
                </a:r>
                <a:r>
                  <a:rPr lang="en-US" sz="2800" b="1" dirty="0"/>
                  <a:t>the approximation. </a:t>
                </a:r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That </a:t>
                </a:r>
                <a:r>
                  <a:rPr lang="en-US" sz="2800" b="1" dirty="0"/>
                  <a:t>is</a:t>
                </a:r>
                <a:r>
                  <a:rPr lang="en-US" sz="2800" b="1" dirty="0" smtClean="0"/>
                  <a:t>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𝐄𝐫𝐫𝐨𝐫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5200"/>
                <a:ext cx="9144000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133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Remainder of a Taylor Polynomial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81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639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The next theorem gives a general procedure for estimating the remainder associated </a:t>
                </a:r>
                <a:r>
                  <a:rPr lang="en-US" sz="2800" b="1" dirty="0"/>
                  <a:t>with a Taylor polynomial</a:t>
                </a:r>
                <a:r>
                  <a:rPr lang="en-US" sz="2800" b="1" dirty="0" smtClean="0"/>
                  <a:t>.</a:t>
                </a:r>
              </a:p>
              <a:p>
                <a:pPr algn="just"/>
                <a:endParaRPr lang="en-US" sz="2800" b="1" dirty="0"/>
              </a:p>
              <a:p>
                <a:pPr algn="just"/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 1 (Taylor’s Theorem)</a:t>
                </a:r>
              </a:p>
              <a:p>
                <a:pPr algn="just"/>
                <a:r>
                  <a:rPr lang="en-US" sz="2800" b="1" dirty="0" smtClean="0"/>
                  <a:t>If </a:t>
                </a:r>
                <a:r>
                  <a:rPr lang="en-US" sz="2800" b="1" dirty="0"/>
                  <a:t>a </a:t>
                </a:r>
                <a:r>
                  <a:rPr lang="en-US" sz="2800" b="1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differentiable through </a:t>
                </a:r>
                <a:r>
                  <a:rPr lang="en-US" sz="2800" b="1" dirty="0" smtClean="0"/>
                  <a:t>order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in an </a:t>
                </a:r>
                <a:r>
                  <a:rPr lang="en-US" sz="2800" b="1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800" b="1" dirty="0" smtClean="0"/>
                  <a:t> containing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, then</a:t>
                </a:r>
                <a:r>
                  <a:rPr lang="en-US" sz="2800" b="1" dirty="0"/>
                  <a:t>, for </a:t>
                </a:r>
                <a:r>
                  <a:rPr lang="en-US" sz="2800" b="1" dirty="0" smtClean="0"/>
                  <a:t>each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800" b="1" dirty="0" smtClean="0"/>
                  <a:t>, there exists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b="1" dirty="0" smtClean="0"/>
                  <a:t> between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such </a:t>
                </a:r>
                <a:r>
                  <a:rPr lang="en-US" sz="2800" b="1" dirty="0" smtClean="0"/>
                  <a:t>that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1" dirty="0" smtClean="0"/>
                  <a:t>where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6392712"/>
              </a:xfrm>
              <a:prstGeom prst="rect">
                <a:avLst/>
              </a:prstGeom>
              <a:blipFill rotWithShape="0">
                <a:blip r:embed="rId2"/>
                <a:stretch>
                  <a:fillRect l="-1400" t="-114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1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This important theorem is called </a:t>
            </a:r>
            <a:r>
              <a:rPr lang="en-US" sz="2800" b="1" dirty="0" smtClean="0"/>
              <a:t>Taylor’s Theorem</a:t>
            </a:r>
            <a:r>
              <a:rPr lang="en-US" sz="2800" b="1" dirty="0"/>
              <a:t>, and the remainder given in the theorem is called the </a:t>
            </a:r>
            <a:r>
              <a:rPr lang="en-US" sz="2800" b="1" dirty="0">
                <a:solidFill>
                  <a:srgbClr val="C00000"/>
                </a:solidFill>
              </a:rPr>
              <a:t>Lagrange form of </a:t>
            </a:r>
            <a:r>
              <a:rPr lang="en-US" sz="2800" b="1" dirty="0" smtClean="0">
                <a:solidFill>
                  <a:srgbClr val="C00000"/>
                </a:solidFill>
              </a:rPr>
              <a:t>the remainder</a:t>
            </a:r>
            <a:r>
              <a:rPr lang="en-US" sz="28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610380"/>
                <a:ext cx="9144000" cy="2921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Corollary</a:t>
                </a:r>
              </a:p>
              <a:p>
                <a:pPr algn="just"/>
                <a:r>
                  <a:rPr lang="en-US" sz="2800" b="1" dirty="0"/>
                  <a:t>One useful consequence of Taylor’s Theorem is </a:t>
                </a:r>
                <a:r>
                  <a:rPr lang="en-US" sz="2800" b="1" dirty="0" smtClean="0"/>
                  <a:t>that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b="1" dirty="0"/>
              </a:p>
              <a:p>
                <a:pPr algn="just"/>
                <a:r>
                  <a:rPr lang="en-US" sz="2800" b="1" dirty="0" smtClean="0"/>
                  <a:t>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b="1" dirty="0" smtClean="0"/>
                  <a:t> is the maximum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 between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10380"/>
                <a:ext cx="9144000" cy="2921890"/>
              </a:xfrm>
              <a:prstGeom prst="rect">
                <a:avLst/>
              </a:prstGeom>
              <a:blipFill rotWithShape="0">
                <a:blip r:embed="rId2"/>
                <a:stretch>
                  <a:fillRect l="-1400" t="-2505" b="-4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Remainder of a Taylor Polynomial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6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3065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/>
                  <a:t>, Taylor’s </a:t>
                </a:r>
                <a:r>
                  <a:rPr lang="en-US" sz="2800" b="1" dirty="0"/>
                  <a:t>Theorem states that </a:t>
                </a: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/>
                  <a:t>is </a:t>
                </a:r>
                <a:r>
                  <a:rPr lang="en-US" sz="2800" b="1" dirty="0" smtClean="0"/>
                  <a:t>differentiable </a:t>
                </a:r>
                <a:r>
                  <a:rPr lang="en-US" sz="2800" b="1" dirty="0"/>
                  <a:t>in an </a:t>
                </a:r>
                <a:r>
                  <a:rPr lang="en-US" sz="2800" b="1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800" b="1" dirty="0" smtClean="0"/>
                  <a:t> containing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, then</a:t>
                </a:r>
                <a:r>
                  <a:rPr lang="en-US" sz="2800" b="1" dirty="0"/>
                  <a:t>, for </a:t>
                </a:r>
                <a:r>
                  <a:rPr lang="en-US" sz="2800" b="1" dirty="0" smtClean="0"/>
                  <a:t>each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800" b="1" dirty="0" smtClean="0"/>
                  <a:t>, there exists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b="1" dirty="0" smtClean="0"/>
                  <a:t> between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such </a:t>
                </a:r>
                <a:r>
                  <a:rPr lang="en-US" sz="2800" b="1" dirty="0" smtClean="0"/>
                  <a:t>that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or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3065904"/>
              </a:xfrm>
              <a:prstGeom prst="rect">
                <a:avLst/>
              </a:prstGeom>
              <a:blipFill rotWithShape="0">
                <a:blip r:embed="rId2"/>
                <a:stretch>
                  <a:fillRect l="-1333" t="-218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331309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Do you recognize this special case of Taylor’s Theorem?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Remainder of a Taylor Polynomial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44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When applying Taylor’s Theorem, you should not expect to be able to find the exact </a:t>
                </a:r>
                <a:r>
                  <a:rPr lang="en-US" sz="2800" b="1" dirty="0"/>
                  <a:t>value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b="1" dirty="0" smtClean="0"/>
                  <a:t>.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sz="2800" b="1" dirty="0" smtClean="0"/>
                  <a:t>(</a:t>
                </a:r>
                <a:r>
                  <a:rPr lang="en-US" sz="2800" b="1" dirty="0"/>
                  <a:t>If you could do this, an approximation would not be necessary.)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1969770"/>
              </a:xfrm>
              <a:prstGeom prst="rect">
                <a:avLst/>
              </a:prstGeom>
              <a:blipFill rotWithShape="0">
                <a:blip r:embed="rId2"/>
                <a:stretch>
                  <a:fillRect l="-1333" t="-3715" r="-1333" b="-7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209800"/>
                <a:ext cx="9144000" cy="1414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Rather, you try to find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,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from </a:t>
                </a:r>
                <a:r>
                  <a:rPr lang="en-US" sz="2800" b="1" dirty="0"/>
                  <a:t>which you are able to tell how </a:t>
                </a:r>
                <a:r>
                  <a:rPr lang="en-US" sz="2800" b="1" dirty="0" smtClean="0"/>
                  <a:t>large the </a:t>
                </a:r>
                <a:r>
                  <a:rPr lang="en-US" sz="2800" b="1" dirty="0"/>
                  <a:t>remainder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1414041"/>
              </a:xfrm>
              <a:prstGeom prst="rect">
                <a:avLst/>
              </a:prstGeom>
              <a:blipFill rotWithShape="0">
                <a:blip r:embed="rId3"/>
                <a:stretch>
                  <a:fillRect l="-1333" t="-2597" r="-1333" b="-10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Remainder of a Taylor Polynomial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1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355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8 (</a:t>
                </a:r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Determining the Accuracy of an Approximation</a:t>
                </a: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</a:p>
              <a:p>
                <a:pPr algn="just"/>
                <a:r>
                  <a:rPr lang="en-US" sz="2800" b="1" dirty="0"/>
                  <a:t>The third Maclaurin polynomial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given </a:t>
                </a:r>
                <a:r>
                  <a:rPr lang="en-US" sz="2800" b="1" dirty="0" smtClean="0"/>
                  <a:t>by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2800" b="1" dirty="0"/>
                  <a:t>Use Taylor’s Theorem to </a:t>
                </a:r>
                <a:r>
                  <a:rPr lang="en-US" sz="2800" b="1" dirty="0" smtClean="0"/>
                  <a:t>approximate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func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800" b="1" dirty="0" smtClean="0"/>
                  <a:t>and </a:t>
                </a:r>
                <a:r>
                  <a:rPr lang="en-US" sz="2800" b="1" dirty="0"/>
                  <a:t>determine the </a:t>
                </a:r>
                <a:r>
                  <a:rPr lang="en-US" sz="2800" b="1" dirty="0" smtClean="0"/>
                  <a:t>accuracy of </a:t>
                </a:r>
                <a:r>
                  <a:rPr lang="en-US" sz="2800" b="1" dirty="0"/>
                  <a:t>the approximation</a:t>
                </a:r>
                <a:r>
                  <a:rPr lang="en-US" sz="2800" b="1" dirty="0" smtClean="0"/>
                  <a:t>. (***)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3553280"/>
              </a:xfrm>
              <a:prstGeom prst="rect">
                <a:avLst/>
              </a:prstGeom>
              <a:blipFill rotWithShape="0">
                <a:blip r:embed="rId2"/>
                <a:stretch>
                  <a:fillRect l="-1400" t="-2230" r="-1733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Remainder of a Taylor Polynomial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61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9 (</a:t>
                </a:r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Approximating a Value to a Desired Accuracy</a:t>
                </a: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</a:p>
              <a:p>
                <a:pPr algn="just"/>
                <a:r>
                  <a:rPr lang="en-US" sz="2800" b="1" dirty="0"/>
                  <a:t>Determine the degree of the Taylor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/>
                  <a:t>expanded about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that should </a:t>
                </a:r>
                <a:r>
                  <a:rPr lang="en-US" sz="2800" b="1" dirty="0"/>
                  <a:t>be used to </a:t>
                </a:r>
                <a:r>
                  <a:rPr lang="en-US" sz="2800" b="1" dirty="0" smtClean="0"/>
                  <a:t>approximate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func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so that the error is less than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0.001</a:t>
                </a:r>
                <a:r>
                  <a:rPr lang="en-US" sz="2800" b="1" dirty="0" smtClean="0"/>
                  <a:t>. (***)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400" t="-2961" r="-1733" b="-5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9718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Try using a calculator to </a:t>
            </a:r>
            <a:r>
              <a:rPr lang="en-US" sz="2800" b="1" dirty="0" smtClean="0"/>
              <a:t>verify the </a:t>
            </a:r>
            <a:r>
              <a:rPr lang="en-US" sz="2800" b="1" dirty="0"/>
              <a:t>results obtained in Examples 8 and 9</a:t>
            </a:r>
            <a:r>
              <a:rPr lang="en-US" sz="2800" b="1" dirty="0" smtClean="0"/>
              <a:t>. (***)</a:t>
            </a:r>
            <a:endParaRPr lang="en-US" sz="28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5410200"/>
            <a:ext cx="8991600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Remainder of a Taylor Polynomial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948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6200" y="31242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00B050"/>
                </a:solidFill>
              </a:rPr>
              <a:t>Thank You for Attention</a:t>
            </a: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1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2080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Geometrically, the requirement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means that the graph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800" b="1" dirty="0" smtClean="0"/>
                  <a:t> passes through </a:t>
                </a:r>
                <a:r>
                  <a:rPr lang="en-US" sz="2800" b="1" dirty="0"/>
                  <a:t>the </a:t>
                </a:r>
                <a:r>
                  <a:rPr lang="en-US" sz="2800" b="1" dirty="0" smtClean="0"/>
                  <a:t>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b="1" dirty="0" smtClean="0"/>
                  <a:t>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sz="2800" b="1" dirty="0"/>
                  <a:t>Of course, there are many polynomials whose graphs </a:t>
                </a:r>
                <a:r>
                  <a:rPr lang="en-US" sz="2800" b="1" dirty="0" smtClean="0"/>
                  <a:t>pass through </a:t>
                </a:r>
                <a:r>
                  <a:rPr lang="en-US" sz="2800" b="1" dirty="0"/>
                  <a:t>the </a:t>
                </a:r>
                <a:r>
                  <a:rPr lang="en-US" sz="2800" b="1" dirty="0" smtClean="0"/>
                  <a:t>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2080698"/>
              </a:xfrm>
              <a:prstGeom prst="rect">
                <a:avLst/>
              </a:prstGeom>
              <a:blipFill rotWithShape="0">
                <a:blip r:embed="rId2"/>
                <a:stretch>
                  <a:fillRect l="-1333" t="-3226" r="-1333" b="-6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362200"/>
                <a:ext cx="9144000" cy="2887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Your task is to find a polynomial whose </a:t>
                </a:r>
                <a:r>
                  <a:rPr lang="en-US" sz="2800" b="1" dirty="0"/>
                  <a:t>graph </a:t>
                </a:r>
                <a:r>
                  <a:rPr lang="en-US" sz="2800" b="1" dirty="0" smtClean="0"/>
                  <a:t>resembles the </a:t>
                </a:r>
                <a:r>
                  <a:rPr lang="en-US" sz="2800" b="1" dirty="0"/>
                  <a:t>graph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near this point</a:t>
                </a:r>
                <a:r>
                  <a:rPr lang="en-US" sz="2800" b="1" dirty="0" smtClean="0"/>
                  <a:t>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sz="2800" b="1" dirty="0"/>
                  <a:t>One way to do this is to impose the additional </a:t>
                </a:r>
                <a:r>
                  <a:rPr lang="en-US" sz="2800" b="1" dirty="0" smtClean="0"/>
                  <a:t>requirement that </a:t>
                </a:r>
                <a:r>
                  <a:rPr lang="en-US" sz="2800" b="1" dirty="0"/>
                  <a:t>the slope of the polynomial function be the same as the slope of the </a:t>
                </a:r>
                <a:r>
                  <a:rPr lang="en-US" sz="2800" b="1" dirty="0" smtClean="0"/>
                  <a:t>graph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at the </a:t>
                </a:r>
                <a:r>
                  <a:rPr lang="en-US" sz="2800" b="1" dirty="0" smtClean="0"/>
                  <a:t>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2200"/>
                <a:ext cx="9144000" cy="2887009"/>
              </a:xfrm>
              <a:prstGeom prst="rect">
                <a:avLst/>
              </a:prstGeom>
              <a:blipFill rotWithShape="0">
                <a:blip r:embed="rId3"/>
                <a:stretch>
                  <a:fillRect l="-1333" t="-2537" r="-1333" b="-4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257800"/>
            <a:ext cx="8991600" cy="1589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Polynomial Approximations </a:t>
            </a:r>
            <a:r>
              <a:rPr lang="en-US" sz="5400" b="1" dirty="0" smtClean="0"/>
              <a:t>Functions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47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1447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This requirement can be written as follows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/>
              </a:p>
              <a:p>
                <a:pPr algn="ctr"/>
                <a:r>
                  <a:rPr lang="en-US" sz="2400" b="1" dirty="0" smtClean="0">
                    <a:solidFill>
                      <a:srgbClr val="FF0000"/>
                    </a:solidFill>
                  </a:rPr>
                  <a:t>Graphs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have the same slope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1447897"/>
              </a:xfrm>
              <a:prstGeom prst="rect">
                <a:avLst/>
              </a:prstGeom>
              <a:blipFill rotWithShape="0">
                <a:blip r:embed="rId2"/>
                <a:stretch>
                  <a:fillRect l="-1333" t="-5063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600200"/>
                <a:ext cx="54864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With these two requirements, you can obtain a simple linear </a:t>
                </a:r>
                <a:r>
                  <a:rPr lang="en-US" sz="2800" b="1" dirty="0"/>
                  <a:t>approximation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/>
                  <a:t>, as shown </a:t>
                </a:r>
                <a:r>
                  <a:rPr lang="en-US" sz="2800" b="1" dirty="0"/>
                  <a:t>in Figure </a:t>
                </a:r>
                <a:r>
                  <a:rPr lang="en-US" sz="2800" b="1" dirty="0" smtClean="0"/>
                  <a:t>1.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5486400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2222" t="-4040" r="-2222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257800"/>
            <a:ext cx="8991600" cy="1589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Polynomial Approximations </a:t>
            </a:r>
            <a:r>
              <a:rPr lang="en-US" sz="5400" b="1" dirty="0" smtClean="0"/>
              <a:t>Functions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03" y="1606953"/>
            <a:ext cx="3569943" cy="36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5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1 (</a:t>
                </a:r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First-Degree Polynomial </a:t>
                </a: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Approximation)</a:t>
                </a:r>
              </a:p>
              <a:p>
                <a:pPr algn="just"/>
                <a:r>
                  <a:rPr lang="en-US" sz="2800" b="1" dirty="0"/>
                  <a:t>For the function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800" b="1" dirty="0" smtClean="0"/>
                  <a:t>, find </a:t>
                </a:r>
                <a:r>
                  <a:rPr lang="en-US" sz="2800" b="1" dirty="0"/>
                  <a:t>a first-degree polynomial </a:t>
                </a:r>
                <a:r>
                  <a:rPr lang="en-US" sz="2800" b="1" dirty="0" smtClean="0"/>
                  <a:t>function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2800" b="1" dirty="0"/>
                  <a:t>whose value and slope agree with the value and slope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/>
                  <a:t> 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/>
                  <a:t>. (***)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400" t="-2961" r="-1333" b="-5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289560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Example 1 isn’t the first time you have used a linear function to approximate </a:t>
            </a:r>
            <a:r>
              <a:rPr lang="en-US" sz="2800" b="1" dirty="0" smtClean="0"/>
              <a:t>another function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 algn="just"/>
            <a:r>
              <a:rPr lang="en-US" sz="2800" b="1" dirty="0" smtClean="0"/>
              <a:t>The </a:t>
            </a:r>
            <a:r>
              <a:rPr lang="en-US" sz="2800" b="1" dirty="0"/>
              <a:t>same procedure was used as the basis for Newton’s Method.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5257800"/>
            <a:ext cx="8991600" cy="1589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/>
              <a:t>Polynomial Approximations </a:t>
            </a:r>
            <a:r>
              <a:rPr lang="en-US" sz="5400" b="1" dirty="0" smtClean="0"/>
              <a:t>Functions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2441079"/>
            <a:ext cx="3055716" cy="335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In Figure 3 </a:t>
                </a:r>
                <a:r>
                  <a:rPr lang="en-US" sz="2800" b="1" dirty="0"/>
                  <a:t>you can see that, at points near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the graph </a:t>
                </a:r>
                <a:r>
                  <a:rPr lang="en-US" sz="2800" b="1" dirty="0" smtClean="0"/>
                  <a:t>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2800" b="1" dirty="0"/>
                  <a:t>is reasonably close to the graph </a:t>
                </a:r>
                <a:r>
                  <a:rPr lang="en-US" sz="2800" b="1" dirty="0" smtClean="0"/>
                  <a:t>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333" t="-298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" y="2553831"/>
                <a:ext cx="6019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However, as you move away </a:t>
                </a:r>
                <a:r>
                  <a:rPr lang="en-US" sz="2800" b="1" dirty="0" smtClean="0"/>
                  <a:t>from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, the </a:t>
                </a:r>
                <a:r>
                  <a:rPr lang="en-US" sz="2800" b="1" dirty="0"/>
                  <a:t>graphs move farther and farther from each other and the accuracy of </a:t>
                </a:r>
                <a:r>
                  <a:rPr lang="en-US" sz="2800" b="1" dirty="0" smtClean="0"/>
                  <a:t>the approximation </a:t>
                </a:r>
                <a:r>
                  <a:rPr lang="en-US" sz="2800" b="1" dirty="0"/>
                  <a:t>decreases.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553831"/>
                <a:ext cx="6019800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2024" t="-3252" r="-1923" b="-6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257800"/>
            <a:ext cx="8991600" cy="1589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Polynomial Approximations </a:t>
            </a:r>
            <a:r>
              <a:rPr lang="en-US" sz="5400" b="1" dirty="0" smtClean="0"/>
              <a:t>Functions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967" y="1057275"/>
            <a:ext cx="28670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To improve the approximation, you can impose yet another requirement — </a:t>
                </a:r>
                <a:r>
                  <a:rPr lang="en-US" sz="2800" b="1" dirty="0"/>
                  <a:t>that the values of the </a:t>
                </a:r>
                <a:r>
                  <a:rPr lang="en-US" sz="2800" b="1" dirty="0" smtClean="0"/>
                  <a:t>second derivatives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agree </a:t>
                </a:r>
                <a:r>
                  <a:rPr lang="en-US" sz="2800" b="1" dirty="0" smtClean="0"/>
                  <a:t>when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t="-5286" r="-1333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600200"/>
                <a:ext cx="9144000" cy="269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The polynomial,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of least degree that satisfies all three </a:t>
                </a:r>
                <a:r>
                  <a:rPr lang="en-US" sz="2800" b="1" dirty="0" smtClean="0"/>
                  <a:t>requirements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 </m:t>
                      </m:r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can </a:t>
                </a:r>
                <a:r>
                  <a:rPr lang="en-US" sz="2800" b="1" dirty="0"/>
                  <a:t>be shown to </a:t>
                </a:r>
                <a:r>
                  <a:rPr lang="en-US" sz="2800" b="1" dirty="0" smtClean="0"/>
                  <a:t>be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2699457"/>
              </a:xfrm>
              <a:prstGeom prst="rect">
                <a:avLst/>
              </a:prstGeom>
              <a:blipFill rotWithShape="0">
                <a:blip r:embed="rId3"/>
                <a:stretch>
                  <a:fillRect l="-1333" t="-248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267200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Moreover, in Figure 3, </a:t>
                </a:r>
                <a:r>
                  <a:rPr lang="en-US" sz="2800" b="1" dirty="0"/>
                  <a:t>you can see </a:t>
                </a:r>
                <a:r>
                  <a:rPr lang="en-US" sz="2800" b="1" dirty="0" smtClean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a better approximation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/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7200"/>
                <a:ext cx="9144000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333" t="-6369" r="-1333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257800"/>
            <a:ext cx="8991600" cy="1589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Polynomial Approximations </a:t>
            </a:r>
            <a:r>
              <a:rPr lang="en-US" sz="5400" b="1" dirty="0" smtClean="0"/>
              <a:t>Functions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5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227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If you continue this pattern, requiring that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and its </a:t>
                </a:r>
                <a:r>
                  <a:rPr lang="en-US" sz="2800" b="1" dirty="0" smtClean="0"/>
                  <a:t>first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 smtClean="0"/>
                  <a:t> derivatives match </a:t>
                </a:r>
                <a:r>
                  <a:rPr lang="en-US" sz="2800" b="1" dirty="0"/>
                  <a:t>those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800" b="1" dirty="0" smtClean="0"/>
                  <a:t> 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you obtain the </a:t>
                </a:r>
                <a:r>
                  <a:rPr lang="en-US" sz="2800" b="1" dirty="0" smtClean="0"/>
                  <a:t>following: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2271391"/>
              </a:xfrm>
              <a:prstGeom prst="rect">
                <a:avLst/>
              </a:prstGeom>
              <a:blipFill rotWithShape="0">
                <a:blip r:embed="rId2"/>
                <a:stretch>
                  <a:fillRect l="-1333" t="-322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438400"/>
                <a:ext cx="9144000" cy="2625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2 (</a:t>
                </a:r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Third-Degree Polynomial Approximation</a:t>
                </a: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</a:p>
              <a:p>
                <a:pPr algn="just"/>
                <a:r>
                  <a:rPr lang="en-US" sz="2800" b="1" dirty="0"/>
                  <a:t>Construct a table comparing the values of the </a:t>
                </a:r>
                <a:r>
                  <a:rPr lang="en-US" sz="2800" b="1" dirty="0" smtClean="0"/>
                  <a:t>polynomial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with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for several values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/>
                  <a:t>near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/>
                  <a:t>. (***)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9144000" cy="2625334"/>
              </a:xfrm>
              <a:prstGeom prst="rect">
                <a:avLst/>
              </a:prstGeom>
              <a:blipFill rotWithShape="0">
                <a:blip r:embed="rId3"/>
                <a:stretch>
                  <a:fillRect l="-1400" t="-2784" r="-1333" b="-5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257800"/>
            <a:ext cx="8991600" cy="1589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Polynomial Approximations </a:t>
            </a:r>
            <a:r>
              <a:rPr lang="en-US" sz="5400" b="1" dirty="0" smtClean="0"/>
              <a:t>Functions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325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80"/>
                <a:ext cx="9144000" cy="349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A graphing utility can be used to compare the graph of the approximating polynomial </a:t>
                </a:r>
                <a:r>
                  <a:rPr lang="en-US" sz="2800" b="1" dirty="0"/>
                  <a:t>with the graph of the </a:t>
                </a:r>
                <a:r>
                  <a:rPr lang="en-US" sz="2800" b="1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800" b="1" dirty="0" smtClean="0"/>
                  <a:t>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sz="2800" b="1" dirty="0" smtClean="0"/>
                  <a:t>Try comparing </a:t>
                </a:r>
                <a:r>
                  <a:rPr lang="en-US" sz="2800" b="1" dirty="0"/>
                  <a:t>the graphs </a:t>
                </a:r>
                <a:r>
                  <a:rPr lang="en-US" sz="2800" b="1" dirty="0" smtClean="0"/>
                  <a:t>of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2800" b="1" dirty="0"/>
                  <a:t>with the graph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/>
                  <a:t>.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sz="2800" b="1" dirty="0" smtClean="0"/>
                  <a:t>What </a:t>
                </a:r>
                <a:r>
                  <a:rPr lang="en-US" sz="2800" b="1" dirty="0"/>
                  <a:t>do you notice</a:t>
                </a:r>
                <a:r>
                  <a:rPr lang="en-US" sz="2800" b="1" dirty="0" smtClean="0"/>
                  <a:t>? (***)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0"/>
                <a:ext cx="9144000" cy="3493264"/>
              </a:xfrm>
              <a:prstGeom prst="rect">
                <a:avLst/>
              </a:prstGeom>
              <a:blipFill rotWithShape="0">
                <a:blip r:embed="rId2"/>
                <a:stretch>
                  <a:fillRect l="-1333" t="-2094" r="-1333" b="-3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257800"/>
            <a:ext cx="8991600" cy="1589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Polynomial Approximations </a:t>
            </a:r>
            <a:r>
              <a:rPr lang="en-US" sz="5400" b="1" dirty="0" smtClean="0"/>
              <a:t>Functions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4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380</TotalTime>
  <Words>1117</Words>
  <Application>Microsoft Office PowerPoint</Application>
  <PresentationFormat>On-screen Show (4:3)</PresentationFormat>
  <Paragraphs>168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87</cp:revision>
  <dcterms:created xsi:type="dcterms:W3CDTF">2006-08-16T00:00:00Z</dcterms:created>
  <dcterms:modified xsi:type="dcterms:W3CDTF">2019-05-13T16:57:13Z</dcterms:modified>
</cp:coreProperties>
</file>