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9" r:id="rId3"/>
    <p:sldId id="258" r:id="rId4"/>
    <p:sldId id="259" r:id="rId5"/>
    <p:sldId id="290" r:id="rId6"/>
    <p:sldId id="260" r:id="rId7"/>
    <p:sldId id="261" r:id="rId8"/>
    <p:sldId id="291" r:id="rId9"/>
    <p:sldId id="263" r:id="rId10"/>
    <p:sldId id="292" r:id="rId11"/>
    <p:sldId id="293" r:id="rId12"/>
    <p:sldId id="308" r:id="rId13"/>
    <p:sldId id="309" r:id="rId14"/>
    <p:sldId id="264" r:id="rId15"/>
    <p:sldId id="265" r:id="rId16"/>
    <p:sldId id="266" r:id="rId17"/>
    <p:sldId id="294" r:id="rId18"/>
    <p:sldId id="267" r:id="rId19"/>
    <p:sldId id="315" r:id="rId20"/>
    <p:sldId id="312" r:id="rId21"/>
    <p:sldId id="268" r:id="rId22"/>
    <p:sldId id="269" r:id="rId23"/>
    <p:sldId id="297" r:id="rId24"/>
    <p:sldId id="299" r:id="rId25"/>
    <p:sldId id="270" r:id="rId26"/>
    <p:sldId id="296" r:id="rId27"/>
    <p:sldId id="310" r:id="rId28"/>
    <p:sldId id="271" r:id="rId29"/>
    <p:sldId id="272" r:id="rId30"/>
    <p:sldId id="319" r:id="rId31"/>
    <p:sldId id="314" r:id="rId32"/>
    <p:sldId id="320" r:id="rId33"/>
    <p:sldId id="321" r:id="rId34"/>
    <p:sldId id="322" r:id="rId35"/>
    <p:sldId id="316" r:id="rId36"/>
    <p:sldId id="317" r:id="rId37"/>
    <p:sldId id="318" r:id="rId38"/>
    <p:sldId id="304" r:id="rId39"/>
    <p:sldId id="301" r:id="rId40"/>
    <p:sldId id="300" r:id="rId41"/>
    <p:sldId id="302" r:id="rId42"/>
    <p:sldId id="303" r:id="rId43"/>
    <p:sldId id="313" r:id="rId44"/>
  </p:sldIdLst>
  <p:sldSz cx="12192000" cy="6858000"/>
  <p:notesSz cx="6797675"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3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C0283766-6680-47CD-9346-CA7F062C7C84}" type="datetimeFigureOut">
              <a:rPr lang="ru-RU" smtClean="0"/>
              <a:t>12.02.2020</a:t>
            </a:fld>
            <a:endParaRPr lang="ru-RU"/>
          </a:p>
        </p:txBody>
      </p:sp>
      <p:sp>
        <p:nvSpPr>
          <p:cNvPr id="4" name="Образ слайда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346E121-EF3E-4708-8278-D13A8550AC66}" type="slidenum">
              <a:rPr lang="ru-RU" smtClean="0"/>
              <a:t>‹#›</a:t>
            </a:fld>
            <a:endParaRPr lang="ru-RU"/>
          </a:p>
        </p:txBody>
      </p:sp>
    </p:spTree>
    <p:extLst>
      <p:ext uri="{BB962C8B-B14F-4D97-AF65-F5344CB8AC3E}">
        <p14:creationId xmlns:p14="http://schemas.microsoft.com/office/powerpoint/2010/main" val="3042343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1BEE7C7-295F-474B-8CA5-D7D223C43706}" type="slidenum">
              <a:rPr lang="ru-RU" smtClean="0"/>
              <a:pPr eaLnBrk="1" hangingPunct="1"/>
              <a:t>39</a:t>
            </a:fld>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1BEE7C7-295F-474B-8CA5-D7D223C43706}" type="slidenum">
              <a:rPr lang="ru-RU" smtClean="0"/>
              <a:pPr eaLnBrk="1" hangingPunct="1"/>
              <a:t>40</a:t>
            </a:fld>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1BEE7C7-295F-474B-8CA5-D7D223C43706}" type="slidenum">
              <a:rPr lang="ru-RU" smtClean="0"/>
              <a:pPr eaLnBrk="1" hangingPunct="1"/>
              <a:t>41</a:t>
            </a:fld>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smtClean="0"/>
          </a:p>
        </p:txBody>
      </p:sp>
      <p:sp>
        <p:nvSpPr>
          <p:cNvPr id="286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1BEE7C7-295F-474B-8CA5-D7D223C43706}" type="slidenum">
              <a:rPr lang="ru-RU" smtClean="0"/>
              <a:pPr eaLnBrk="1" hangingPunct="1"/>
              <a:t>42</a:t>
            </a:fld>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smtClean="0"/>
          </a:p>
        </p:txBody>
      </p:sp>
      <p:sp>
        <p:nvSpPr>
          <p:cNvPr id="307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D311C6-369B-4240-BE36-E4405B67AFBD}" type="slidenum">
              <a:rPr lang="ru-RU" smtClean="0"/>
              <a:pPr eaLnBrk="1" hangingPunct="1"/>
              <a:t>43</a:t>
            </a:fld>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89CB875-CB7E-4338-897A-698764FC5CE9}" type="datetimeFigureOut">
              <a:rPr lang="ru-RU" smtClean="0"/>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110745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89CB875-CB7E-4338-897A-698764FC5CE9}" type="datetimeFigureOut">
              <a:rPr lang="ru-RU" smtClean="0"/>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330718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89CB875-CB7E-4338-897A-698764FC5CE9}" type="datetimeFigureOut">
              <a:rPr lang="ru-RU" smtClean="0"/>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294788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89CB875-CB7E-4338-897A-698764FC5CE9}" type="datetimeFigureOut">
              <a:rPr lang="ru-RU" smtClean="0"/>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143224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89CB875-CB7E-4338-897A-698764FC5CE9}" type="datetimeFigureOut">
              <a:rPr lang="ru-RU" smtClean="0"/>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68622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89CB875-CB7E-4338-897A-698764FC5CE9}" type="datetimeFigureOut">
              <a:rPr lang="ru-RU" smtClean="0"/>
              <a:t>12.02.2020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240426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89CB875-CB7E-4338-897A-698764FC5CE9}" type="datetimeFigureOut">
              <a:rPr lang="ru-RU" smtClean="0"/>
              <a:t>12.02.2020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163028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89CB875-CB7E-4338-897A-698764FC5CE9}" type="datetimeFigureOut">
              <a:rPr lang="ru-RU" smtClean="0"/>
              <a:t>12.02.2020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94220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89CB875-CB7E-4338-897A-698764FC5CE9}" type="datetimeFigureOut">
              <a:rPr lang="ru-RU" smtClean="0"/>
              <a:t>12.02.2020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218524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89CB875-CB7E-4338-897A-698764FC5CE9}" type="datetimeFigureOut">
              <a:rPr lang="ru-RU" smtClean="0"/>
              <a:t>12.02.2020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218450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89CB875-CB7E-4338-897A-698764FC5CE9}" type="datetimeFigureOut">
              <a:rPr lang="ru-RU" smtClean="0"/>
              <a:t>12.02.2020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745FCF1-DB3E-44F8-8DA7-C9B408D08198}" type="slidenum">
              <a:rPr lang="ru-RU" smtClean="0"/>
              <a:t>‹#›</a:t>
            </a:fld>
            <a:endParaRPr lang="ru-RU"/>
          </a:p>
        </p:txBody>
      </p:sp>
    </p:spTree>
    <p:extLst>
      <p:ext uri="{BB962C8B-B14F-4D97-AF65-F5344CB8AC3E}">
        <p14:creationId xmlns:p14="http://schemas.microsoft.com/office/powerpoint/2010/main" val="23445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CB875-CB7E-4338-897A-698764FC5CE9}" type="datetimeFigureOut">
              <a:rPr lang="ru-RU" smtClean="0"/>
              <a:t>12.02.2020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5FCF1-DB3E-44F8-8DA7-C9B408D08198}" type="slidenum">
              <a:rPr lang="ru-RU" smtClean="0"/>
              <a:t>‹#›</a:t>
            </a:fld>
            <a:endParaRPr lang="ru-RU"/>
          </a:p>
        </p:txBody>
      </p:sp>
    </p:spTree>
    <p:extLst>
      <p:ext uri="{BB962C8B-B14F-4D97-AF65-F5344CB8AC3E}">
        <p14:creationId xmlns:p14="http://schemas.microsoft.com/office/powerpoint/2010/main" val="56674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oleObject" Target="../embeddings/oleObject4.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7.wmf"/><Relationship Id="rId9"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5.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jpeg"/><Relationship Id="rId5" Type="http://schemas.openxmlformats.org/officeDocument/2006/relationships/image" Target="../media/image19.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atter" TargetMode="External"/><Relationship Id="rId3" Type="http://schemas.openxmlformats.org/officeDocument/2006/relationships/hyperlink" Target="https://en.wikipedia.org/wiki/Heat" TargetMode="External"/><Relationship Id="rId7" Type="http://schemas.openxmlformats.org/officeDocument/2006/relationships/hyperlink" Target="https://en.wikipedia.org/wiki/Radiation" TargetMode="External"/><Relationship Id="rId2" Type="http://schemas.openxmlformats.org/officeDocument/2006/relationships/hyperlink" Target="https://en.wikipedia.org/wiki/Physics" TargetMode="External"/><Relationship Id="rId1" Type="http://schemas.openxmlformats.org/officeDocument/2006/relationships/slideLayout" Target="../slideLayouts/slideLayout2.xml"/><Relationship Id="rId6" Type="http://schemas.openxmlformats.org/officeDocument/2006/relationships/hyperlink" Target="https://en.wikipedia.org/wiki/Work_(thermodynamics)" TargetMode="External"/><Relationship Id="rId11" Type="http://schemas.openxmlformats.org/officeDocument/2006/relationships/image" Target="../media/image2.jpeg"/><Relationship Id="rId5" Type="http://schemas.openxmlformats.org/officeDocument/2006/relationships/hyperlink" Target="https://en.wikipedia.org/wiki/Energy" TargetMode="External"/><Relationship Id="rId10" Type="http://schemas.openxmlformats.org/officeDocument/2006/relationships/slide" Target="slide6.xml"/><Relationship Id="rId4" Type="http://schemas.openxmlformats.org/officeDocument/2006/relationships/hyperlink" Target="https://en.wikipedia.org/wiki/Temperature" TargetMode="External"/><Relationship Id="rId9" Type="http://schemas.openxmlformats.org/officeDocument/2006/relationships/slide" Target="slide4.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8.bin"/><Relationship Id="rId18" Type="http://schemas.openxmlformats.org/officeDocument/2006/relationships/hyperlink" Target="https://www.nuclear-power.net/nuclear-engineering/thermodynamics/thermodynamic-processes/" TargetMode="External"/><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4.wmf"/><Relationship Id="rId17"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image" Target="../media/image36.wmf"/><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33.wmf"/><Relationship Id="rId19" Type="http://schemas.openxmlformats.org/officeDocument/2006/relationships/hyperlink" Target="https://www.nuclear-power.net/nuclear-engineering/thermodynamics/thermodynamic-properties/what-is-pressure-physics/" TargetMode="External"/><Relationship Id="rId4" Type="http://schemas.openxmlformats.org/officeDocument/2006/relationships/image" Target="../media/image30.wmf"/><Relationship Id="rId9" Type="http://schemas.openxmlformats.org/officeDocument/2006/relationships/oleObject" Target="../embeddings/oleObject16.bin"/><Relationship Id="rId14" Type="http://schemas.openxmlformats.org/officeDocument/2006/relationships/image" Target="../media/image35.wmf"/></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21.bin"/><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oppr.com/guides/physics/thermodynamics/introduction-to-thermodynam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Equilibrium_thermodynami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26096" y="0"/>
            <a:ext cx="5460148" cy="1938992"/>
          </a:xfrm>
          <a:prstGeom prst="rect">
            <a:avLst/>
          </a:prstGeom>
        </p:spPr>
        <p:txBody>
          <a:bodyPr wrap="none">
            <a:spAutoFit/>
          </a:bodyPr>
          <a:lstStyle/>
          <a:p>
            <a:pPr algn="ctr"/>
            <a:r>
              <a:rPr lang="en-US" sz="4000" b="1" i="1" dirty="0">
                <a:solidFill>
                  <a:schemeClr val="accent5">
                    <a:lumMod val="50000"/>
                  </a:schemeClr>
                </a:solidFill>
              </a:rPr>
              <a:t>Lecture </a:t>
            </a:r>
            <a:r>
              <a:rPr lang="en-US" sz="4000" b="1" i="1" dirty="0" smtClean="0">
                <a:solidFill>
                  <a:schemeClr val="accent5">
                    <a:lumMod val="50000"/>
                  </a:schemeClr>
                </a:solidFill>
              </a:rPr>
              <a:t>#6</a:t>
            </a:r>
            <a:endParaRPr lang="en-US" sz="4000" b="1" i="1" dirty="0" smtClean="0">
              <a:solidFill>
                <a:schemeClr val="accent5">
                  <a:lumMod val="50000"/>
                </a:schemeClr>
              </a:solidFill>
            </a:endParaRPr>
          </a:p>
          <a:p>
            <a:pPr algn="ctr"/>
            <a:endParaRPr lang="en-US" sz="4000" b="1" i="1" dirty="0" smtClean="0">
              <a:solidFill>
                <a:schemeClr val="accent5">
                  <a:lumMod val="50000"/>
                </a:schemeClr>
              </a:solidFill>
            </a:endParaRPr>
          </a:p>
          <a:p>
            <a:pPr algn="ctr"/>
            <a:r>
              <a:rPr lang="en-US" sz="4000" dirty="0">
                <a:solidFill>
                  <a:schemeClr val="accent5">
                    <a:lumMod val="50000"/>
                  </a:schemeClr>
                </a:solidFill>
              </a:rPr>
              <a:t>Laws of </a:t>
            </a:r>
            <a:r>
              <a:rPr lang="en-US" sz="4000" dirty="0" smtClean="0">
                <a:solidFill>
                  <a:schemeClr val="accent5">
                    <a:lumMod val="50000"/>
                  </a:schemeClr>
                </a:solidFill>
              </a:rPr>
              <a:t>Thermodynamics</a:t>
            </a:r>
            <a:endParaRPr lang="ru-RU" sz="4000" dirty="0">
              <a:solidFill>
                <a:schemeClr val="accent5">
                  <a:lumMod val="50000"/>
                </a:schemeClr>
              </a:solidFill>
            </a:endParaRPr>
          </a:p>
        </p:txBody>
      </p:sp>
      <p:pic>
        <p:nvPicPr>
          <p:cNvPr id="4" name="Picture 1" descr="D:\XAZAR\Course Physics 1\1 Class 21 Lecture 15\Figure_16_02_04a.jpg"/>
          <p:cNvPicPr>
            <a:picLocks noChangeAspect="1" noChangeArrowheads="1"/>
          </p:cNvPicPr>
          <p:nvPr/>
        </p:nvPicPr>
        <p:blipFill>
          <a:blip r:embed="rId2"/>
          <a:srcRect/>
          <a:stretch>
            <a:fillRect/>
          </a:stretch>
        </p:blipFill>
        <p:spPr bwMode="auto">
          <a:xfrm>
            <a:off x="852258" y="779584"/>
            <a:ext cx="4286272" cy="5368712"/>
          </a:xfrm>
          <a:prstGeom prst="rect">
            <a:avLst/>
          </a:prstGeom>
          <a:noFill/>
        </p:spPr>
      </p:pic>
    </p:spTree>
    <p:extLst>
      <p:ext uri="{BB962C8B-B14F-4D97-AF65-F5344CB8AC3E}">
        <p14:creationId xmlns:p14="http://schemas.microsoft.com/office/powerpoint/2010/main" val="330825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a:xfrm>
            <a:off x="2079171" y="76200"/>
            <a:ext cx="9776280" cy="424543"/>
          </a:xfrm>
        </p:spPr>
        <p:txBody>
          <a:bodyPr rtlCol="0">
            <a:noAutofit/>
          </a:bodyPr>
          <a:lstStyle/>
          <a:p>
            <a:pPr marL="609600" indent="-609600" eaLnBrk="1" fontAlgn="auto" hangingPunct="1">
              <a:lnSpc>
                <a:spcPct val="90000"/>
              </a:lnSpc>
              <a:spcAft>
                <a:spcPts val="0"/>
              </a:spcAft>
              <a:defRPr/>
            </a:pPr>
            <a:r>
              <a:rPr lang="en-US" sz="3200" b="1" dirty="0">
                <a:solidFill>
                  <a:schemeClr val="accent2">
                    <a:lumMod val="75000"/>
                  </a:schemeClr>
                </a:solidFill>
                <a:latin typeface="+mn-lt"/>
              </a:rPr>
              <a:t>The First Law of Thermodynamics</a:t>
            </a:r>
            <a:endParaRPr lang="en-US" sz="3200" b="1" i="1" dirty="0" smtClean="0">
              <a:solidFill>
                <a:schemeClr val="accent2">
                  <a:lumMod val="75000"/>
                </a:schemeClr>
              </a:solidFill>
              <a:latin typeface="+mn-lt"/>
            </a:endParaRPr>
          </a:p>
        </p:txBody>
      </p:sp>
      <p:sp>
        <p:nvSpPr>
          <p:cNvPr id="9219" name="Объект 1"/>
          <p:cNvSpPr>
            <a:spLocks noGrp="1"/>
          </p:cNvSpPr>
          <p:nvPr>
            <p:ph idx="1"/>
          </p:nvPr>
        </p:nvSpPr>
        <p:spPr>
          <a:xfrm>
            <a:off x="609600" y="751114"/>
            <a:ext cx="10733314" cy="6106885"/>
          </a:xfrm>
        </p:spPr>
        <p:txBody>
          <a:bodyPr>
            <a:normAutofit lnSpcReduction="10000"/>
          </a:bodyPr>
          <a:lstStyle/>
          <a:p>
            <a:pPr algn="just" eaLnBrk="1" hangingPunct="1"/>
            <a:r>
              <a:rPr lang="en-US" b="1" i="1" dirty="0" smtClean="0">
                <a:solidFill>
                  <a:srgbClr val="FF0000"/>
                </a:solidFill>
              </a:rPr>
              <a:t>The first law of thermodynamics states that the change in internal energy of a system equals the net heat transfer into the system minus the net work done by the system. In equation form, the first law of thermodynamics is</a:t>
            </a:r>
            <a:r>
              <a:rPr lang="en-US" b="1" i="1" dirty="0" smtClean="0">
                <a:solidFill>
                  <a:srgbClr val="FF0000"/>
                </a:solidFill>
                <a:cs typeface="Times New Roman" pitchFamily="18" charset="0"/>
              </a:rPr>
              <a:t> </a:t>
            </a:r>
          </a:p>
          <a:p>
            <a:pPr algn="ctr" eaLnBrk="1" hangingPunct="1"/>
            <a:r>
              <a:rPr lang="en-US" sz="3200" i="1" dirty="0" smtClean="0">
                <a:solidFill>
                  <a:schemeClr val="tx1"/>
                </a:solidFill>
                <a:cs typeface="Times New Roman" pitchFamily="18" charset="0"/>
              </a:rPr>
              <a:t>Q=W+</a:t>
            </a:r>
            <a:r>
              <a:rPr lang="el-GR" sz="3200" i="1" dirty="0" smtClean="0">
                <a:solidFill>
                  <a:schemeClr val="tx1"/>
                </a:solidFill>
                <a:cs typeface="Times New Roman" pitchFamily="18" charset="0"/>
              </a:rPr>
              <a:t>Δ</a:t>
            </a:r>
            <a:r>
              <a:rPr lang="en-US" sz="3200" i="1" dirty="0" smtClean="0">
                <a:solidFill>
                  <a:schemeClr val="tx1"/>
                </a:solidFill>
                <a:cs typeface="Times New Roman" pitchFamily="18" charset="0"/>
              </a:rPr>
              <a:t>U</a:t>
            </a:r>
          </a:p>
          <a:p>
            <a:pPr algn="just" eaLnBrk="1" hangingPunct="1"/>
            <a:r>
              <a:rPr lang="en-US" sz="3600" i="1" dirty="0" smtClean="0">
                <a:solidFill>
                  <a:schemeClr val="tx1"/>
                </a:solidFill>
                <a:cs typeface="Times New Roman" pitchFamily="18" charset="0"/>
              </a:rPr>
              <a:t>Where </a:t>
            </a:r>
            <a:r>
              <a:rPr lang="el-GR" sz="3600" i="1" dirty="0" smtClean="0">
                <a:solidFill>
                  <a:schemeClr val="tx1"/>
                </a:solidFill>
                <a:cs typeface="Times New Roman" pitchFamily="18" charset="0"/>
              </a:rPr>
              <a:t>Δ</a:t>
            </a:r>
            <a:r>
              <a:rPr lang="en-US" sz="3600" i="1" dirty="0" smtClean="0">
                <a:solidFill>
                  <a:schemeClr val="tx1"/>
                </a:solidFill>
                <a:cs typeface="Times New Roman" pitchFamily="18" charset="0"/>
              </a:rPr>
              <a:t>U is the change in the system’s internal energy. </a:t>
            </a:r>
          </a:p>
          <a:p>
            <a:pPr algn="ctr" eaLnBrk="1" hangingPunct="1"/>
            <a:r>
              <a:rPr lang="en-US" sz="3600" i="1" dirty="0" smtClean="0">
                <a:solidFill>
                  <a:schemeClr val="tx1"/>
                </a:solidFill>
                <a:cs typeface="Times New Roman" pitchFamily="18" charset="0"/>
              </a:rPr>
              <a:t>ΔU=Q-W</a:t>
            </a:r>
          </a:p>
          <a:p>
            <a:pPr marL="0" indent="0" algn="just" eaLnBrk="1" hangingPunct="1">
              <a:buNone/>
            </a:pPr>
            <a:endParaRPr lang="en-US" sz="2000" dirty="0"/>
          </a:p>
          <a:p>
            <a:pPr algn="just" eaLnBrk="1" hangingPunct="1"/>
            <a:r>
              <a:rPr lang="en-US" sz="2000" dirty="0" smtClean="0">
                <a:solidFill>
                  <a:schemeClr val="tx1"/>
                </a:solidFill>
              </a:rPr>
              <a:t>Here Δ</a:t>
            </a:r>
            <a:r>
              <a:rPr lang="en-US" sz="2000" i="1" dirty="0" smtClean="0">
                <a:solidFill>
                  <a:schemeClr val="tx1"/>
                </a:solidFill>
              </a:rPr>
              <a:t>U </a:t>
            </a:r>
            <a:r>
              <a:rPr lang="en-US" sz="2000" dirty="0" smtClean="0">
                <a:solidFill>
                  <a:schemeClr val="tx1"/>
                </a:solidFill>
              </a:rPr>
              <a:t>is the </a:t>
            </a:r>
            <a:r>
              <a:rPr lang="en-US" sz="2000" i="1" dirty="0" smtClean="0">
                <a:solidFill>
                  <a:schemeClr val="tx1"/>
                </a:solidFill>
              </a:rPr>
              <a:t>change in internal energy U </a:t>
            </a:r>
            <a:r>
              <a:rPr lang="en-US" sz="2000" dirty="0" smtClean="0">
                <a:solidFill>
                  <a:schemeClr val="tx1"/>
                </a:solidFill>
              </a:rPr>
              <a:t>of the system. </a:t>
            </a:r>
            <a:r>
              <a:rPr lang="en-US" sz="2000" i="1" dirty="0" smtClean="0">
                <a:solidFill>
                  <a:schemeClr val="tx1"/>
                </a:solidFill>
              </a:rPr>
              <a:t>Q </a:t>
            </a:r>
            <a:r>
              <a:rPr lang="en-US" sz="2000" dirty="0" smtClean="0">
                <a:solidFill>
                  <a:schemeClr val="tx1"/>
                </a:solidFill>
              </a:rPr>
              <a:t>is the </a:t>
            </a:r>
            <a:r>
              <a:rPr lang="en-US" sz="2000" i="1" dirty="0" smtClean="0">
                <a:solidFill>
                  <a:schemeClr val="tx1"/>
                </a:solidFill>
              </a:rPr>
              <a:t>net heat transferred into the system</a:t>
            </a:r>
            <a:r>
              <a:rPr lang="en-US" sz="2000" dirty="0" smtClean="0">
                <a:solidFill>
                  <a:schemeClr val="tx1"/>
                </a:solidFill>
              </a:rPr>
              <a:t>—that is, </a:t>
            </a:r>
            <a:r>
              <a:rPr lang="en-US" sz="2000" i="1" dirty="0" smtClean="0">
                <a:solidFill>
                  <a:schemeClr val="tx1"/>
                </a:solidFill>
              </a:rPr>
              <a:t>Q </a:t>
            </a:r>
            <a:r>
              <a:rPr lang="en-US" sz="2000" dirty="0" smtClean="0">
                <a:solidFill>
                  <a:schemeClr val="tx1"/>
                </a:solidFill>
              </a:rPr>
              <a:t>is the sum of all heat transfer into and out of the system. </a:t>
            </a:r>
            <a:r>
              <a:rPr lang="en-US" sz="2000" i="1" dirty="0" smtClean="0">
                <a:solidFill>
                  <a:schemeClr val="tx1"/>
                </a:solidFill>
              </a:rPr>
              <a:t>W </a:t>
            </a:r>
            <a:r>
              <a:rPr lang="en-US" sz="2000" dirty="0" smtClean="0">
                <a:solidFill>
                  <a:schemeClr val="tx1"/>
                </a:solidFill>
              </a:rPr>
              <a:t>is the </a:t>
            </a:r>
            <a:r>
              <a:rPr lang="en-US" sz="2000" i="1" dirty="0" smtClean="0">
                <a:solidFill>
                  <a:schemeClr val="tx1"/>
                </a:solidFill>
              </a:rPr>
              <a:t>net work done by the system</a:t>
            </a:r>
            <a:r>
              <a:rPr lang="en-US" sz="2000" dirty="0" smtClean="0">
                <a:solidFill>
                  <a:schemeClr val="tx1"/>
                </a:solidFill>
              </a:rPr>
              <a:t>—that is, </a:t>
            </a:r>
            <a:r>
              <a:rPr lang="en-US" sz="2000" i="1" dirty="0" smtClean="0">
                <a:solidFill>
                  <a:schemeClr val="tx1"/>
                </a:solidFill>
              </a:rPr>
              <a:t>W </a:t>
            </a:r>
            <a:r>
              <a:rPr lang="en-US" sz="2000" dirty="0" smtClean="0">
                <a:solidFill>
                  <a:schemeClr val="tx1"/>
                </a:solidFill>
              </a:rPr>
              <a:t>is the sum of all work done on or by the system. We use the following sign conventions: </a:t>
            </a:r>
          </a:p>
          <a:p>
            <a:pPr marL="0" indent="0" algn="just" eaLnBrk="1" hangingPunct="1">
              <a:buNone/>
            </a:pPr>
            <a:r>
              <a:rPr lang="en-US" sz="2400" b="1" i="1" dirty="0" smtClean="0">
                <a:solidFill>
                  <a:schemeClr val="tx1"/>
                </a:solidFill>
              </a:rPr>
              <a:t>if Q is positive, then there is a net heat transfer into the system; if W is positive, then there is net work done by the system. So positive Q adds energy to the system and positive W takes energy from the system.</a:t>
            </a:r>
            <a:endParaRPr lang="ru-RU" sz="2400" b="1" i="1" dirty="0" smtClean="0">
              <a:solidFill>
                <a:schemeClr val="tx1"/>
              </a:solidFill>
              <a:cs typeface="Times New Roman" pitchFamily="18" charset="0"/>
            </a:endParaRPr>
          </a:p>
        </p:txBody>
      </p:sp>
    </p:spTree>
    <p:extLst>
      <p:ext uri="{BB962C8B-B14F-4D97-AF65-F5344CB8AC3E}">
        <p14:creationId xmlns:p14="http://schemas.microsoft.com/office/powerpoint/2010/main" val="752062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a:xfrm>
            <a:off x="1219200" y="76200"/>
            <a:ext cx="10636251" cy="457201"/>
          </a:xfrm>
        </p:spPr>
        <p:txBody>
          <a:bodyPr rtlCol="0">
            <a:noAutofit/>
          </a:bodyPr>
          <a:lstStyle/>
          <a:p>
            <a:pPr marL="609600" indent="-609600" eaLnBrk="1" fontAlgn="auto" hangingPunct="1">
              <a:lnSpc>
                <a:spcPct val="90000"/>
              </a:lnSpc>
              <a:spcAft>
                <a:spcPts val="0"/>
              </a:spcAft>
              <a:defRPr/>
            </a:pPr>
            <a:r>
              <a:rPr lang="en-US" sz="3200" b="1" dirty="0">
                <a:solidFill>
                  <a:schemeClr val="accent2">
                    <a:lumMod val="75000"/>
                  </a:schemeClr>
                </a:solidFill>
                <a:latin typeface="+mn-lt"/>
              </a:rPr>
              <a:t>The First Law of Thermodynamics</a:t>
            </a:r>
            <a:endParaRPr lang="en-US" sz="3200" b="1" i="1" dirty="0" smtClean="0">
              <a:solidFill>
                <a:schemeClr val="accent2">
                  <a:lumMod val="75000"/>
                </a:schemeClr>
              </a:solidFill>
              <a:latin typeface="+mn-lt"/>
            </a:endParaRPr>
          </a:p>
        </p:txBody>
      </p:sp>
      <p:sp>
        <p:nvSpPr>
          <p:cNvPr id="10243" name="Объект 1"/>
          <p:cNvSpPr>
            <a:spLocks noGrp="1"/>
          </p:cNvSpPr>
          <p:nvPr>
            <p:ph idx="1"/>
          </p:nvPr>
        </p:nvSpPr>
        <p:spPr>
          <a:xfrm>
            <a:off x="957943" y="957943"/>
            <a:ext cx="10784114" cy="5671457"/>
          </a:xfrm>
        </p:spPr>
        <p:txBody>
          <a:bodyPr>
            <a:normAutofit fontScale="92500" lnSpcReduction="20000"/>
          </a:bodyPr>
          <a:lstStyle/>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r>
              <a:rPr lang="en-US" sz="3000" b="1" i="1" dirty="0">
                <a:solidFill>
                  <a:srgbClr val="FF0000"/>
                </a:solidFill>
              </a:rPr>
              <a:t>Internal energy—</a:t>
            </a:r>
            <a:r>
              <a:rPr lang="en-US" sz="3000" b="1" i="1" dirty="0"/>
              <a:t>the sum of the kinetic and potential energies of a system’s atoms and molecules</a:t>
            </a:r>
            <a:r>
              <a:rPr lang="en-US" sz="2400" dirty="0" smtClean="0">
                <a:solidFill>
                  <a:schemeClr val="tx1"/>
                </a:solidFill>
              </a:rPr>
              <a:t>. Can be divided into many subcategories, such as thermal and chemical energy. </a:t>
            </a:r>
            <a:r>
              <a:rPr lang="en-US" sz="3000" b="1" i="1" dirty="0" smtClean="0">
                <a:solidFill>
                  <a:schemeClr val="tx1"/>
                </a:solidFill>
              </a:rPr>
              <a:t>Depends only on the state of a system (such as its P , V , and T ), not on how the energy entered the system. </a:t>
            </a:r>
            <a:r>
              <a:rPr lang="en-US" sz="2400" dirty="0" smtClean="0">
                <a:solidFill>
                  <a:schemeClr val="tx1"/>
                </a:solidFill>
              </a:rPr>
              <a:t>Change in internal energy is path independent. </a:t>
            </a:r>
          </a:p>
          <a:p>
            <a:pPr algn="just" eaLnBrk="1" hangingPunct="1"/>
            <a:r>
              <a:rPr lang="en-US" sz="3000" b="1" i="1" dirty="0">
                <a:solidFill>
                  <a:srgbClr val="FF0000"/>
                </a:solidFill>
              </a:rPr>
              <a:t>Q Heat</a:t>
            </a:r>
            <a:r>
              <a:rPr lang="en-US" sz="2400" dirty="0" smtClean="0">
                <a:solidFill>
                  <a:schemeClr val="tx1"/>
                </a:solidFill>
              </a:rPr>
              <a:t>—</a:t>
            </a:r>
            <a:r>
              <a:rPr lang="en-US" sz="3000" b="1" i="1" dirty="0"/>
              <a:t>energy transferred because of a temperature difference. </a:t>
            </a:r>
            <a:r>
              <a:rPr lang="en-US" sz="2400" dirty="0" smtClean="0">
                <a:solidFill>
                  <a:schemeClr val="tx1"/>
                </a:solidFill>
              </a:rPr>
              <a:t>Characterized by random molecular motion. </a:t>
            </a:r>
            <a:r>
              <a:rPr lang="en-US" sz="3000" b="1" i="1" dirty="0"/>
              <a:t>Highly dependent on path. Q entering a system is positive.</a:t>
            </a:r>
          </a:p>
          <a:p>
            <a:pPr algn="just" eaLnBrk="1" hangingPunct="1"/>
            <a:r>
              <a:rPr lang="en-US" sz="3000" b="1" i="1" dirty="0">
                <a:solidFill>
                  <a:srgbClr val="FF0000"/>
                </a:solidFill>
              </a:rPr>
              <a:t>W Work</a:t>
            </a:r>
            <a:r>
              <a:rPr lang="en-US" sz="2400" dirty="0" smtClean="0">
                <a:solidFill>
                  <a:schemeClr val="tx1"/>
                </a:solidFill>
              </a:rPr>
              <a:t>—</a:t>
            </a:r>
            <a:r>
              <a:rPr lang="en-US" sz="3000" b="1" i="1" dirty="0"/>
              <a:t>energy transferred by a force moving through a distance. </a:t>
            </a:r>
            <a:r>
              <a:rPr lang="en-US" sz="2400" dirty="0" smtClean="0">
                <a:solidFill>
                  <a:schemeClr val="tx1"/>
                </a:solidFill>
              </a:rPr>
              <a:t>An organized, orderly process. Path dependent. </a:t>
            </a:r>
            <a:r>
              <a:rPr lang="en-US" sz="3000" b="1" i="1" dirty="0"/>
              <a:t>W done by a system (either against an external force or to increase the volume of the system) is positive.</a:t>
            </a:r>
            <a:endParaRPr lang="ru-RU" sz="3000" b="1" i="1" dirty="0"/>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33401"/>
            <a:ext cx="9525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80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a:srcRect/>
          <a:stretch>
            <a:fillRect/>
          </a:stretch>
        </p:blipFill>
        <p:spPr bwMode="auto">
          <a:xfrm>
            <a:off x="1083396" y="928670"/>
            <a:ext cx="8975004" cy="5670913"/>
          </a:xfrm>
          <a:prstGeom prst="rect">
            <a:avLst/>
          </a:prstGeom>
          <a:noFill/>
          <a:ln w="9525">
            <a:noFill/>
            <a:miter lim="800000"/>
            <a:headEnd/>
            <a:tailEnd/>
          </a:ln>
          <a:effectLst/>
        </p:spPr>
      </p:pic>
      <p:pic>
        <p:nvPicPr>
          <p:cNvPr id="35845" name="Picture 5"/>
          <p:cNvPicPr>
            <a:picLocks noChangeAspect="1" noChangeArrowheads="1"/>
          </p:cNvPicPr>
          <p:nvPr/>
        </p:nvPicPr>
        <p:blipFill>
          <a:blip r:embed="rId3"/>
          <a:srcRect/>
          <a:stretch>
            <a:fillRect/>
          </a:stretch>
        </p:blipFill>
        <p:spPr bwMode="auto">
          <a:xfrm>
            <a:off x="1047712" y="109330"/>
            <a:ext cx="8970931" cy="819340"/>
          </a:xfrm>
          <a:prstGeom prst="rect">
            <a:avLst/>
          </a:prstGeom>
          <a:noFill/>
          <a:ln w="9525">
            <a:noFill/>
            <a:miter lim="800000"/>
            <a:headEnd/>
            <a:tailEnd/>
          </a:ln>
          <a:effectLst/>
        </p:spPr>
      </p:pic>
    </p:spTree>
    <p:extLst>
      <p:ext uri="{BB962C8B-B14F-4D97-AF65-F5344CB8AC3E}">
        <p14:creationId xmlns:p14="http://schemas.microsoft.com/office/powerpoint/2010/main" val="276199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979714" y="410920"/>
            <a:ext cx="10069286" cy="5510910"/>
          </a:xfrm>
          <a:prstGeom prst="rect">
            <a:avLst/>
          </a:prstGeom>
          <a:noFill/>
          <a:ln w="9525">
            <a:noFill/>
            <a:miter lim="800000"/>
            <a:headEnd/>
            <a:tailEnd/>
          </a:ln>
          <a:effectLst/>
        </p:spPr>
      </p:pic>
    </p:spTree>
    <p:extLst>
      <p:ext uri="{BB962C8B-B14F-4D97-AF65-F5344CB8AC3E}">
        <p14:creationId xmlns:p14="http://schemas.microsoft.com/office/powerpoint/2010/main" val="369028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9366"/>
            <a:ext cx="10515600" cy="1325563"/>
          </a:xfrm>
        </p:spPr>
        <p:txBody>
          <a:bodyPr>
            <a:normAutofit/>
          </a:bodyPr>
          <a:lstStyle/>
          <a:p>
            <a:r>
              <a:rPr lang="en-US" b="1" dirty="0">
                <a:latin typeface="Comic Sans MS" pitchFamily="66" charset="0"/>
              </a:rPr>
              <a:t>The first law of thermodynamics</a:t>
            </a:r>
            <a:endParaRPr lang="ru-RU" b="1" dirty="0">
              <a:latin typeface="Comic Sans MS" pitchFamily="66" charset="0"/>
            </a:endParaRPr>
          </a:p>
        </p:txBody>
      </p:sp>
      <p:sp>
        <p:nvSpPr>
          <p:cNvPr id="4" name="Rectangle 3"/>
          <p:cNvSpPr>
            <a:spLocks noGrp="1" noChangeArrowheads="1"/>
          </p:cNvSpPr>
          <p:nvPr>
            <p:ph idx="1"/>
          </p:nvPr>
        </p:nvSpPr>
        <p:spPr bwMode="auto">
          <a:xfrm>
            <a:off x="937369" y="1238251"/>
            <a:ext cx="10575634" cy="3264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gn="just">
              <a:buFont typeface="Arial" pitchFamily="34" charset="0"/>
              <a:buAutoNum type="arabicParenR"/>
            </a:pPr>
            <a:r>
              <a:rPr lang="en-US" sz="3600" dirty="0"/>
              <a:t>The change in internal energy is independent of the process path.</a:t>
            </a:r>
            <a:endParaRPr lang="ru-RU" sz="3600" dirty="0"/>
          </a:p>
          <a:p>
            <a:pPr marL="514350" indent="-514350" algn="just">
              <a:buAutoNum type="arabicParenR"/>
            </a:pPr>
            <a:endParaRPr lang="ru-RU" dirty="0">
              <a:latin typeface="Comic Sans MS" pitchFamily="66" charset="0"/>
            </a:endParaRPr>
          </a:p>
          <a:p>
            <a:pPr marL="0" indent="0" algn="just">
              <a:buNone/>
            </a:pPr>
            <a:endParaRPr lang="ru-RU" dirty="0">
              <a:latin typeface="Comic Sans MS" pitchFamily="66" charset="0"/>
            </a:endParaRPr>
          </a:p>
          <a:p>
            <a:pPr marL="0" indent="0" algn="just">
              <a:buNone/>
            </a:pPr>
            <a:endParaRPr lang="en-US" dirty="0">
              <a:latin typeface="Comic Sans MS" pitchFamily="66" charset="0"/>
            </a:endParaRPr>
          </a:p>
          <a:p>
            <a:pPr marL="0" indent="0" algn="just">
              <a:buNone/>
            </a:pPr>
            <a:r>
              <a:rPr lang="ru-RU" sz="3600" dirty="0">
                <a:latin typeface="Calibri" panose="020F0502020204030204" pitchFamily="34" charset="0"/>
                <a:cs typeface="Calibri" panose="020F0502020204030204" pitchFamily="34" charset="0"/>
              </a:rPr>
              <a:t>2) </a:t>
            </a:r>
            <a:r>
              <a:rPr lang="en-US" sz="3600" dirty="0">
                <a:latin typeface="Calibri" panose="020F0502020204030204" pitchFamily="34" charset="0"/>
                <a:cs typeface="Calibri" panose="020F0502020204030204" pitchFamily="34" charset="0"/>
              </a:rPr>
              <a:t>Work in thermodynamics</a:t>
            </a:r>
            <a:endParaRPr lang="ru-RU" sz="3600" dirty="0">
              <a:latin typeface="Calibri" panose="020F0502020204030204" pitchFamily="34" charset="0"/>
              <a:cs typeface="Calibri" panose="020F0502020204030204" pitchFamily="34" charset="0"/>
            </a:endParaRPr>
          </a:p>
        </p:txBody>
      </p:sp>
      <p:graphicFrame>
        <p:nvGraphicFramePr>
          <p:cNvPr id="5" name="Объект 4"/>
          <p:cNvGraphicFramePr>
            <a:graphicFrameLocks noChangeAspect="1"/>
          </p:cNvGraphicFramePr>
          <p:nvPr>
            <p:extLst/>
          </p:nvPr>
        </p:nvGraphicFramePr>
        <p:xfrm>
          <a:off x="1151068" y="2409926"/>
          <a:ext cx="4008828" cy="1217496"/>
        </p:xfrm>
        <a:graphic>
          <a:graphicData uri="http://schemas.openxmlformats.org/presentationml/2006/ole">
            <mc:AlternateContent xmlns:mc="http://schemas.openxmlformats.org/markup-compatibility/2006">
              <mc:Choice xmlns:v="urn:schemas-microsoft-com:vml" Requires="v">
                <p:oleObj spid="_x0000_s1130" name="Формула" r:id="rId3" imgW="1282700" imgH="393700" progId="Equation.3">
                  <p:embed/>
                </p:oleObj>
              </mc:Choice>
              <mc:Fallback>
                <p:oleObj name="Формула" r:id="rId3" imgW="1282700" imgH="393700" progId="Equation.3">
                  <p:embed/>
                  <p:pic>
                    <p:nvPicPr>
                      <p:cNvPr id="5" name="Объект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068" y="2409926"/>
                        <a:ext cx="4008828" cy="1217496"/>
                      </a:xfrm>
                      <a:prstGeom prst="rect">
                        <a:avLst/>
                      </a:prstGeom>
                      <a:noFill/>
                      <a:extLst/>
                    </p:spPr>
                  </p:pic>
                </p:oleObj>
              </mc:Fallback>
            </mc:AlternateContent>
          </a:graphicData>
        </a:graphic>
      </p:graphicFrame>
      <p:graphicFrame>
        <p:nvGraphicFramePr>
          <p:cNvPr id="6" name="Объект 5"/>
          <p:cNvGraphicFramePr>
            <a:graphicFrameLocks noChangeAspect="1"/>
          </p:cNvGraphicFramePr>
          <p:nvPr>
            <p:extLst/>
          </p:nvPr>
        </p:nvGraphicFramePr>
        <p:xfrm>
          <a:off x="5663953" y="2335420"/>
          <a:ext cx="5142592" cy="1309604"/>
        </p:xfrm>
        <a:graphic>
          <a:graphicData uri="http://schemas.openxmlformats.org/presentationml/2006/ole">
            <mc:AlternateContent xmlns:mc="http://schemas.openxmlformats.org/markup-compatibility/2006">
              <mc:Choice xmlns:v="urn:schemas-microsoft-com:vml" Requires="v">
                <p:oleObj spid="_x0000_s1131" name="Формула" r:id="rId5" imgW="1536033" imgH="393529" progId="Equation.3">
                  <p:embed/>
                </p:oleObj>
              </mc:Choice>
              <mc:Fallback>
                <p:oleObj name="Формула" r:id="rId5" imgW="1536033" imgH="393529" progId="Equation.3">
                  <p:embed/>
                  <p:pic>
                    <p:nvPicPr>
                      <p:cNvPr id="6" name="Объект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3953" y="2335420"/>
                        <a:ext cx="5142592" cy="1309604"/>
                      </a:xfrm>
                      <a:prstGeom prst="rect">
                        <a:avLst/>
                      </a:prstGeom>
                      <a:noFill/>
                      <a:extLst/>
                    </p:spPr>
                  </p:pic>
                </p:oleObj>
              </mc:Fallback>
            </mc:AlternateContent>
          </a:graphicData>
        </a:graphic>
      </p:graphicFrame>
      <p:sp>
        <p:nvSpPr>
          <p:cNvPr id="7" name="Rectangle 5"/>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6"/>
          <p:cNvSpPr>
            <a:spLocks noChangeArrowheads="1"/>
          </p:cNvSpPr>
          <p:nvPr/>
        </p:nvSpPr>
        <p:spPr bwMode="auto">
          <a:xfrm>
            <a:off x="1524001" y="663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7"/>
          <p:cNvSpPr>
            <a:spLocks noChangeArrowheads="1"/>
          </p:cNvSpPr>
          <p:nvPr/>
        </p:nvSpPr>
        <p:spPr bwMode="auto">
          <a:xfrm>
            <a:off x="1524000" y="1084363"/>
            <a:ext cx="7312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ru-RU" sz="1400">
                <a:latin typeface="Arial" pitchFamily="34" charset="0"/>
                <a:ea typeface="Times New Roman" pitchFamily="18" charset="0"/>
                <a:cs typeface="Arial" pitchFamily="34" charset="0"/>
              </a:rPr>
              <a:t>           </a:t>
            </a:r>
            <a:endParaRPr lang="ru-RU">
              <a:latin typeface="Arial" pitchFamily="34" charset="0"/>
              <a:cs typeface="Arial" pitchFamily="34" charset="0"/>
            </a:endParaRPr>
          </a:p>
        </p:txBody>
      </p:sp>
      <p:pic>
        <p:nvPicPr>
          <p:cNvPr id="10" name="Picture 5"/>
          <p:cNvPicPr>
            <a:picLocks noChangeAspect="1" noChangeArrowheads="1"/>
          </p:cNvPicPr>
          <p:nvPr/>
        </p:nvPicPr>
        <p:blipFill>
          <a:blip r:embed="rId7" cstate="print">
            <a:extLst>
              <a:ext uri="{BEBA8EAE-BF5A-486C-A8C5-ECC9F3942E4B}">
                <a14:imgProps xmlns:a14="http://schemas.microsoft.com/office/drawing/2010/main">
                  <a14:imgLayer r:embed="rId8">
                    <a14:imgEffect>
                      <a14:colorTemperature colorTemp="5300"/>
                    </a14:imgEffect>
                  </a14:imgLayer>
                </a14:imgProps>
              </a:ext>
              <a:ext uri="{28A0092B-C50C-407E-A947-70E740481C1C}">
                <a14:useLocalDpi xmlns:a14="http://schemas.microsoft.com/office/drawing/2010/main" val="0"/>
              </a:ext>
            </a:extLst>
          </a:blip>
          <a:srcRect l="63217" t="-517"/>
          <a:stretch>
            <a:fillRect/>
          </a:stretch>
        </p:blipFill>
        <p:spPr bwMode="auto">
          <a:xfrm>
            <a:off x="7379319" y="3906982"/>
            <a:ext cx="4131737" cy="29510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56" name="Object 16"/>
          <p:cNvGraphicFramePr>
            <a:graphicFrameLocks noChangeAspect="1"/>
          </p:cNvGraphicFramePr>
          <p:nvPr/>
        </p:nvGraphicFramePr>
        <p:xfrm>
          <a:off x="1543051" y="4851400"/>
          <a:ext cx="2322513" cy="2006600"/>
        </p:xfrm>
        <a:graphic>
          <a:graphicData uri="http://schemas.openxmlformats.org/presentationml/2006/ole">
            <mc:AlternateContent xmlns:mc="http://schemas.openxmlformats.org/markup-compatibility/2006">
              <mc:Choice xmlns:v="urn:schemas-microsoft-com:vml" Requires="v">
                <p:oleObj spid="_x0000_s1132" name="Формула" r:id="rId9" imgW="736560" imgH="634680" progId="Equation.3">
                  <p:embed/>
                </p:oleObj>
              </mc:Choice>
              <mc:Fallback>
                <p:oleObj name="Формула" r:id="rId9" imgW="736560" imgH="634680" progId="Equation.3">
                  <p:embed/>
                  <p:pic>
                    <p:nvPicPr>
                      <p:cNvPr id="10256"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3051" y="4851400"/>
                        <a:ext cx="2322513" cy="200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7" name="Object 17"/>
          <p:cNvGraphicFramePr>
            <a:graphicFrameLocks noChangeAspect="1"/>
          </p:cNvGraphicFramePr>
          <p:nvPr/>
        </p:nvGraphicFramePr>
        <p:xfrm>
          <a:off x="4295800" y="4941168"/>
          <a:ext cx="2971800" cy="787400"/>
        </p:xfrm>
        <a:graphic>
          <a:graphicData uri="http://schemas.openxmlformats.org/presentationml/2006/ole">
            <mc:AlternateContent xmlns:mc="http://schemas.openxmlformats.org/markup-compatibility/2006">
              <mc:Choice xmlns:v="urn:schemas-microsoft-com:vml" Requires="v">
                <p:oleObj spid="_x0000_s1133" name="Формула" r:id="rId11" imgW="761760" imgH="203040" progId="Equation.3">
                  <p:embed/>
                </p:oleObj>
              </mc:Choice>
              <mc:Fallback>
                <p:oleObj name="Формула" r:id="rId11" imgW="761760" imgH="203040" progId="Equation.3">
                  <p:embed/>
                  <p:pic>
                    <p:nvPicPr>
                      <p:cNvPr id="10257"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5800" y="4941168"/>
                        <a:ext cx="2971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25"/>
          <p:cNvSpPr>
            <a:spLocks/>
          </p:cNvSpPr>
          <p:nvPr/>
        </p:nvSpPr>
        <p:spPr bwMode="auto">
          <a:xfrm>
            <a:off x="3791745" y="4984750"/>
            <a:ext cx="288925" cy="1873250"/>
          </a:xfrm>
          <a:prstGeom prst="rightBrace">
            <a:avLst>
              <a:gd name="adj1" fmla="val 540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Tree>
    <p:extLst>
      <p:ext uri="{BB962C8B-B14F-4D97-AF65-F5344CB8AC3E}">
        <p14:creationId xmlns:p14="http://schemas.microsoft.com/office/powerpoint/2010/main" val="230287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02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2072" y="1"/>
            <a:ext cx="6135928" cy="4745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41619" t="47936" r="41011" b="23510"/>
          <a:stretch>
            <a:fillRect/>
          </a:stretch>
        </p:blipFill>
        <p:spPr bwMode="auto">
          <a:xfrm>
            <a:off x="914400" y="1126728"/>
            <a:ext cx="3021360" cy="201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2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7"/>
          <p:cNvSpPr>
            <a:spLocks noChangeArrowheads="1"/>
          </p:cNvSpPr>
          <p:nvPr/>
        </p:nvSpPr>
        <p:spPr bwMode="auto">
          <a:xfrm>
            <a:off x="1524000" y="0"/>
            <a:ext cx="9144000"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000" dirty="0">
                <a:solidFill>
                  <a:srgbClr val="000000"/>
                </a:solidFill>
                <a:cs typeface="Times New Roman" pitchFamily="18" charset="0"/>
              </a:rPr>
              <a:t>For positive work</a:t>
            </a:r>
            <a:r>
              <a:rPr lang="ru-RU" sz="4000" dirty="0">
                <a:solidFill>
                  <a:srgbClr val="000000"/>
                </a:solidFill>
                <a:cs typeface="Times New Roman" pitchFamily="18" charset="0"/>
              </a:rPr>
              <a:t/>
            </a:r>
            <a:br>
              <a:rPr lang="ru-RU" sz="4000" dirty="0">
                <a:solidFill>
                  <a:srgbClr val="000000"/>
                </a:solidFill>
                <a:cs typeface="Times New Roman" pitchFamily="18" charset="0"/>
              </a:rPr>
            </a:br>
            <a:r>
              <a:rPr lang="ru-RU" sz="2800" dirty="0">
                <a:solidFill>
                  <a:srgbClr val="000000"/>
                </a:solidFill>
              </a:rPr>
              <a:t/>
            </a:r>
            <a:br>
              <a:rPr lang="ru-RU" sz="2800" dirty="0">
                <a:solidFill>
                  <a:srgbClr val="000000"/>
                </a:solidFill>
              </a:rPr>
            </a:br>
            <a:r>
              <a:rPr lang="ru-RU" sz="2800" dirty="0">
                <a:solidFill>
                  <a:srgbClr val="000000"/>
                </a:solidFill>
                <a:cs typeface="Times New Roman" pitchFamily="18" charset="0"/>
              </a:rPr>
              <a:t>		</a:t>
            </a:r>
            <a:r>
              <a:rPr lang="ru-RU" sz="2800" dirty="0">
                <a:solidFill>
                  <a:srgbClr val="000000"/>
                </a:solidFill>
              </a:rPr>
              <a:t>                                     </a:t>
            </a:r>
            <a:r>
              <a:rPr lang="ru-RU" sz="2800" dirty="0">
                <a:solidFill>
                  <a:schemeClr val="bg1"/>
                </a:solidFill>
              </a:rPr>
              <a:t>      </a:t>
            </a:r>
            <a:br>
              <a:rPr lang="ru-RU" sz="2800" dirty="0">
                <a:solidFill>
                  <a:schemeClr val="bg1"/>
                </a:solidFill>
              </a:rPr>
            </a:br>
            <a:endParaRPr lang="ru-RU" sz="2800" b="1" dirty="0">
              <a:solidFill>
                <a:schemeClr val="bg1"/>
              </a:solidFill>
              <a:cs typeface="Times New Roman" pitchFamily="18" charset="0"/>
            </a:endParaRPr>
          </a:p>
          <a:p>
            <a:endParaRPr lang="ru-RU" sz="2800" b="1" dirty="0">
              <a:solidFill>
                <a:schemeClr val="bg1"/>
              </a:solidFill>
              <a:cs typeface="Times New Roman" pitchFamily="18" charset="0"/>
            </a:endParaRPr>
          </a:p>
          <a:p>
            <a:endParaRPr lang="en-US" sz="4000" dirty="0">
              <a:cs typeface="Times New Roman" pitchFamily="18" charset="0"/>
            </a:endParaRPr>
          </a:p>
          <a:p>
            <a:r>
              <a:rPr lang="en-US" sz="4000" dirty="0" smtClean="0">
                <a:cs typeface="Times New Roman" pitchFamily="18" charset="0"/>
              </a:rPr>
              <a:t>For </a:t>
            </a:r>
            <a:r>
              <a:rPr lang="en-US" sz="4000" dirty="0">
                <a:cs typeface="Times New Roman" pitchFamily="18" charset="0"/>
              </a:rPr>
              <a:t>negative work</a:t>
            </a:r>
            <a:r>
              <a:rPr lang="en-US" sz="4000" dirty="0">
                <a:solidFill>
                  <a:schemeClr val="bg1"/>
                </a:solidFill>
                <a:cs typeface="Times New Roman" pitchFamily="18" charset="0"/>
              </a:rPr>
              <a:t> </a:t>
            </a:r>
            <a:r>
              <a:rPr lang="ru-RU" sz="4000" dirty="0">
                <a:solidFill>
                  <a:srgbClr val="000000"/>
                </a:solidFill>
              </a:rPr>
              <a:t/>
            </a:r>
            <a:br>
              <a:rPr lang="ru-RU" sz="4000" dirty="0">
                <a:solidFill>
                  <a:srgbClr val="000000"/>
                </a:solidFill>
              </a:rPr>
            </a:br>
            <a:r>
              <a:rPr lang="ru-RU" sz="2800" dirty="0">
                <a:solidFill>
                  <a:srgbClr val="000000"/>
                </a:solidFill>
                <a:cs typeface="Times New Roman" pitchFamily="18" charset="0"/>
              </a:rPr>
              <a:t/>
            </a:r>
            <a:br>
              <a:rPr lang="ru-RU" sz="2800" dirty="0">
                <a:solidFill>
                  <a:srgbClr val="000000"/>
                </a:solidFill>
                <a:cs typeface="Times New Roman" pitchFamily="18" charset="0"/>
              </a:rPr>
            </a:br>
            <a:r>
              <a:rPr lang="ru-RU" sz="2800" dirty="0">
                <a:solidFill>
                  <a:srgbClr val="000000"/>
                </a:solidFill>
                <a:cs typeface="Times New Roman" pitchFamily="18" charset="0"/>
              </a:rPr>
              <a:t>		</a:t>
            </a:r>
            <a:r>
              <a:rPr lang="ru-RU" sz="2800" dirty="0">
                <a:solidFill>
                  <a:srgbClr val="000000"/>
                </a:solidFill>
              </a:rPr>
              <a:t>                                            </a:t>
            </a:r>
            <a:r>
              <a:rPr lang="ru-RU" sz="2800" dirty="0">
                <a:solidFill>
                  <a:srgbClr val="000000"/>
                </a:solidFill>
                <a:cs typeface="Times New Roman" pitchFamily="18" charset="0"/>
              </a:rPr>
              <a:t/>
            </a:r>
            <a:br>
              <a:rPr lang="ru-RU" sz="2800" dirty="0">
                <a:solidFill>
                  <a:srgbClr val="000000"/>
                </a:solidFill>
                <a:cs typeface="Times New Roman" pitchFamily="18" charset="0"/>
              </a:rPr>
            </a:br>
            <a:endParaRPr lang="ru-RU" sz="2800" dirty="0"/>
          </a:p>
        </p:txBody>
      </p:sp>
      <p:sp>
        <p:nvSpPr>
          <p:cNvPr id="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6" name="Object 5"/>
          <p:cNvGraphicFramePr>
            <a:graphicFrameLocks noChangeAspect="1"/>
          </p:cNvGraphicFramePr>
          <p:nvPr>
            <p:extLst/>
          </p:nvPr>
        </p:nvGraphicFramePr>
        <p:xfrm>
          <a:off x="3547262" y="1080571"/>
          <a:ext cx="3276600" cy="974725"/>
        </p:xfrm>
        <a:graphic>
          <a:graphicData uri="http://schemas.openxmlformats.org/presentationml/2006/ole">
            <mc:AlternateContent xmlns:mc="http://schemas.openxmlformats.org/markup-compatibility/2006">
              <mc:Choice xmlns:v="urn:schemas-microsoft-com:vml" Requires="v">
                <p:oleObj spid="_x0000_s2107" name="Формула" r:id="rId3" imgW="1053643" imgH="317362" progId="Equation.3">
                  <p:embed/>
                </p:oleObj>
              </mc:Choice>
              <mc:Fallback>
                <p:oleObj name="Формула" r:id="rId3" imgW="1053643" imgH="317362"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262" y="1080571"/>
                        <a:ext cx="327660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a:spLocks noChangeArrowheads="1"/>
          </p:cNvSpPr>
          <p:nvPr/>
        </p:nvSpPr>
        <p:spPr bwMode="auto">
          <a:xfrm>
            <a:off x="2362201" y="1567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8"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9" name="Object 8"/>
          <p:cNvGraphicFramePr>
            <a:graphicFrameLocks noChangeAspect="1"/>
          </p:cNvGraphicFramePr>
          <p:nvPr>
            <p:extLst>
              <p:ext uri="{D42A27DB-BD31-4B8C-83A1-F6EECF244321}">
                <p14:modId xmlns:p14="http://schemas.microsoft.com/office/powerpoint/2010/main" val="2498634335"/>
              </p:ext>
            </p:extLst>
          </p:nvPr>
        </p:nvGraphicFramePr>
        <p:xfrm>
          <a:off x="3347194" y="4181895"/>
          <a:ext cx="3235325" cy="985838"/>
        </p:xfrm>
        <a:graphic>
          <a:graphicData uri="http://schemas.openxmlformats.org/presentationml/2006/ole">
            <mc:AlternateContent xmlns:mc="http://schemas.openxmlformats.org/markup-compatibility/2006">
              <mc:Choice xmlns:v="urn:schemas-microsoft-com:vml" Requires="v">
                <p:oleObj spid="_x0000_s2108" name="Формула" r:id="rId5" imgW="1028254" imgH="317362" progId="Equation.3">
                  <p:embed/>
                </p:oleObj>
              </mc:Choice>
              <mc:Fallback>
                <p:oleObj name="Формула" r:id="rId5" imgW="1028254" imgH="317362" progId="Equation.3">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194" y="4181895"/>
                        <a:ext cx="3235325"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4" descr="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4191" y="92492"/>
            <a:ext cx="3682010" cy="267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images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8601" y="3234929"/>
            <a:ext cx="3657600" cy="267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18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7" name="Rectangle 7"/>
          <p:cNvSpPr>
            <a:spLocks noChangeArrowheads="1"/>
          </p:cNvSpPr>
          <p:nvPr/>
        </p:nvSpPr>
        <p:spPr bwMode="auto">
          <a:xfrm>
            <a:off x="2362201" y="1567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8"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pic>
        <p:nvPicPr>
          <p:cNvPr id="2066" name="Picture 18" descr="C:\Users\user\Desktop\fizika\Ryan's_chem_wik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3" y="748838"/>
            <a:ext cx="7391724" cy="298588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957619" y="118123"/>
            <a:ext cx="6096000" cy="2123658"/>
          </a:xfrm>
          <a:prstGeom prst="rect">
            <a:avLst/>
          </a:prstGeom>
        </p:spPr>
        <p:txBody>
          <a:bodyPr>
            <a:spAutoFit/>
          </a:bodyPr>
          <a:lstStyle/>
          <a:p>
            <a:r>
              <a:rPr lang="en-US" sz="4400" dirty="0">
                <a:solidFill>
                  <a:srgbClr val="FF0000"/>
                </a:solidFill>
              </a:rPr>
              <a:t>Energy is Conserved</a:t>
            </a:r>
          </a:p>
          <a:p>
            <a:r>
              <a:rPr lang="en-US" sz="4400" dirty="0">
                <a:solidFill>
                  <a:srgbClr val="FF0000"/>
                </a:solidFill>
              </a:rPr>
              <a:t/>
            </a:r>
            <a:br>
              <a:rPr lang="en-US" sz="4400" dirty="0">
                <a:solidFill>
                  <a:srgbClr val="FF0000"/>
                </a:solidFill>
              </a:rPr>
            </a:br>
            <a:endParaRPr lang="ru-RU" sz="4400" dirty="0">
              <a:solidFill>
                <a:srgbClr val="FF0000"/>
              </a:solidFill>
            </a:endParaRPr>
          </a:p>
        </p:txBody>
      </p:sp>
      <p:sp>
        <p:nvSpPr>
          <p:cNvPr id="3" name="Прямоугольник 2"/>
          <p:cNvSpPr/>
          <p:nvPr/>
        </p:nvSpPr>
        <p:spPr>
          <a:xfrm>
            <a:off x="6433457" y="2656504"/>
            <a:ext cx="5758543" cy="707886"/>
          </a:xfrm>
          <a:prstGeom prst="rect">
            <a:avLst/>
          </a:prstGeom>
        </p:spPr>
        <p:txBody>
          <a:bodyPr wrap="square">
            <a:spAutoFit/>
          </a:bodyPr>
          <a:lstStyle/>
          <a:p>
            <a:r>
              <a:rPr lang="el-GR" sz="4000" b="1" dirty="0"/>
              <a:t>Δ</a:t>
            </a:r>
            <a:r>
              <a:rPr lang="en-US" sz="4000" b="1" dirty="0" err="1"/>
              <a:t>U</a:t>
            </a:r>
            <a:r>
              <a:rPr lang="en-US" sz="4000" baseline="-25000" dirty="0" err="1"/>
              <a:t>system</a:t>
            </a:r>
            <a:r>
              <a:rPr lang="en-US" sz="4000" dirty="0"/>
              <a:t> = </a:t>
            </a:r>
            <a:r>
              <a:rPr lang="en-US" sz="4000" b="1" dirty="0"/>
              <a:t>-</a:t>
            </a:r>
            <a:r>
              <a:rPr lang="el-GR" sz="4000" b="1" dirty="0"/>
              <a:t>Δ</a:t>
            </a:r>
            <a:r>
              <a:rPr lang="en-US" sz="4000" b="1" dirty="0" err="1"/>
              <a:t>U</a:t>
            </a:r>
            <a:r>
              <a:rPr lang="en-US" sz="4000" baseline="-25000" dirty="0" err="1"/>
              <a:t>surroundings</a:t>
            </a:r>
            <a:endParaRPr lang="ru-RU" sz="4000" dirty="0"/>
          </a:p>
        </p:txBody>
      </p:sp>
      <p:sp>
        <p:nvSpPr>
          <p:cNvPr id="12" name="Прямоугольник 11"/>
          <p:cNvSpPr/>
          <p:nvPr/>
        </p:nvSpPr>
        <p:spPr>
          <a:xfrm>
            <a:off x="957619" y="3712811"/>
            <a:ext cx="10765971" cy="3170099"/>
          </a:xfrm>
          <a:prstGeom prst="rect">
            <a:avLst/>
          </a:prstGeom>
        </p:spPr>
        <p:txBody>
          <a:bodyPr wrap="square">
            <a:spAutoFit/>
          </a:bodyPr>
          <a:lstStyle/>
          <a:p>
            <a:r>
              <a:rPr lang="en-US" sz="2800" b="1" i="1" dirty="0">
                <a:solidFill>
                  <a:srgbClr val="FF0000"/>
                </a:solidFill>
              </a:rPr>
              <a:t>The signs of internal energy</a:t>
            </a:r>
          </a:p>
          <a:p>
            <a:r>
              <a:rPr lang="en-US" sz="2800" dirty="0"/>
              <a:t>Energy </a:t>
            </a:r>
            <a:r>
              <a:rPr lang="en-US" sz="2800" i="1" dirty="0"/>
              <a:t>entering</a:t>
            </a:r>
            <a:r>
              <a:rPr lang="en-US" sz="2800" dirty="0"/>
              <a:t> the system is </a:t>
            </a:r>
            <a:r>
              <a:rPr lang="en-US" sz="2800" b="1" dirty="0"/>
              <a:t>POSITIVE (+)</a:t>
            </a:r>
            <a:r>
              <a:rPr lang="en-US" sz="2800" dirty="0"/>
              <a:t>, meaning heat is </a:t>
            </a:r>
            <a:r>
              <a:rPr lang="en-US" sz="2800" i="1" dirty="0"/>
              <a:t>absorbed</a:t>
            </a:r>
            <a:r>
              <a:rPr lang="en-US" sz="2800" dirty="0" smtClean="0"/>
              <a:t>,</a:t>
            </a:r>
            <a:r>
              <a:rPr lang="en-US" sz="2800" dirty="0"/>
              <a:t> </a:t>
            </a:r>
            <a:r>
              <a:rPr lang="en-US" sz="2800" b="1" dirty="0"/>
              <a:t>Q</a:t>
            </a:r>
            <a:r>
              <a:rPr lang="en-US" sz="2800" b="1" dirty="0" smtClean="0"/>
              <a:t>&gt;0</a:t>
            </a:r>
            <a:r>
              <a:rPr lang="en-US" sz="2800" dirty="0"/>
              <a:t>. Work is thus done </a:t>
            </a:r>
            <a:r>
              <a:rPr lang="en-US" sz="2800" i="1" dirty="0"/>
              <a:t>on</a:t>
            </a:r>
            <a:r>
              <a:rPr lang="en-US" sz="2800" dirty="0"/>
              <a:t> the system, </a:t>
            </a:r>
            <a:r>
              <a:rPr lang="en-US" sz="2800" b="1" dirty="0"/>
              <a:t>W</a:t>
            </a:r>
            <a:r>
              <a:rPr lang="en-US" sz="2800" b="1" dirty="0" smtClean="0"/>
              <a:t>&gt;0</a:t>
            </a:r>
            <a:endParaRPr lang="en-US" sz="2800" dirty="0"/>
          </a:p>
          <a:p>
            <a:r>
              <a:rPr lang="en-US" sz="2800" dirty="0"/>
              <a:t>Energy </a:t>
            </a:r>
            <a:r>
              <a:rPr lang="en-US" sz="2800" i="1" dirty="0"/>
              <a:t>leaving</a:t>
            </a:r>
            <a:r>
              <a:rPr lang="en-US" sz="2800" dirty="0"/>
              <a:t> the system is </a:t>
            </a:r>
            <a:r>
              <a:rPr lang="en-US" sz="2800" b="1" dirty="0"/>
              <a:t>NEGATIVE (-)</a:t>
            </a:r>
            <a:r>
              <a:rPr lang="en-US" sz="2800" dirty="0"/>
              <a:t>, meaning heat is </a:t>
            </a:r>
            <a:r>
              <a:rPr lang="en-US" sz="2800" i="1" dirty="0"/>
              <a:t>given off</a:t>
            </a:r>
            <a:r>
              <a:rPr lang="en-US" sz="2800" dirty="0"/>
              <a:t> by the system, </a:t>
            </a:r>
            <a:r>
              <a:rPr lang="en-US" sz="2800" b="1" dirty="0"/>
              <a:t>Q</a:t>
            </a:r>
            <a:r>
              <a:rPr lang="en-US" sz="2800" b="1" dirty="0" smtClean="0"/>
              <a:t>&lt;0</a:t>
            </a:r>
            <a:r>
              <a:rPr lang="en-US" sz="2800" dirty="0"/>
              <a:t> and work is done </a:t>
            </a:r>
            <a:r>
              <a:rPr lang="en-US" sz="2800" i="1" dirty="0"/>
              <a:t>by</a:t>
            </a:r>
            <a:r>
              <a:rPr lang="en-US" sz="2800" dirty="0"/>
              <a:t> the system, </a:t>
            </a:r>
            <a:r>
              <a:rPr lang="en-US" sz="2800" b="1" dirty="0" smtClean="0"/>
              <a:t>W&lt;0</a:t>
            </a:r>
            <a:endParaRPr lang="en-US" sz="2800" dirty="0"/>
          </a:p>
          <a:p>
            <a:r>
              <a:rPr lang="en-US" sz="2800" dirty="0"/>
              <a:t> </a:t>
            </a:r>
            <a:r>
              <a:rPr lang="en-US" sz="2800" b="1" dirty="0" err="1"/>
              <a:t>Δ</a:t>
            </a:r>
            <a:r>
              <a:rPr lang="en-US" sz="2800" dirty="0" err="1"/>
              <a:t>U</a:t>
            </a:r>
            <a:r>
              <a:rPr lang="en-US" sz="2800" baseline="-25000" dirty="0" err="1"/>
              <a:t>isolated</a:t>
            </a:r>
            <a:r>
              <a:rPr lang="en-US" sz="2800" baseline="-25000" dirty="0"/>
              <a:t> system</a:t>
            </a:r>
            <a:r>
              <a:rPr lang="en-US" sz="2800" dirty="0"/>
              <a:t> = 0, </a:t>
            </a:r>
            <a:endParaRPr lang="en-US" sz="2800" dirty="0" smtClean="0"/>
          </a:p>
          <a:p>
            <a:r>
              <a:rPr lang="en-US" sz="2800" dirty="0" err="1" smtClean="0"/>
              <a:t>ΔU</a:t>
            </a:r>
            <a:r>
              <a:rPr lang="en-US" sz="2800" baseline="-25000" dirty="0" err="1" smtClean="0"/>
              <a:t>system</a:t>
            </a:r>
            <a:r>
              <a:rPr lang="en-US" sz="2800" dirty="0"/>
              <a:t> = -</a:t>
            </a:r>
            <a:r>
              <a:rPr lang="en-US" sz="2800" dirty="0" err="1" smtClean="0"/>
              <a:t>Δ</a:t>
            </a:r>
            <a:r>
              <a:rPr lang="en-US" sz="3200" dirty="0" err="1"/>
              <a:t>u</a:t>
            </a:r>
            <a:r>
              <a:rPr lang="en-US" sz="2800" baseline="-25000" dirty="0" err="1" smtClean="0"/>
              <a:t>surroundings</a:t>
            </a:r>
            <a:r>
              <a:rPr lang="en-US" sz="2800" baseline="-25000" dirty="0" smtClean="0"/>
              <a:t>           </a:t>
            </a:r>
            <a:r>
              <a:rPr lang="en-US" sz="2800" dirty="0"/>
              <a:t> </a:t>
            </a:r>
            <a:r>
              <a:rPr lang="en-US" sz="2800" b="1" dirty="0"/>
              <a:t>energy is conserved</a:t>
            </a:r>
            <a:r>
              <a:rPr lang="en-US" sz="2800" dirty="0"/>
              <a:t>.</a:t>
            </a:r>
          </a:p>
        </p:txBody>
      </p:sp>
    </p:spTree>
    <p:extLst>
      <p:ext uri="{BB962C8B-B14F-4D97-AF65-F5344CB8AC3E}">
        <p14:creationId xmlns:p14="http://schemas.microsoft.com/office/powerpoint/2010/main" val="2170143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79650" y="1"/>
            <a:ext cx="7772400" cy="658813"/>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4000" b="1" dirty="0">
                <a:solidFill>
                  <a:srgbClr val="800000"/>
                </a:solidFill>
              </a:rPr>
              <a:t>3) </a:t>
            </a:r>
            <a:r>
              <a:rPr lang="en-US" sz="4000" dirty="0">
                <a:solidFill>
                  <a:srgbClr val="C00000"/>
                </a:solidFill>
              </a:rPr>
              <a:t>Quantity of heat </a:t>
            </a:r>
            <a:endParaRPr lang="ru-RU" sz="4000" b="1" dirty="0">
              <a:solidFill>
                <a:srgbClr val="C00000"/>
              </a:solidFill>
            </a:endParaRPr>
          </a:p>
        </p:txBody>
      </p:sp>
      <p:sp>
        <p:nvSpPr>
          <p:cNvPr id="5" name="Rectangle 4"/>
          <p:cNvSpPr txBox="1">
            <a:spLocks noChangeArrowheads="1"/>
          </p:cNvSpPr>
          <p:nvPr/>
        </p:nvSpPr>
        <p:spPr>
          <a:xfrm>
            <a:off x="903514" y="658814"/>
            <a:ext cx="5106035" cy="26504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3600" b="1" dirty="0">
                <a:latin typeface="Times New Roman" panose="02020603050405020304" pitchFamily="18" charset="0"/>
                <a:cs typeface="Times New Roman" panose="02020603050405020304" pitchFamily="18" charset="0"/>
              </a:rPr>
              <a:t>Types of heat transfer</a:t>
            </a:r>
            <a:r>
              <a:rPr lang="ru-RU" sz="3600" b="1" dirty="0">
                <a:latin typeface="Times New Roman" panose="02020603050405020304" pitchFamily="18" charset="0"/>
                <a:cs typeface="Times New Roman" panose="02020603050405020304" pitchFamily="18" charset="0"/>
              </a:rPr>
              <a:t>:</a:t>
            </a:r>
          </a:p>
          <a:p>
            <a:r>
              <a:rPr lang="en-US" sz="3600" b="1" dirty="0">
                <a:latin typeface="Times New Roman" panose="02020603050405020304" pitchFamily="18" charset="0"/>
                <a:cs typeface="Times New Roman" panose="02020603050405020304" pitchFamily="18" charset="0"/>
              </a:rPr>
              <a:t>heat conductivity</a:t>
            </a:r>
            <a:endParaRPr lang="ru-RU"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convection</a:t>
            </a:r>
            <a:endParaRPr lang="ru-RU"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radiation</a:t>
            </a:r>
            <a:endParaRPr lang="ru-RU" sz="3600" b="1" dirty="0">
              <a:latin typeface="Times New Roman" panose="02020603050405020304" pitchFamily="18" charset="0"/>
              <a:cs typeface="Times New Roman" panose="02020603050405020304" pitchFamily="18" charset="0"/>
            </a:endParaRPr>
          </a:p>
        </p:txBody>
      </p:sp>
      <p:sp>
        <p:nvSpPr>
          <p:cNvPr id="6" name="AutoShape 6">
            <a:hlinkClick r:id="rId3" action="ppaction://hlinksldjump"/>
          </p:cNvPr>
          <p:cNvSpPr>
            <a:spLocks noChangeArrowheads="1"/>
          </p:cNvSpPr>
          <p:nvPr/>
        </p:nvSpPr>
        <p:spPr bwMode="auto">
          <a:xfrm>
            <a:off x="9840914" y="6453189"/>
            <a:ext cx="687387" cy="198437"/>
          </a:xfrm>
          <a:prstGeom prst="chevron">
            <a:avLst>
              <a:gd name="adj" fmla="val 86600"/>
            </a:avLst>
          </a:prstGeom>
          <a:solidFill>
            <a:srgbClr val="FFF3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graphicFrame>
        <p:nvGraphicFramePr>
          <p:cNvPr id="7" name="Object 7"/>
          <p:cNvGraphicFramePr>
            <a:graphicFrameLocks noChangeAspect="1"/>
          </p:cNvGraphicFramePr>
          <p:nvPr>
            <p:extLst>
              <p:ext uri="{D42A27DB-BD31-4B8C-83A1-F6EECF244321}">
                <p14:modId xmlns:p14="http://schemas.microsoft.com/office/powerpoint/2010/main" val="1691902680"/>
              </p:ext>
            </p:extLst>
          </p:nvPr>
        </p:nvGraphicFramePr>
        <p:xfrm>
          <a:off x="3821184" y="2128157"/>
          <a:ext cx="3130550" cy="1459869"/>
        </p:xfrm>
        <a:graphic>
          <a:graphicData uri="http://schemas.openxmlformats.org/presentationml/2006/ole">
            <mc:AlternateContent xmlns:mc="http://schemas.openxmlformats.org/markup-compatibility/2006">
              <mc:Choice xmlns:v="urn:schemas-microsoft-com:vml" Requires="v">
                <p:oleObj spid="_x0000_s3102" name="Формула" r:id="rId4" imgW="723600" imgH="431640" progId="Equation.3">
                  <p:embed/>
                </p:oleObj>
              </mc:Choice>
              <mc:Fallback>
                <p:oleObj name="Формула" r:id="rId4" imgW="723600" imgH="431640" progId="Equation.3">
                  <p:embed/>
                  <p:pic>
                    <p:nvPicPr>
                      <p:cNvPr id="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1184" y="2128157"/>
                        <a:ext cx="3130550" cy="1459869"/>
                      </a:xfrm>
                      <a:prstGeom prst="rect">
                        <a:avLst/>
                      </a:prstGeom>
                      <a:noFill/>
                      <a:extLst/>
                    </p:spPr>
                  </p:pic>
                </p:oleObj>
              </mc:Fallback>
            </mc:AlternateContent>
          </a:graphicData>
        </a:graphic>
      </p:graphicFrame>
      <p:sp>
        <p:nvSpPr>
          <p:cNvPr id="2" name="Прямоугольник 1"/>
          <p:cNvSpPr/>
          <p:nvPr/>
        </p:nvSpPr>
        <p:spPr>
          <a:xfrm>
            <a:off x="566919" y="3885726"/>
            <a:ext cx="10885260" cy="3046988"/>
          </a:xfrm>
          <a:prstGeom prst="rect">
            <a:avLst/>
          </a:prstGeom>
        </p:spPr>
        <p:txBody>
          <a:bodyPr wrap="square">
            <a:spAutoFit/>
          </a:bodyPr>
          <a:lstStyle/>
          <a:p>
            <a:pPr algn="just"/>
            <a:r>
              <a:rPr lang="en-US" sz="3200" b="1" i="1" dirty="0"/>
              <a:t>Heat is energy can be converted from one form to another, or transferred from one object to another. </a:t>
            </a:r>
            <a:r>
              <a:rPr lang="en-US" sz="3200" dirty="0"/>
              <a:t>For example, a stove burner converts electrical energy to heat and conducts that energy through the pot to the water. This increases the kinetic energy of the water molecules, causing them to move faster and faster. </a:t>
            </a:r>
            <a:endParaRPr lang="ru-RU" sz="3200" dirty="0"/>
          </a:p>
        </p:txBody>
      </p:sp>
      <p:pic>
        <p:nvPicPr>
          <p:cNvPr id="8" name="Picture 3" descr="C:\Users\user\Desktop\fizika\VBXhNfE4fBbAebrmfng6M6-650-8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1734" y="772884"/>
            <a:ext cx="4471461" cy="297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2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008708838"/>
              </p:ext>
            </p:extLst>
          </p:nvPr>
        </p:nvGraphicFramePr>
        <p:xfrm>
          <a:off x="881742" y="859970"/>
          <a:ext cx="10570029" cy="5344888"/>
        </p:xfrm>
        <a:graphic>
          <a:graphicData uri="http://schemas.openxmlformats.org/drawingml/2006/table">
            <a:tbl>
              <a:tblPr firstRow="1" firstCol="1" bandRow="1">
                <a:tableStyleId>{5C22544A-7EE6-4342-B048-85BDC9FD1C3A}</a:tableStyleId>
              </a:tblPr>
              <a:tblGrid>
                <a:gridCol w="3714121"/>
                <a:gridCol w="2999712"/>
                <a:gridCol w="3856196"/>
              </a:tblGrid>
              <a:tr h="581502">
                <a:tc>
                  <a:txBody>
                    <a:bodyPr/>
                    <a:lstStyle/>
                    <a:p>
                      <a:pPr marR="8890" indent="-758825" algn="ctr">
                        <a:lnSpc>
                          <a:spcPct val="150000"/>
                        </a:lnSpc>
                        <a:spcAft>
                          <a:spcPts val="0"/>
                        </a:spcAft>
                      </a:pPr>
                      <a:r>
                        <a:rPr lang="en-US" sz="2000" kern="1200" dirty="0">
                          <a:effectLst/>
                        </a:rPr>
                        <a:t>Conduction </a:t>
                      </a:r>
                      <a:endParaRPr lang="ru-RU" sz="2000" dirty="0">
                        <a:effectLst/>
                        <a:latin typeface="Calibri"/>
                        <a:ea typeface="Times New Roman"/>
                        <a:cs typeface="Times New Roman"/>
                      </a:endParaRPr>
                    </a:p>
                  </a:txBody>
                  <a:tcPr marL="63500" marR="63500" marT="6985" marB="0"/>
                </a:tc>
                <a:tc>
                  <a:txBody>
                    <a:bodyPr/>
                    <a:lstStyle/>
                    <a:p>
                      <a:pPr marR="8890" indent="-758825" algn="ctr">
                        <a:lnSpc>
                          <a:spcPct val="150000"/>
                        </a:lnSpc>
                        <a:spcAft>
                          <a:spcPts val="0"/>
                        </a:spcAft>
                      </a:pPr>
                      <a:r>
                        <a:rPr lang="en-US" sz="2000" kern="1200" dirty="0">
                          <a:effectLst/>
                        </a:rPr>
                        <a:t>Convection </a:t>
                      </a:r>
                      <a:endParaRPr lang="ru-RU" sz="2000" dirty="0">
                        <a:effectLst/>
                        <a:latin typeface="Calibri"/>
                        <a:ea typeface="Times New Roman"/>
                        <a:cs typeface="Times New Roman"/>
                      </a:endParaRPr>
                    </a:p>
                  </a:txBody>
                  <a:tcPr marL="63500" marR="63500" marT="6985" marB="0"/>
                </a:tc>
                <a:tc>
                  <a:txBody>
                    <a:bodyPr/>
                    <a:lstStyle/>
                    <a:p>
                      <a:pPr marR="8890" indent="-758825" algn="ctr">
                        <a:lnSpc>
                          <a:spcPct val="150000"/>
                        </a:lnSpc>
                        <a:spcAft>
                          <a:spcPts val="0"/>
                        </a:spcAft>
                      </a:pPr>
                      <a:r>
                        <a:rPr lang="en-US" sz="2000" kern="1200" dirty="0">
                          <a:effectLst/>
                        </a:rPr>
                        <a:t>Radiation </a:t>
                      </a:r>
                      <a:endParaRPr lang="ru-RU" sz="2000" dirty="0">
                        <a:effectLst/>
                        <a:latin typeface="Calibri"/>
                        <a:ea typeface="Times New Roman"/>
                        <a:cs typeface="Times New Roman"/>
                      </a:endParaRPr>
                    </a:p>
                  </a:txBody>
                  <a:tcPr marL="63500" marR="63500" marT="6985" marB="0"/>
                </a:tc>
              </a:tr>
              <a:tr h="581502">
                <a:tc>
                  <a:txBody>
                    <a:bodyPr/>
                    <a:lstStyle/>
                    <a:p>
                      <a:pPr marR="8890">
                        <a:lnSpc>
                          <a:spcPct val="150000"/>
                        </a:lnSpc>
                        <a:spcAft>
                          <a:spcPts val="0"/>
                        </a:spcAft>
                      </a:pPr>
                      <a:r>
                        <a:rPr lang="en-US" sz="2000" kern="1200" dirty="0">
                          <a:effectLst/>
                        </a:rPr>
                        <a:t>Relatively slow process </a:t>
                      </a:r>
                      <a:endParaRPr lang="ru-RU" sz="2000" dirty="0">
                        <a:effectLst/>
                        <a:latin typeface="Calibri"/>
                        <a:ea typeface="Times New Roman"/>
                        <a:cs typeface="Times New Roman"/>
                      </a:endParaRPr>
                    </a:p>
                  </a:txBody>
                  <a:tcPr marL="63500" marR="63500" marT="6985" marB="0"/>
                </a:tc>
                <a:tc>
                  <a:txBody>
                    <a:bodyPr/>
                    <a:lstStyle/>
                    <a:p>
                      <a:pPr marR="8890">
                        <a:lnSpc>
                          <a:spcPct val="150000"/>
                        </a:lnSpc>
                        <a:spcAft>
                          <a:spcPts val="0"/>
                        </a:spcAft>
                      </a:pPr>
                      <a:r>
                        <a:rPr lang="en-US" sz="2000" kern="1200" dirty="0">
                          <a:effectLst/>
                        </a:rPr>
                        <a:t>A more rapid process </a:t>
                      </a:r>
                      <a:endParaRPr lang="ru-RU" sz="2000" dirty="0">
                        <a:effectLst/>
                        <a:latin typeface="Calibri"/>
                        <a:ea typeface="Times New Roman"/>
                        <a:cs typeface="Times New Roman"/>
                      </a:endParaRPr>
                    </a:p>
                  </a:txBody>
                  <a:tcPr marL="63500" marR="63500" marT="6985" marB="0"/>
                </a:tc>
                <a:tc>
                  <a:txBody>
                    <a:bodyPr/>
                    <a:lstStyle/>
                    <a:p>
                      <a:pPr marR="8890" algn="just">
                        <a:lnSpc>
                          <a:spcPct val="150000"/>
                        </a:lnSpc>
                        <a:spcAft>
                          <a:spcPts val="0"/>
                        </a:spcAft>
                      </a:pPr>
                      <a:r>
                        <a:rPr lang="en-US" sz="2000" kern="1200" dirty="0">
                          <a:effectLst/>
                        </a:rPr>
                        <a:t>A still more rapid </a:t>
                      </a:r>
                      <a:endParaRPr lang="ru-RU" sz="2000" dirty="0">
                        <a:effectLst/>
                        <a:latin typeface="Calibri"/>
                        <a:ea typeface="Times New Roman"/>
                        <a:cs typeface="Times New Roman"/>
                      </a:endParaRPr>
                    </a:p>
                  </a:txBody>
                  <a:tcPr marL="63500" marR="63500" marT="6985" marB="0"/>
                </a:tc>
              </a:tr>
              <a:tr h="1582085">
                <a:tc>
                  <a:txBody>
                    <a:bodyPr/>
                    <a:lstStyle/>
                    <a:p>
                      <a:pPr marR="8890" algn="just">
                        <a:lnSpc>
                          <a:spcPct val="150000"/>
                        </a:lnSpc>
                        <a:spcAft>
                          <a:spcPts val="0"/>
                        </a:spcAft>
                      </a:pPr>
                      <a:r>
                        <a:rPr lang="en-US" sz="2000" kern="1200" dirty="0">
                          <a:effectLst/>
                        </a:rPr>
                        <a:t>Heat energy is transferred without any net movement of the material itself. </a:t>
                      </a:r>
                      <a:endParaRPr lang="ru-RU" sz="2000" dirty="0">
                        <a:effectLst/>
                        <a:latin typeface="Calibri"/>
                        <a:ea typeface="Times New Roman"/>
                        <a:cs typeface="Times New Roman"/>
                      </a:endParaRPr>
                    </a:p>
                  </a:txBody>
                  <a:tcPr marL="63500" marR="63500" marT="6985" marB="0"/>
                </a:tc>
                <a:tc>
                  <a:txBody>
                    <a:bodyPr/>
                    <a:lstStyle/>
                    <a:p>
                      <a:pPr marR="8890" algn="just">
                        <a:lnSpc>
                          <a:spcPct val="150000"/>
                        </a:lnSpc>
                        <a:spcAft>
                          <a:spcPts val="0"/>
                        </a:spcAft>
                      </a:pPr>
                      <a:r>
                        <a:rPr lang="en-US" sz="2000" kern="1200" dirty="0">
                          <a:effectLst/>
                        </a:rPr>
                        <a:t>Is accomplished through the mass motion or flow of some fluid </a:t>
                      </a:r>
                      <a:endParaRPr lang="ru-RU" sz="2000" dirty="0">
                        <a:effectLst/>
                        <a:latin typeface="Calibri"/>
                        <a:ea typeface="Times New Roman"/>
                        <a:cs typeface="Times New Roman"/>
                      </a:endParaRPr>
                    </a:p>
                  </a:txBody>
                  <a:tcPr marL="63500" marR="63500" marT="6985" marB="0"/>
                </a:tc>
                <a:tc>
                  <a:txBody>
                    <a:bodyPr/>
                    <a:lstStyle/>
                    <a:p>
                      <a:pPr marR="8890" algn="just">
                        <a:lnSpc>
                          <a:spcPct val="150000"/>
                        </a:lnSpc>
                        <a:spcAft>
                          <a:spcPts val="0"/>
                        </a:spcAft>
                      </a:pPr>
                      <a:r>
                        <a:rPr lang="en-US" sz="2000" kern="1200" dirty="0">
                          <a:effectLst/>
                        </a:rPr>
                        <a:t>Realize by electromagnetic radiation (as a light radiation) </a:t>
                      </a:r>
                      <a:endParaRPr lang="ru-RU" sz="2000" dirty="0">
                        <a:effectLst/>
                        <a:latin typeface="Calibri"/>
                        <a:ea typeface="Times New Roman"/>
                        <a:cs typeface="Times New Roman"/>
                      </a:endParaRPr>
                    </a:p>
                  </a:txBody>
                  <a:tcPr marL="63500" marR="63500" marT="6985" marB="0"/>
                </a:tc>
              </a:tr>
              <a:tr h="2599799">
                <a:tc>
                  <a:txBody>
                    <a:bodyPr/>
                    <a:lstStyle/>
                    <a:p>
                      <a:pPr marR="8890" algn="just">
                        <a:lnSpc>
                          <a:spcPct val="150000"/>
                        </a:lnSpc>
                        <a:spcAft>
                          <a:spcPts val="0"/>
                        </a:spcAft>
                      </a:pPr>
                      <a:r>
                        <a:rPr lang="en-US" sz="2000" kern="1200" dirty="0">
                          <a:effectLst/>
                        </a:rPr>
                        <a:t>Environment is necessary. Not occur in a vacuum. </a:t>
                      </a:r>
                      <a:endParaRPr lang="ru-RU" sz="2000" dirty="0">
                        <a:effectLst/>
                        <a:latin typeface="Calibri"/>
                        <a:ea typeface="Times New Roman"/>
                        <a:cs typeface="Times New Roman"/>
                      </a:endParaRPr>
                    </a:p>
                  </a:txBody>
                  <a:tcPr marL="63500" marR="63500" marT="6985" marB="0"/>
                </a:tc>
                <a:tc>
                  <a:txBody>
                    <a:bodyPr/>
                    <a:lstStyle/>
                    <a:p>
                      <a:pPr marR="8890" algn="just">
                        <a:lnSpc>
                          <a:spcPct val="150000"/>
                        </a:lnSpc>
                        <a:spcAft>
                          <a:spcPts val="0"/>
                        </a:spcAft>
                      </a:pPr>
                      <a:r>
                        <a:rPr lang="en-US" sz="2000" kern="1200" dirty="0">
                          <a:effectLst/>
                        </a:rPr>
                        <a:t>Environment is necessary. Not occur in solids and vacuum. </a:t>
                      </a:r>
                      <a:endParaRPr lang="ru-RU" sz="2000" dirty="0">
                        <a:effectLst/>
                        <a:latin typeface="Calibri"/>
                        <a:ea typeface="Times New Roman"/>
                        <a:cs typeface="Times New Roman"/>
                      </a:endParaRPr>
                    </a:p>
                  </a:txBody>
                  <a:tcPr marL="63500" marR="63500" marT="6985" marB="0"/>
                </a:tc>
                <a:tc>
                  <a:txBody>
                    <a:bodyPr/>
                    <a:lstStyle/>
                    <a:p>
                      <a:pPr marR="8890" algn="just">
                        <a:lnSpc>
                          <a:spcPct val="150000"/>
                        </a:lnSpc>
                        <a:spcAft>
                          <a:spcPts val="0"/>
                        </a:spcAft>
                      </a:pPr>
                      <a:r>
                        <a:rPr lang="en-US" sz="2000" kern="1200" dirty="0">
                          <a:effectLst/>
                        </a:rPr>
                        <a:t>This process requires neither contact nor mass flow, nor any environment, and can pass through empty space (a vacuum).</a:t>
                      </a:r>
                      <a:endParaRPr lang="ru-RU" sz="2000" dirty="0">
                        <a:effectLst/>
                        <a:latin typeface="Calibri"/>
                        <a:ea typeface="Times New Roman"/>
                        <a:cs typeface="Times New Roman"/>
                      </a:endParaRPr>
                    </a:p>
                  </a:txBody>
                  <a:tcPr marL="63500" marR="63500" marT="6985" marB="0"/>
                </a:tc>
              </a:tr>
            </a:tbl>
          </a:graphicData>
        </a:graphic>
      </p:graphicFrame>
    </p:spTree>
    <p:extLst>
      <p:ext uri="{BB962C8B-B14F-4D97-AF65-F5344CB8AC3E}">
        <p14:creationId xmlns:p14="http://schemas.microsoft.com/office/powerpoint/2010/main" val="159394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rrowheads="1"/>
          </p:cNvSpPr>
          <p:nvPr/>
        </p:nvSpPr>
        <p:spPr bwMode="auto">
          <a:xfrm>
            <a:off x="1919288" y="260351"/>
            <a:ext cx="8208962" cy="1584325"/>
          </a:xfrm>
          <a:prstGeom prst="ribbon">
            <a:avLst>
              <a:gd name="adj1" fmla="val 12500"/>
              <a:gd name="adj2" fmla="val 50000"/>
            </a:avLst>
          </a:prstGeom>
          <a:solidFill>
            <a:schemeClr val="accent1"/>
          </a:solidFill>
          <a:ln w="9525">
            <a:solidFill>
              <a:schemeClr val="tx1"/>
            </a:solidFill>
            <a:round/>
            <a:headEnd/>
            <a:tailEnd/>
          </a:ln>
        </p:spPr>
        <p:txBody>
          <a:bodyPr wrap="none" anchor="ctr"/>
          <a:lstStyle/>
          <a:p>
            <a:pPr algn="ctr"/>
            <a:r>
              <a:rPr lang="en-US" sz="3200" b="1" dirty="0">
                <a:solidFill>
                  <a:schemeClr val="bg2"/>
                </a:solidFill>
                <a:latin typeface="Arial" pitchFamily="34" charset="0"/>
              </a:rPr>
              <a:t>Thermodynamics</a:t>
            </a:r>
            <a:endParaRPr lang="ru-RU" sz="3200" b="1" dirty="0">
              <a:solidFill>
                <a:schemeClr val="bg2"/>
              </a:solidFill>
              <a:latin typeface="Arial" pitchFamily="34" charset="0"/>
            </a:endParaRPr>
          </a:p>
        </p:txBody>
      </p:sp>
      <p:sp>
        <p:nvSpPr>
          <p:cNvPr id="5" name="Document"/>
          <p:cNvSpPr>
            <a:spLocks noEditPoints="1" noChangeArrowheads="1"/>
          </p:cNvSpPr>
          <p:nvPr/>
        </p:nvSpPr>
        <p:spPr bwMode="auto">
          <a:xfrm>
            <a:off x="3363686" y="2220686"/>
            <a:ext cx="8251371" cy="35814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ru-RU" sz="2400" b="1" dirty="0">
              <a:latin typeface="Arial" charset="0"/>
            </a:endParaRPr>
          </a:p>
          <a:p>
            <a:pPr algn="ctr">
              <a:defRPr/>
            </a:pPr>
            <a:r>
              <a:rPr lang="en-US" sz="3200" b="1" dirty="0"/>
              <a:t>Thermodynamics</a:t>
            </a:r>
            <a:r>
              <a:rPr lang="en-US" sz="3200" dirty="0"/>
              <a:t> is the branch of </a:t>
            </a:r>
            <a:r>
              <a:rPr lang="en-US" sz="3200" dirty="0">
                <a:hlinkClick r:id="rId2" tooltip="Physics"/>
              </a:rPr>
              <a:t>physics</a:t>
            </a:r>
            <a:r>
              <a:rPr lang="en-US" sz="3200" dirty="0"/>
              <a:t> that deals with </a:t>
            </a:r>
            <a:r>
              <a:rPr lang="en-US" sz="3200" dirty="0">
                <a:hlinkClick r:id="rId3" tooltip="Heat"/>
              </a:rPr>
              <a:t>heat</a:t>
            </a:r>
            <a:r>
              <a:rPr lang="en-US" sz="3200" dirty="0"/>
              <a:t> and </a:t>
            </a:r>
            <a:r>
              <a:rPr lang="en-US" sz="3200" dirty="0">
                <a:hlinkClick r:id="rId4" tooltip="Temperature"/>
              </a:rPr>
              <a:t>temperature</a:t>
            </a:r>
            <a:r>
              <a:rPr lang="en-US" sz="3200" dirty="0"/>
              <a:t>, and their relation to </a:t>
            </a:r>
            <a:r>
              <a:rPr lang="en-US" sz="3200" dirty="0">
                <a:hlinkClick r:id="rId5" tooltip="Energy"/>
              </a:rPr>
              <a:t>energy</a:t>
            </a:r>
            <a:r>
              <a:rPr lang="en-US" sz="3200" dirty="0"/>
              <a:t>, </a:t>
            </a:r>
            <a:r>
              <a:rPr lang="en-US" sz="3200" dirty="0">
                <a:hlinkClick r:id="rId6" tooltip="Work (thermodynamics)"/>
              </a:rPr>
              <a:t>work</a:t>
            </a:r>
            <a:r>
              <a:rPr lang="en-US" sz="3200" dirty="0"/>
              <a:t>, </a:t>
            </a:r>
            <a:r>
              <a:rPr lang="en-US" sz="3200" dirty="0">
                <a:hlinkClick r:id="rId7" tooltip="Radiation"/>
              </a:rPr>
              <a:t>radiation</a:t>
            </a:r>
            <a:r>
              <a:rPr lang="en-US" sz="3200" dirty="0"/>
              <a:t>, and properties of </a:t>
            </a:r>
            <a:r>
              <a:rPr lang="en-US" sz="3200" dirty="0">
                <a:hlinkClick r:id="rId8" tooltip="Matter"/>
              </a:rPr>
              <a:t>matter</a:t>
            </a:r>
            <a:r>
              <a:rPr lang="en-US" sz="3200" dirty="0"/>
              <a:t>.</a:t>
            </a:r>
            <a:r>
              <a:rPr lang="en-US" sz="2400" dirty="0"/>
              <a:t> </a:t>
            </a:r>
            <a:r>
              <a:rPr lang="ru-RU" sz="4000" b="1" dirty="0" smtClean="0">
                <a:solidFill>
                  <a:srgbClr val="000000"/>
                </a:solidFill>
                <a:sym typeface="Wingdings" pitchFamily="2" charset="2"/>
                <a:hlinkClick r:id="rId9" action="ppaction://hlinksldjump"/>
              </a:rPr>
              <a:t></a:t>
            </a:r>
            <a:endParaRPr lang="ru-RU" sz="3200" b="1" dirty="0">
              <a:solidFill>
                <a:srgbClr val="000000"/>
              </a:solidFill>
              <a:latin typeface="Arial" charset="0"/>
              <a:sym typeface="Wingdings" pitchFamily="2" charset="2"/>
            </a:endParaRPr>
          </a:p>
        </p:txBody>
      </p:sp>
      <p:sp>
        <p:nvSpPr>
          <p:cNvPr id="9" name="AutoShape 9">
            <a:hlinkClick r:id="rId10" action="ppaction://hlinksldjump" highlightClick="1"/>
          </p:cNvPr>
          <p:cNvSpPr>
            <a:spLocks noChangeArrowheads="1"/>
          </p:cNvSpPr>
          <p:nvPr/>
        </p:nvSpPr>
        <p:spPr bwMode="auto">
          <a:xfrm>
            <a:off x="9983788" y="6165850"/>
            <a:ext cx="684212" cy="692150"/>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pic>
        <p:nvPicPr>
          <p:cNvPr id="10" name="Picture 2" descr="C:\Users\user\Desktop\fizika\Carnot_engine_(hot_body_-_working_body_-_cold_body).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527640"/>
            <a:ext cx="3273362" cy="349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42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79712"/>
            <a:ext cx="8229600" cy="880057"/>
          </a:xfrm>
        </p:spPr>
        <p:txBody>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Heat </a:t>
            </a:r>
            <a:r>
              <a:rPr lang="en-US" b="1" dirty="0" smtClean="0">
                <a:solidFill>
                  <a:schemeClr val="accent5">
                    <a:lumMod val="50000"/>
                  </a:schemeClr>
                </a:solidFill>
                <a:latin typeface="Times New Roman" panose="02020603050405020304" pitchFamily="18" charset="0"/>
                <a:cs typeface="Times New Roman" panose="02020603050405020304" pitchFamily="18" charset="0"/>
              </a:rPr>
              <a:t>capacity-</a:t>
            </a:r>
            <a:r>
              <a:rPr lang="en-US" b="1" dirty="0" err="1"/>
              <a:t>Calorimetry</a:t>
            </a:r>
            <a:endParaRPr lang="ru-RU"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94657" y="1197429"/>
            <a:ext cx="11038114" cy="5355772"/>
          </a:xfrm>
        </p:spPr>
        <p:txBody>
          <a:bodyPr>
            <a:normAutofit fontScale="25000" lnSpcReduction="20000"/>
          </a:bodyPr>
          <a:lstStyle/>
          <a:p>
            <a:r>
              <a:rPr lang="en-US" sz="12800" dirty="0" smtClean="0">
                <a:latin typeface="Calibri" panose="020F0502020204030204" pitchFamily="34" charset="0"/>
                <a:cs typeface="Calibri" panose="020F0502020204030204" pitchFamily="34" charset="0"/>
              </a:rPr>
              <a:t>Heat capacity is a quantity of heat energy required to </a:t>
            </a:r>
            <a:r>
              <a:rPr lang="en-US" sz="12800" dirty="0">
                <a:latin typeface="Calibri" panose="020F0502020204030204" pitchFamily="34" charset="0"/>
                <a:cs typeface="Calibri" panose="020F0502020204030204" pitchFamily="34" charset="0"/>
              </a:rPr>
              <a:t>raise the temperature of a </a:t>
            </a:r>
            <a:r>
              <a:rPr lang="en-US" sz="12800" dirty="0" smtClean="0">
                <a:latin typeface="Calibri" panose="020F0502020204030204" pitchFamily="34" charset="0"/>
                <a:cs typeface="Calibri" panose="020F0502020204030204" pitchFamily="34" charset="0"/>
              </a:rPr>
              <a:t>substance </a:t>
            </a:r>
            <a:r>
              <a:rPr lang="en-US" sz="12800" b="1" dirty="0">
                <a:latin typeface="Calibri" panose="020F0502020204030204" pitchFamily="34" charset="0"/>
                <a:cs typeface="Calibri" panose="020F0502020204030204" pitchFamily="34" charset="0"/>
              </a:rPr>
              <a:t>by </a:t>
            </a:r>
            <a:r>
              <a:rPr lang="ru-RU" sz="12800" b="1" dirty="0">
                <a:latin typeface="Calibri" panose="020F0502020204030204" pitchFamily="34" charset="0"/>
                <a:cs typeface="Calibri" panose="020F0502020204030204" pitchFamily="34" charset="0"/>
              </a:rPr>
              <a:t>1 К</a:t>
            </a:r>
          </a:p>
          <a:p>
            <a:pPr marL="0" indent="0">
              <a:buNone/>
            </a:pPr>
            <a:endParaRPr lang="en-US" sz="12800" dirty="0" smtClean="0">
              <a:latin typeface="Calibri" panose="020F0502020204030204" pitchFamily="34" charset="0"/>
              <a:cs typeface="Calibri" panose="020F0502020204030204" pitchFamily="34" charset="0"/>
            </a:endParaRPr>
          </a:p>
          <a:p>
            <a:pPr marL="0" indent="0">
              <a:buNone/>
            </a:pPr>
            <a:endParaRPr lang="en-US" sz="12800" dirty="0">
              <a:latin typeface="Calibri" panose="020F0502020204030204" pitchFamily="34" charset="0"/>
              <a:cs typeface="Calibri" panose="020F0502020204030204" pitchFamily="34" charset="0"/>
            </a:endParaRPr>
          </a:p>
          <a:p>
            <a:pPr>
              <a:buNone/>
            </a:pPr>
            <a:r>
              <a:rPr lang="en-US" sz="12800" dirty="0" smtClean="0">
                <a:latin typeface="Calibri" panose="020F0502020204030204" pitchFamily="34" charset="0"/>
                <a:cs typeface="Calibri" panose="020F0502020204030204" pitchFamily="34" charset="0"/>
              </a:rPr>
              <a:t>Specific </a:t>
            </a:r>
            <a:r>
              <a:rPr lang="en-US" sz="12800" dirty="0">
                <a:latin typeface="Calibri" panose="020F0502020204030204" pitchFamily="34" charset="0"/>
                <a:cs typeface="Calibri" panose="020F0502020204030204" pitchFamily="34" charset="0"/>
              </a:rPr>
              <a:t>heat capacity is a quantity of heat energy required to raise the temperature of 1 kg of a substance by </a:t>
            </a:r>
            <a:r>
              <a:rPr lang="ru-RU" sz="12800" dirty="0">
                <a:latin typeface="Calibri" panose="020F0502020204030204" pitchFamily="34" charset="0"/>
                <a:cs typeface="Calibri" panose="020F0502020204030204" pitchFamily="34" charset="0"/>
              </a:rPr>
              <a:t>1 К</a:t>
            </a:r>
            <a:r>
              <a:rPr lang="ru-RU" sz="14400" dirty="0" smtClean="0">
                <a:latin typeface="Calibri" panose="020F0502020204030204" pitchFamily="34" charset="0"/>
                <a:cs typeface="Calibri" panose="020F0502020204030204" pitchFamily="34" charset="0"/>
              </a:rPr>
              <a:t>.</a:t>
            </a:r>
            <a:endParaRPr lang="en-US" sz="14400" dirty="0" smtClean="0">
              <a:latin typeface="Calibri" panose="020F0502020204030204" pitchFamily="34" charset="0"/>
              <a:cs typeface="Calibri" panose="020F0502020204030204" pitchFamily="34" charset="0"/>
            </a:endParaRPr>
          </a:p>
          <a:p>
            <a:pPr algn="just">
              <a:lnSpc>
                <a:spcPct val="120000"/>
              </a:lnSpc>
              <a:buNone/>
            </a:pPr>
            <a:endParaRPr lang="ru-RU" sz="14400" dirty="0">
              <a:latin typeface="Calibri" panose="020F0502020204030204" pitchFamily="34" charset="0"/>
              <a:cs typeface="Calibri" panose="020F0502020204030204" pitchFamily="34" charset="0"/>
            </a:endParaRPr>
          </a:p>
          <a:p>
            <a:pPr algn="just">
              <a:lnSpc>
                <a:spcPct val="120000"/>
              </a:lnSpc>
              <a:buNone/>
            </a:pPr>
            <a:r>
              <a:rPr lang="ru-RU" sz="14400" dirty="0">
                <a:latin typeface="Calibri" panose="020F0502020204030204" pitchFamily="34" charset="0"/>
                <a:cs typeface="Calibri" panose="020F0502020204030204" pitchFamily="34" charset="0"/>
              </a:rPr>
              <a:t>       </a:t>
            </a:r>
            <a:endParaRPr lang="en-US" sz="14400" dirty="0" smtClean="0">
              <a:latin typeface="Calibri" panose="020F0502020204030204" pitchFamily="34" charset="0"/>
              <a:cs typeface="Calibri" panose="020F0502020204030204" pitchFamily="34" charset="0"/>
            </a:endParaRPr>
          </a:p>
          <a:p>
            <a:pPr algn="just">
              <a:lnSpc>
                <a:spcPct val="120000"/>
              </a:lnSpc>
              <a:buNone/>
            </a:pPr>
            <a:r>
              <a:rPr lang="en-US" sz="12800" dirty="0" smtClean="0">
                <a:latin typeface="Calibri" panose="020F0502020204030204" pitchFamily="34" charset="0"/>
                <a:cs typeface="Calibri" panose="020F0502020204030204" pitchFamily="34" charset="0"/>
              </a:rPr>
              <a:t>Molar </a:t>
            </a:r>
            <a:r>
              <a:rPr lang="en-US" sz="12800" dirty="0">
                <a:latin typeface="Calibri" panose="020F0502020204030204" pitchFamily="34" charset="0"/>
                <a:cs typeface="Calibri" panose="020F0502020204030204" pitchFamily="34" charset="0"/>
              </a:rPr>
              <a:t>heat capacity is heat capacity of 1 mole of </a:t>
            </a:r>
            <a:r>
              <a:rPr lang="en-US" sz="12800" dirty="0" smtClean="0">
                <a:latin typeface="Calibri" panose="020F0502020204030204" pitchFamily="34" charset="0"/>
                <a:cs typeface="Calibri" panose="020F0502020204030204" pitchFamily="34" charset="0"/>
              </a:rPr>
              <a:t>substance</a:t>
            </a:r>
          </a:p>
          <a:p>
            <a:pPr algn="just">
              <a:lnSpc>
                <a:spcPct val="120000"/>
              </a:lnSpc>
              <a:buNone/>
            </a:pPr>
            <a:endParaRPr lang="ru-RU" sz="12800" dirty="0">
              <a:latin typeface="Calibri" panose="020F0502020204030204" pitchFamily="34" charset="0"/>
              <a:cs typeface="Calibri" panose="020F0502020204030204" pitchFamily="34" charset="0"/>
            </a:endParaRPr>
          </a:p>
          <a:p>
            <a:pPr marL="0" indent="0" algn="just">
              <a:lnSpc>
                <a:spcPct val="120000"/>
              </a:lnSpc>
              <a:buNone/>
            </a:pPr>
            <a:r>
              <a:rPr lang="ru-RU" sz="14400" dirty="0">
                <a:latin typeface="Calibri" panose="020F0502020204030204" pitchFamily="34" charset="0"/>
                <a:cs typeface="Calibri" panose="020F0502020204030204" pitchFamily="34" charset="0"/>
              </a:rPr>
              <a:t>       </a:t>
            </a:r>
          </a:p>
          <a:p>
            <a:endParaRPr lang="ru-RU" dirty="0"/>
          </a:p>
        </p:txBody>
      </p:sp>
      <p:sp>
        <p:nvSpPr>
          <p:cNvPr id="4"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3388732394"/>
              </p:ext>
            </p:extLst>
          </p:nvPr>
        </p:nvGraphicFramePr>
        <p:xfrm>
          <a:off x="8033626" y="1618111"/>
          <a:ext cx="1584176" cy="1159843"/>
        </p:xfrm>
        <a:graphic>
          <a:graphicData uri="http://schemas.openxmlformats.org/presentationml/2006/ole">
            <mc:AlternateContent xmlns:mc="http://schemas.openxmlformats.org/markup-compatibility/2006">
              <mc:Choice xmlns:v="urn:schemas-microsoft-com:vml" Requires="v">
                <p:oleObj spid="_x0000_s7238" name="Формула" r:id="rId3" imgW="533169" imgH="393529" progId="Equation.3">
                  <p:embed/>
                </p:oleObj>
              </mc:Choice>
              <mc:Fallback>
                <p:oleObj name="Формула" r:id="rId3" imgW="533169"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3626" y="1618111"/>
                        <a:ext cx="1584176" cy="115984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3927696844"/>
              </p:ext>
            </p:extLst>
          </p:nvPr>
        </p:nvGraphicFramePr>
        <p:xfrm>
          <a:off x="4975407" y="3965209"/>
          <a:ext cx="3134924" cy="1058261"/>
        </p:xfrm>
        <a:graphic>
          <a:graphicData uri="http://schemas.openxmlformats.org/presentationml/2006/ole">
            <mc:AlternateContent xmlns:mc="http://schemas.openxmlformats.org/markup-compatibility/2006">
              <mc:Choice xmlns:v="urn:schemas-microsoft-com:vml" Requires="v">
                <p:oleObj spid="_x0000_s7239" name="Формула" r:id="rId5" imgW="583947" imgH="393529" progId="Equation.3">
                  <p:embed/>
                </p:oleObj>
              </mc:Choice>
              <mc:Fallback>
                <p:oleObj name="Формула" r:id="rId5" imgW="583947"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407" y="3965209"/>
                        <a:ext cx="3134924" cy="1058261"/>
                      </a:xfrm>
                      <a:prstGeom prst="rect">
                        <a:avLst/>
                      </a:prstGeom>
                      <a:noFill/>
                      <a:ln w="9525">
                        <a:solidFill>
                          <a:srgbClr val="984807"/>
                        </a:solidFill>
                        <a:miter lim="800000"/>
                        <a:headEnd/>
                        <a:tailEnd/>
                      </a:ln>
                      <a:extLst/>
                    </p:spPr>
                  </p:pic>
                </p:oleObj>
              </mc:Fallback>
            </mc:AlternateContent>
          </a:graphicData>
        </a:graphic>
      </p:graphicFrame>
      <p:sp>
        <p:nvSpPr>
          <p:cNvPr id="8" name="Rectangle 8"/>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3408149875"/>
              </p:ext>
            </p:extLst>
          </p:nvPr>
        </p:nvGraphicFramePr>
        <p:xfrm>
          <a:off x="3936710" y="5701349"/>
          <a:ext cx="2142192" cy="773746"/>
        </p:xfrm>
        <a:graphic>
          <a:graphicData uri="http://schemas.openxmlformats.org/presentationml/2006/ole">
            <mc:AlternateContent xmlns:mc="http://schemas.openxmlformats.org/markup-compatibility/2006">
              <mc:Choice xmlns:v="urn:schemas-microsoft-com:vml" Requires="v">
                <p:oleObj spid="_x0000_s7240" name="Формула" r:id="rId7" imgW="609336" imgH="215806" progId="Equation.3">
                  <p:embed/>
                </p:oleObj>
              </mc:Choice>
              <mc:Fallback>
                <p:oleObj name="Формула" r:id="rId7" imgW="609336"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710" y="5701349"/>
                        <a:ext cx="2142192" cy="773746"/>
                      </a:xfrm>
                      <a:prstGeom prst="rect">
                        <a:avLst/>
                      </a:prstGeom>
                      <a:noFill/>
                      <a:ln w="9525">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1"/>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4149357305"/>
              </p:ext>
            </p:extLst>
          </p:nvPr>
        </p:nvGraphicFramePr>
        <p:xfrm>
          <a:off x="7580255" y="5648189"/>
          <a:ext cx="2832731" cy="1209811"/>
        </p:xfrm>
        <a:graphic>
          <a:graphicData uri="http://schemas.openxmlformats.org/presentationml/2006/ole">
            <mc:AlternateContent xmlns:mc="http://schemas.openxmlformats.org/markup-compatibility/2006">
              <mc:Choice xmlns:v="urn:schemas-microsoft-com:vml" Requires="v">
                <p:oleObj spid="_x0000_s7241" name="Формула" r:id="rId9" imgW="914400" imgH="393700" progId="Equation.3">
                  <p:embed/>
                </p:oleObj>
              </mc:Choice>
              <mc:Fallback>
                <p:oleObj name="Формула" r:id="rId9" imgW="9144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0255" y="5648189"/>
                        <a:ext cx="2832731" cy="1209811"/>
                      </a:xfrm>
                      <a:prstGeom prst="rect">
                        <a:avLst/>
                      </a:prstGeom>
                      <a:noFill/>
                      <a:ln w="9525">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99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2343"/>
            <a:ext cx="9036496" cy="1754326"/>
          </a:xfrm>
          <a:prstGeom prst="rect">
            <a:avLst/>
          </a:prstGeom>
        </p:spPr>
        <p:txBody>
          <a:bodyPr wrap="square">
            <a:spAutoFit/>
          </a:bodyPr>
          <a:lstStyle/>
          <a:p>
            <a:pPr algn="just">
              <a:buFont typeface="Wingdings" pitchFamily="2" charset="2"/>
              <a:buNone/>
            </a:pPr>
            <a:r>
              <a:rPr lang="ru-RU" b="1" i="1" dirty="0">
                <a:solidFill>
                  <a:schemeClr val="tx2"/>
                </a:solidFill>
              </a:rPr>
              <a:t> </a:t>
            </a:r>
            <a:r>
              <a:rPr lang="en-US" sz="3600" b="1" dirty="0"/>
              <a:t>The heat input to the system is going to the change of systems internal energy and to the work done by the system.</a:t>
            </a:r>
            <a:endParaRPr lang="ru-RU" sz="3600" b="1" dirty="0">
              <a:latin typeface="Comic Sans MS" pitchFamily="66" charset="0"/>
            </a:endParaRPr>
          </a:p>
        </p:txBody>
      </p:sp>
      <p:sp>
        <p:nvSpPr>
          <p:cNvPr id="5" name="Прямоугольник 4"/>
          <p:cNvSpPr/>
          <p:nvPr/>
        </p:nvSpPr>
        <p:spPr>
          <a:xfrm>
            <a:off x="1470248" y="3275482"/>
            <a:ext cx="9144000" cy="480131"/>
          </a:xfrm>
          <a:prstGeom prst="rect">
            <a:avLst/>
          </a:prstGeom>
        </p:spPr>
        <p:txBody>
          <a:bodyPr wrap="square">
            <a:spAutoFit/>
          </a:bodyPr>
          <a:lstStyle/>
          <a:p>
            <a:pPr algn="just">
              <a:lnSpc>
                <a:spcPct val="90000"/>
              </a:lnSpc>
              <a:buFont typeface="Wingdings" pitchFamily="2" charset="2"/>
              <a:buNone/>
            </a:pPr>
            <a:r>
              <a:rPr lang="ru-RU" sz="2800" b="1" i="1" dirty="0">
                <a:latin typeface="Comic Sans MS" pitchFamily="66" charset="0"/>
              </a:rPr>
              <a:t> </a:t>
            </a:r>
          </a:p>
        </p:txBody>
      </p:sp>
      <p:sp>
        <p:nvSpPr>
          <p:cNvPr id="6" name="Прямоугольник 5"/>
          <p:cNvSpPr/>
          <p:nvPr/>
        </p:nvSpPr>
        <p:spPr>
          <a:xfrm>
            <a:off x="4007769" y="2204865"/>
            <a:ext cx="2561920" cy="707886"/>
          </a:xfrm>
          <a:prstGeom prst="rect">
            <a:avLst/>
          </a:prstGeom>
        </p:spPr>
        <p:txBody>
          <a:bodyPr wrap="none">
            <a:spAutoFit/>
          </a:bodyPr>
          <a:lstStyle/>
          <a:p>
            <a:r>
              <a:rPr lang="en-US" sz="4000" b="1" i="1" dirty="0">
                <a:latin typeface="Calibri" panose="020F0502020204030204" pitchFamily="34" charset="0"/>
                <a:cs typeface="Calibri" panose="020F0502020204030204" pitchFamily="34" charset="0"/>
              </a:rPr>
              <a:t>Q = A + </a:t>
            </a:r>
            <a:r>
              <a:rPr lang="el-GR" sz="4000" b="1" i="1" dirty="0">
                <a:latin typeface="Calibri" panose="020F0502020204030204" pitchFamily="34" charset="0"/>
                <a:cs typeface="Calibri" panose="020F0502020204030204" pitchFamily="34" charset="0"/>
              </a:rPr>
              <a:t>Δ</a:t>
            </a:r>
            <a:r>
              <a:rPr lang="en-US" sz="4000" b="1" i="1" dirty="0">
                <a:latin typeface="Calibri" panose="020F0502020204030204" pitchFamily="34" charset="0"/>
                <a:cs typeface="Calibri" panose="020F0502020204030204" pitchFamily="34" charset="0"/>
              </a:rPr>
              <a:t>U </a:t>
            </a:r>
            <a:endParaRPr lang="ru-RU" sz="4000" i="1" dirty="0">
              <a:latin typeface="Calibri" panose="020F0502020204030204" pitchFamily="34" charset="0"/>
              <a:cs typeface="Calibri" panose="020F0502020204030204" pitchFamily="34" charset="0"/>
            </a:endParaRPr>
          </a:p>
        </p:txBody>
      </p:sp>
      <p:sp>
        <p:nvSpPr>
          <p:cNvPr id="7" name="Прямоугольник 6"/>
          <p:cNvSpPr/>
          <p:nvPr/>
        </p:nvSpPr>
        <p:spPr>
          <a:xfrm>
            <a:off x="1524000" y="3212977"/>
            <a:ext cx="9144000" cy="2062103"/>
          </a:xfrm>
          <a:prstGeom prst="rect">
            <a:avLst/>
          </a:prstGeom>
        </p:spPr>
        <p:txBody>
          <a:bodyPr wrap="square">
            <a:spAutoFit/>
          </a:bodyPr>
          <a:lstStyle/>
          <a:p>
            <a:pPr algn="just">
              <a:buFont typeface="Arial" pitchFamily="34" charset="0"/>
              <a:buChar char="•"/>
            </a:pPr>
            <a:r>
              <a:rPr lang="en-US" sz="3200" b="1" dirty="0">
                <a:latin typeface="Comic Sans MS" pitchFamily="66" charset="0"/>
              </a:rPr>
              <a:t> For the cycles</a:t>
            </a:r>
            <a:r>
              <a:rPr lang="ru-RU" sz="3200" b="1" dirty="0">
                <a:latin typeface="Comic Sans MS" pitchFamily="66" charset="0"/>
              </a:rPr>
              <a:t> </a:t>
            </a:r>
            <a:r>
              <a:rPr lang="en-US" sz="3200" b="1" dirty="0" err="1">
                <a:latin typeface="Comic Sans MS" pitchFamily="66" charset="0"/>
              </a:rPr>
              <a:t>dU</a:t>
            </a:r>
            <a:r>
              <a:rPr lang="ru-RU" sz="3200" b="1" dirty="0">
                <a:latin typeface="Comic Sans MS" pitchFamily="66" charset="0"/>
              </a:rPr>
              <a:t>=0,  </a:t>
            </a:r>
            <a:r>
              <a:rPr lang="en-US" sz="3200" b="1" dirty="0">
                <a:latin typeface="Comic Sans MS" pitchFamily="66" charset="0"/>
              </a:rPr>
              <a:t>then</a:t>
            </a:r>
            <a:r>
              <a:rPr lang="ru-RU" sz="3200" b="1" dirty="0">
                <a:latin typeface="Comic Sans MS" pitchFamily="66" charset="0"/>
              </a:rPr>
              <a:t> </a:t>
            </a:r>
            <a:r>
              <a:rPr lang="en-US" sz="3200" b="1" dirty="0" err="1">
                <a:latin typeface="Comic Sans MS" pitchFamily="66" charset="0"/>
              </a:rPr>
              <a:t>dA</a:t>
            </a:r>
            <a:r>
              <a:rPr lang="ru-RU" sz="3200" b="1" dirty="0">
                <a:latin typeface="Comic Sans MS" pitchFamily="66" charset="0"/>
              </a:rPr>
              <a:t>=</a:t>
            </a:r>
            <a:r>
              <a:rPr lang="en-US" sz="3200" b="1" dirty="0" err="1">
                <a:latin typeface="Comic Sans MS" pitchFamily="66" charset="0"/>
              </a:rPr>
              <a:t>dQ</a:t>
            </a:r>
            <a:r>
              <a:rPr lang="ru-RU" sz="3200" b="1" dirty="0">
                <a:latin typeface="Comic Sans MS" pitchFamily="66" charset="0"/>
              </a:rPr>
              <a:t>. </a:t>
            </a:r>
          </a:p>
          <a:p>
            <a:pPr algn="just">
              <a:buFont typeface="Arial" pitchFamily="34" charset="0"/>
              <a:buChar char="•"/>
            </a:pPr>
            <a:r>
              <a:rPr lang="en-US" sz="3200" b="1" dirty="0">
                <a:latin typeface="Comic Sans MS" pitchFamily="66" charset="0"/>
              </a:rPr>
              <a:t> It is impossible to design a perpetual motion machine which works without energy income.</a:t>
            </a:r>
            <a:endParaRPr lang="ru-RU" sz="3200" b="1" dirty="0"/>
          </a:p>
        </p:txBody>
      </p:sp>
      <p:graphicFrame>
        <p:nvGraphicFramePr>
          <p:cNvPr id="53249" name="Object 1"/>
          <p:cNvGraphicFramePr>
            <a:graphicFrameLocks noChangeAspect="1"/>
          </p:cNvGraphicFramePr>
          <p:nvPr/>
        </p:nvGraphicFramePr>
        <p:xfrm>
          <a:off x="4022897" y="5661248"/>
          <a:ext cx="4082517" cy="783580"/>
        </p:xfrm>
        <a:graphic>
          <a:graphicData uri="http://schemas.openxmlformats.org/presentationml/2006/ole">
            <mc:AlternateContent xmlns:mc="http://schemas.openxmlformats.org/markup-compatibility/2006">
              <mc:Choice xmlns:v="urn:schemas-microsoft-com:vml" Requires="v">
                <p:oleObj spid="_x0000_s4125" name="Формула" r:id="rId3" imgW="1193800" imgH="228600" progId="Equation.3">
                  <p:embed/>
                </p:oleObj>
              </mc:Choice>
              <mc:Fallback>
                <p:oleObj name="Формула" r:id="rId3" imgW="1193800" imgH="228600" progId="Equation.3">
                  <p:embed/>
                  <p:pic>
                    <p:nvPicPr>
                      <p:cNvPr id="5324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897" y="5661248"/>
                        <a:ext cx="4082517" cy="783580"/>
                      </a:xfrm>
                      <a:prstGeom prst="rect">
                        <a:avLst/>
                      </a:prstGeom>
                      <a:noFill/>
                      <a:ln w="76200">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32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49"/>
                                        </p:tgtEl>
                                        <p:attrNameLst>
                                          <p:attrName>style.visibility</p:attrName>
                                        </p:attrNameLst>
                                      </p:cBhvr>
                                      <p:to>
                                        <p:strVal val="visible"/>
                                      </p:to>
                                    </p:set>
                                    <p:anim calcmode="lin" valueType="num">
                                      <p:cBhvr additive="base">
                                        <p:cTn id="19" dur="500" fill="hold"/>
                                        <p:tgtEl>
                                          <p:spTgt spid="53249"/>
                                        </p:tgtEl>
                                        <p:attrNameLst>
                                          <p:attrName>ppt_x</p:attrName>
                                        </p:attrNameLst>
                                      </p:cBhvr>
                                      <p:tavLst>
                                        <p:tav tm="0">
                                          <p:val>
                                            <p:strVal val="#ppt_x"/>
                                          </p:val>
                                        </p:tav>
                                        <p:tav tm="100000">
                                          <p:val>
                                            <p:strVal val="#ppt_x"/>
                                          </p:val>
                                        </p:tav>
                                      </p:tavLst>
                                    </p:anim>
                                    <p:anim calcmode="lin" valueType="num">
                                      <p:cBhvr additive="base">
                                        <p:cTn id="20" dur="500" fill="hold"/>
                                        <p:tgtEl>
                                          <p:spTgt spid="53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03514" y="4287959"/>
            <a:ext cx="7296269" cy="2450771"/>
          </a:xfrm>
        </p:spPr>
        <p:txBody>
          <a:bodyPr>
            <a:normAutofit fontScale="40000" lnSpcReduction="20000"/>
          </a:bodyPr>
          <a:lstStyle/>
          <a:p>
            <a:pPr algn="just">
              <a:buNone/>
            </a:pPr>
            <a:r>
              <a:rPr lang="en-US" sz="3600" dirty="0">
                <a:solidFill>
                  <a:srgbClr val="FF0000"/>
                </a:solidFill>
                <a:latin typeface="Comic Sans MS" pitchFamily="66" charset="0"/>
              </a:rPr>
              <a:t>Isometric process</a:t>
            </a:r>
          </a:p>
          <a:p>
            <a:pPr algn="just"/>
            <a:endParaRPr lang="en-US" i="1" dirty="0">
              <a:solidFill>
                <a:srgbClr val="002060"/>
              </a:solidFill>
              <a:latin typeface="Comic Sans MS" pitchFamily="66" charset="0"/>
            </a:endParaRPr>
          </a:p>
          <a:p>
            <a:pPr algn="just"/>
            <a:r>
              <a:rPr lang="en-US" sz="5100" b="1" dirty="0">
                <a:latin typeface="Comic Sans MS" pitchFamily="66" charset="0"/>
              </a:rPr>
              <a:t>V</a:t>
            </a:r>
            <a:r>
              <a:rPr lang="ru-RU" sz="5100" b="1" dirty="0">
                <a:latin typeface="Comic Sans MS" pitchFamily="66" charset="0"/>
              </a:rPr>
              <a:t>=</a:t>
            </a:r>
            <a:r>
              <a:rPr lang="en-US" sz="5100" b="1" dirty="0" err="1">
                <a:latin typeface="Comic Sans MS" pitchFamily="66" charset="0"/>
              </a:rPr>
              <a:t>const</a:t>
            </a:r>
            <a:r>
              <a:rPr lang="ru-RU" sz="5100" b="1" dirty="0">
                <a:latin typeface="Comic Sans MS" pitchFamily="66" charset="0"/>
              </a:rPr>
              <a:t>;    </a:t>
            </a:r>
            <a:r>
              <a:rPr lang="en-US" sz="5100" b="1" dirty="0" err="1">
                <a:latin typeface="Comic Sans MS" pitchFamily="66" charset="0"/>
              </a:rPr>
              <a:t>dA</a:t>
            </a:r>
            <a:r>
              <a:rPr lang="ru-RU" sz="5100" b="1" dirty="0">
                <a:latin typeface="Comic Sans MS" pitchFamily="66" charset="0"/>
              </a:rPr>
              <a:t>=</a:t>
            </a:r>
            <a:r>
              <a:rPr lang="en-US" sz="5100" b="1" dirty="0" err="1">
                <a:latin typeface="Comic Sans MS" pitchFamily="66" charset="0"/>
              </a:rPr>
              <a:t>PdV</a:t>
            </a:r>
            <a:r>
              <a:rPr lang="ru-RU" sz="5100" b="1" dirty="0">
                <a:latin typeface="Comic Sans MS" pitchFamily="66" charset="0"/>
              </a:rPr>
              <a:t>=0</a:t>
            </a:r>
          </a:p>
          <a:p>
            <a:pPr algn="just"/>
            <a:endParaRPr lang="ru-RU" dirty="0">
              <a:latin typeface="Comic Sans MS" pitchFamily="66" charset="0"/>
            </a:endParaRPr>
          </a:p>
          <a:p>
            <a:pPr algn="just"/>
            <a:r>
              <a:rPr lang="en-US" sz="4400" b="1" dirty="0" smtClean="0">
                <a:latin typeface="Comic Sans MS" pitchFamily="66" charset="0"/>
              </a:rPr>
              <a:t>When</a:t>
            </a:r>
            <a:r>
              <a:rPr lang="ru-RU" sz="4400" b="1" dirty="0" smtClean="0">
                <a:latin typeface="Comic Sans MS" pitchFamily="66" charset="0"/>
              </a:rPr>
              <a:t> </a:t>
            </a:r>
            <a:r>
              <a:rPr lang="en-US" sz="4400" b="1" i="1" dirty="0" err="1">
                <a:latin typeface="Comic Sans MS" pitchFamily="66" charset="0"/>
              </a:rPr>
              <a:t>dQ</a:t>
            </a:r>
            <a:r>
              <a:rPr lang="ru-RU" sz="4400" b="1" i="1" dirty="0">
                <a:latin typeface="Comic Sans MS" pitchFamily="66" charset="0"/>
              </a:rPr>
              <a:t>=</a:t>
            </a:r>
            <a:r>
              <a:rPr lang="en-US" sz="4400" b="1" i="1" dirty="0" err="1">
                <a:latin typeface="Comic Sans MS" pitchFamily="66" charset="0"/>
              </a:rPr>
              <a:t>dU</a:t>
            </a:r>
            <a:r>
              <a:rPr lang="ru-RU" sz="4400" b="1" dirty="0">
                <a:latin typeface="Comic Sans MS" pitchFamily="66" charset="0"/>
              </a:rPr>
              <a:t> </a:t>
            </a:r>
          </a:p>
          <a:p>
            <a:pPr marL="0" indent="0" algn="just">
              <a:buNone/>
            </a:pPr>
            <a:endParaRPr lang="ru-RU" sz="4400" b="1" dirty="0" smtClean="0">
              <a:latin typeface="Comic Sans MS" pitchFamily="66" charset="0"/>
            </a:endParaRPr>
          </a:p>
          <a:p>
            <a:pPr algn="just"/>
            <a:r>
              <a:rPr lang="ru-RU" sz="4400" b="1" dirty="0" smtClean="0">
                <a:latin typeface="Comic Sans MS" pitchFamily="66" charset="0"/>
              </a:rPr>
              <a:t> </a:t>
            </a:r>
            <a:r>
              <a:rPr lang="en-US" sz="4400" b="1" dirty="0">
                <a:latin typeface="Comic Sans MS" pitchFamily="66" charset="0"/>
              </a:rPr>
              <a:t>all the heat income to </a:t>
            </a:r>
            <a:r>
              <a:rPr lang="en-US" sz="4400" b="1" dirty="0" smtClean="0">
                <a:latin typeface="Comic Sans MS" pitchFamily="66" charset="0"/>
              </a:rPr>
              <a:t>the </a:t>
            </a:r>
            <a:r>
              <a:rPr lang="en-US" sz="4400" b="1" dirty="0">
                <a:latin typeface="Comic Sans MS" pitchFamily="66" charset="0"/>
              </a:rPr>
              <a:t>system goes to the </a:t>
            </a:r>
            <a:r>
              <a:rPr lang="en-US" sz="4400" b="1" dirty="0" smtClean="0">
                <a:latin typeface="Comic Sans MS" pitchFamily="66" charset="0"/>
              </a:rPr>
              <a:t>energy </a:t>
            </a:r>
            <a:r>
              <a:rPr lang="en-US" sz="4400" b="1" dirty="0">
                <a:latin typeface="Comic Sans MS" pitchFamily="66" charset="0"/>
              </a:rPr>
              <a:t>change</a:t>
            </a:r>
            <a:endParaRPr lang="ru-RU" sz="4400" b="1" dirty="0"/>
          </a:p>
        </p:txBody>
      </p:sp>
      <p:pic>
        <p:nvPicPr>
          <p:cNvPr id="4" name="Picture 4" descr="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103"/>
          <a:stretch/>
        </p:blipFill>
        <p:spPr bwMode="auto">
          <a:xfrm>
            <a:off x="7080608" y="1340288"/>
            <a:ext cx="4122581" cy="3732456"/>
          </a:xfrm>
          <a:prstGeom prst="rect">
            <a:avLst/>
          </a:prstGeom>
          <a:noFill/>
          <a:ln w="476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524000" y="0"/>
            <a:ext cx="9144000" cy="1077218"/>
          </a:xfrm>
          <a:prstGeom prst="rect">
            <a:avLst/>
          </a:prstGeom>
        </p:spPr>
        <p:txBody>
          <a:bodyPr wrap="square">
            <a:spAutoFit/>
          </a:bodyPr>
          <a:lstStyle/>
          <a:p>
            <a:pPr algn="ctr"/>
            <a:r>
              <a:rPr lang="en-US" altLang="ru-RU" sz="3200" b="1" i="1" dirty="0">
                <a:solidFill>
                  <a:srgbClr val="990000"/>
                </a:solidFill>
                <a:latin typeface="Arial" pitchFamily="34" charset="0"/>
                <a:cs typeface="Arial" pitchFamily="34" charset="0"/>
              </a:rPr>
              <a:t>Application of the first law of thermodynamics to </a:t>
            </a:r>
            <a:r>
              <a:rPr lang="en-US" altLang="ru-RU" sz="3200" b="1" i="1" dirty="0" err="1">
                <a:solidFill>
                  <a:srgbClr val="990000"/>
                </a:solidFill>
                <a:latin typeface="Arial" pitchFamily="34" charset="0"/>
                <a:cs typeface="Arial" pitchFamily="34" charset="0"/>
              </a:rPr>
              <a:t>isoprocesses</a:t>
            </a:r>
            <a:r>
              <a:rPr lang="ru-RU" altLang="ru-RU" sz="3200" b="1" i="1" dirty="0">
                <a:solidFill>
                  <a:srgbClr val="990000"/>
                </a:solidFill>
                <a:latin typeface="Arial" pitchFamily="34" charset="0"/>
                <a:cs typeface="Arial" pitchFamily="34" charset="0"/>
              </a:rPr>
              <a:t>.</a:t>
            </a:r>
            <a:endParaRPr lang="ru-RU" sz="3200" dirty="0">
              <a:latin typeface="Arial" pitchFamily="34" charset="0"/>
              <a:cs typeface="Arial" pitchFamily="34" charset="0"/>
            </a:endParaRPr>
          </a:p>
        </p:txBody>
      </p:sp>
      <p:sp>
        <p:nvSpPr>
          <p:cNvPr id="2" name="Прямоугольник 1"/>
          <p:cNvSpPr/>
          <p:nvPr/>
        </p:nvSpPr>
        <p:spPr>
          <a:xfrm>
            <a:off x="903514" y="1240971"/>
            <a:ext cx="5965372" cy="3046988"/>
          </a:xfrm>
          <a:prstGeom prst="rect">
            <a:avLst/>
          </a:prstGeom>
        </p:spPr>
        <p:txBody>
          <a:bodyPr wrap="square">
            <a:spAutoFit/>
          </a:bodyPr>
          <a:lstStyle/>
          <a:p>
            <a:pPr algn="just">
              <a:defRPr/>
            </a:pPr>
            <a:r>
              <a:rPr lang="en-US" sz="2400" dirty="0"/>
              <a:t>A process in which the volume of the system does not change is called </a:t>
            </a:r>
            <a:r>
              <a:rPr lang="en-US" sz="2400" dirty="0" err="1">
                <a:solidFill>
                  <a:srgbClr val="FF0000"/>
                </a:solidFill>
              </a:rPr>
              <a:t>isovolumetric</a:t>
            </a:r>
            <a:r>
              <a:rPr lang="en-US" sz="2400" dirty="0">
                <a:solidFill>
                  <a:srgbClr val="FF0000"/>
                </a:solidFill>
              </a:rPr>
              <a:t> or </a:t>
            </a:r>
            <a:r>
              <a:rPr lang="en-US" sz="2400" b="1" dirty="0">
                <a:solidFill>
                  <a:srgbClr val="FF0000"/>
                </a:solidFill>
              </a:rPr>
              <a:t>isochoric. </a:t>
            </a:r>
            <a:r>
              <a:rPr lang="en-US" sz="2400" dirty="0"/>
              <a:t>In a process that goes forward at constant volume, no displacement can take place, so the work done by the system is zero.  Then, from the first law, we have only two terms, </a:t>
            </a:r>
          </a:p>
          <a:p>
            <a:pPr algn="ctr">
              <a:defRPr/>
            </a:pPr>
            <a:r>
              <a:rPr lang="en-US" sz="2400" b="1" i="1" dirty="0">
                <a:solidFill>
                  <a:schemeClr val="accent2">
                    <a:lumMod val="50000"/>
                  </a:schemeClr>
                </a:solidFill>
              </a:rPr>
              <a:t>Q=</a:t>
            </a:r>
            <a:r>
              <a:rPr lang="el-GR" sz="2400" b="1" i="1" dirty="0">
                <a:solidFill>
                  <a:schemeClr val="accent2">
                    <a:lumMod val="50000"/>
                  </a:schemeClr>
                </a:solidFill>
              </a:rPr>
              <a:t>Δ</a:t>
            </a:r>
            <a:r>
              <a:rPr lang="en-US" sz="2400" b="1" i="1" dirty="0">
                <a:solidFill>
                  <a:schemeClr val="accent2">
                    <a:lumMod val="50000"/>
                  </a:schemeClr>
                </a:solidFill>
              </a:rPr>
              <a:t>U</a:t>
            </a:r>
          </a:p>
        </p:txBody>
      </p:sp>
    </p:spTree>
    <p:extLst>
      <p:ext uri="{BB962C8B-B14F-4D97-AF65-F5344CB8AC3E}">
        <p14:creationId xmlns:p14="http://schemas.microsoft.com/office/powerpoint/2010/main" val="341718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user\Desktop\fizika\Isochoric-process-main-characteristic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128" y="579663"/>
            <a:ext cx="4899933" cy="6003059"/>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C:\Users\user\Desktop\fizika\is (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965" y="1160984"/>
            <a:ext cx="4615978" cy="46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56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Объект 1"/>
          <p:cNvSpPr>
            <a:spLocks noGrp="1"/>
          </p:cNvSpPr>
          <p:nvPr>
            <p:ph idx="1"/>
          </p:nvPr>
        </p:nvSpPr>
        <p:spPr>
          <a:xfrm>
            <a:off x="849085" y="707887"/>
            <a:ext cx="5638800" cy="3198192"/>
          </a:xfrm>
        </p:spPr>
        <p:txBody>
          <a:bodyPr>
            <a:normAutofit fontScale="25000" lnSpcReduction="20000"/>
          </a:bodyPr>
          <a:lstStyle/>
          <a:p>
            <a:pPr algn="just" eaLnBrk="1" hangingPunct="1"/>
            <a:endParaRPr lang="en-US" sz="2000" dirty="0" smtClean="0">
              <a:solidFill>
                <a:schemeClr val="tx1"/>
              </a:solidFill>
            </a:endParaRPr>
          </a:p>
          <a:p>
            <a:pPr marL="0" indent="0" algn="just" eaLnBrk="1" hangingPunct="1">
              <a:buNone/>
            </a:pPr>
            <a:r>
              <a:rPr lang="en-US" sz="12800" b="1" i="1" dirty="0" smtClean="0">
                <a:solidFill>
                  <a:schemeClr val="tx1"/>
                </a:solidFill>
              </a:rPr>
              <a:t>If the pressure does not change during a process, the is called isobaric. </a:t>
            </a:r>
            <a:r>
              <a:rPr lang="en-US" sz="9600" dirty="0" smtClean="0">
                <a:solidFill>
                  <a:schemeClr val="tx1"/>
                </a:solidFill>
              </a:rPr>
              <a:t>One example, an isobaric process is the boiling of water in an open container. Since the container is open, the process occurs at constant atmospheric pressure. At the boiling point, the temperature of the water no longer increases with the addition of heat. </a:t>
            </a:r>
          </a:p>
          <a:p>
            <a:pPr marL="0" indent="0" algn="just" eaLnBrk="1" hangingPunct="1">
              <a:buNone/>
            </a:pPr>
            <a:endParaRPr lang="en-US" sz="9600" dirty="0" smtClean="0">
              <a:solidFill>
                <a:schemeClr val="tx1"/>
              </a:solidFill>
            </a:endParaRPr>
          </a:p>
          <a:p>
            <a:pPr marL="0" indent="0" algn="just" eaLnBrk="1" hangingPunct="1">
              <a:buNone/>
            </a:pPr>
            <a:r>
              <a:rPr lang="en-US" sz="12800" dirty="0" smtClean="0">
                <a:solidFill>
                  <a:schemeClr val="tx1"/>
                </a:solidFill>
              </a:rPr>
              <a:t>In figure shows a cylinder of gas fitted with a piston.  If the gas pushes the piston out an amount </a:t>
            </a:r>
            <a:r>
              <a:rPr lang="el-GR" sz="12800" dirty="0" smtClean="0">
                <a:solidFill>
                  <a:schemeClr val="tx1"/>
                </a:solidFill>
              </a:rPr>
              <a:t>Δ</a:t>
            </a:r>
            <a:r>
              <a:rPr lang="en-US" sz="12800" dirty="0"/>
              <a:t>d</a:t>
            </a:r>
            <a:r>
              <a:rPr lang="en-US" sz="12800" dirty="0" smtClean="0">
                <a:solidFill>
                  <a:schemeClr val="tx1"/>
                </a:solidFill>
              </a:rPr>
              <a:t>, the work done F</a:t>
            </a:r>
            <a:r>
              <a:rPr lang="el-GR" sz="12800" dirty="0" smtClean="0">
                <a:solidFill>
                  <a:schemeClr val="tx1"/>
                </a:solidFill>
              </a:rPr>
              <a:t>Δ</a:t>
            </a:r>
            <a:r>
              <a:rPr lang="en-US" sz="12800" dirty="0"/>
              <a:t>d</a:t>
            </a:r>
            <a:r>
              <a:rPr lang="en-US" sz="12800" dirty="0" smtClean="0">
                <a:solidFill>
                  <a:schemeClr val="tx1"/>
                </a:solidFill>
              </a:rPr>
              <a:t> can be written in terms of the pressure P and the change in volume </a:t>
            </a:r>
            <a:r>
              <a:rPr lang="el-GR" sz="12800" dirty="0" smtClean="0">
                <a:solidFill>
                  <a:schemeClr val="tx1"/>
                </a:solidFill>
              </a:rPr>
              <a:t>Δ</a:t>
            </a:r>
            <a:r>
              <a:rPr lang="en-US" sz="12800" dirty="0" smtClean="0">
                <a:solidFill>
                  <a:schemeClr val="tx1"/>
                </a:solidFill>
              </a:rPr>
              <a:t>V:</a:t>
            </a:r>
          </a:p>
          <a:p>
            <a:pPr marL="0" indent="0" algn="just" eaLnBrk="1" hangingPunct="1">
              <a:buNone/>
            </a:pPr>
            <a:r>
              <a:rPr lang="en-US" sz="11200" b="1" i="1" dirty="0" smtClean="0">
                <a:solidFill>
                  <a:srgbClr val="FF0000"/>
                </a:solidFill>
              </a:rPr>
              <a:t>ΔW=F</a:t>
            </a:r>
            <a:r>
              <a:rPr lang="el-GR" sz="11200" b="1" i="1" dirty="0" smtClean="0">
                <a:solidFill>
                  <a:srgbClr val="FF0000"/>
                </a:solidFill>
              </a:rPr>
              <a:t>Δ</a:t>
            </a:r>
            <a:r>
              <a:rPr lang="en-US" sz="11200" b="1" i="1" dirty="0" smtClean="0">
                <a:solidFill>
                  <a:srgbClr val="FF0000"/>
                </a:solidFill>
              </a:rPr>
              <a:t>d=</a:t>
            </a:r>
            <a:r>
              <a:rPr lang="en-US" sz="11200" b="1" i="1" dirty="0" err="1" smtClean="0">
                <a:solidFill>
                  <a:srgbClr val="FF0000"/>
                </a:solidFill>
              </a:rPr>
              <a:t>PAd</a:t>
            </a:r>
            <a:r>
              <a:rPr lang="en-US" sz="11200" b="1" i="1" dirty="0" smtClean="0">
                <a:solidFill>
                  <a:srgbClr val="FF0000"/>
                </a:solidFill>
              </a:rPr>
              <a:t>=P</a:t>
            </a:r>
            <a:r>
              <a:rPr lang="el-GR" sz="11200" b="1" i="1" dirty="0" smtClean="0">
                <a:solidFill>
                  <a:srgbClr val="FF0000"/>
                </a:solidFill>
              </a:rPr>
              <a:t>Δ</a:t>
            </a:r>
            <a:r>
              <a:rPr lang="en-US" sz="11200" b="1" i="1" dirty="0" smtClean="0">
                <a:solidFill>
                  <a:srgbClr val="FF0000"/>
                </a:solidFill>
              </a:rPr>
              <a:t>V</a:t>
            </a:r>
          </a:p>
          <a:p>
            <a:pPr marL="0" indent="0" algn="just" eaLnBrk="1" hangingPunct="1">
              <a:buNone/>
            </a:pPr>
            <a:endParaRPr lang="en-US" sz="7200" dirty="0" smtClean="0">
              <a:solidFill>
                <a:schemeClr val="tx1"/>
              </a:solidFill>
            </a:endParaRPr>
          </a:p>
          <a:p>
            <a:pPr algn="just" eaLnBrk="1" hangingPunct="1"/>
            <a:endParaRPr lang="en-US" sz="7200" dirty="0" smtClean="0">
              <a:solidFill>
                <a:schemeClr val="tx1"/>
              </a:solidFill>
            </a:endParaRPr>
          </a:p>
          <a:p>
            <a:pPr algn="just" eaLnBrk="1" hangingPunct="1"/>
            <a:endParaRPr lang="en-US" sz="7200" dirty="0" smtClean="0">
              <a:solidFill>
                <a:schemeClr val="tx1"/>
              </a:solidFill>
            </a:endParaRPr>
          </a:p>
          <a:p>
            <a:pPr algn="just" eaLnBrk="1" hangingPunct="1"/>
            <a:endParaRPr lang="en-US" sz="7200" dirty="0" smtClean="0">
              <a:solidFill>
                <a:schemeClr val="tx1"/>
              </a:solidFill>
            </a:endParaRPr>
          </a:p>
          <a:p>
            <a:pPr algn="just" eaLnBrk="1" hangingPunct="1"/>
            <a:endParaRPr lang="en-US" sz="72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873" y="1351721"/>
            <a:ext cx="4070678" cy="360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p:cNvSpPr/>
          <p:nvPr/>
        </p:nvSpPr>
        <p:spPr>
          <a:xfrm>
            <a:off x="4079776" y="0"/>
            <a:ext cx="4261103" cy="707886"/>
          </a:xfrm>
          <a:prstGeom prst="rect">
            <a:avLst/>
          </a:prstGeom>
        </p:spPr>
        <p:txBody>
          <a:bodyPr wrap="none">
            <a:spAutoFit/>
          </a:bodyPr>
          <a:lstStyle/>
          <a:p>
            <a:r>
              <a:rPr lang="en-US" sz="4000" b="1" dirty="0">
                <a:solidFill>
                  <a:srgbClr val="FF0000"/>
                </a:solidFill>
                <a:latin typeface="Arial" pitchFamily="34" charset="0"/>
                <a:cs typeface="Arial" pitchFamily="34" charset="0"/>
              </a:rPr>
              <a:t>Isobaric process</a:t>
            </a:r>
            <a:endParaRPr lang="ru-RU" sz="4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7055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43472" y="908721"/>
            <a:ext cx="8229600" cy="4525963"/>
          </a:xfrm>
        </p:spPr>
        <p:txBody>
          <a:bodyPr/>
          <a:lstStyle/>
          <a:p>
            <a:endParaRPr lang="ru-RU" dirty="0"/>
          </a:p>
          <a:p>
            <a:r>
              <a:rPr lang="ru-RU" dirty="0"/>
              <a:t> </a:t>
            </a:r>
          </a:p>
        </p:txBody>
      </p:sp>
      <p:sp>
        <p:nvSpPr>
          <p:cNvPr id="4"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692003463"/>
              </p:ext>
            </p:extLst>
          </p:nvPr>
        </p:nvGraphicFramePr>
        <p:xfrm>
          <a:off x="1023257" y="841321"/>
          <a:ext cx="3384376" cy="649800"/>
        </p:xfrm>
        <a:graphic>
          <a:graphicData uri="http://schemas.openxmlformats.org/presentationml/2006/ole">
            <mc:AlternateContent xmlns:mc="http://schemas.openxmlformats.org/markup-compatibility/2006">
              <mc:Choice xmlns:v="urn:schemas-microsoft-com:vml" Requires="v">
                <p:oleObj spid="_x0000_s5332" name="Формула" r:id="rId3" imgW="1193800" imgH="228600" progId="Equation.3">
                  <p:embed/>
                </p:oleObj>
              </mc:Choice>
              <mc:Fallback>
                <p:oleObj name="Формула" r:id="rId3" imgW="1193800" imgH="228600" progId="Equation.3">
                  <p:embed/>
                  <p:pic>
                    <p:nvPicPr>
                      <p:cNvPr id="5" name="Объект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257" y="841321"/>
                        <a:ext cx="3384376" cy="649800"/>
                      </a:xfrm>
                      <a:prstGeom prst="rect">
                        <a:avLst/>
                      </a:prstGeom>
                      <a:noFill/>
                      <a:ln w="9525">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1935969147"/>
              </p:ext>
            </p:extLst>
          </p:nvPr>
        </p:nvGraphicFramePr>
        <p:xfrm>
          <a:off x="991437" y="1744615"/>
          <a:ext cx="4374057" cy="1053014"/>
        </p:xfrm>
        <a:graphic>
          <a:graphicData uri="http://schemas.openxmlformats.org/presentationml/2006/ole">
            <mc:AlternateContent xmlns:mc="http://schemas.openxmlformats.org/markup-compatibility/2006">
              <mc:Choice xmlns:v="urn:schemas-microsoft-com:vml" Requires="v">
                <p:oleObj spid="_x0000_s5333" name="Формула" r:id="rId5" imgW="2057400" imgH="495300" progId="Equation.3">
                  <p:embed/>
                </p:oleObj>
              </mc:Choice>
              <mc:Fallback>
                <p:oleObj name="Формула" r:id="rId5" imgW="2057400" imgH="495300" progId="Equation.3">
                  <p:embed/>
                  <p:pic>
                    <p:nvPicPr>
                      <p:cNvPr id="7" name="Объект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437" y="1744615"/>
                        <a:ext cx="4374057" cy="1053014"/>
                      </a:xfrm>
                      <a:prstGeom prst="rect">
                        <a:avLst/>
                      </a:prstGeom>
                      <a:noFill/>
                      <a:ln w="9525">
                        <a:solidFill>
                          <a:srgbClr val="C00000"/>
                        </a:solidFill>
                        <a:miter lim="800000"/>
                        <a:headEnd/>
                        <a:tailEnd/>
                      </a:ln>
                      <a:extLst/>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4123005540"/>
              </p:ext>
            </p:extLst>
          </p:nvPr>
        </p:nvGraphicFramePr>
        <p:xfrm>
          <a:off x="1058835" y="3004984"/>
          <a:ext cx="2094778" cy="1080120"/>
        </p:xfrm>
        <a:graphic>
          <a:graphicData uri="http://schemas.openxmlformats.org/presentationml/2006/ole">
            <mc:AlternateContent xmlns:mc="http://schemas.openxmlformats.org/markup-compatibility/2006">
              <mc:Choice xmlns:v="urn:schemas-microsoft-com:vml" Requires="v">
                <p:oleObj spid="_x0000_s5334" name="Формула" r:id="rId7" imgW="812520" imgH="419040" progId="Equation.3">
                  <p:embed/>
                </p:oleObj>
              </mc:Choice>
              <mc:Fallback>
                <p:oleObj name="Формула" r:id="rId7" imgW="812520" imgH="419040" progId="Equation.3">
                  <p:embed/>
                  <p:pic>
                    <p:nvPicPr>
                      <p:cNvPr id="8" name="Объект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835" y="3004984"/>
                        <a:ext cx="2094778" cy="1080120"/>
                      </a:xfrm>
                      <a:prstGeom prst="rect">
                        <a:avLst/>
                      </a:prstGeom>
                      <a:noFill/>
                      <a:ln w="9525">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Объект 8"/>
          <p:cNvGraphicFramePr>
            <a:graphicFrameLocks noChangeAspect="1"/>
          </p:cNvGraphicFramePr>
          <p:nvPr>
            <p:extLst/>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5335" name="Формула" r:id="rId9" imgW="114120" imgH="215640" progId="Equation.3">
                  <p:embed/>
                </p:oleObj>
              </mc:Choice>
              <mc:Fallback>
                <p:oleObj name="Формула" r:id="rId9" imgW="114120" imgH="215640" progId="Equation.3">
                  <p:embed/>
                  <p:pic>
                    <p:nvPicPr>
                      <p:cNvPr id="9" name="Объект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Объект 9"/>
          <p:cNvGraphicFramePr>
            <a:graphicFrameLocks noChangeAspect="1"/>
          </p:cNvGraphicFramePr>
          <p:nvPr>
            <p:extLst>
              <p:ext uri="{D42A27DB-BD31-4B8C-83A1-F6EECF244321}">
                <p14:modId xmlns:p14="http://schemas.microsoft.com/office/powerpoint/2010/main" val="1111847438"/>
              </p:ext>
            </p:extLst>
          </p:nvPr>
        </p:nvGraphicFramePr>
        <p:xfrm>
          <a:off x="3542371" y="3004984"/>
          <a:ext cx="2192337" cy="1079500"/>
        </p:xfrm>
        <a:graphic>
          <a:graphicData uri="http://schemas.openxmlformats.org/presentationml/2006/ole">
            <mc:AlternateContent xmlns:mc="http://schemas.openxmlformats.org/markup-compatibility/2006">
              <mc:Choice xmlns:v="urn:schemas-microsoft-com:vml" Requires="v">
                <p:oleObj spid="_x0000_s5336" name="Формула" r:id="rId11" imgW="850680" imgH="419040" progId="Equation.3">
                  <p:embed/>
                </p:oleObj>
              </mc:Choice>
              <mc:Fallback>
                <p:oleObj name="Формула" r:id="rId11" imgW="850680" imgH="419040" progId="Equation.3">
                  <p:embed/>
                  <p:pic>
                    <p:nvPicPr>
                      <p:cNvPr id="10" name="Объект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2371" y="3004984"/>
                        <a:ext cx="2192337" cy="1079500"/>
                      </a:xfrm>
                      <a:prstGeom prst="rect">
                        <a:avLst/>
                      </a:prstGeom>
                      <a:noFill/>
                      <a:ln w="9525">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131743891"/>
              </p:ext>
            </p:extLst>
          </p:nvPr>
        </p:nvGraphicFramePr>
        <p:xfrm>
          <a:off x="1524001" y="4243497"/>
          <a:ext cx="3957638" cy="1079500"/>
        </p:xfrm>
        <a:graphic>
          <a:graphicData uri="http://schemas.openxmlformats.org/presentationml/2006/ole">
            <mc:AlternateContent xmlns:mc="http://schemas.openxmlformats.org/markup-compatibility/2006">
              <mc:Choice xmlns:v="urn:schemas-microsoft-com:vml" Requires="v">
                <p:oleObj spid="_x0000_s5337" name="Формула" r:id="rId13" imgW="1536480" imgH="419040" progId="Equation.3">
                  <p:embed/>
                </p:oleObj>
              </mc:Choice>
              <mc:Fallback>
                <p:oleObj name="Формула" r:id="rId13" imgW="1536480" imgH="419040" progId="Equation.3">
                  <p:embed/>
                  <p:pic>
                    <p:nvPicPr>
                      <p:cNvPr id="11" name="Объект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1" y="4243497"/>
                        <a:ext cx="3957638" cy="1079500"/>
                      </a:xfrm>
                      <a:prstGeom prst="rect">
                        <a:avLst/>
                      </a:prstGeom>
                      <a:noFill/>
                      <a:ln w="9525">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Объект 11"/>
          <p:cNvGraphicFramePr>
            <a:graphicFrameLocks noChangeAspect="1"/>
          </p:cNvGraphicFramePr>
          <p:nvPr>
            <p:extLst>
              <p:ext uri="{D42A27DB-BD31-4B8C-83A1-F6EECF244321}">
                <p14:modId xmlns:p14="http://schemas.microsoft.com/office/powerpoint/2010/main" val="1791457575"/>
              </p:ext>
            </p:extLst>
          </p:nvPr>
        </p:nvGraphicFramePr>
        <p:xfrm>
          <a:off x="2273763" y="5345239"/>
          <a:ext cx="3096145" cy="1216272"/>
        </p:xfrm>
        <a:graphic>
          <a:graphicData uri="http://schemas.openxmlformats.org/presentationml/2006/ole">
            <mc:AlternateContent xmlns:mc="http://schemas.openxmlformats.org/markup-compatibility/2006">
              <mc:Choice xmlns:v="urn:schemas-microsoft-com:vml" Requires="v">
                <p:oleObj spid="_x0000_s5338" name="Формула" r:id="rId15" imgW="1066680" imgH="419040" progId="Equation.3">
                  <p:embed/>
                </p:oleObj>
              </mc:Choice>
              <mc:Fallback>
                <p:oleObj name="Формула" r:id="rId15" imgW="1066680" imgH="419040" progId="Equation.3">
                  <p:embed/>
                  <p:pic>
                    <p:nvPicPr>
                      <p:cNvPr id="12" name="Объект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3763" y="5345239"/>
                        <a:ext cx="3096145" cy="1216272"/>
                      </a:xfrm>
                      <a:prstGeom prst="rect">
                        <a:avLst/>
                      </a:prstGeom>
                      <a:noFill/>
                      <a:ln w="9525">
                        <a:solidFill>
                          <a:srgbClr val="984807"/>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4" descr="37"/>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13347"/>
          <a:stretch/>
        </p:blipFill>
        <p:spPr bwMode="auto">
          <a:xfrm>
            <a:off x="6688240" y="3004983"/>
            <a:ext cx="4221594" cy="3556527"/>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13" name="Прямоугольник 12"/>
          <p:cNvSpPr/>
          <p:nvPr/>
        </p:nvSpPr>
        <p:spPr>
          <a:xfrm>
            <a:off x="4079776" y="0"/>
            <a:ext cx="3921266" cy="707886"/>
          </a:xfrm>
          <a:prstGeom prst="rect">
            <a:avLst/>
          </a:prstGeom>
        </p:spPr>
        <p:txBody>
          <a:bodyPr wrap="none">
            <a:spAutoFit/>
          </a:bodyPr>
          <a:lstStyle/>
          <a:p>
            <a:r>
              <a:rPr lang="en-US" sz="4000" dirty="0">
                <a:solidFill>
                  <a:srgbClr val="FF0000"/>
                </a:solidFill>
                <a:latin typeface="Arial" pitchFamily="34" charset="0"/>
                <a:cs typeface="Arial" pitchFamily="34" charset="0"/>
              </a:rPr>
              <a:t>Isobaric process</a:t>
            </a:r>
            <a:endParaRPr lang="ru-RU" sz="4000" dirty="0">
              <a:solidFill>
                <a:srgbClr val="FF0000"/>
              </a:solidFill>
              <a:latin typeface="Arial" pitchFamily="34" charset="0"/>
              <a:cs typeface="Arial" pitchFamily="34" charset="0"/>
            </a:endParaRPr>
          </a:p>
        </p:txBody>
      </p:sp>
      <p:sp>
        <p:nvSpPr>
          <p:cNvPr id="2" name="Прямоугольник 1"/>
          <p:cNvSpPr/>
          <p:nvPr/>
        </p:nvSpPr>
        <p:spPr>
          <a:xfrm>
            <a:off x="5734708" y="707886"/>
            <a:ext cx="6128658" cy="2308324"/>
          </a:xfrm>
          <a:prstGeom prst="rect">
            <a:avLst/>
          </a:prstGeom>
        </p:spPr>
        <p:txBody>
          <a:bodyPr wrap="square">
            <a:spAutoFit/>
          </a:bodyPr>
          <a:lstStyle/>
          <a:p>
            <a:r>
              <a:rPr lang="en-US" sz="2400" dirty="0"/>
              <a:t>An</a:t>
            </a:r>
            <a:r>
              <a:rPr lang="en-US" sz="2400" b="1" dirty="0"/>
              <a:t> isobaric process</a:t>
            </a:r>
            <a:r>
              <a:rPr lang="en-US" sz="2400" dirty="0"/>
              <a:t> is a</a:t>
            </a:r>
            <a:r>
              <a:rPr lang="en-US" sz="2400" dirty="0">
                <a:hlinkClick r:id="rId18" tooltip="Thermodynamic Processes"/>
              </a:rPr>
              <a:t> thermodynamic process</a:t>
            </a:r>
            <a:r>
              <a:rPr lang="en-US" sz="2400" dirty="0"/>
              <a:t>, in which the </a:t>
            </a:r>
            <a:r>
              <a:rPr lang="en-US" sz="2400" b="1" dirty="0">
                <a:hlinkClick r:id="rId19" tooltip="What is Pressure – Physics"/>
              </a:rPr>
              <a:t>pressure</a:t>
            </a:r>
            <a:r>
              <a:rPr lang="en-US" sz="2400" dirty="0"/>
              <a:t> of the system </a:t>
            </a:r>
            <a:r>
              <a:rPr lang="en-US" sz="2400" b="1" dirty="0"/>
              <a:t>remains constant</a:t>
            </a:r>
            <a:r>
              <a:rPr lang="en-US" sz="2400" dirty="0"/>
              <a:t> (p = </a:t>
            </a:r>
            <a:r>
              <a:rPr lang="en-US" sz="2400" dirty="0" err="1"/>
              <a:t>const</a:t>
            </a:r>
            <a:r>
              <a:rPr lang="en-US" sz="2400" dirty="0"/>
              <a:t>). The heat transfer into or out of the system does work, but also changes the internal energy of the system.</a:t>
            </a:r>
            <a:endParaRPr lang="ru-RU" sz="2400" dirty="0"/>
          </a:p>
        </p:txBody>
      </p:sp>
    </p:spTree>
    <p:extLst>
      <p:ext uri="{BB962C8B-B14F-4D97-AF65-F5344CB8AC3E}">
        <p14:creationId xmlns:p14="http://schemas.microsoft.com/office/powerpoint/2010/main" val="374175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user\Desktop\fizika\Isobaric-process-main-characterist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1" y="0"/>
            <a:ext cx="3498397" cy="6583598"/>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user\Desktop\fizika\is (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140" y="81424"/>
            <a:ext cx="5685173" cy="579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56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a:srcRect/>
          <a:stretch>
            <a:fillRect/>
          </a:stretch>
        </p:blipFill>
        <p:spPr bwMode="auto">
          <a:xfrm>
            <a:off x="1240894" y="714356"/>
            <a:ext cx="10093893" cy="5000644"/>
          </a:xfrm>
          <a:prstGeom prst="rect">
            <a:avLst/>
          </a:prstGeom>
          <a:noFill/>
          <a:ln w="9525">
            <a:noFill/>
            <a:miter lim="800000"/>
            <a:headEnd/>
            <a:tailEnd/>
          </a:ln>
          <a:effectLst/>
        </p:spPr>
      </p:pic>
    </p:spTree>
    <p:extLst>
      <p:ext uri="{BB962C8B-B14F-4D97-AF65-F5344CB8AC3E}">
        <p14:creationId xmlns:p14="http://schemas.microsoft.com/office/powerpoint/2010/main" val="2713922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0" y="908720"/>
            <a:ext cx="9144000" cy="609600"/>
          </a:xfrm>
        </p:spPr>
        <p:txBody>
          <a:bodyPr>
            <a:normAutofit fontScale="90000"/>
          </a:bodyPr>
          <a:lstStyle/>
          <a:p>
            <a:pPr>
              <a:defRPr/>
            </a:pPr>
            <a:r>
              <a:rPr lang="en-US" altLang="ru-RU" sz="4000" b="1" i="1" dirty="0">
                <a:solidFill>
                  <a:srgbClr val="C00000"/>
                </a:solidFill>
                <a:latin typeface="+mn-lt"/>
              </a:rPr>
              <a:t>Application of the first law of thermodynamics to </a:t>
            </a:r>
            <a:r>
              <a:rPr lang="en-US" altLang="ru-RU" sz="4000" b="1" dirty="0">
                <a:solidFill>
                  <a:srgbClr val="C00000"/>
                </a:solidFill>
                <a:latin typeface="Comic Sans MS" pitchFamily="66" charset="0"/>
              </a:rPr>
              <a:t>Isothermal process</a:t>
            </a:r>
            <a:r>
              <a:rPr lang="ru-RU" altLang="ru-RU" sz="4000" dirty="0">
                <a:solidFill>
                  <a:srgbClr val="C00000"/>
                </a:solidFill>
                <a:latin typeface="Comic Sans MS" pitchFamily="66" charset="0"/>
              </a:rPr>
              <a:t> </a:t>
            </a:r>
            <a:r>
              <a:rPr lang="ru-RU" altLang="ru-RU" sz="4000" b="1" dirty="0">
                <a:solidFill>
                  <a:srgbClr val="C00000"/>
                </a:solidFill>
                <a:latin typeface="Comic Sans MS" pitchFamily="66" charset="0"/>
              </a:rPr>
              <a:t>(</a:t>
            </a:r>
            <a:r>
              <a:rPr lang="en-US" altLang="ru-RU" sz="4000" b="1" dirty="0">
                <a:solidFill>
                  <a:srgbClr val="C00000"/>
                </a:solidFill>
                <a:latin typeface="Comic Sans MS" pitchFamily="66" charset="0"/>
              </a:rPr>
              <a:t>T=const)</a:t>
            </a:r>
            <a:r>
              <a:rPr lang="ru-RU" altLang="ru-RU" sz="4000" b="1" dirty="0">
                <a:solidFill>
                  <a:srgbClr val="C00000"/>
                </a:solidFill>
                <a:latin typeface="Comic Sans MS" pitchFamily="66" charset="0"/>
              </a:rPr>
              <a:t>, </a:t>
            </a:r>
            <a:r>
              <a:rPr lang="en-US" altLang="ru-RU" sz="4000" b="1" dirty="0">
                <a:solidFill>
                  <a:srgbClr val="C00000"/>
                </a:solidFill>
                <a:latin typeface="Comic Sans MS" pitchFamily="66" charset="0"/>
              </a:rPr>
              <a:t/>
            </a:r>
            <a:br>
              <a:rPr lang="en-US" altLang="ru-RU" sz="4000" b="1" dirty="0">
                <a:solidFill>
                  <a:srgbClr val="C00000"/>
                </a:solidFill>
                <a:latin typeface="Comic Sans MS" pitchFamily="66" charset="0"/>
              </a:rPr>
            </a:br>
            <a:r>
              <a:rPr lang="en-US" sz="4000" b="1" i="1" dirty="0">
                <a:solidFill>
                  <a:schemeClr val="accent2">
                    <a:lumMod val="50000"/>
                  </a:schemeClr>
                </a:solidFill>
              </a:rPr>
              <a:t/>
            </a:r>
            <a:br>
              <a:rPr lang="en-US" sz="4000" b="1" i="1" dirty="0">
                <a:solidFill>
                  <a:schemeClr val="accent2">
                    <a:lumMod val="50000"/>
                  </a:schemeClr>
                </a:solidFill>
              </a:rPr>
            </a:br>
            <a:r>
              <a:rPr lang="ru-RU" altLang="ru-RU" sz="4000" b="1" dirty="0">
                <a:solidFill>
                  <a:srgbClr val="C00000"/>
                </a:solidFill>
                <a:latin typeface="Comic Sans MS" pitchFamily="66" charset="0"/>
              </a:rPr>
              <a:t/>
            </a:r>
            <a:br>
              <a:rPr lang="ru-RU" altLang="ru-RU" sz="4000" b="1" dirty="0">
                <a:solidFill>
                  <a:srgbClr val="C00000"/>
                </a:solidFill>
                <a:latin typeface="Comic Sans MS" pitchFamily="66" charset="0"/>
              </a:rPr>
            </a:br>
            <a:endParaRPr lang="ru-RU" altLang="ru-RU" sz="4000" b="1" i="1" dirty="0">
              <a:solidFill>
                <a:srgbClr val="990000"/>
              </a:solidFill>
              <a:latin typeface="+mn-lt"/>
            </a:endParaRPr>
          </a:p>
        </p:txBody>
      </p:sp>
      <p:sp>
        <p:nvSpPr>
          <p:cNvPr id="5" name="Rectangle 3" descr="Rectangle: Click to edit Master text styles&#10;Second level&#10;Third level&#10;Fourth level&#10;Fifth level"/>
          <p:cNvSpPr txBox="1">
            <a:spLocks noChangeArrowheads="1"/>
          </p:cNvSpPr>
          <p:nvPr/>
        </p:nvSpPr>
        <p:spPr>
          <a:xfrm>
            <a:off x="1703512" y="908720"/>
            <a:ext cx="8915400" cy="3733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endParaRPr lang="ru-RU" altLang="ru-RU" sz="2800" dirty="0"/>
          </a:p>
        </p:txBody>
      </p:sp>
      <p:sp>
        <p:nvSpPr>
          <p:cNvPr id="6" name="Rectangle 14"/>
          <p:cNvSpPr>
            <a:spLocks noChangeArrowheads="1"/>
          </p:cNvSpPr>
          <p:nvPr/>
        </p:nvSpPr>
        <p:spPr bwMode="auto">
          <a:xfrm>
            <a:off x="2351088" y="6172201"/>
            <a:ext cx="7129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kumimoji="1" lang="ru-RU" altLang="ru-RU">
              <a:latin typeface="Abadi MT Condensed Light"/>
            </a:endParaRPr>
          </a:p>
        </p:txBody>
      </p:sp>
      <p:sp>
        <p:nvSpPr>
          <p:cNvPr id="7" name="Rectangle 18"/>
          <p:cNvSpPr>
            <a:spLocks noChangeArrowheads="1"/>
          </p:cNvSpPr>
          <p:nvPr/>
        </p:nvSpPr>
        <p:spPr bwMode="ltGray">
          <a:xfrm>
            <a:off x="1145754" y="1333041"/>
            <a:ext cx="10355616"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sz="2800" dirty="0"/>
              <a:t>If the temperature of a system does not change during a process, the process is said to be </a:t>
            </a:r>
            <a:r>
              <a:rPr lang="en-US" sz="2800" b="1" i="1" dirty="0">
                <a:solidFill>
                  <a:srgbClr val="FF0000"/>
                </a:solidFill>
              </a:rPr>
              <a:t>isothermal. </a:t>
            </a:r>
            <a:r>
              <a:rPr lang="en-US" sz="2800" dirty="0"/>
              <a:t>Therefore, from the first law, the heat observed by the system must equal the work done by the </a:t>
            </a:r>
            <a:r>
              <a:rPr lang="en-US" sz="2800" dirty="0" smtClean="0"/>
              <a:t>system:</a:t>
            </a:r>
          </a:p>
          <a:p>
            <a:pPr algn="just">
              <a:defRPr/>
            </a:pPr>
            <a:endParaRPr lang="en-US" sz="2400" dirty="0"/>
          </a:p>
          <a:p>
            <a:pPr algn="just">
              <a:defRPr/>
            </a:pPr>
            <a:r>
              <a:rPr lang="ru-RU" altLang="ru-RU" sz="4400" b="1" dirty="0">
                <a:solidFill>
                  <a:srgbClr val="C00000"/>
                </a:solidFill>
                <a:latin typeface="Comic Sans MS" pitchFamily="66" charset="0"/>
              </a:rPr>
              <a:t>Δ U = 0 </a:t>
            </a:r>
            <a:r>
              <a:rPr lang="en-US" altLang="ru-RU" sz="4400" b="1" dirty="0" smtClean="0">
                <a:solidFill>
                  <a:srgbClr val="C00000"/>
                </a:solidFill>
                <a:latin typeface="Comic Sans MS" pitchFamily="66" charset="0"/>
              </a:rPr>
              <a:t> </a:t>
            </a:r>
            <a:r>
              <a:rPr lang="en-US" sz="4400" b="1" dirty="0">
                <a:solidFill>
                  <a:srgbClr val="C00000"/>
                </a:solidFill>
                <a:latin typeface="Comic Sans MS" pitchFamily="66" charset="0"/>
              </a:rPr>
              <a:t>Q=W</a:t>
            </a:r>
          </a:p>
          <a:p>
            <a:pPr algn="just">
              <a:defRPr/>
            </a:pPr>
            <a:endParaRPr lang="en-US" sz="2400" dirty="0" smtClean="0"/>
          </a:p>
          <a:p>
            <a:pPr algn="just">
              <a:defRPr/>
            </a:pPr>
            <a:endParaRPr lang="en-US" sz="2400" b="1" i="1" dirty="0">
              <a:solidFill>
                <a:schemeClr val="accent2">
                  <a:lumMod val="50000"/>
                </a:schemeClr>
              </a:solidFill>
            </a:endParaRPr>
          </a:p>
          <a:p>
            <a:pPr algn="just">
              <a:defRPr/>
            </a:pPr>
            <a:endParaRPr lang="en-US" sz="2400" b="1" i="1" dirty="0" smtClean="0">
              <a:solidFill>
                <a:schemeClr val="accent2">
                  <a:lumMod val="50000"/>
                </a:schemeClr>
              </a:solidFill>
            </a:endParaRPr>
          </a:p>
          <a:p>
            <a:pPr algn="just">
              <a:defRPr/>
            </a:pPr>
            <a:endParaRPr lang="en-US" sz="2400" b="1" i="1" dirty="0">
              <a:solidFill>
                <a:schemeClr val="accent2">
                  <a:lumMod val="50000"/>
                </a:schemeClr>
              </a:solidFill>
            </a:endParaRPr>
          </a:p>
        </p:txBody>
      </p:sp>
      <p:sp>
        <p:nvSpPr>
          <p:cNvPr id="8" name="Rectangle 20"/>
          <p:cNvSpPr>
            <a:spLocks noChangeArrowheads="1"/>
          </p:cNvSpPr>
          <p:nvPr/>
        </p:nvSpPr>
        <p:spPr bwMode="ltGray">
          <a:xfrm>
            <a:off x="4838700" y="26241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ru-RU" altLang="ru-RU"/>
          </a:p>
        </p:txBody>
      </p:sp>
      <p:pic>
        <p:nvPicPr>
          <p:cNvPr id="17412" name="Picture 4" descr="C:\Users\user\Desktop\fizika\800px-Isothermal_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690" y="2624137"/>
            <a:ext cx="4703136" cy="45488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Grp="1" noChangeAspect="1" noChangeArrowheads="1"/>
          </p:cNvPicPr>
          <p:nvPr>
            <p:ph idx="1"/>
          </p:nvPr>
        </p:nvPicPr>
        <p:blipFill>
          <a:blip r:embed="rId3"/>
          <a:srcRect/>
          <a:stretch>
            <a:fillRect/>
          </a:stretch>
        </p:blipFill>
        <p:spPr bwMode="auto">
          <a:xfrm>
            <a:off x="529528" y="3797156"/>
            <a:ext cx="5511223" cy="762475"/>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343728" y="4898564"/>
            <a:ext cx="6424819" cy="1740816"/>
          </a:xfrm>
          <a:prstGeom prst="rect">
            <a:avLst/>
          </a:prstGeom>
          <a:noFill/>
          <a:ln w="9525">
            <a:noFill/>
            <a:miter lim="800000"/>
            <a:headEnd/>
            <a:tailEnd/>
          </a:ln>
          <a:effectLst/>
        </p:spPr>
      </p:pic>
    </p:spTree>
    <p:extLst>
      <p:ext uri="{BB962C8B-B14F-4D97-AF65-F5344CB8AC3E}">
        <p14:creationId xmlns:p14="http://schemas.microsoft.com/office/powerpoint/2010/main" val="30648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24000" y="0"/>
            <a:ext cx="10313324" cy="6858000"/>
          </a:xfrm>
        </p:spPr>
        <p:txBody>
          <a:bodyPr/>
          <a:lstStyle/>
          <a:p>
            <a:pPr algn="ctr">
              <a:buNone/>
            </a:pPr>
            <a:r>
              <a:rPr lang="en-US" sz="4000" b="1" dirty="0">
                <a:solidFill>
                  <a:srgbClr val="FF0000"/>
                </a:solidFill>
                <a:latin typeface="Arial" pitchFamily="34" charset="0"/>
                <a:cs typeface="Arial" pitchFamily="34" charset="0"/>
              </a:rPr>
              <a:t>Isothermal process</a:t>
            </a:r>
          </a:p>
          <a:p>
            <a:pPr algn="just"/>
            <a:endParaRPr lang="en-US" i="1" dirty="0">
              <a:latin typeface="Comic Sans MS" pitchFamily="66" charset="0"/>
            </a:endParaRPr>
          </a:p>
          <a:p>
            <a:pPr algn="just"/>
            <a:r>
              <a:rPr lang="ru-RU" sz="4000" i="1" dirty="0">
                <a:latin typeface="Calibri" panose="020F0502020204030204" pitchFamily="34" charset="0"/>
                <a:cs typeface="Calibri" panose="020F0502020204030204" pitchFamily="34" charset="0"/>
              </a:rPr>
              <a:t>Т</a:t>
            </a:r>
            <a:r>
              <a:rPr lang="ru-RU" sz="4000" dirty="0">
                <a:latin typeface="Calibri" panose="020F0502020204030204" pitchFamily="34" charset="0"/>
                <a:cs typeface="Calibri" panose="020F0502020204030204" pitchFamily="34" charset="0"/>
              </a:rPr>
              <a:t> </a:t>
            </a:r>
            <a:r>
              <a:rPr lang="ru-RU" sz="4000" i="1" dirty="0">
                <a:latin typeface="Calibri" panose="020F0502020204030204" pitchFamily="34" charset="0"/>
                <a:cs typeface="Calibri" panose="020F0502020204030204" pitchFamily="34" charset="0"/>
              </a:rPr>
              <a:t>=</a:t>
            </a:r>
            <a:r>
              <a:rPr lang="en-US" sz="4000" i="1" dirty="0" err="1">
                <a:latin typeface="Calibri" panose="020F0502020204030204" pitchFamily="34" charset="0"/>
                <a:cs typeface="Calibri" panose="020F0502020204030204" pitchFamily="34" charset="0"/>
              </a:rPr>
              <a:t>const</a:t>
            </a:r>
            <a:r>
              <a:rPr lang="ru-RU" sz="4000" i="1" dirty="0">
                <a:latin typeface="Calibri" panose="020F0502020204030204" pitchFamily="34" charset="0"/>
                <a:cs typeface="Calibri" panose="020F0502020204030204" pitchFamily="34" charset="0"/>
              </a:rPr>
              <a:t>; </a:t>
            </a:r>
            <a:r>
              <a:rPr lang="en-US" sz="4000" i="1" dirty="0">
                <a:latin typeface="Calibri" panose="020F0502020204030204" pitchFamily="34" charset="0"/>
                <a:cs typeface="Calibri" panose="020F0502020204030204" pitchFamily="34" charset="0"/>
              </a:rPr>
              <a:t>then</a:t>
            </a:r>
            <a:r>
              <a:rPr lang="ru-RU" sz="4000" dirty="0">
                <a:latin typeface="Calibri" panose="020F0502020204030204" pitchFamily="34" charset="0"/>
                <a:cs typeface="Calibri" panose="020F0502020204030204" pitchFamily="34" charset="0"/>
              </a:rPr>
              <a:t> </a:t>
            </a:r>
            <a:r>
              <a:rPr lang="en-US" sz="4000" i="1" dirty="0" err="1">
                <a:latin typeface="Calibri" panose="020F0502020204030204" pitchFamily="34" charset="0"/>
                <a:cs typeface="Calibri" panose="020F0502020204030204" pitchFamily="34" charset="0"/>
              </a:rPr>
              <a:t>dT</a:t>
            </a:r>
            <a:r>
              <a:rPr lang="ru-RU" sz="4000" i="1" dirty="0">
                <a:latin typeface="Calibri" panose="020F0502020204030204" pitchFamily="34" charset="0"/>
                <a:cs typeface="Calibri" panose="020F0502020204030204" pitchFamily="34" charset="0"/>
              </a:rPr>
              <a:t>=0.</a:t>
            </a:r>
            <a:r>
              <a:rPr lang="ru-RU" sz="4000"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 When</a:t>
            </a:r>
            <a:r>
              <a:rPr lang="ru-RU" sz="4000" dirty="0">
                <a:latin typeface="Calibri" panose="020F0502020204030204" pitchFamily="34" charset="0"/>
                <a:cs typeface="Calibri" panose="020F0502020204030204" pitchFamily="34" charset="0"/>
              </a:rPr>
              <a:t> </a:t>
            </a:r>
            <a:r>
              <a:rPr lang="en-US" sz="4000" i="1" dirty="0" err="1">
                <a:latin typeface="Calibri" panose="020F0502020204030204" pitchFamily="34" charset="0"/>
                <a:cs typeface="Calibri" panose="020F0502020204030204" pitchFamily="34" charset="0"/>
              </a:rPr>
              <a:t>dU</a:t>
            </a:r>
            <a:r>
              <a:rPr lang="ru-RU" sz="4000" i="1" dirty="0">
                <a:latin typeface="Calibri" panose="020F0502020204030204" pitchFamily="34" charset="0"/>
                <a:cs typeface="Calibri" panose="020F0502020204030204" pitchFamily="34" charset="0"/>
              </a:rPr>
              <a:t>=0</a:t>
            </a:r>
            <a:r>
              <a:rPr lang="ru-RU" sz="4000"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 and</a:t>
            </a:r>
            <a:r>
              <a:rPr lang="ru-RU" sz="4000" dirty="0">
                <a:latin typeface="Calibri" panose="020F0502020204030204" pitchFamily="34" charset="0"/>
                <a:cs typeface="Calibri" panose="020F0502020204030204" pitchFamily="34" charset="0"/>
              </a:rPr>
              <a:t> </a:t>
            </a:r>
            <a:r>
              <a:rPr lang="en-US" sz="4000" i="1" dirty="0" err="1">
                <a:latin typeface="Calibri" panose="020F0502020204030204" pitchFamily="34" charset="0"/>
                <a:cs typeface="Calibri" panose="020F0502020204030204" pitchFamily="34" charset="0"/>
              </a:rPr>
              <a:t>dQ</a:t>
            </a:r>
            <a:r>
              <a:rPr lang="ru-RU" sz="4000" i="1" dirty="0">
                <a:latin typeface="Calibri" panose="020F0502020204030204" pitchFamily="34" charset="0"/>
                <a:cs typeface="Calibri" panose="020F0502020204030204" pitchFamily="34" charset="0"/>
              </a:rPr>
              <a:t>=</a:t>
            </a:r>
            <a:r>
              <a:rPr lang="en-US" sz="4000" i="1" dirty="0" err="1">
                <a:latin typeface="Calibri" panose="020F0502020204030204" pitchFamily="34" charset="0"/>
                <a:cs typeface="Calibri" panose="020F0502020204030204" pitchFamily="34" charset="0"/>
              </a:rPr>
              <a:t>PdV</a:t>
            </a:r>
            <a:endParaRPr lang="ru-RU" sz="4000" dirty="0">
              <a:latin typeface="Calibri" panose="020F0502020204030204" pitchFamily="34" charset="0"/>
              <a:cs typeface="Calibri" panose="020F0502020204030204" pitchFamily="34" charset="0"/>
            </a:endParaRPr>
          </a:p>
          <a:p>
            <a:pPr marL="0" indent="0">
              <a:buNone/>
            </a:pPr>
            <a:endParaRPr lang="ru-RU" dirty="0"/>
          </a:p>
        </p:txBody>
      </p:sp>
      <p:graphicFrame>
        <p:nvGraphicFramePr>
          <p:cNvPr id="4" name="Объект 3"/>
          <p:cNvGraphicFramePr>
            <a:graphicFrameLocks noChangeAspect="1"/>
          </p:cNvGraphicFramePr>
          <p:nvPr>
            <p:extLst/>
          </p:nvPr>
        </p:nvGraphicFramePr>
        <p:xfrm>
          <a:off x="7897091" y="2622068"/>
          <a:ext cx="2730682" cy="1945142"/>
        </p:xfrm>
        <a:graphic>
          <a:graphicData uri="http://schemas.openxmlformats.org/presentationml/2006/ole">
            <mc:AlternateContent xmlns:mc="http://schemas.openxmlformats.org/markup-compatibility/2006">
              <mc:Choice xmlns:v="urn:schemas-microsoft-com:vml" Requires="v">
                <p:oleObj spid="_x0000_s6230" name="Формула" r:id="rId3" imgW="698197" imgH="495085" progId="Equation.3">
                  <p:embed/>
                </p:oleObj>
              </mc:Choice>
              <mc:Fallback>
                <p:oleObj name="Формула" r:id="rId3" imgW="698197" imgH="495085" progId="Equation.3">
                  <p:embed/>
                  <p:pic>
                    <p:nvPicPr>
                      <p:cNvPr id="4" name="Объект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7091" y="2622068"/>
                        <a:ext cx="2730682" cy="1945142"/>
                      </a:xfrm>
                      <a:prstGeom prst="rect">
                        <a:avLst/>
                      </a:prstGeom>
                      <a:noFill/>
                      <a:ln w="9525">
                        <a:solidFill>
                          <a:srgbClr val="984807"/>
                        </a:solidFill>
                        <a:miter lim="800000"/>
                        <a:headEnd/>
                        <a:tailEnd/>
                      </a:ln>
                      <a:extLst/>
                    </p:spPr>
                  </p:pic>
                </p:oleObj>
              </mc:Fallback>
            </mc:AlternateContent>
          </a:graphicData>
        </a:graphic>
      </p:graphicFrame>
      <p:graphicFrame>
        <p:nvGraphicFramePr>
          <p:cNvPr id="5" name="Объект 4"/>
          <p:cNvGraphicFramePr>
            <a:graphicFrameLocks noChangeAspect="1"/>
          </p:cNvGraphicFramePr>
          <p:nvPr>
            <p:extLst/>
          </p:nvPr>
        </p:nvGraphicFramePr>
        <p:xfrm>
          <a:off x="1919536" y="2897824"/>
          <a:ext cx="2868928" cy="1527611"/>
        </p:xfrm>
        <a:graphic>
          <a:graphicData uri="http://schemas.openxmlformats.org/presentationml/2006/ole">
            <mc:AlternateContent xmlns:mc="http://schemas.openxmlformats.org/markup-compatibility/2006">
              <mc:Choice xmlns:v="urn:schemas-microsoft-com:vml" Requires="v">
                <p:oleObj spid="_x0000_s6231" name="Формула" r:id="rId5" imgW="736280" imgH="393529" progId="Equation.3">
                  <p:embed/>
                </p:oleObj>
              </mc:Choice>
              <mc:Fallback>
                <p:oleObj name="Формула" r:id="rId5" imgW="736280" imgH="393529" progId="Equation.3">
                  <p:embed/>
                  <p:pic>
                    <p:nvPicPr>
                      <p:cNvPr id="5" name="Объект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536" y="2897824"/>
                        <a:ext cx="2868928" cy="1527611"/>
                      </a:xfrm>
                      <a:prstGeom prst="rect">
                        <a:avLst/>
                      </a:prstGeom>
                      <a:noFill/>
                      <a:ln w="9525">
                        <a:solidFill>
                          <a:srgbClr val="984807"/>
                        </a:solidFill>
                        <a:miter lim="800000"/>
                        <a:headEnd/>
                        <a:tailEnd/>
                      </a:ln>
                      <a:extLst/>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97818295"/>
              </p:ext>
            </p:extLst>
          </p:nvPr>
        </p:nvGraphicFramePr>
        <p:xfrm>
          <a:off x="1175658" y="4909604"/>
          <a:ext cx="10462866" cy="1503241"/>
        </p:xfrm>
        <a:graphic>
          <a:graphicData uri="http://schemas.openxmlformats.org/presentationml/2006/ole">
            <mc:AlternateContent xmlns:mc="http://schemas.openxmlformats.org/markup-compatibility/2006">
              <mc:Choice xmlns:v="urn:schemas-microsoft-com:vml" Requires="v">
                <p:oleObj spid="_x0000_s6232" name="Формула" r:id="rId7" imgW="3759120" imgH="469800" progId="Equation.3">
                  <p:embed/>
                </p:oleObj>
              </mc:Choice>
              <mc:Fallback>
                <p:oleObj name="Формула" r:id="rId7" imgW="3759120" imgH="469800" progId="Equation.3">
                  <p:embed/>
                  <p:pic>
                    <p:nvPicPr>
                      <p:cNvPr id="6" name="Объект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658" y="4909604"/>
                        <a:ext cx="10462866" cy="1503241"/>
                      </a:xfrm>
                      <a:prstGeom prst="rect">
                        <a:avLst/>
                      </a:prstGeom>
                      <a:noFill/>
                      <a:ln w="9525">
                        <a:solidFill>
                          <a:srgbClr val="984807"/>
                        </a:solidFill>
                        <a:miter lim="800000"/>
                        <a:headEnd/>
                        <a:tailEnd/>
                      </a:ln>
                      <a:extLst/>
                    </p:spPr>
                  </p:pic>
                </p:oleObj>
              </mc:Fallback>
            </mc:AlternateContent>
          </a:graphicData>
        </a:graphic>
      </p:graphicFrame>
      <p:sp>
        <p:nvSpPr>
          <p:cNvPr id="7" name="Rectangle 4"/>
          <p:cNvSpPr>
            <a:spLocks noChangeArrowheads="1"/>
          </p:cNvSpPr>
          <p:nvPr/>
        </p:nvSpPr>
        <p:spPr bwMode="auto">
          <a:xfrm>
            <a:off x="1474673" y="1824500"/>
            <a:ext cx="739131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457200" algn="just" fontAlgn="base">
              <a:spcBef>
                <a:spcPct val="0"/>
              </a:spcBef>
              <a:spcAft>
                <a:spcPct val="0"/>
              </a:spcAft>
            </a:pPr>
            <a:r>
              <a:rPr lang="en-US" sz="4000" dirty="0">
                <a:latin typeface="Calibri" panose="020F0502020204030204" pitchFamily="34" charset="0"/>
                <a:cs typeface="Calibri" panose="020F0502020204030204" pitchFamily="34" charset="0"/>
              </a:rPr>
              <a:t>Heat is transforming to the work</a:t>
            </a:r>
            <a:endParaRPr lang="ru-RU" sz="4000" dirty="0">
              <a:latin typeface="Calibri" panose="020F0502020204030204" pitchFamily="34" charset="0"/>
              <a:cs typeface="Calibri" panose="020F0502020204030204" pitchFamily="34" charset="0"/>
            </a:endParaRPr>
          </a:p>
          <a:p>
            <a:pPr indent="457200" eaLnBrk="0" fontAlgn="base" hangingPunct="0">
              <a:spcBef>
                <a:spcPct val="0"/>
              </a:spcBef>
              <a:spcAft>
                <a:spcPct val="0"/>
              </a:spcAft>
            </a:pPr>
            <a:endParaRPr lang="ru-RU" dirty="0">
              <a:latin typeface="Arial" pitchFamily="34" charset="0"/>
              <a:cs typeface="Arial" pitchFamily="34" charset="0"/>
            </a:endParaRPr>
          </a:p>
        </p:txBody>
      </p:sp>
      <p:sp>
        <p:nvSpPr>
          <p:cNvPr id="10" name="Rectangle 7"/>
          <p:cNvSpPr>
            <a:spLocks noChangeArrowheads="1"/>
          </p:cNvSpPr>
          <p:nvPr/>
        </p:nvSpPr>
        <p:spPr bwMode="auto">
          <a:xfrm>
            <a:off x="1287830" y="5825444"/>
            <a:ext cx="9144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algn="just" fontAlgn="base">
              <a:spcBef>
                <a:spcPct val="0"/>
              </a:spcBef>
              <a:spcAft>
                <a:spcPct val="0"/>
              </a:spcAft>
            </a:pPr>
            <a:r>
              <a:rPr lang="ru-RU" sz="1400" dirty="0">
                <a:latin typeface="Arial" pitchFamily="34" charset="0"/>
                <a:ea typeface="Times New Roman" pitchFamily="18" charset="0"/>
                <a:cs typeface="Arial" pitchFamily="34" charset="0"/>
              </a:rPr>
              <a:t>                              </a:t>
            </a:r>
            <a:endParaRPr lang="ru-RU" sz="800" dirty="0">
              <a:latin typeface="Arial" pitchFamily="34" charset="0"/>
              <a:cs typeface="Arial" pitchFamily="34" charset="0"/>
            </a:endParaRPr>
          </a:p>
        </p:txBody>
      </p:sp>
    </p:spTree>
    <p:extLst>
      <p:ext uri="{BB962C8B-B14F-4D97-AF65-F5344CB8AC3E}">
        <p14:creationId xmlns:p14="http://schemas.microsoft.com/office/powerpoint/2010/main" val="23913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rrowheads="1"/>
          </p:cNvSpPr>
          <p:nvPr/>
        </p:nvSpPr>
        <p:spPr bwMode="auto">
          <a:xfrm>
            <a:off x="1919288" y="260351"/>
            <a:ext cx="8208962" cy="1584325"/>
          </a:xfrm>
          <a:prstGeom prst="ribbon">
            <a:avLst>
              <a:gd name="adj1" fmla="val 12500"/>
              <a:gd name="adj2" fmla="val 50000"/>
            </a:avLst>
          </a:prstGeom>
          <a:solidFill>
            <a:schemeClr val="accent1"/>
          </a:solidFill>
          <a:ln w="9525">
            <a:solidFill>
              <a:schemeClr val="tx1"/>
            </a:solidFill>
            <a:round/>
            <a:headEnd/>
            <a:tailEnd/>
          </a:ln>
        </p:spPr>
        <p:txBody>
          <a:bodyPr wrap="none" anchor="ctr"/>
          <a:lstStyle/>
          <a:p>
            <a:pPr algn="ctr"/>
            <a:r>
              <a:rPr lang="en-US" sz="3200" b="1" dirty="0">
                <a:solidFill>
                  <a:schemeClr val="bg2"/>
                </a:solidFill>
                <a:latin typeface="Arial" pitchFamily="34" charset="0"/>
              </a:rPr>
              <a:t>Thermodynamics</a:t>
            </a:r>
            <a:endParaRPr lang="ru-RU" sz="3200" b="1" dirty="0">
              <a:solidFill>
                <a:schemeClr val="bg2"/>
              </a:solidFill>
              <a:latin typeface="Arial" pitchFamily="34" charset="0"/>
            </a:endParaRPr>
          </a:p>
        </p:txBody>
      </p:sp>
      <p:sp>
        <p:nvSpPr>
          <p:cNvPr id="5" name="Document"/>
          <p:cNvSpPr>
            <a:spLocks noEditPoints="1" noChangeArrowheads="1"/>
          </p:cNvSpPr>
          <p:nvPr/>
        </p:nvSpPr>
        <p:spPr bwMode="auto">
          <a:xfrm>
            <a:off x="1703388" y="2205039"/>
            <a:ext cx="4176712" cy="15128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ru-RU" sz="2400" b="1" dirty="0">
              <a:latin typeface="Arial" charset="0"/>
            </a:endParaRPr>
          </a:p>
          <a:p>
            <a:pPr algn="ctr">
              <a:defRPr/>
            </a:pPr>
            <a:r>
              <a:rPr lang="en-US" sz="2400" b="1" dirty="0" err="1">
                <a:solidFill>
                  <a:srgbClr val="000000"/>
                </a:solidFill>
                <a:latin typeface="Arial" charset="0"/>
              </a:rPr>
              <a:t>Thermodynamical</a:t>
            </a:r>
            <a:r>
              <a:rPr lang="en-US" sz="2400" b="1" dirty="0">
                <a:solidFill>
                  <a:srgbClr val="000000"/>
                </a:solidFill>
                <a:latin typeface="Arial" charset="0"/>
              </a:rPr>
              <a:t> system</a:t>
            </a:r>
            <a:r>
              <a:rPr lang="ru-RU" sz="3200" b="1" dirty="0">
                <a:solidFill>
                  <a:srgbClr val="000000"/>
                </a:solidFill>
                <a:latin typeface="Arial" charset="0"/>
              </a:rPr>
              <a:t> </a:t>
            </a:r>
            <a:r>
              <a:rPr lang="ru-RU" sz="4000" b="1" dirty="0">
                <a:solidFill>
                  <a:srgbClr val="000000"/>
                </a:solidFill>
                <a:sym typeface="Wingdings" pitchFamily="2" charset="2"/>
                <a:hlinkClick r:id="rId2" action="ppaction://hlinksldjump"/>
              </a:rPr>
              <a:t></a:t>
            </a:r>
            <a:endParaRPr lang="ru-RU" sz="3200" b="1" dirty="0">
              <a:solidFill>
                <a:srgbClr val="000000"/>
              </a:solidFill>
              <a:latin typeface="Arial" charset="0"/>
              <a:sym typeface="Wingdings" pitchFamily="2" charset="2"/>
            </a:endParaRPr>
          </a:p>
        </p:txBody>
      </p:sp>
      <p:sp>
        <p:nvSpPr>
          <p:cNvPr id="6" name="Document"/>
          <p:cNvSpPr>
            <a:spLocks noEditPoints="1" noChangeArrowheads="1"/>
          </p:cNvSpPr>
          <p:nvPr/>
        </p:nvSpPr>
        <p:spPr bwMode="auto">
          <a:xfrm>
            <a:off x="1703388" y="4221164"/>
            <a:ext cx="4176712" cy="15128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ru-RU" sz="2400" b="1" dirty="0">
              <a:latin typeface="Arial" charset="0"/>
            </a:endParaRPr>
          </a:p>
          <a:p>
            <a:pPr algn="ctr">
              <a:defRPr/>
            </a:pPr>
            <a:r>
              <a:rPr lang="en-US" sz="2400" b="1" dirty="0" err="1">
                <a:solidFill>
                  <a:srgbClr val="000000"/>
                </a:solidFill>
                <a:latin typeface="Arial" charset="0"/>
              </a:rPr>
              <a:t>Thermodynamical</a:t>
            </a:r>
            <a:r>
              <a:rPr lang="en-US" sz="2400" b="1" dirty="0">
                <a:solidFill>
                  <a:srgbClr val="000000"/>
                </a:solidFill>
                <a:latin typeface="Arial" charset="0"/>
              </a:rPr>
              <a:t> parameters</a:t>
            </a:r>
            <a:r>
              <a:rPr lang="ru-RU" sz="2400" b="1" dirty="0">
                <a:solidFill>
                  <a:srgbClr val="000000"/>
                </a:solidFill>
                <a:latin typeface="Arial" charset="0"/>
              </a:rPr>
              <a:t> </a:t>
            </a:r>
            <a:r>
              <a:rPr lang="ru-RU" sz="3200" b="1" dirty="0">
                <a:solidFill>
                  <a:srgbClr val="000000"/>
                </a:solidFill>
                <a:sym typeface="Wingdings" pitchFamily="2" charset="2"/>
                <a:hlinkClick r:id="rId2" action="ppaction://hlinksldjump"/>
              </a:rPr>
              <a:t></a:t>
            </a:r>
            <a:endParaRPr lang="ru-RU" sz="3200" b="1" dirty="0">
              <a:solidFill>
                <a:srgbClr val="000000"/>
              </a:solidFill>
              <a:sym typeface="Wingdings" pitchFamily="2" charset="2"/>
            </a:endParaRPr>
          </a:p>
        </p:txBody>
      </p:sp>
      <p:sp>
        <p:nvSpPr>
          <p:cNvPr id="7" name="Document"/>
          <p:cNvSpPr>
            <a:spLocks noEditPoints="1" noChangeArrowheads="1"/>
          </p:cNvSpPr>
          <p:nvPr/>
        </p:nvSpPr>
        <p:spPr bwMode="auto">
          <a:xfrm>
            <a:off x="6311901" y="2205039"/>
            <a:ext cx="4176713" cy="15128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ru-RU" sz="2400" b="1" dirty="0">
              <a:latin typeface="Arial" charset="0"/>
            </a:endParaRPr>
          </a:p>
          <a:p>
            <a:pPr algn="ctr">
              <a:defRPr/>
            </a:pPr>
            <a:r>
              <a:rPr lang="en-US" sz="2400" b="1" dirty="0" err="1">
                <a:solidFill>
                  <a:srgbClr val="000000"/>
                </a:solidFill>
                <a:latin typeface="Arial" charset="0"/>
              </a:rPr>
              <a:t>Thermodynamical</a:t>
            </a:r>
            <a:r>
              <a:rPr lang="en-US" sz="2400" b="1" dirty="0">
                <a:solidFill>
                  <a:srgbClr val="000000"/>
                </a:solidFill>
                <a:latin typeface="Arial" charset="0"/>
              </a:rPr>
              <a:t> equilibrium</a:t>
            </a:r>
            <a:r>
              <a:rPr lang="ru-RU" sz="3200" b="1" dirty="0">
                <a:solidFill>
                  <a:srgbClr val="000000"/>
                </a:solidFill>
                <a:latin typeface="Arial" charset="0"/>
              </a:rPr>
              <a:t> </a:t>
            </a:r>
            <a:r>
              <a:rPr lang="ru-RU" sz="4000" b="1" dirty="0">
                <a:solidFill>
                  <a:srgbClr val="000000"/>
                </a:solidFill>
                <a:sym typeface="Wingdings" pitchFamily="2" charset="2"/>
                <a:hlinkClick r:id="rId2" action="ppaction://hlinksldjump"/>
              </a:rPr>
              <a:t></a:t>
            </a:r>
            <a:endParaRPr lang="ru-RU" sz="3200" b="1" dirty="0">
              <a:solidFill>
                <a:srgbClr val="000000"/>
              </a:solidFill>
              <a:sym typeface="Wingdings" pitchFamily="2" charset="2"/>
            </a:endParaRPr>
          </a:p>
        </p:txBody>
      </p:sp>
      <p:sp>
        <p:nvSpPr>
          <p:cNvPr id="8" name="Document"/>
          <p:cNvSpPr>
            <a:spLocks noEditPoints="1" noChangeArrowheads="1"/>
          </p:cNvSpPr>
          <p:nvPr/>
        </p:nvSpPr>
        <p:spPr bwMode="auto">
          <a:xfrm>
            <a:off x="6240463" y="4365625"/>
            <a:ext cx="4176712" cy="151288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ru-RU" sz="2400" b="1" dirty="0">
              <a:latin typeface="Arial" charset="0"/>
            </a:endParaRPr>
          </a:p>
          <a:p>
            <a:pPr algn="ctr">
              <a:defRPr/>
            </a:pPr>
            <a:r>
              <a:rPr lang="en-US" sz="2400" b="1" dirty="0">
                <a:solidFill>
                  <a:srgbClr val="000000"/>
                </a:solidFill>
                <a:latin typeface="Arial" charset="0"/>
              </a:rPr>
              <a:t>Internal energy of the system</a:t>
            </a:r>
            <a:r>
              <a:rPr lang="ru-RU" sz="2400" b="1" dirty="0">
                <a:solidFill>
                  <a:srgbClr val="000000"/>
                </a:solidFill>
                <a:latin typeface="Arial" charset="0"/>
              </a:rPr>
              <a:t> </a:t>
            </a:r>
            <a:r>
              <a:rPr lang="ru-RU" sz="3200" b="1" dirty="0">
                <a:solidFill>
                  <a:srgbClr val="000000"/>
                </a:solidFill>
                <a:sym typeface="Wingdings" pitchFamily="2" charset="2"/>
                <a:hlinkClick r:id="rId3" action="ppaction://hlinksldjump"/>
              </a:rPr>
              <a:t></a:t>
            </a:r>
            <a:endParaRPr lang="ru-RU" sz="3200" b="1" dirty="0">
              <a:solidFill>
                <a:srgbClr val="000000"/>
              </a:solidFill>
              <a:sym typeface="Wingdings" pitchFamily="2" charset="2"/>
            </a:endParaRPr>
          </a:p>
        </p:txBody>
      </p:sp>
      <p:sp>
        <p:nvSpPr>
          <p:cNvPr id="9" name="AutoShape 9">
            <a:hlinkClick r:id="rId3" action="ppaction://hlinksldjump" highlightClick="1"/>
          </p:cNvPr>
          <p:cNvSpPr>
            <a:spLocks noChangeArrowheads="1"/>
          </p:cNvSpPr>
          <p:nvPr/>
        </p:nvSpPr>
        <p:spPr bwMode="auto">
          <a:xfrm>
            <a:off x="9983788" y="6165850"/>
            <a:ext cx="684212" cy="692150"/>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168483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1963" y="0"/>
            <a:ext cx="10972800" cy="725470"/>
          </a:xfrm>
        </p:spPr>
        <p:txBody>
          <a:bodyPr>
            <a:normAutofit/>
          </a:bodyPr>
          <a:lstStyle/>
          <a:p>
            <a:r>
              <a:rPr lang="en-US" u="sng" dirty="0" smtClean="0">
                <a:latin typeface="Times New Roman" pitchFamily="18" charset="0"/>
                <a:cs typeface="Times New Roman" pitchFamily="18" charset="0"/>
              </a:rPr>
              <a:t>The First Law of Thermodynamics</a:t>
            </a:r>
            <a:endParaRPr lang="ru-RU" dirty="0"/>
          </a:p>
        </p:txBody>
      </p:sp>
      <p:sp>
        <p:nvSpPr>
          <p:cNvPr id="3" name="Прямоугольник 2"/>
          <p:cNvSpPr/>
          <p:nvPr/>
        </p:nvSpPr>
        <p:spPr>
          <a:xfrm>
            <a:off x="190459" y="642918"/>
            <a:ext cx="11715832" cy="1938992"/>
          </a:xfrm>
          <a:prstGeom prst="rect">
            <a:avLst/>
          </a:prstGeom>
        </p:spPr>
        <p:txBody>
          <a:bodyPr wrap="square">
            <a:spAutoFit/>
          </a:bodyPr>
          <a:lstStyle/>
          <a:p>
            <a:pPr algn="just"/>
            <a:r>
              <a:rPr lang="en-US" sz="2400" b="1" u="sng" dirty="0" smtClean="0">
                <a:latin typeface="Times New Roman" pitchFamily="18" charset="0"/>
                <a:cs typeface="Times New Roman" pitchFamily="18" charset="0"/>
              </a:rPr>
              <a:t>A state variable.</a:t>
            </a:r>
            <a:r>
              <a:rPr lang="en-US" sz="2400" dirty="0" smtClean="0">
                <a:latin typeface="Times New Roman" pitchFamily="18" charset="0"/>
                <a:cs typeface="Times New Roman" pitchFamily="18" charset="0"/>
              </a:rPr>
              <a:t> A state variable is a physical property that characterizes the state of a system independently of how that particular state is reached.</a:t>
            </a:r>
          </a:p>
          <a:p>
            <a:pPr indent="457200" algn="just"/>
            <a:r>
              <a:rPr lang="en-US" sz="2400" dirty="0" smtClean="0">
                <a:latin typeface="Times New Roman" pitchFamily="18" charset="0"/>
                <a:cs typeface="Times New Roman" pitchFamily="18" charset="0"/>
              </a:rPr>
              <a:t>For example, a cup of tea that is at room temperature has the same temperature whether it cools from boiling temperature or is heated from freezing temperature; temperature is a state variable.</a:t>
            </a:r>
            <a:endParaRPr lang="ru-RU" sz="2400" dirty="0">
              <a:latin typeface="Times New Roman" pitchFamily="18" charset="0"/>
              <a:cs typeface="Times New Roman" pitchFamily="18" charset="0"/>
            </a:endParaRPr>
          </a:p>
        </p:txBody>
      </p:sp>
      <p:sp>
        <p:nvSpPr>
          <p:cNvPr id="4" name="Прямоугольник 2"/>
          <p:cNvSpPr/>
          <p:nvPr/>
        </p:nvSpPr>
        <p:spPr>
          <a:xfrm>
            <a:off x="6858005" y="3357562"/>
            <a:ext cx="4704195" cy="1200329"/>
          </a:xfrm>
          <a:prstGeom prst="rect">
            <a:avLst/>
          </a:prstGeom>
        </p:spPr>
        <p:txBody>
          <a:bodyPr wrap="square">
            <a:spAutoFit/>
          </a:bodyPr>
          <a:lstStyle/>
          <a:p>
            <a:pPr algn="just"/>
            <a:r>
              <a:rPr lang="en-US" sz="2400" dirty="0" smtClean="0">
                <a:latin typeface="Times New Roman" pitchFamily="18" charset="0"/>
                <a:cs typeface="Times New Roman" pitchFamily="18" charset="0"/>
              </a:rPr>
              <a:t>Under some conditions, two state coordinates completely specify the thermodynamic state of a system. </a:t>
            </a:r>
            <a:endParaRPr lang="ru-RU" sz="2400" dirty="0">
              <a:latin typeface="Times New Roman" pitchFamily="18" charset="0"/>
              <a:cs typeface="Times New Roman" pitchFamily="18" charset="0"/>
            </a:endParaRPr>
          </a:p>
        </p:txBody>
      </p:sp>
      <p:pic>
        <p:nvPicPr>
          <p:cNvPr id="5" name="Picture 2" descr="D:\XAZAR\Course Physics 1\1 Class 21 Lecture 15\images.jpg"/>
          <p:cNvPicPr>
            <a:picLocks noChangeAspect="1" noChangeArrowheads="1"/>
          </p:cNvPicPr>
          <p:nvPr/>
        </p:nvPicPr>
        <p:blipFill>
          <a:blip r:embed="rId2"/>
          <a:srcRect/>
          <a:stretch>
            <a:fillRect/>
          </a:stretch>
        </p:blipFill>
        <p:spPr bwMode="auto">
          <a:xfrm>
            <a:off x="1238217" y="3190549"/>
            <a:ext cx="4528295" cy="2638923"/>
          </a:xfrm>
          <a:prstGeom prst="rect">
            <a:avLst/>
          </a:prstGeom>
          <a:noFill/>
        </p:spPr>
      </p:pic>
      <p:sp>
        <p:nvSpPr>
          <p:cNvPr id="6" name="Прямоугольник 4"/>
          <p:cNvSpPr/>
          <p:nvPr/>
        </p:nvSpPr>
        <p:spPr>
          <a:xfrm>
            <a:off x="285710" y="5786455"/>
            <a:ext cx="11620581" cy="461665"/>
          </a:xfrm>
          <a:prstGeom prst="rect">
            <a:avLst/>
          </a:prstGeom>
        </p:spPr>
        <p:txBody>
          <a:bodyPr wrap="square">
            <a:spAutoFit/>
          </a:bodyPr>
          <a:lstStyle/>
          <a:p>
            <a:r>
              <a:rPr lang="en-US" sz="2400" dirty="0" smtClean="0">
                <a:latin typeface="Times New Roman" pitchFamily="18" charset="0"/>
                <a:cs typeface="Times New Roman" pitchFamily="18" charset="0"/>
              </a:rPr>
              <a:t>Then we can represent any possible state by a point on a two-dimensional plot</a:t>
            </a:r>
            <a:endParaRPr lang="ru-RU" sz="2400" dirty="0"/>
          </a:p>
        </p:txBody>
      </p:sp>
    </p:spTree>
    <p:extLst>
      <p:ext uri="{BB962C8B-B14F-4D97-AF65-F5344CB8AC3E}">
        <p14:creationId xmlns:p14="http://schemas.microsoft.com/office/powerpoint/2010/main" val="3514514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307" y="119743"/>
            <a:ext cx="10515600" cy="798059"/>
          </a:xfrm>
        </p:spPr>
        <p:txBody>
          <a:bodyPr/>
          <a:lstStyle/>
          <a:p>
            <a:r>
              <a:rPr lang="en-US" b="1" i="1" dirty="0">
                <a:solidFill>
                  <a:srgbClr val="FF0000"/>
                </a:solidFill>
              </a:rPr>
              <a:t>Adiabatic process</a:t>
            </a:r>
            <a:endParaRPr lang="ru-RU" b="1" i="1" dirty="0">
              <a:solidFill>
                <a:srgbClr val="FF0000"/>
              </a:solidFill>
            </a:endParaRPr>
          </a:p>
        </p:txBody>
      </p:sp>
      <p:pic>
        <p:nvPicPr>
          <p:cNvPr id="8194" name="Picture 2" descr="C:\Users\user\Desktop\fizika\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05358">
            <a:off x="6861802" y="2852667"/>
            <a:ext cx="4405612" cy="329452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023257" y="846310"/>
            <a:ext cx="9045692" cy="1569660"/>
          </a:xfrm>
          <a:prstGeom prst="rect">
            <a:avLst/>
          </a:prstGeom>
        </p:spPr>
        <p:txBody>
          <a:bodyPr wrap="square">
            <a:spAutoFit/>
          </a:bodyPr>
          <a:lstStyle/>
          <a:p>
            <a:r>
              <a:rPr lang="en-US" sz="3200" dirty="0" smtClean="0"/>
              <a:t>No heat enters or leaves the system during process, then the system is perfectly isolated from its environment.</a:t>
            </a:r>
            <a:r>
              <a:rPr lang="en-US" sz="3200" b="1" dirty="0" smtClean="0"/>
              <a:t> </a:t>
            </a:r>
            <a:endParaRPr lang="ru-RU" sz="3200" dirty="0"/>
          </a:p>
        </p:txBody>
      </p:sp>
      <p:sp>
        <p:nvSpPr>
          <p:cNvPr id="6" name="Прямоугольник 5"/>
          <p:cNvSpPr/>
          <p:nvPr/>
        </p:nvSpPr>
        <p:spPr>
          <a:xfrm>
            <a:off x="1023257" y="2341323"/>
            <a:ext cx="6063680" cy="4093428"/>
          </a:xfrm>
          <a:prstGeom prst="rect">
            <a:avLst/>
          </a:prstGeom>
        </p:spPr>
        <p:txBody>
          <a:bodyPr wrap="square">
            <a:spAutoFit/>
          </a:bodyPr>
          <a:lstStyle/>
          <a:p>
            <a:r>
              <a:rPr lang="en-US" dirty="0"/>
              <a:t> </a:t>
            </a:r>
            <a:r>
              <a:rPr lang="en-US" sz="2000" dirty="0"/>
              <a:t>A good approximation to an adiabatic process is anything that happens so rapidly that heat does not have time to flow in or out of the system, as in the rapid compression of air in a tire pump.</a:t>
            </a:r>
            <a:endParaRPr lang="ru-RU" sz="2000" dirty="0"/>
          </a:p>
          <a:p>
            <a:r>
              <a:rPr lang="en-US" sz="2800" dirty="0"/>
              <a:t>First Law of Thermodynamics for adiabatic process: </a:t>
            </a:r>
            <a:endParaRPr lang="ru-RU" sz="2800" dirty="0"/>
          </a:p>
          <a:p>
            <a:r>
              <a:rPr lang="en-US" sz="2800" dirty="0"/>
              <a:t>Q = 0		</a:t>
            </a:r>
            <a:r>
              <a:rPr lang="en-US" sz="2800" dirty="0" err="1"/>
              <a:t>dU</a:t>
            </a:r>
            <a:r>
              <a:rPr lang="en-US" sz="2800" dirty="0"/>
              <a:t> = - W</a:t>
            </a:r>
            <a:endParaRPr lang="ru-RU" sz="2800" dirty="0"/>
          </a:p>
          <a:p>
            <a:r>
              <a:rPr lang="en-US" sz="3200" dirty="0" smtClean="0"/>
              <a:t>change </a:t>
            </a:r>
            <a:r>
              <a:rPr lang="en-US" sz="3200" dirty="0"/>
              <a:t>in internal energy is the negative if the positive work done by the system</a:t>
            </a:r>
            <a:r>
              <a:rPr lang="en-US" sz="3200" dirty="0" smtClean="0"/>
              <a:t>.</a:t>
            </a:r>
            <a:endParaRPr lang="ru-RU" sz="3200" dirty="0"/>
          </a:p>
        </p:txBody>
      </p:sp>
    </p:spTree>
    <p:extLst>
      <p:ext uri="{BB962C8B-B14F-4D97-AF65-F5344CB8AC3E}">
        <p14:creationId xmlns:p14="http://schemas.microsoft.com/office/powerpoint/2010/main" val="358113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85800"/>
          </a:xfrm>
        </p:spPr>
        <p:txBody>
          <a:bodyPr>
            <a:noAutofit/>
          </a:bodyPr>
          <a:lstStyle/>
          <a:p>
            <a:r>
              <a:rPr lang="en-US" sz="4000" smtClean="0">
                <a:latin typeface="Times New Roman" pitchFamily="18" charset="0"/>
                <a:cs typeface="Times New Roman" pitchFamily="18" charset="0"/>
              </a:rPr>
              <a:t>Equation of Adiabatic </a:t>
            </a:r>
            <a:r>
              <a:rPr lang="en-US" sz="4000" dirty="0" smtClean="0">
                <a:latin typeface="Times New Roman" pitchFamily="18" charset="0"/>
                <a:cs typeface="Times New Roman" pitchFamily="18" charset="0"/>
              </a:rPr>
              <a:t>process</a:t>
            </a:r>
            <a:endParaRPr lang="ru-RU" sz="4000" dirty="0"/>
          </a:p>
        </p:txBody>
      </p:sp>
      <p:sp>
        <p:nvSpPr>
          <p:cNvPr id="2049" name="Rectangle 1"/>
          <p:cNvSpPr>
            <a:spLocks noChangeArrowheads="1"/>
          </p:cNvSpPr>
          <p:nvPr/>
        </p:nvSpPr>
        <p:spPr bwMode="auto">
          <a:xfrm>
            <a:off x="203200" y="998577"/>
            <a:ext cx="11887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adiabatic process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one in which no energy is transferred by heat between a system and its surroundings.</a:t>
            </a: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 example, if a gas is compressed (or expanded) rapidly, very little energy is transferred out of (or into) the system by heat, so the process is nearly adiabatic. Another example of an adiabatic process is the slow expansion of a gas that is thermally insulated from its surroundings.</a:t>
            </a:r>
            <a:endParaRPr lang="en-US" sz="2800" dirty="0" smtClean="0">
              <a:latin typeface="Times New Roman" pitchFamily="18"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All three variables in the ideal gas law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 )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change during an adiabatic process.</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Law of Thermodynamics for adiabatic process:</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indent="180975" algn="ctr" eaLnBrk="0" fontAlgn="base" hangingPunct="0">
              <a:spcBef>
                <a:spcPct val="0"/>
              </a:spcBef>
              <a:spcAft>
                <a:spcPct val="0"/>
              </a:spcAft>
            </a:pPr>
            <a:r>
              <a:rPr lang="en-US" sz="2800" dirty="0" smtClean="0">
                <a:latin typeface="Times New Roman" pitchFamily="18" charset="0"/>
                <a:ea typeface="Times New Roman" pitchFamily="18" charset="0"/>
                <a:cs typeface="Times New Roman" pitchFamily="18" charset="0"/>
              </a:rPr>
              <a:t>Q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dU</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 W</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35495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09601"/>
            <a:ext cx="11379200" cy="5693866"/>
          </a:xfrm>
          <a:prstGeom prst="rect">
            <a:avLst/>
          </a:prstGeom>
        </p:spPr>
        <p:txBody>
          <a:bodyPr wrap="square">
            <a:spAutoFit/>
          </a:bodyPr>
          <a:lstStyle/>
          <a:p>
            <a:pPr indent="360363" algn="just"/>
            <a:r>
              <a:rPr lang="en-US" sz="2800" dirty="0" smtClean="0">
                <a:latin typeface="Times New Roman" pitchFamily="18" charset="0"/>
                <a:ea typeface="Times New Roman" pitchFamily="18" charset="0"/>
                <a:cs typeface="Times New Roman" pitchFamily="18" charset="0"/>
              </a:rPr>
              <a:t>Let’s imagine an adiabatic gas process involving an infinitesimal change in volume </a:t>
            </a:r>
            <a:r>
              <a:rPr lang="en-US" sz="2800" i="1" dirty="0" err="1" smtClean="0">
                <a:latin typeface="Times New Roman" pitchFamily="18" charset="0"/>
                <a:ea typeface="Times New Roman" pitchFamily="18" charset="0"/>
                <a:cs typeface="Times New Roman" pitchFamily="18" charset="0"/>
              </a:rPr>
              <a:t>dV</a:t>
            </a:r>
            <a:r>
              <a:rPr lang="en-US" sz="2800" i="1" dirty="0" smtClean="0">
                <a:latin typeface="Times New Roman" pitchFamily="18" charset="0"/>
                <a:ea typeface="Times New Roman" pitchFamily="18" charset="0"/>
                <a:cs typeface="Times New Roman" pitchFamily="18" charset="0"/>
              </a:rPr>
              <a:t> </a:t>
            </a:r>
            <a:r>
              <a:rPr lang="en-US" sz="2800" dirty="0" smtClean="0">
                <a:latin typeface="Times New Roman" pitchFamily="18" charset="0"/>
                <a:ea typeface="Times New Roman" pitchFamily="18" charset="0"/>
                <a:cs typeface="Times New Roman" pitchFamily="18" charset="0"/>
              </a:rPr>
              <a:t>and an accompanying infinitesimal change in temperature </a:t>
            </a:r>
            <a:r>
              <a:rPr lang="en-US" sz="2800" i="1" dirty="0" err="1" smtClean="0">
                <a:latin typeface="Times New Roman" pitchFamily="18" charset="0"/>
                <a:ea typeface="Times New Roman" pitchFamily="18" charset="0"/>
                <a:cs typeface="Times New Roman" pitchFamily="18" charset="0"/>
              </a:rPr>
              <a:t>dT</a:t>
            </a:r>
            <a:r>
              <a:rPr lang="en-US" sz="2800" dirty="0" smtClean="0">
                <a:latin typeface="Times New Roman" pitchFamily="18" charset="0"/>
                <a:ea typeface="Times New Roman" pitchFamily="18" charset="0"/>
                <a:cs typeface="Times New Roman" pitchFamily="18" charset="0"/>
              </a:rPr>
              <a:t>. The work done by the gas is 			</a:t>
            </a:r>
            <a:r>
              <a:rPr lang="en-US" sz="2800" i="1" dirty="0" smtClean="0">
                <a:latin typeface="Times New Roman" pitchFamily="18" charset="0"/>
                <a:ea typeface="Times New Roman" pitchFamily="18" charset="0"/>
                <a:cs typeface="Times New Roman" pitchFamily="18" charset="0"/>
              </a:rPr>
              <a:t>W =</a:t>
            </a:r>
            <a:r>
              <a:rPr lang="en-US" sz="2800" dirty="0" smtClean="0">
                <a:latin typeface="Times New Roman" pitchFamily="18" charset="0"/>
                <a:ea typeface="Times New Roman" pitchFamily="18" charset="0"/>
                <a:cs typeface="Times New Roman" pitchFamily="18" charset="0"/>
              </a:rPr>
              <a:t> </a:t>
            </a:r>
            <a:r>
              <a:rPr lang="en-US" sz="2800" i="1" dirty="0" smtClean="0">
                <a:latin typeface="Times New Roman" pitchFamily="18" charset="0"/>
                <a:ea typeface="Times New Roman" pitchFamily="18" charset="0"/>
                <a:cs typeface="Times New Roman" pitchFamily="18" charset="0"/>
              </a:rPr>
              <a:t>P </a:t>
            </a:r>
            <a:r>
              <a:rPr lang="en-US" sz="2800" i="1" dirty="0" err="1" smtClean="0">
                <a:latin typeface="Times New Roman" pitchFamily="18" charset="0"/>
                <a:ea typeface="Times New Roman" pitchFamily="18" charset="0"/>
                <a:cs typeface="Times New Roman" pitchFamily="18" charset="0"/>
              </a:rPr>
              <a:t>dV</a:t>
            </a:r>
            <a:r>
              <a:rPr lang="en-US" sz="2800" dirty="0" smtClean="0">
                <a:latin typeface="Times New Roman" pitchFamily="18" charset="0"/>
                <a:ea typeface="Times New Roman" pitchFamily="18" charset="0"/>
                <a:cs typeface="Times New Roman" pitchFamily="18" charset="0"/>
              </a:rPr>
              <a:t>.</a:t>
            </a:r>
          </a:p>
          <a:p>
            <a:pPr indent="360363" algn="just"/>
            <a:endParaRPr lang="en-US" sz="2800" dirty="0" smtClean="0">
              <a:latin typeface="Times New Roman" pitchFamily="18" charset="0"/>
              <a:ea typeface="Times New Roman" pitchFamily="18" charset="0"/>
              <a:cs typeface="Times New Roman" pitchFamily="18" charset="0"/>
            </a:endParaRPr>
          </a:p>
          <a:p>
            <a:pPr indent="360363" algn="just"/>
            <a:r>
              <a:rPr lang="en-US" sz="2800" dirty="0" smtClean="0">
                <a:latin typeface="Times New Roman" pitchFamily="18" charset="0"/>
                <a:cs typeface="Times New Roman" pitchFamily="18" charset="0"/>
              </a:rPr>
              <a:t>Because the internal energy of an ideal gas depends only on temperature, the change in the internal energy in an adiabatic process is the same as that for an </a:t>
            </a:r>
            <a:r>
              <a:rPr lang="en-US" sz="2800" dirty="0" err="1" smtClean="0">
                <a:latin typeface="Times New Roman" pitchFamily="18" charset="0"/>
                <a:cs typeface="Times New Roman" pitchFamily="18" charset="0"/>
              </a:rPr>
              <a:t>isovolumetric</a:t>
            </a:r>
            <a:r>
              <a:rPr lang="en-US" sz="2800" dirty="0" smtClean="0">
                <a:latin typeface="Times New Roman" pitchFamily="18" charset="0"/>
                <a:cs typeface="Times New Roman" pitchFamily="18" charset="0"/>
              </a:rPr>
              <a:t> process between the same temperatures,					</a:t>
            </a:r>
            <a:r>
              <a:rPr lang="en-US" sz="2800" i="1" dirty="0" err="1" smtClean="0">
                <a:latin typeface="Times New Roman" pitchFamily="18" charset="0"/>
                <a:cs typeface="Times New Roman" pitchFamily="18" charset="0"/>
              </a:rPr>
              <a:t>dU</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nC</a:t>
            </a:r>
            <a:r>
              <a:rPr lang="en-US" sz="2800" i="1" baseline="-25000" dirty="0" err="1" smtClean="0">
                <a:latin typeface="Times New Roman" pitchFamily="18" charset="0"/>
                <a:cs typeface="Times New Roman" pitchFamily="18" charset="0"/>
              </a:rPr>
              <a:t>V</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dT</a:t>
            </a:r>
            <a:endParaRPr lang="en-US" sz="2800" i="1" dirty="0" smtClean="0">
              <a:latin typeface="Times New Roman" pitchFamily="18" charset="0"/>
              <a:cs typeface="Times New Roman" pitchFamily="18" charset="0"/>
            </a:endParaRPr>
          </a:p>
          <a:p>
            <a:pPr indent="360363" algn="just"/>
            <a:endParaRPr lang="en-US" sz="2800" i="1" dirty="0" smtClean="0">
              <a:latin typeface="Times New Roman" pitchFamily="18" charset="0"/>
              <a:cs typeface="Times New Roman" pitchFamily="18" charset="0"/>
            </a:endParaRPr>
          </a:p>
          <a:p>
            <a:pPr indent="360363" algn="ctr"/>
            <a:r>
              <a:rPr lang="en-US" sz="2800" dirty="0" err="1" smtClean="0">
                <a:latin typeface="Times New Roman" pitchFamily="18" charset="0"/>
                <a:ea typeface="Times New Roman" pitchFamily="18" charset="0"/>
                <a:cs typeface="Times New Roman" pitchFamily="18" charset="0"/>
              </a:rPr>
              <a:t>dU</a:t>
            </a:r>
            <a:r>
              <a:rPr lang="en-US" sz="2800" dirty="0" smtClean="0">
                <a:latin typeface="Times New Roman" pitchFamily="18" charset="0"/>
                <a:ea typeface="Times New Roman" pitchFamily="18" charset="0"/>
                <a:cs typeface="Times New Roman" pitchFamily="18" charset="0"/>
              </a:rPr>
              <a:t> = - W</a:t>
            </a:r>
          </a:p>
          <a:p>
            <a:pPr indent="360363" algn="ctr"/>
            <a:endParaRPr lang="ru-RU" sz="2800" dirty="0" smtClean="0">
              <a:latin typeface="Times New Roman" pitchFamily="18" charset="0"/>
              <a:cs typeface="Times New Roman" pitchFamily="18" charset="0"/>
            </a:endParaRPr>
          </a:p>
          <a:p>
            <a:pPr algn="ctr"/>
            <a:r>
              <a:rPr lang="en-US" sz="2800" i="1" dirty="0" err="1" smtClean="0">
                <a:latin typeface="Times New Roman" pitchFamily="18" charset="0"/>
                <a:cs typeface="Times New Roman" pitchFamily="18" charset="0"/>
              </a:rPr>
              <a:t>nC</a:t>
            </a:r>
            <a:r>
              <a:rPr lang="en-US" sz="2800" i="1" baseline="-25000" dirty="0" err="1" smtClean="0">
                <a:latin typeface="Times New Roman" pitchFamily="18" charset="0"/>
                <a:cs typeface="Times New Roman" pitchFamily="18" charset="0"/>
              </a:rPr>
              <a:t>V</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dT</a:t>
            </a:r>
            <a:r>
              <a:rPr lang="en-US" sz="2800" i="1" dirty="0" smtClean="0">
                <a:latin typeface="Times New Roman" pitchFamily="18" charset="0"/>
                <a:cs typeface="Times New Roman" pitchFamily="18" charset="0"/>
              </a:rPr>
              <a:t> = -</a:t>
            </a:r>
            <a:r>
              <a:rPr lang="en-US" sz="2800" i="1" dirty="0" err="1" smtClean="0">
                <a:latin typeface="Times New Roman" pitchFamily="18" charset="0"/>
                <a:cs typeface="Times New Roman" pitchFamily="18" charset="0"/>
              </a:rPr>
              <a:t>PdV</a:t>
            </a:r>
            <a:endParaRPr lang="ru-RU" sz="2800" dirty="0" smtClean="0">
              <a:latin typeface="Times New Roman" pitchFamily="18" charset="0"/>
              <a:cs typeface="Times New Roman" pitchFamily="18" charset="0"/>
            </a:endParaRPr>
          </a:p>
          <a:p>
            <a:pPr lvl="0" indent="180975" algn="just" eaLnBrk="0" fontAlgn="base" hangingPunct="0">
              <a:spcBef>
                <a:spcPct val="0"/>
              </a:spcBef>
              <a:spcAft>
                <a:spcPct val="0"/>
              </a:spcAft>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36754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203200" y="381000"/>
            <a:ext cx="118872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Taking the total differential of the equation of state of an ideal gas,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PV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nRT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gives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dV</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dP</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nR</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Eliminating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dT</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from these Equations, we find that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dV</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dP</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RPdV</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V</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Substituting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P</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dividing by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PV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gives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9155" name="Rectangle 3"/>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57"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59" name="Rectangle 7"/>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61" name="Rectangle 9"/>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63" name="Rectangle 11"/>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9162"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4683" y="3505200"/>
            <a:ext cx="8606117" cy="914400"/>
          </a:xfrm>
          <a:prstGeom prst="rect">
            <a:avLst/>
          </a:prstGeom>
          <a:noFill/>
        </p:spPr>
      </p:pic>
      <p:sp>
        <p:nvSpPr>
          <p:cNvPr id="49165" name="Rectangle 13"/>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9164" name="Picture 1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22401" y="4800601"/>
            <a:ext cx="2527300" cy="809625"/>
          </a:xfrm>
          <a:prstGeom prst="rect">
            <a:avLst/>
          </a:prstGeom>
          <a:noFill/>
        </p:spPr>
      </p:pic>
      <p:sp>
        <p:nvSpPr>
          <p:cNvPr id="49167" name="Rectangle 1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69" name="Rectangle 17"/>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9168" name="Picture 1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248400" y="4572001"/>
            <a:ext cx="3505200" cy="1343025"/>
          </a:xfrm>
          <a:prstGeom prst="rect">
            <a:avLst/>
          </a:prstGeom>
          <a:noFill/>
        </p:spPr>
      </p:pic>
      <p:sp>
        <p:nvSpPr>
          <p:cNvPr id="49171" name="Rectangle 19"/>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9170" name="Picture 1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042400" y="3505201"/>
            <a:ext cx="2946400" cy="809625"/>
          </a:xfrm>
          <a:prstGeom prst="rect">
            <a:avLst/>
          </a:prstGeom>
          <a:noFill/>
        </p:spPr>
      </p:pic>
      <p:sp>
        <p:nvSpPr>
          <p:cNvPr id="22" name="Right Arrow 21"/>
          <p:cNvSpPr/>
          <p:nvPr/>
        </p:nvSpPr>
        <p:spPr>
          <a:xfrm>
            <a:off x="4572000" y="5105400"/>
            <a:ext cx="1219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8633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101600" y="152400"/>
            <a:ext cx="119888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ln</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ln</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γ</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eaLnBrk="0" fontAlgn="base" hangingPunct="0">
              <a:spcBef>
                <a:spcPct val="0"/>
              </a:spcBef>
              <a:spcAft>
                <a:spcPct val="0"/>
              </a:spcAf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which is equivalent to</a:t>
            </a:r>
          </a:p>
          <a:p>
            <a:pPr indent="360363" eaLnBrk="0" fontAlgn="base" hangingPunct="0">
              <a:spcBef>
                <a:spcPct val="0"/>
              </a:spcBef>
              <a:spcAft>
                <a:spcPct val="0"/>
              </a:spcAft>
            </a:pPr>
            <a:endParaRPr lang="en-US" sz="2800" dirty="0" smtClean="0">
              <a:latin typeface="Times New Roman" pitchFamily="18" charset="0"/>
              <a:ea typeface="Times New Roman" pitchFamily="18" charset="0"/>
              <a:cs typeface="Times New Roman" pitchFamily="18" charset="0"/>
            </a:endParaRPr>
          </a:p>
          <a:p>
            <a:pPr indent="360363" eaLnBrk="0" fontAlgn="base" hangingPunct="0">
              <a:spcBef>
                <a:spcPct val="0"/>
              </a:spcBef>
              <a:spcAft>
                <a:spcPct val="0"/>
              </a:spcAft>
            </a:pPr>
            <a:r>
              <a:rPr lang="en-US" sz="2800" dirty="0" smtClean="0">
                <a:latin typeface="Times New Roman" pitchFamily="18" charset="0"/>
                <a:ea typeface="Times New Roman" pitchFamily="18" charset="0"/>
                <a:cs typeface="Times New Roman" pitchFamily="18" charset="0"/>
              </a:rPr>
              <a:t>or			</a:t>
            </a:r>
            <a:r>
              <a:rPr lang="en-US" sz="2800" i="1" dirty="0" smtClean="0">
                <a:latin typeface="Times New Roman" pitchFamily="18" charset="0"/>
                <a:ea typeface="Times New Roman" pitchFamily="18" charset="0"/>
                <a:cs typeface="Times New Roman" pitchFamily="18" charset="0"/>
              </a:rPr>
              <a:t>P</a:t>
            </a:r>
            <a:r>
              <a:rPr lang="en-US" sz="2800" i="1" baseline="-30000" dirty="0" smtClean="0">
                <a:latin typeface="Times New Roman" pitchFamily="18" charset="0"/>
                <a:ea typeface="Times New Roman" pitchFamily="18" charset="0"/>
                <a:cs typeface="Times New Roman" pitchFamily="18" charset="0"/>
              </a:rPr>
              <a:t>1</a:t>
            </a:r>
            <a:r>
              <a:rPr lang="en-US" sz="2800" dirty="0" smtClean="0">
                <a:latin typeface="Times New Roman" pitchFamily="18" charset="0"/>
                <a:ea typeface="Times New Roman" pitchFamily="18" charset="0"/>
                <a:cs typeface="Times New Roman" pitchFamily="18" charset="0"/>
              </a:rPr>
              <a:t> ∙</a:t>
            </a:r>
            <a:r>
              <a:rPr lang="en-US" sz="2800" i="1" dirty="0" smtClean="0">
                <a:latin typeface="Times New Roman" pitchFamily="18" charset="0"/>
                <a:ea typeface="Times New Roman" pitchFamily="18" charset="0"/>
                <a:cs typeface="Times New Roman" pitchFamily="18" charset="0"/>
              </a:rPr>
              <a:t>V</a:t>
            </a:r>
            <a:r>
              <a:rPr lang="en-US" sz="2800" i="1" baseline="-30000" dirty="0" smtClean="0">
                <a:latin typeface="Times New Roman" pitchFamily="18" charset="0"/>
                <a:ea typeface="Times New Roman" pitchFamily="18" charset="0"/>
                <a:cs typeface="Times New Roman" pitchFamily="18" charset="0"/>
              </a:rPr>
              <a:t>1</a:t>
            </a:r>
            <a:r>
              <a:rPr lang="en-US" sz="2800" i="1" baseline="30000" dirty="0" smtClean="0">
                <a:latin typeface="Times New Roman" pitchFamily="18" charset="0"/>
                <a:ea typeface="Times New Roman" pitchFamily="18" charset="0"/>
                <a:cs typeface="Times New Roman" pitchFamily="18" charset="0"/>
              </a:rPr>
              <a:t>γ</a:t>
            </a:r>
            <a:r>
              <a:rPr lang="en-US" sz="2800" i="1" dirty="0" smtClean="0">
                <a:latin typeface="Times New Roman" pitchFamily="18" charset="0"/>
                <a:ea typeface="Times New Roman" pitchFamily="18" charset="0"/>
                <a:cs typeface="Times New Roman" pitchFamily="18" charset="0"/>
              </a:rPr>
              <a:t> = P</a:t>
            </a:r>
            <a:r>
              <a:rPr lang="en-US" sz="2800" i="1" baseline="-30000" dirty="0" smtClean="0">
                <a:latin typeface="Times New Roman" pitchFamily="18" charset="0"/>
                <a:ea typeface="Times New Roman" pitchFamily="18" charset="0"/>
                <a:cs typeface="Times New Roman" pitchFamily="18" charset="0"/>
              </a:rPr>
              <a:t>2</a:t>
            </a:r>
            <a:r>
              <a:rPr lang="en-US" sz="2800" dirty="0" smtClean="0">
                <a:latin typeface="Times New Roman" pitchFamily="18" charset="0"/>
                <a:ea typeface="Times New Roman" pitchFamily="18" charset="0"/>
                <a:cs typeface="Times New Roman" pitchFamily="18" charset="0"/>
              </a:rPr>
              <a:t>∙</a:t>
            </a:r>
            <a:r>
              <a:rPr lang="en-US" sz="2800" i="1" dirty="0" smtClean="0">
                <a:latin typeface="Times New Roman" pitchFamily="18" charset="0"/>
                <a:ea typeface="Times New Roman" pitchFamily="18" charset="0"/>
                <a:cs typeface="Times New Roman" pitchFamily="18" charset="0"/>
              </a:rPr>
              <a:t>V</a:t>
            </a:r>
            <a:r>
              <a:rPr lang="en-US" sz="2800" i="1" baseline="-30000" dirty="0" smtClean="0">
                <a:latin typeface="Times New Roman" pitchFamily="18" charset="0"/>
                <a:ea typeface="Times New Roman" pitchFamily="18" charset="0"/>
                <a:cs typeface="Times New Roman" pitchFamily="18" charset="0"/>
              </a:rPr>
              <a:t>2</a:t>
            </a:r>
            <a:r>
              <a:rPr lang="en-US" sz="2800" i="1" baseline="30000" dirty="0" smtClean="0">
                <a:latin typeface="Times New Roman" pitchFamily="18" charset="0"/>
                <a:ea typeface="Times New Roman" pitchFamily="18" charset="0"/>
                <a:cs typeface="Times New Roman" pitchFamily="18" charset="0"/>
              </a:rPr>
              <a:t>γ</a:t>
            </a:r>
            <a:r>
              <a:rPr lang="en-US" sz="2800" i="1" dirty="0" smtClean="0">
                <a:latin typeface="Times New Roman" pitchFamily="18" charset="0"/>
                <a:ea typeface="Times New Roman" pitchFamily="18" charset="0"/>
                <a:cs typeface="Times New Roman" pitchFamily="18" charset="0"/>
              </a:rPr>
              <a:t> =Constant</a:t>
            </a:r>
            <a:endParaRPr lang="ru-RU" sz="28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0179" name="Rectangle 3"/>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5017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689600" y="762001"/>
            <a:ext cx="2057400" cy="904875"/>
          </a:xfrm>
          <a:prstGeom prst="rect">
            <a:avLst/>
          </a:prstGeom>
          <a:noFill/>
        </p:spPr>
      </p:pic>
      <p:sp>
        <p:nvSpPr>
          <p:cNvPr id="50180" name="Rectangle 4"/>
          <p:cNvSpPr>
            <a:spLocks noChangeArrowheads="1"/>
          </p:cNvSpPr>
          <p:nvPr/>
        </p:nvSpPr>
        <p:spPr bwMode="auto">
          <a:xfrm>
            <a:off x="6400800" y="3644444"/>
            <a:ext cx="5588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Because γ &gt; 1, the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PV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curve is steeper than it would be for an isothermal expansion, for which </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PV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constant.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2353365" y="1828800"/>
            <a:ext cx="5689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 y="6248400"/>
            <a:ext cx="4310667" cy="369332"/>
          </a:xfrm>
          <a:prstGeom prst="rect">
            <a:avLst/>
          </a:prstGeom>
        </p:spPr>
        <p:txBody>
          <a:bodyPr wrap="none">
            <a:spAutoFit/>
          </a:bodyPr>
          <a:lstStyle/>
          <a:p>
            <a:r>
              <a:rPr lang="en-US" b="1" dirty="0" smtClean="0"/>
              <a:t>The </a:t>
            </a:r>
            <a:r>
              <a:rPr lang="en-US" b="1" i="1" dirty="0" smtClean="0"/>
              <a:t>PV diagram for an adiabatic expansion</a:t>
            </a:r>
            <a:endParaRPr lang="ru-RU" b="1" dirty="0"/>
          </a:p>
        </p:txBody>
      </p:sp>
      <p:pic>
        <p:nvPicPr>
          <p:cNvPr id="9" name="Picture 8" descr="Картинки по запросу The PV diagram for an adiabatic expansion"/>
          <p:cNvPicPr/>
          <p:nvPr/>
        </p:nvPicPr>
        <p:blipFill>
          <a:blip r:embed="rId3"/>
          <a:srcRect r="51471"/>
          <a:stretch>
            <a:fillRect/>
          </a:stretch>
        </p:blipFill>
        <p:spPr bwMode="auto">
          <a:xfrm>
            <a:off x="406400" y="2819400"/>
            <a:ext cx="5080000" cy="3276600"/>
          </a:xfrm>
          <a:prstGeom prst="rect">
            <a:avLst/>
          </a:prstGeom>
          <a:noFill/>
          <a:ln w="9525">
            <a:noFill/>
            <a:miter lim="800000"/>
            <a:headEnd/>
            <a:tailEnd/>
          </a:ln>
        </p:spPr>
      </p:pic>
    </p:spTree>
    <p:extLst>
      <p:ext uri="{BB962C8B-B14F-4D97-AF65-F5344CB8AC3E}">
        <p14:creationId xmlns:p14="http://schemas.microsoft.com/office/powerpoint/2010/main" val="2421397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381000"/>
            <a:ext cx="11480800" cy="4401205"/>
          </a:xfrm>
          <a:prstGeom prst="rect">
            <a:avLst/>
          </a:prstGeom>
        </p:spPr>
        <p:txBody>
          <a:bodyPr wrap="square">
            <a:spAutoFit/>
          </a:bodyPr>
          <a:lstStyle/>
          <a:p>
            <a:pPr lvl="0" indent="360363" algn="just" eaLnBrk="0" fontAlgn="base" hangingPunct="0">
              <a:spcBef>
                <a:spcPct val="0"/>
              </a:spcBef>
              <a:spcAft>
                <a:spcPct val="0"/>
              </a:spcAft>
            </a:pPr>
            <a:r>
              <a:rPr lang="en-US" sz="2800" dirty="0" smtClean="0">
                <a:latin typeface="Times New Roman" pitchFamily="18" charset="0"/>
                <a:ea typeface="Times New Roman" pitchFamily="18" charset="0"/>
                <a:cs typeface="Times New Roman" pitchFamily="18" charset="0"/>
              </a:rPr>
              <a:t>By the definition of an adiabatic process, no energy is transferred by heat into or out of the system. Hence, from the first law, we see that ΔU is negative (work is done </a:t>
            </a:r>
            <a:r>
              <a:rPr lang="en-US" sz="2800" i="1" dirty="0" smtClean="0">
                <a:latin typeface="Times New Roman" pitchFamily="18" charset="0"/>
                <a:ea typeface="Times New Roman" pitchFamily="18" charset="0"/>
                <a:cs typeface="Times New Roman" pitchFamily="18" charset="0"/>
              </a:rPr>
              <a:t>by </a:t>
            </a:r>
            <a:r>
              <a:rPr lang="en-US" sz="2800" dirty="0" smtClean="0">
                <a:latin typeface="Times New Roman" pitchFamily="18" charset="0"/>
                <a:ea typeface="Times New Roman" pitchFamily="18" charset="0"/>
                <a:cs typeface="Times New Roman" pitchFamily="18" charset="0"/>
              </a:rPr>
              <a:t>the gas, so its internal energy decreases) and so Δ</a:t>
            </a:r>
            <a:r>
              <a:rPr lang="en-US" sz="2800" i="1" dirty="0" smtClean="0">
                <a:latin typeface="Times New Roman" pitchFamily="18" charset="0"/>
                <a:ea typeface="Times New Roman" pitchFamily="18" charset="0"/>
                <a:cs typeface="Times New Roman" pitchFamily="18" charset="0"/>
              </a:rPr>
              <a:t>T </a:t>
            </a:r>
            <a:r>
              <a:rPr lang="en-US" sz="2800" dirty="0" smtClean="0">
                <a:latin typeface="Times New Roman" pitchFamily="18" charset="0"/>
                <a:ea typeface="Times New Roman" pitchFamily="18" charset="0"/>
                <a:cs typeface="Times New Roman" pitchFamily="18" charset="0"/>
              </a:rPr>
              <a:t>also is negative. Therefore, the temperature of the gas decreases (</a:t>
            </a:r>
            <a:r>
              <a:rPr lang="en-US" sz="2800" i="1" dirty="0" smtClean="0">
                <a:latin typeface="Times New Roman" pitchFamily="18" charset="0"/>
                <a:ea typeface="Times New Roman" pitchFamily="18" charset="0"/>
                <a:cs typeface="Times New Roman" pitchFamily="18" charset="0"/>
              </a:rPr>
              <a:t>T</a:t>
            </a:r>
            <a:r>
              <a:rPr lang="en-US" sz="2800" i="1" baseline="-30000" dirty="0" smtClean="0">
                <a:latin typeface="Times New Roman" pitchFamily="18" charset="0"/>
                <a:ea typeface="Times New Roman" pitchFamily="18" charset="0"/>
                <a:cs typeface="Times New Roman" pitchFamily="18" charset="0"/>
              </a:rPr>
              <a:t>2</a:t>
            </a:r>
            <a:r>
              <a:rPr lang="en-US" sz="2800" dirty="0" smtClean="0">
                <a:latin typeface="Times New Roman" pitchFamily="18" charset="0"/>
                <a:ea typeface="Times New Roman" pitchFamily="18" charset="0"/>
                <a:cs typeface="Times New Roman" pitchFamily="18" charset="0"/>
              </a:rPr>
              <a:t> &lt; </a:t>
            </a:r>
            <a:r>
              <a:rPr lang="en-US" sz="2800" i="1" dirty="0" smtClean="0">
                <a:latin typeface="Times New Roman" pitchFamily="18" charset="0"/>
                <a:ea typeface="Times New Roman" pitchFamily="18" charset="0"/>
                <a:cs typeface="Times New Roman" pitchFamily="18" charset="0"/>
              </a:rPr>
              <a:t>T</a:t>
            </a:r>
            <a:r>
              <a:rPr lang="en-US" sz="2800" i="1" baseline="-30000" dirty="0" smtClean="0">
                <a:latin typeface="Times New Roman" pitchFamily="18" charset="0"/>
                <a:ea typeface="Times New Roman" pitchFamily="18" charset="0"/>
                <a:cs typeface="Times New Roman" pitchFamily="18" charset="0"/>
              </a:rPr>
              <a:t>1</a:t>
            </a:r>
            <a:r>
              <a:rPr lang="en-US" sz="2800" dirty="0" smtClean="0">
                <a:latin typeface="Times New Roman" pitchFamily="18" charset="0"/>
                <a:ea typeface="Times New Roman" pitchFamily="18" charset="0"/>
                <a:cs typeface="Times New Roman" pitchFamily="18" charset="0"/>
              </a:rPr>
              <a:t>) during an adiabatic expansion. Conversely, the temperature increases if the gas is compressed adiabatically.</a:t>
            </a:r>
            <a:endParaRPr lang="en-US" sz="2800" dirty="0" smtClean="0">
              <a:latin typeface="Times New Roman" pitchFamily="18" charset="0"/>
              <a:cs typeface="Times New Roman" pitchFamily="18" charset="0"/>
            </a:endParaRPr>
          </a:p>
          <a:p>
            <a:pPr lvl="0" indent="360363" algn="just" eaLnBrk="0" fontAlgn="base" hangingPunct="0">
              <a:spcBef>
                <a:spcPct val="0"/>
              </a:spcBef>
              <a:spcAft>
                <a:spcPct val="0"/>
              </a:spcAft>
            </a:pPr>
            <a:endParaRPr lang="en-US" sz="2800" dirty="0" smtClean="0">
              <a:latin typeface="Times New Roman" pitchFamily="18" charset="0"/>
              <a:ea typeface="Times New Roman" pitchFamily="18" charset="0"/>
              <a:cs typeface="Times New Roman" pitchFamily="18" charset="0"/>
            </a:endParaRPr>
          </a:p>
          <a:p>
            <a:pPr lvl="0" indent="360363" algn="just" eaLnBrk="0" fontAlgn="base" hangingPunct="0">
              <a:spcBef>
                <a:spcPct val="0"/>
              </a:spcBef>
              <a:spcAft>
                <a:spcPct val="0"/>
              </a:spcAft>
            </a:pPr>
            <a:r>
              <a:rPr lang="en-US" sz="2800" dirty="0" smtClean="0">
                <a:latin typeface="Times New Roman" pitchFamily="18" charset="0"/>
                <a:ea typeface="Times New Roman" pitchFamily="18" charset="0"/>
                <a:cs typeface="Times New Roman" pitchFamily="18" charset="0"/>
              </a:rPr>
              <a:t>Using the ideal gas law, we can express Equation of adiabatic process as</a:t>
            </a:r>
          </a:p>
          <a:p>
            <a:pPr lvl="0" indent="360363" algn="just" eaLnBrk="0" fontAlgn="base" hangingPunct="0">
              <a:spcBef>
                <a:spcPct val="0"/>
              </a:spcBef>
              <a:spcAft>
                <a:spcPct val="0"/>
              </a:spcAft>
            </a:pPr>
            <a:endParaRPr lang="ru-RU" sz="2800" dirty="0" smtClean="0">
              <a:latin typeface="Times New Roman" pitchFamily="18" charset="0"/>
              <a:cs typeface="Times New Roman" pitchFamily="18" charset="0"/>
            </a:endParaRPr>
          </a:p>
          <a:p>
            <a:pPr lvl="0" indent="360363" algn="ctr" eaLnBrk="0" fontAlgn="base" hangingPunct="0">
              <a:spcBef>
                <a:spcPct val="0"/>
              </a:spcBef>
              <a:spcAft>
                <a:spcPct val="0"/>
              </a:spcAft>
            </a:pPr>
            <a:r>
              <a:rPr lang="en-US" sz="2800" i="1" dirty="0" smtClean="0">
                <a:latin typeface="Times New Roman" pitchFamily="18" charset="0"/>
                <a:ea typeface="Times New Roman" pitchFamily="18" charset="0"/>
                <a:cs typeface="Times New Roman" pitchFamily="18" charset="0"/>
              </a:rPr>
              <a:t>T</a:t>
            </a:r>
            <a:r>
              <a:rPr lang="en-US" sz="2800" i="1" baseline="-30000" dirty="0" smtClean="0">
                <a:latin typeface="Times New Roman" pitchFamily="18" charset="0"/>
                <a:ea typeface="Times New Roman" pitchFamily="18" charset="0"/>
                <a:cs typeface="Times New Roman" pitchFamily="18" charset="0"/>
              </a:rPr>
              <a:t>1</a:t>
            </a:r>
            <a:r>
              <a:rPr lang="en-US" sz="2800" dirty="0" smtClean="0">
                <a:latin typeface="Times New Roman" pitchFamily="18" charset="0"/>
                <a:ea typeface="Times New Roman" pitchFamily="18" charset="0"/>
                <a:cs typeface="Times New Roman" pitchFamily="18" charset="0"/>
              </a:rPr>
              <a:t> ∙</a:t>
            </a:r>
            <a:r>
              <a:rPr lang="en-US" sz="2800" i="1" dirty="0" smtClean="0">
                <a:latin typeface="Times New Roman" pitchFamily="18" charset="0"/>
                <a:ea typeface="Times New Roman" pitchFamily="18" charset="0"/>
                <a:cs typeface="Times New Roman" pitchFamily="18" charset="0"/>
              </a:rPr>
              <a:t>V</a:t>
            </a:r>
            <a:r>
              <a:rPr lang="en-US" sz="2800" i="1" baseline="-30000" dirty="0" smtClean="0">
                <a:latin typeface="Times New Roman" pitchFamily="18" charset="0"/>
                <a:ea typeface="Times New Roman" pitchFamily="18" charset="0"/>
                <a:cs typeface="Times New Roman" pitchFamily="18" charset="0"/>
              </a:rPr>
              <a:t>1</a:t>
            </a:r>
            <a:r>
              <a:rPr lang="en-US" sz="2800" i="1" baseline="30000" dirty="0" smtClean="0">
                <a:latin typeface="Times New Roman" pitchFamily="18" charset="0"/>
                <a:ea typeface="Times New Roman" pitchFamily="18" charset="0"/>
                <a:cs typeface="Times New Roman" pitchFamily="18" charset="0"/>
              </a:rPr>
              <a:t>(γ-1)</a:t>
            </a:r>
            <a:r>
              <a:rPr lang="en-US" sz="2800" i="1" dirty="0" smtClean="0">
                <a:latin typeface="Times New Roman" pitchFamily="18" charset="0"/>
                <a:ea typeface="Times New Roman" pitchFamily="18" charset="0"/>
                <a:cs typeface="Times New Roman" pitchFamily="18" charset="0"/>
              </a:rPr>
              <a:t> = T</a:t>
            </a:r>
            <a:r>
              <a:rPr lang="en-US" sz="2800" i="1" baseline="-30000" dirty="0" smtClean="0">
                <a:latin typeface="Times New Roman" pitchFamily="18" charset="0"/>
                <a:ea typeface="Times New Roman" pitchFamily="18" charset="0"/>
                <a:cs typeface="Times New Roman" pitchFamily="18" charset="0"/>
              </a:rPr>
              <a:t>2</a:t>
            </a:r>
            <a:r>
              <a:rPr lang="en-US" sz="2800" dirty="0" smtClean="0">
                <a:latin typeface="Times New Roman" pitchFamily="18" charset="0"/>
                <a:ea typeface="Times New Roman" pitchFamily="18" charset="0"/>
                <a:cs typeface="Times New Roman" pitchFamily="18" charset="0"/>
              </a:rPr>
              <a:t>∙</a:t>
            </a:r>
            <a:r>
              <a:rPr lang="en-US" sz="2800" i="1" dirty="0" smtClean="0">
                <a:latin typeface="Times New Roman" pitchFamily="18" charset="0"/>
                <a:ea typeface="Times New Roman" pitchFamily="18" charset="0"/>
                <a:cs typeface="Times New Roman" pitchFamily="18" charset="0"/>
              </a:rPr>
              <a:t>V</a:t>
            </a:r>
            <a:r>
              <a:rPr lang="en-US" sz="2800" i="1" baseline="-30000" dirty="0" smtClean="0">
                <a:latin typeface="Times New Roman" pitchFamily="18" charset="0"/>
                <a:ea typeface="Times New Roman" pitchFamily="18" charset="0"/>
                <a:cs typeface="Times New Roman" pitchFamily="18" charset="0"/>
              </a:rPr>
              <a:t>2</a:t>
            </a:r>
            <a:r>
              <a:rPr lang="en-US" sz="2800" i="1" baseline="30000" dirty="0" smtClean="0">
                <a:latin typeface="Times New Roman" pitchFamily="18" charset="0"/>
                <a:ea typeface="Times New Roman" pitchFamily="18" charset="0"/>
                <a:cs typeface="Times New Roman" pitchFamily="18" charset="0"/>
              </a:rPr>
              <a:t>(γ-1)</a:t>
            </a:r>
            <a:r>
              <a:rPr lang="en-US" sz="2800" i="1" dirty="0" smtClean="0">
                <a:latin typeface="Times New Roman" pitchFamily="18" charset="0"/>
                <a:ea typeface="Times New Roman" pitchFamily="18" charset="0"/>
                <a:cs typeface="Times New Roman" pitchFamily="18" charset="0"/>
              </a:rPr>
              <a:t> =Constant</a:t>
            </a:r>
            <a:endParaRPr lang="ru-RU" sz="2800" dirty="0" smtClean="0">
              <a:latin typeface="Times New Roman" pitchFamily="18" charset="0"/>
              <a:cs typeface="Times New Roman" pitchFamily="18" charset="0"/>
            </a:endParaRPr>
          </a:p>
        </p:txBody>
      </p:sp>
      <p:sp>
        <p:nvSpPr>
          <p:cNvPr id="3" name="Rectangle 2"/>
          <p:cNvSpPr/>
          <p:nvPr/>
        </p:nvSpPr>
        <p:spPr>
          <a:xfrm>
            <a:off x="3075608" y="4227443"/>
            <a:ext cx="680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14841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Картинки по запросу The PV diagram for an adiabatic expansion"/>
          <p:cNvPicPr/>
          <p:nvPr/>
        </p:nvPicPr>
        <p:blipFill>
          <a:blip r:embed="rId2"/>
          <a:srcRect l="50310" t="34005" b="5780"/>
          <a:stretch>
            <a:fillRect/>
          </a:stretch>
        </p:blipFill>
        <p:spPr bwMode="auto">
          <a:xfrm>
            <a:off x="6662845" y="2362200"/>
            <a:ext cx="4716356" cy="3984154"/>
          </a:xfrm>
          <a:prstGeom prst="rect">
            <a:avLst/>
          </a:prstGeom>
          <a:noFill/>
          <a:ln w="9525">
            <a:noFill/>
            <a:miter lim="800000"/>
            <a:headEnd/>
            <a:tailEnd/>
          </a:ln>
        </p:spPr>
      </p:pic>
      <p:sp>
        <p:nvSpPr>
          <p:cNvPr id="3" name="Rectangle 2"/>
          <p:cNvSpPr/>
          <p:nvPr/>
        </p:nvSpPr>
        <p:spPr>
          <a:xfrm>
            <a:off x="508000" y="748606"/>
            <a:ext cx="5283200" cy="1384995"/>
          </a:xfrm>
          <a:prstGeom prst="rect">
            <a:avLst/>
          </a:prstGeom>
        </p:spPr>
        <p:txBody>
          <a:bodyPr wrap="square">
            <a:spAutoFit/>
          </a:bodyPr>
          <a:lstStyle/>
          <a:p>
            <a:r>
              <a:rPr lang="en-US" sz="2800" i="1" dirty="0" smtClean="0">
                <a:latin typeface="Times New Roman" pitchFamily="18" charset="0"/>
                <a:ea typeface="Times New Roman" pitchFamily="18" charset="0"/>
                <a:cs typeface="Times New Roman" pitchFamily="18" charset="0"/>
              </a:rPr>
              <a:t>PV </a:t>
            </a:r>
            <a:r>
              <a:rPr lang="en-US" sz="2800" dirty="0" smtClean="0">
                <a:latin typeface="Times New Roman" pitchFamily="18" charset="0"/>
                <a:ea typeface="Times New Roman" pitchFamily="18" charset="0"/>
                <a:cs typeface="Times New Roman" pitchFamily="18" charset="0"/>
              </a:rPr>
              <a:t>curves for Isothermal, Adiabatic, Isochoric and Isobaric Processes</a:t>
            </a:r>
            <a:endParaRPr lang="ru-RU" sz="2800" dirty="0"/>
          </a:p>
        </p:txBody>
      </p:sp>
      <p:sp>
        <p:nvSpPr>
          <p:cNvPr id="4" name="Rectangle 3"/>
          <p:cNvSpPr/>
          <p:nvPr/>
        </p:nvSpPr>
        <p:spPr>
          <a:xfrm>
            <a:off x="6908800" y="685801"/>
            <a:ext cx="4267200" cy="954107"/>
          </a:xfrm>
          <a:prstGeom prst="rect">
            <a:avLst/>
          </a:prstGeom>
        </p:spPr>
        <p:txBody>
          <a:bodyPr wrap="square">
            <a:spAutoFit/>
          </a:bodyPr>
          <a:lstStyle/>
          <a:p>
            <a:r>
              <a:rPr lang="en-US" sz="2800" dirty="0" smtClean="0">
                <a:latin typeface="Times New Roman" pitchFamily="18" charset="0"/>
                <a:cs typeface="Times New Roman" pitchFamily="18" charset="0"/>
              </a:rPr>
              <a:t>A comparison of the final temperatures with the initial</a:t>
            </a:r>
            <a:endParaRPr lang="ru-RU" sz="2800" dirty="0">
              <a:latin typeface="Times New Roman" pitchFamily="18" charset="0"/>
              <a:cs typeface="Times New Roman" pitchFamily="18" charset="0"/>
            </a:endParaRPr>
          </a:p>
        </p:txBody>
      </p:sp>
      <p:pic>
        <p:nvPicPr>
          <p:cNvPr id="5" name="Picture 4" descr="Картинки по запросу The PV diagram for an adiabatic expansion"/>
          <p:cNvPicPr/>
          <p:nvPr/>
        </p:nvPicPr>
        <p:blipFill>
          <a:blip r:embed="rId2"/>
          <a:srcRect t="34005" r="50760" b="5780"/>
          <a:stretch>
            <a:fillRect/>
          </a:stretch>
        </p:blipFill>
        <p:spPr bwMode="auto">
          <a:xfrm>
            <a:off x="508000" y="2057400"/>
            <a:ext cx="4673600" cy="3984154"/>
          </a:xfrm>
          <a:prstGeom prst="rect">
            <a:avLst/>
          </a:prstGeom>
          <a:noFill/>
          <a:ln w="9525">
            <a:noFill/>
            <a:miter lim="800000"/>
            <a:headEnd/>
            <a:tailEnd/>
          </a:ln>
        </p:spPr>
      </p:pic>
    </p:spTree>
    <p:extLst>
      <p:ext uri="{BB962C8B-B14F-4D97-AF65-F5344CB8AC3E}">
        <p14:creationId xmlns:p14="http://schemas.microsoft.com/office/powerpoint/2010/main" val="3536569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descr="Rectangle: Click to edit Master text styles&#10;Second level&#10;Third level&#10;Fourth level&#10;Fifth level"/>
          <p:cNvSpPr txBox="1">
            <a:spLocks noChangeArrowheads="1"/>
          </p:cNvSpPr>
          <p:nvPr/>
        </p:nvSpPr>
        <p:spPr>
          <a:xfrm>
            <a:off x="1703512" y="908720"/>
            <a:ext cx="8915400" cy="3733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endParaRPr lang="ru-RU" altLang="ru-RU" sz="2800" dirty="0"/>
          </a:p>
        </p:txBody>
      </p:sp>
      <p:sp>
        <p:nvSpPr>
          <p:cNvPr id="6" name="Rectangle 14"/>
          <p:cNvSpPr>
            <a:spLocks noChangeArrowheads="1"/>
          </p:cNvSpPr>
          <p:nvPr/>
        </p:nvSpPr>
        <p:spPr bwMode="auto">
          <a:xfrm>
            <a:off x="2351088" y="6172201"/>
            <a:ext cx="7129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kumimoji="1" lang="ru-RU" altLang="ru-RU">
              <a:latin typeface="Abadi MT Condensed Light"/>
            </a:endParaRPr>
          </a:p>
        </p:txBody>
      </p:sp>
      <p:sp>
        <p:nvSpPr>
          <p:cNvPr id="8" name="Rectangle 20"/>
          <p:cNvSpPr>
            <a:spLocks noChangeArrowheads="1"/>
          </p:cNvSpPr>
          <p:nvPr/>
        </p:nvSpPr>
        <p:spPr bwMode="ltGray">
          <a:xfrm>
            <a:off x="4838700" y="26241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ru-RU" altLang="ru-RU"/>
          </a:p>
        </p:txBody>
      </p:sp>
      <p:pic>
        <p:nvPicPr>
          <p:cNvPr id="10" name="Рисунок 9"/>
          <p:cNvPicPr/>
          <p:nvPr/>
        </p:nvPicPr>
        <p:blipFill>
          <a:blip r:embed="rId2"/>
          <a:srcRect/>
          <a:stretch>
            <a:fillRect/>
          </a:stretch>
        </p:blipFill>
        <p:spPr bwMode="auto">
          <a:xfrm>
            <a:off x="1774447" y="746547"/>
            <a:ext cx="7329796" cy="3586914"/>
          </a:xfrm>
          <a:prstGeom prst="rect">
            <a:avLst/>
          </a:prstGeom>
          <a:noFill/>
          <a:ln w="9525">
            <a:noFill/>
            <a:miter lim="800000"/>
            <a:headEnd/>
            <a:tailEnd/>
          </a:ln>
        </p:spPr>
      </p:pic>
      <p:sp>
        <p:nvSpPr>
          <p:cNvPr id="2" name="Прямоугольник 1"/>
          <p:cNvSpPr/>
          <p:nvPr/>
        </p:nvSpPr>
        <p:spPr>
          <a:xfrm>
            <a:off x="1790699" y="4433263"/>
            <a:ext cx="8377031" cy="2062103"/>
          </a:xfrm>
          <a:prstGeom prst="rect">
            <a:avLst/>
          </a:prstGeom>
        </p:spPr>
        <p:txBody>
          <a:bodyPr wrap="square">
            <a:spAutoFit/>
          </a:bodyPr>
          <a:lstStyle/>
          <a:p>
            <a:pPr algn="just"/>
            <a:r>
              <a:rPr lang="en-US" sz="3200" dirty="0"/>
              <a:t>Isobaric Constant pressure </a:t>
            </a:r>
            <a:r>
              <a:rPr lang="en-US" sz="3200" i="1" dirty="0"/>
              <a:t>W </a:t>
            </a:r>
            <a:r>
              <a:rPr lang="en-US" sz="3200" dirty="0"/>
              <a:t>= </a:t>
            </a:r>
            <a:r>
              <a:rPr lang="en-US" sz="3200" i="1" dirty="0"/>
              <a:t>P</a:t>
            </a:r>
            <a:r>
              <a:rPr lang="el-GR" sz="3200" dirty="0"/>
              <a:t>Δ</a:t>
            </a:r>
            <a:r>
              <a:rPr lang="en-US" sz="3200" i="1" dirty="0"/>
              <a:t>V</a:t>
            </a:r>
          </a:p>
          <a:p>
            <a:pPr algn="just"/>
            <a:r>
              <a:rPr lang="en-US" sz="3200" dirty="0"/>
              <a:t>Isochoric Constant volume </a:t>
            </a:r>
            <a:r>
              <a:rPr lang="en-US" sz="3200" i="1" dirty="0"/>
              <a:t>W </a:t>
            </a:r>
            <a:r>
              <a:rPr lang="en-US" sz="3200" dirty="0"/>
              <a:t>= 0</a:t>
            </a:r>
          </a:p>
          <a:p>
            <a:pPr algn="just"/>
            <a:r>
              <a:rPr lang="en-US" sz="3200" dirty="0"/>
              <a:t>Isothermal Constant temperature </a:t>
            </a:r>
            <a:r>
              <a:rPr lang="en-US" sz="3200" i="1" dirty="0"/>
              <a:t>Q </a:t>
            </a:r>
            <a:r>
              <a:rPr lang="en-US" sz="3200" dirty="0"/>
              <a:t>= </a:t>
            </a:r>
            <a:r>
              <a:rPr lang="en-US" sz="3200" i="1" dirty="0"/>
              <a:t>W</a:t>
            </a:r>
          </a:p>
          <a:p>
            <a:pPr algn="just"/>
            <a:r>
              <a:rPr lang="pt-BR" sz="3200" dirty="0"/>
              <a:t>Adiabatic No heat transfer </a:t>
            </a:r>
            <a:r>
              <a:rPr lang="pt-BR" sz="3200" i="1" dirty="0"/>
              <a:t>Q </a:t>
            </a:r>
            <a:r>
              <a:rPr lang="pt-BR" sz="3200" dirty="0"/>
              <a:t>= 0</a:t>
            </a:r>
            <a:endParaRPr lang="en-US" sz="3200" dirty="0"/>
          </a:p>
        </p:txBody>
      </p:sp>
    </p:spTree>
    <p:extLst>
      <p:ext uri="{BB962C8B-B14F-4D97-AF65-F5344CB8AC3E}">
        <p14:creationId xmlns:p14="http://schemas.microsoft.com/office/powerpoint/2010/main" val="205499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a:xfrm>
            <a:off x="508000" y="457200"/>
            <a:ext cx="11347451" cy="685800"/>
          </a:xfrm>
        </p:spPr>
        <p:txBody>
          <a:bodyPr rtlCol="0">
            <a:noAutofit/>
          </a:bodyPr>
          <a:lstStyle/>
          <a:p>
            <a:r>
              <a:rPr lang="en-US" sz="3200" b="1" i="1" dirty="0">
                <a:solidFill>
                  <a:srgbClr val="FF0000"/>
                </a:solidFill>
              </a:rPr>
              <a:t>Reversible and Irreversible Process</a:t>
            </a:r>
          </a:p>
        </p:txBody>
      </p:sp>
      <p:sp>
        <p:nvSpPr>
          <p:cNvPr id="13315" name="Объект 1"/>
          <p:cNvSpPr>
            <a:spLocks noGrp="1"/>
          </p:cNvSpPr>
          <p:nvPr>
            <p:ph idx="1"/>
          </p:nvPr>
        </p:nvSpPr>
        <p:spPr>
          <a:xfrm>
            <a:off x="4212771" y="1698171"/>
            <a:ext cx="6716486" cy="4250187"/>
          </a:xfrm>
        </p:spPr>
        <p:txBody>
          <a:bodyPr>
            <a:normAutofit lnSpcReduction="10000"/>
          </a:bodyPr>
          <a:lstStyle/>
          <a:p>
            <a:pPr marL="0" indent="0" algn="just" eaLnBrk="1" hangingPunct="1">
              <a:buNone/>
            </a:pPr>
            <a:r>
              <a:rPr lang="en-US" sz="3600" b="1" i="1" dirty="0" smtClean="0"/>
              <a:t>The </a:t>
            </a:r>
            <a:r>
              <a:rPr lang="en-US" sz="3600" b="1" i="1" dirty="0"/>
              <a:t>reversible process is the ideal process which never occurs, while the irreversible process is the natural process that is commonly found in nature. </a:t>
            </a:r>
            <a:r>
              <a:rPr lang="en-US" dirty="0"/>
              <a:t>When we tear a page from our notebooks, we cannot change this and ‘un-tear’. This is an irreversible process. Whereas when water evaporates, it can also be condensed in the form of rains. This is a reversible process. </a:t>
            </a:r>
            <a:endParaRPr lang="en-US" dirty="0" smtClean="0">
              <a:solidFill>
                <a:schemeClr val="tx1"/>
              </a:solidFill>
            </a:endParaRPr>
          </a:p>
        </p:txBody>
      </p:sp>
      <p:pic>
        <p:nvPicPr>
          <p:cNvPr id="18434" name="Picture 2" descr="C:\Users\user\Desktop\fizika\is (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3" y="1211008"/>
            <a:ext cx="3528700" cy="473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575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762298" y="3344487"/>
            <a:ext cx="8372302" cy="25409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defRPr/>
            </a:pPr>
            <a:r>
              <a:rPr lang="ru-RU" dirty="0"/>
              <a:t> 	</a:t>
            </a:r>
            <a:r>
              <a:rPr lang="ru-RU" sz="4000" dirty="0"/>
              <a:t>- </a:t>
            </a:r>
            <a:r>
              <a:rPr lang="en-US" sz="4000" dirty="0"/>
              <a:t>the set of macroscopic bodies which have interaction  and energy exchange with each others, and with surrounding.</a:t>
            </a:r>
            <a:endParaRPr lang="ru-RU" sz="4000" dirty="0"/>
          </a:p>
        </p:txBody>
      </p:sp>
      <p:sp>
        <p:nvSpPr>
          <p:cNvPr id="7" name="Document"/>
          <p:cNvSpPr>
            <a:spLocks noEditPoints="1" noChangeArrowheads="1"/>
          </p:cNvSpPr>
          <p:nvPr/>
        </p:nvSpPr>
        <p:spPr bwMode="auto">
          <a:xfrm>
            <a:off x="2360815" y="243896"/>
            <a:ext cx="7148945" cy="220004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ru-RU" sz="2400" b="1" dirty="0">
              <a:latin typeface="Arial" charset="0"/>
            </a:endParaRPr>
          </a:p>
          <a:p>
            <a:pPr algn="ctr">
              <a:defRPr/>
            </a:pPr>
            <a:r>
              <a:rPr lang="en-US" sz="4000" b="1" dirty="0" err="1">
                <a:solidFill>
                  <a:srgbClr val="000000"/>
                </a:solidFill>
                <a:latin typeface="Arial" charset="0"/>
              </a:rPr>
              <a:t>Thermodynamical</a:t>
            </a:r>
            <a:r>
              <a:rPr lang="en-US" sz="4000" b="1" dirty="0">
                <a:solidFill>
                  <a:srgbClr val="000000"/>
                </a:solidFill>
                <a:latin typeface="Arial" charset="0"/>
              </a:rPr>
              <a:t> system </a:t>
            </a:r>
            <a:endParaRPr lang="ru-RU" sz="3200" b="1" dirty="0">
              <a:solidFill>
                <a:srgbClr val="000000"/>
              </a:solidFill>
              <a:latin typeface="Arial" charset="0"/>
              <a:sym typeface="Wingdings" pitchFamily="2" charset="2"/>
            </a:endParaRPr>
          </a:p>
        </p:txBody>
      </p:sp>
    </p:spTree>
    <p:extLst>
      <p:ext uri="{BB962C8B-B14F-4D97-AF65-F5344CB8AC3E}">
        <p14:creationId xmlns:p14="http://schemas.microsoft.com/office/powerpoint/2010/main" val="12867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Объект 1"/>
          <p:cNvSpPr>
            <a:spLocks noGrp="1"/>
          </p:cNvSpPr>
          <p:nvPr>
            <p:ph idx="1"/>
          </p:nvPr>
        </p:nvSpPr>
        <p:spPr>
          <a:xfrm>
            <a:off x="674914" y="696686"/>
            <a:ext cx="10689772" cy="5791199"/>
          </a:xfrm>
        </p:spPr>
        <p:txBody>
          <a:bodyPr/>
          <a:lstStyle/>
          <a:p>
            <a:pPr algn="just"/>
            <a:r>
              <a:rPr lang="en-US" sz="2000" dirty="0" smtClean="0">
                <a:solidFill>
                  <a:schemeClr val="tx1"/>
                </a:solidFill>
              </a:rPr>
              <a:t> </a:t>
            </a:r>
            <a:r>
              <a:rPr lang="en-US" sz="2000" dirty="0"/>
              <a:t>A </a:t>
            </a:r>
            <a:r>
              <a:rPr lang="en-US" sz="2000" dirty="0">
                <a:hlinkClick r:id="rId3"/>
              </a:rPr>
              <a:t>thermodynamic process</a:t>
            </a:r>
            <a:r>
              <a:rPr lang="en-US" sz="2000" dirty="0"/>
              <a:t> is reversible if the process can return back in such a that both the system and the surroundings return to their original states, with no other change anywhere else in the universe. It means both system and surroundings are returned to their initial states at the end of the reverse process.</a:t>
            </a:r>
            <a:endParaRPr lang="en-US" sz="2000" dirty="0" smtClean="0">
              <a:solidFill>
                <a:schemeClr val="tx1"/>
              </a:solidFill>
            </a:endParaRPr>
          </a:p>
        </p:txBody>
      </p:sp>
      <p:sp>
        <p:nvSpPr>
          <p:cNvPr id="5" name="Rectangle 2"/>
          <p:cNvSpPr txBox="1">
            <a:spLocks noRot="1" noChangeArrowheads="1"/>
          </p:cNvSpPr>
          <p:nvPr/>
        </p:nvSpPr>
        <p:spPr>
          <a:xfrm>
            <a:off x="507998" y="119743"/>
            <a:ext cx="11347451"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smtClean="0">
                <a:solidFill>
                  <a:srgbClr val="FF0000"/>
                </a:solidFill>
              </a:rPr>
              <a:t>Reversible Process</a:t>
            </a:r>
            <a:endParaRPr lang="en-US" sz="3200" b="1" i="1" dirty="0">
              <a:solidFill>
                <a:srgbClr val="FF0000"/>
              </a:solidFill>
            </a:endParaRPr>
          </a:p>
        </p:txBody>
      </p:sp>
      <p:pic>
        <p:nvPicPr>
          <p:cNvPr id="19458" name="Picture 2" descr="C:\Users\user\Desktop\fizika\Stirling_Cycle-300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365" y="1828736"/>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5867400" y="4781550"/>
            <a:ext cx="5497286" cy="2031325"/>
          </a:xfrm>
          <a:prstGeom prst="rect">
            <a:avLst/>
          </a:prstGeom>
        </p:spPr>
        <p:txBody>
          <a:bodyPr wrap="square">
            <a:spAutoFit/>
          </a:bodyPr>
          <a:lstStyle/>
          <a:p>
            <a:r>
              <a:rPr lang="en-US" dirty="0"/>
              <a:t>In the figure above,  the system has undergone a change from state 1 to state 2. The reversible process can reverse completely and there is no trace left to show that the system had undergone thermodynamic change. During the reversible process, all the changes in state that occur in the system are in thermodynamic equilibrium with each other.</a:t>
            </a:r>
            <a:endParaRPr lang="ru-RU" dirty="0"/>
          </a:p>
        </p:txBody>
      </p:sp>
      <p:sp>
        <p:nvSpPr>
          <p:cNvPr id="4" name="Прямоугольник 3"/>
          <p:cNvSpPr/>
          <p:nvPr/>
        </p:nvSpPr>
        <p:spPr>
          <a:xfrm>
            <a:off x="805543" y="1828736"/>
            <a:ext cx="5376180" cy="4216539"/>
          </a:xfrm>
          <a:prstGeom prst="rect">
            <a:avLst/>
          </a:prstGeom>
        </p:spPr>
        <p:txBody>
          <a:bodyPr wrap="square">
            <a:spAutoFit/>
          </a:bodyPr>
          <a:lstStyle/>
          <a:p>
            <a:r>
              <a:rPr lang="en-US" sz="2400" b="1" i="1" dirty="0">
                <a:solidFill>
                  <a:srgbClr val="FF0000"/>
                </a:solidFill>
              </a:rPr>
              <a:t>Internally reversible process</a:t>
            </a:r>
          </a:p>
          <a:p>
            <a:r>
              <a:rPr lang="en-US" dirty="0"/>
              <a:t>The process is internally reversible if no </a:t>
            </a:r>
            <a:r>
              <a:rPr lang="en-US" dirty="0" err="1"/>
              <a:t>irreversibilities</a:t>
            </a:r>
            <a:r>
              <a:rPr lang="en-US" dirty="0"/>
              <a:t> occur within the boundaries of the system. In these processes, a system undergoes through a series of equilibrium states, and when the process reverses, the system passes through exactly the same equilibrium states while returning to its initial state.</a:t>
            </a:r>
          </a:p>
          <a:p>
            <a:r>
              <a:rPr lang="en-US" sz="2800" b="1" i="1" dirty="0">
                <a:solidFill>
                  <a:srgbClr val="FF0000"/>
                </a:solidFill>
              </a:rPr>
              <a:t>Externally reversible process</a:t>
            </a:r>
          </a:p>
          <a:p>
            <a:r>
              <a:rPr lang="en-US" dirty="0"/>
              <a:t>In externally reversible process no </a:t>
            </a:r>
            <a:r>
              <a:rPr lang="en-US" dirty="0" err="1"/>
              <a:t>irreversibilities</a:t>
            </a:r>
            <a:r>
              <a:rPr lang="en-US" dirty="0"/>
              <a:t> occur outside the system boundaries during the process. Heat transfer between a reservoir and a system is an externally reversible process if the surface of contact between the system and reservoir is at the same temperature.</a:t>
            </a:r>
          </a:p>
        </p:txBody>
      </p:sp>
    </p:spTree>
    <p:extLst>
      <p:ext uri="{BB962C8B-B14F-4D97-AF65-F5344CB8AC3E}">
        <p14:creationId xmlns:p14="http://schemas.microsoft.com/office/powerpoint/2010/main" val="33199763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507998" y="119743"/>
            <a:ext cx="11347451"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smtClean="0">
                <a:solidFill>
                  <a:srgbClr val="FF0000"/>
                </a:solidFill>
              </a:rPr>
              <a:t>Reversible Process</a:t>
            </a:r>
            <a:endParaRPr lang="en-US" sz="3200" b="1" i="1" dirty="0">
              <a:solidFill>
                <a:srgbClr val="FF0000"/>
              </a:solidFill>
            </a:endParaRPr>
          </a:p>
        </p:txBody>
      </p:sp>
      <p:sp>
        <p:nvSpPr>
          <p:cNvPr id="6" name="Прямоугольник 5"/>
          <p:cNvSpPr/>
          <p:nvPr/>
        </p:nvSpPr>
        <p:spPr>
          <a:xfrm>
            <a:off x="968827" y="1153887"/>
            <a:ext cx="5551716" cy="2246769"/>
          </a:xfrm>
          <a:prstGeom prst="rect">
            <a:avLst/>
          </a:prstGeom>
        </p:spPr>
        <p:txBody>
          <a:bodyPr wrap="square">
            <a:spAutoFit/>
          </a:bodyPr>
          <a:lstStyle/>
          <a:p>
            <a:r>
              <a:rPr lang="en-US" sz="2800" b="1" dirty="0"/>
              <a:t>A process can be reversible only when its satisfying two conditions</a:t>
            </a:r>
          </a:p>
          <a:p>
            <a:r>
              <a:rPr lang="en-US" sz="2800" b="1" i="1" dirty="0">
                <a:solidFill>
                  <a:srgbClr val="0070C0"/>
                </a:solidFill>
              </a:rPr>
              <a:t>Dissipative force must be absent.</a:t>
            </a:r>
          </a:p>
          <a:p>
            <a:r>
              <a:rPr lang="en-US" sz="2800" b="1" i="1" dirty="0">
                <a:solidFill>
                  <a:schemeClr val="accent2"/>
                </a:solidFill>
              </a:rPr>
              <a:t>The process should occur in infinite small time.</a:t>
            </a:r>
          </a:p>
        </p:txBody>
      </p:sp>
      <p:sp>
        <p:nvSpPr>
          <p:cNvPr id="7" name="Прямоугольник 6"/>
          <p:cNvSpPr/>
          <p:nvPr/>
        </p:nvSpPr>
        <p:spPr>
          <a:xfrm>
            <a:off x="968827" y="4052224"/>
            <a:ext cx="11003189" cy="2677656"/>
          </a:xfrm>
          <a:prstGeom prst="rect">
            <a:avLst/>
          </a:prstGeom>
        </p:spPr>
        <p:txBody>
          <a:bodyPr wrap="square">
            <a:spAutoFit/>
          </a:bodyPr>
          <a:lstStyle/>
          <a:p>
            <a:r>
              <a:rPr lang="en-US" sz="2400" dirty="0"/>
              <a:t>In simple words, the process which can reverse back completely is a reversible process. This means that the final properties of the system can perfectly reverse back to the original properties. The process can be perfectly reversible only if the changes in the process are infinitesimally small. In practical situations it is not possible to trace these extremely small changes in extremely small time, hence the reversible process is also an ideal process. The changes that occur during the reversible process are in equilibrium with each other.</a:t>
            </a:r>
            <a:endParaRPr lang="ru-RU" sz="2400" dirty="0"/>
          </a:p>
        </p:txBody>
      </p:sp>
      <p:pic>
        <p:nvPicPr>
          <p:cNvPr id="21506" name="Picture 2" descr="https://d1whtlypfis84e.cloudfront.net/guides/wp-content/uploads/2018/01/31110142/les_thermo_reversibleproces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318" y="805543"/>
            <a:ext cx="5124940" cy="259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489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a:xfrm>
            <a:off x="844549" y="175732"/>
            <a:ext cx="11347451" cy="685800"/>
          </a:xfrm>
        </p:spPr>
        <p:txBody>
          <a:bodyPr rtlCol="0">
            <a:noAutofit/>
          </a:bodyPr>
          <a:lstStyle/>
          <a:p>
            <a:r>
              <a:rPr lang="en-US" sz="3200" b="1" i="1" dirty="0" smtClean="0">
                <a:solidFill>
                  <a:srgbClr val="FF0000"/>
                </a:solidFill>
              </a:rPr>
              <a:t>Irreversible </a:t>
            </a:r>
            <a:r>
              <a:rPr lang="en-US" sz="3200" b="1" i="1" dirty="0">
                <a:solidFill>
                  <a:srgbClr val="FF0000"/>
                </a:solidFill>
              </a:rPr>
              <a:t>Process</a:t>
            </a:r>
          </a:p>
        </p:txBody>
      </p:sp>
      <p:sp>
        <p:nvSpPr>
          <p:cNvPr id="3" name="Прямоугольник 2"/>
          <p:cNvSpPr/>
          <p:nvPr/>
        </p:nvSpPr>
        <p:spPr>
          <a:xfrm>
            <a:off x="979714" y="861532"/>
            <a:ext cx="5453742" cy="4154984"/>
          </a:xfrm>
          <a:prstGeom prst="rect">
            <a:avLst/>
          </a:prstGeom>
        </p:spPr>
        <p:txBody>
          <a:bodyPr wrap="square">
            <a:spAutoFit/>
          </a:bodyPr>
          <a:lstStyle/>
          <a:p>
            <a:r>
              <a:rPr lang="en-US" sz="2400" b="1" i="1" dirty="0" smtClean="0"/>
              <a:t>irreversible </a:t>
            </a:r>
            <a:r>
              <a:rPr lang="en-US" sz="2400" b="1" i="1" dirty="0"/>
              <a:t>processes are a result of straying away from the curve, therefore decreasing the amount of overall work done. </a:t>
            </a:r>
            <a:r>
              <a:rPr lang="en-US" sz="2400" dirty="0"/>
              <a:t>An irreversible process is a thermodynamic process that departs from equilibrium. In terms of pressure and volume, it occurs when the pressure (or the volume) of a system changes dramatically and instantaneously that the volume (or the pressure) do not have the time to reach equilibrium.</a:t>
            </a:r>
            <a:endParaRPr lang="ru-RU" sz="2400" dirty="0"/>
          </a:p>
        </p:txBody>
      </p:sp>
      <p:pic>
        <p:nvPicPr>
          <p:cNvPr id="31746" name="Picture 2" descr="C:\Users\user\Desktop\fizika\les_thermo_irreversibleproces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589" y="1402884"/>
            <a:ext cx="5302527" cy="2603059"/>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854526" y="5016516"/>
            <a:ext cx="11157859" cy="1815882"/>
          </a:xfrm>
          <a:prstGeom prst="rect">
            <a:avLst/>
          </a:prstGeom>
        </p:spPr>
        <p:txBody>
          <a:bodyPr wrap="square">
            <a:spAutoFit/>
          </a:bodyPr>
          <a:lstStyle/>
          <a:p>
            <a:r>
              <a:rPr lang="en-US" sz="2800" dirty="0"/>
              <a:t>A classic example of an irreversible process is allowing a certain volume of gas to release into a vacuum. By releasing pressure on a sample and allowing it to occupy a large space, the system and surroundings are not in equilibrium during the expansion process.</a:t>
            </a:r>
            <a:endParaRPr lang="ru-RU" sz="2800" dirty="0"/>
          </a:p>
        </p:txBody>
      </p:sp>
    </p:spTree>
    <p:extLst>
      <p:ext uri="{BB962C8B-B14F-4D97-AF65-F5344CB8AC3E}">
        <p14:creationId xmlns:p14="http://schemas.microsoft.com/office/powerpoint/2010/main" val="29213622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Объект 1"/>
          <p:cNvSpPr>
            <a:spLocks noGrp="1"/>
          </p:cNvSpPr>
          <p:nvPr>
            <p:ph idx="1"/>
          </p:nvPr>
        </p:nvSpPr>
        <p:spPr>
          <a:xfrm>
            <a:off x="968828" y="457200"/>
            <a:ext cx="10134601" cy="5823857"/>
          </a:xfrm>
        </p:spPr>
        <p:txBody>
          <a:bodyPr>
            <a:normAutofit lnSpcReduction="10000"/>
          </a:bodyPr>
          <a:lstStyle/>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endParaRPr lang="en-US" sz="2200" dirty="0" smtClean="0">
              <a:solidFill>
                <a:schemeClr val="tx1"/>
              </a:solidFill>
            </a:endParaRPr>
          </a:p>
          <a:p>
            <a:pPr algn="just" eaLnBrk="1" hangingPunct="1"/>
            <a:r>
              <a:rPr lang="en-US" sz="2000" dirty="0" smtClean="0">
                <a:solidFill>
                  <a:schemeClr val="tx1"/>
                </a:solidFill>
              </a:rPr>
              <a:t>Examples of one-way processes in nature. (a) Heat transfer occurs spontaneously from hot to cold and not from cold to hot. (b) The brakes of this car convert its kinetic energy to heat transfer to the environment. The reverse process is impossible. (c) The burst of gas let into this vacuum chamber quickly expands to uniformly fill every part of the chamber. The random motions of the gas molecules will never return them to the corner.</a:t>
            </a:r>
            <a:endParaRPr lang="en-US" sz="2200" dirty="0" smtClean="0">
              <a:solidFill>
                <a:schemeClr val="tx1"/>
              </a:solidFill>
            </a:endParaRP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9144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776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cument"/>
          <p:cNvSpPr>
            <a:spLocks noEditPoints="1" noChangeArrowheads="1"/>
          </p:cNvSpPr>
          <p:nvPr/>
        </p:nvSpPr>
        <p:spPr bwMode="auto">
          <a:xfrm>
            <a:off x="544286" y="243895"/>
            <a:ext cx="11252957" cy="23859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fontAlgn="base"/>
            <a:r>
              <a:rPr lang="en-US" sz="4000" b="1" dirty="0" smtClean="0"/>
              <a:t>Types </a:t>
            </a:r>
            <a:r>
              <a:rPr lang="en-US" sz="4000" b="1" dirty="0"/>
              <a:t>of Thermodynamic Systems</a:t>
            </a:r>
          </a:p>
          <a:p>
            <a:pPr fontAlgn="base"/>
            <a:r>
              <a:rPr lang="en-US" sz="4000" dirty="0"/>
              <a:t>There are three mains types of system: open system, closed system and isolated system. </a:t>
            </a:r>
          </a:p>
          <a:p>
            <a:pPr algn="ctr">
              <a:defRPr/>
            </a:pPr>
            <a:r>
              <a:rPr lang="en-US" sz="4000" b="1" dirty="0" smtClean="0">
                <a:solidFill>
                  <a:srgbClr val="000000"/>
                </a:solidFill>
                <a:latin typeface="Arial" charset="0"/>
              </a:rPr>
              <a:t> </a:t>
            </a:r>
            <a:endParaRPr lang="ru-RU" sz="3200" b="1" dirty="0">
              <a:solidFill>
                <a:srgbClr val="000000"/>
              </a:solidFill>
              <a:latin typeface="Arial" charset="0"/>
              <a:sym typeface="Wingdings" pitchFamily="2" charset="2"/>
            </a:endParaRPr>
          </a:p>
        </p:txBody>
      </p:sp>
      <p:sp>
        <p:nvSpPr>
          <p:cNvPr id="3" name="Прямоугольник 2"/>
          <p:cNvSpPr/>
          <p:nvPr/>
        </p:nvSpPr>
        <p:spPr>
          <a:xfrm>
            <a:off x="118307" y="3019254"/>
            <a:ext cx="11114314" cy="800219"/>
          </a:xfrm>
          <a:prstGeom prst="rect">
            <a:avLst/>
          </a:prstGeom>
        </p:spPr>
        <p:txBody>
          <a:bodyPr wrap="square">
            <a:spAutoFit/>
          </a:bodyPr>
          <a:lstStyle/>
          <a:p>
            <a:r>
              <a:rPr lang="en-US" dirty="0"/>
              <a:t>1</a:t>
            </a:r>
            <a:r>
              <a:rPr lang="en-US" sz="2400" dirty="0"/>
              <a:t>) </a:t>
            </a:r>
            <a:r>
              <a:rPr lang="en-US" sz="2800" b="1" dirty="0"/>
              <a:t>Open system</a:t>
            </a:r>
            <a:r>
              <a:rPr lang="en-US" sz="2800" dirty="0"/>
              <a:t>: </a:t>
            </a:r>
            <a:r>
              <a:rPr lang="en-US" dirty="0"/>
              <a:t>The system in which the transfer of mass as well as energy can take place across its boundary is called as an open system. </a:t>
            </a:r>
            <a:endParaRPr lang="ru-RU" dirty="0"/>
          </a:p>
        </p:txBody>
      </p:sp>
      <p:sp>
        <p:nvSpPr>
          <p:cNvPr id="4" name="Прямоугольник 3"/>
          <p:cNvSpPr/>
          <p:nvPr/>
        </p:nvSpPr>
        <p:spPr>
          <a:xfrm>
            <a:off x="73329" y="3870573"/>
            <a:ext cx="11843657" cy="1354217"/>
          </a:xfrm>
          <a:prstGeom prst="rect">
            <a:avLst/>
          </a:prstGeom>
        </p:spPr>
        <p:txBody>
          <a:bodyPr wrap="square">
            <a:spAutoFit/>
          </a:bodyPr>
          <a:lstStyle/>
          <a:p>
            <a:r>
              <a:rPr lang="en-US" dirty="0"/>
              <a:t>2) </a:t>
            </a:r>
            <a:r>
              <a:rPr lang="en-US" sz="2800" b="1" dirty="0"/>
              <a:t>Closed system</a:t>
            </a:r>
            <a:r>
              <a:rPr lang="en-US" sz="2800" dirty="0"/>
              <a:t>: </a:t>
            </a:r>
            <a:r>
              <a:rPr lang="en-US" dirty="0"/>
              <a:t>The system in which the transfer of energy takes place across its boundary with the surrounding, but no transfer of mass takes place is called as closed system. The closed system is fixed mass system. The fluid like air or gas being compressed in the piston and cylinder arrangement is an example of the closed system. In this case the mass of the gas remains constant but it can get heated or cooled. </a:t>
            </a:r>
            <a:endParaRPr lang="ru-RU" dirty="0"/>
          </a:p>
        </p:txBody>
      </p:sp>
      <p:sp>
        <p:nvSpPr>
          <p:cNvPr id="6" name="Прямоугольник 5"/>
          <p:cNvSpPr/>
          <p:nvPr/>
        </p:nvSpPr>
        <p:spPr>
          <a:xfrm>
            <a:off x="193072" y="5274440"/>
            <a:ext cx="11723914" cy="1292662"/>
          </a:xfrm>
          <a:prstGeom prst="rect">
            <a:avLst/>
          </a:prstGeom>
        </p:spPr>
        <p:txBody>
          <a:bodyPr wrap="square">
            <a:spAutoFit/>
          </a:bodyPr>
          <a:lstStyle/>
          <a:p>
            <a:r>
              <a:rPr lang="en-US" dirty="0"/>
              <a:t>3) </a:t>
            </a:r>
            <a:r>
              <a:rPr lang="en-US" sz="2400" b="1" dirty="0"/>
              <a:t>Isolated system</a:t>
            </a:r>
            <a:r>
              <a:rPr lang="en-US" sz="2400" dirty="0"/>
              <a:t>: </a:t>
            </a:r>
            <a:r>
              <a:rPr lang="en-US" dirty="0"/>
              <a:t>The system in which neither the transfer of mass nor that of energy takes place across its boundary with the surroundings is called as isolated system. For example if the piston and cylinder arrangement in which the fluid like air or gas is being compressed or expanded is insulated it becomes isolated system. Here there will neither transfer of mass nor that of energy. </a:t>
            </a:r>
            <a:endParaRPr lang="ru-RU" dirty="0"/>
          </a:p>
        </p:txBody>
      </p:sp>
    </p:spTree>
    <p:extLst>
      <p:ext uri="{BB962C8B-B14F-4D97-AF65-F5344CB8AC3E}">
        <p14:creationId xmlns:p14="http://schemas.microsoft.com/office/powerpoint/2010/main" val="392511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2590800" y="2729346"/>
            <a:ext cx="7543800" cy="3638203"/>
          </a:xfrm>
        </p:spPr>
        <p:txBody>
          <a:bodyPr>
            <a:normAutofit/>
          </a:bodyPr>
          <a:lstStyle/>
          <a:p>
            <a:pPr eaLnBrk="1" hangingPunct="1">
              <a:buFontTx/>
              <a:buChar char="-"/>
              <a:defRPr/>
            </a:pPr>
            <a:r>
              <a:rPr lang="en-US" sz="4000" dirty="0"/>
              <a:t>Set of physical quantities which characterize the properties of </a:t>
            </a:r>
            <a:r>
              <a:rPr lang="en-US" sz="4000" dirty="0" err="1"/>
              <a:t>thermodynamical</a:t>
            </a:r>
            <a:r>
              <a:rPr lang="en-US" sz="4000" dirty="0"/>
              <a:t> system</a:t>
            </a:r>
            <a:r>
              <a:rPr lang="ru-RU" sz="4000" dirty="0"/>
              <a:t>.</a:t>
            </a:r>
          </a:p>
          <a:p>
            <a:pPr eaLnBrk="1" hangingPunct="1">
              <a:buFontTx/>
              <a:buNone/>
              <a:defRPr/>
            </a:pPr>
            <a:endParaRPr lang="ru-RU" sz="4000" dirty="0"/>
          </a:p>
          <a:p>
            <a:pPr>
              <a:buFontTx/>
              <a:buChar char="-"/>
              <a:defRPr/>
            </a:pPr>
            <a:r>
              <a:rPr lang="en-US" sz="4000" dirty="0"/>
              <a:t>Usually </a:t>
            </a:r>
            <a:r>
              <a:rPr lang="ru-RU" sz="4000" dirty="0"/>
              <a:t> </a:t>
            </a:r>
            <a:r>
              <a:rPr lang="en-US" sz="4000" dirty="0"/>
              <a:t>P</a:t>
            </a:r>
            <a:r>
              <a:rPr lang="ru-RU" sz="4000" dirty="0"/>
              <a:t>,</a:t>
            </a:r>
            <a:r>
              <a:rPr lang="en-US" sz="4000" dirty="0"/>
              <a:t>V, T are considered as systems parameters.</a:t>
            </a:r>
            <a:endParaRPr lang="ru-RU" sz="4000" dirty="0"/>
          </a:p>
        </p:txBody>
      </p:sp>
      <p:sp>
        <p:nvSpPr>
          <p:cNvPr id="7" name="Document"/>
          <p:cNvSpPr>
            <a:spLocks noEditPoints="1" noChangeArrowheads="1"/>
          </p:cNvSpPr>
          <p:nvPr/>
        </p:nvSpPr>
        <p:spPr bwMode="auto">
          <a:xfrm>
            <a:off x="2460566" y="149629"/>
            <a:ext cx="6916189" cy="179554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ru-RU" sz="2400" b="1" dirty="0">
              <a:latin typeface="Arial" charset="0"/>
            </a:endParaRPr>
          </a:p>
          <a:p>
            <a:pPr algn="ctr">
              <a:defRPr/>
            </a:pPr>
            <a:r>
              <a:rPr lang="en-US" sz="4000" b="1" dirty="0" err="1">
                <a:solidFill>
                  <a:srgbClr val="000000"/>
                </a:solidFill>
                <a:latin typeface="Arial" charset="0"/>
              </a:rPr>
              <a:t>Thermodynamical</a:t>
            </a:r>
            <a:r>
              <a:rPr lang="en-US" sz="4000" b="1" dirty="0">
                <a:solidFill>
                  <a:srgbClr val="000000"/>
                </a:solidFill>
                <a:latin typeface="Arial" charset="0"/>
              </a:rPr>
              <a:t> parameters</a:t>
            </a:r>
            <a:r>
              <a:rPr lang="ru-RU" sz="4000" b="1" dirty="0">
                <a:solidFill>
                  <a:srgbClr val="000000"/>
                </a:solidFill>
                <a:latin typeface="Arial" charset="0"/>
              </a:rPr>
              <a:t> </a:t>
            </a:r>
            <a:endParaRPr lang="ru-RU" sz="4000" b="1" dirty="0">
              <a:solidFill>
                <a:srgbClr val="000000"/>
              </a:solidFill>
              <a:sym typeface="Wingdings" pitchFamily="2" charset="2"/>
            </a:endParaRPr>
          </a:p>
          <a:p>
            <a:pPr algn="ctr">
              <a:defRPr/>
            </a:pPr>
            <a:endParaRPr lang="ru-RU" sz="2800" b="1" dirty="0">
              <a:solidFill>
                <a:srgbClr val="000000"/>
              </a:solidFill>
              <a:sym typeface="Wingdings" pitchFamily="2" charset="2"/>
            </a:endParaRPr>
          </a:p>
        </p:txBody>
      </p:sp>
    </p:spTree>
    <p:extLst>
      <p:ext uri="{BB962C8B-B14F-4D97-AF65-F5344CB8AC3E}">
        <p14:creationId xmlns:p14="http://schemas.microsoft.com/office/powerpoint/2010/main" val="42808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idx="1"/>
          </p:nvPr>
        </p:nvSpPr>
        <p:spPr>
          <a:xfrm>
            <a:off x="2552405" y="2914344"/>
            <a:ext cx="7543800" cy="1368152"/>
          </a:xfrm>
        </p:spPr>
        <p:txBody>
          <a:bodyPr>
            <a:normAutofit fontScale="92500" lnSpcReduction="20000"/>
          </a:bodyPr>
          <a:lstStyle/>
          <a:p>
            <a:pPr eaLnBrk="1" hangingPunct="1">
              <a:buFont typeface="Wingdings" pitchFamily="2" charset="2"/>
              <a:buNone/>
              <a:defRPr/>
            </a:pPr>
            <a:endParaRPr lang="ru-RU" dirty="0"/>
          </a:p>
          <a:p>
            <a:pPr eaLnBrk="1" hangingPunct="1">
              <a:buFont typeface="Wingdings" pitchFamily="2" charset="2"/>
              <a:buNone/>
              <a:defRPr/>
            </a:pPr>
            <a:r>
              <a:rPr lang="ru-RU" sz="4000" dirty="0"/>
              <a:t>- </a:t>
            </a:r>
            <a:r>
              <a:rPr lang="en-US" sz="4000" dirty="0"/>
              <a:t>When conditions of macroscopic system is not changing by time.</a:t>
            </a:r>
            <a:endParaRPr lang="ru-RU" sz="4000" dirty="0"/>
          </a:p>
        </p:txBody>
      </p:sp>
      <p:sp>
        <p:nvSpPr>
          <p:cNvPr id="11" name="Document"/>
          <p:cNvSpPr>
            <a:spLocks noEditPoints="1" noChangeArrowheads="1"/>
          </p:cNvSpPr>
          <p:nvPr/>
        </p:nvSpPr>
        <p:spPr bwMode="auto">
          <a:xfrm>
            <a:off x="756558" y="397970"/>
            <a:ext cx="10112828" cy="20946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sz="3600" b="1" dirty="0" err="1" smtClean="0">
                <a:solidFill>
                  <a:srgbClr val="000000"/>
                </a:solidFill>
                <a:latin typeface="Arial" charset="0"/>
              </a:rPr>
              <a:t>Thermodynamical</a:t>
            </a:r>
            <a:r>
              <a:rPr lang="en-US" sz="3600" b="1" dirty="0" smtClean="0">
                <a:solidFill>
                  <a:srgbClr val="000000"/>
                </a:solidFill>
                <a:latin typeface="Arial" charset="0"/>
              </a:rPr>
              <a:t> </a:t>
            </a:r>
            <a:r>
              <a:rPr lang="en-US" sz="3600" b="1" dirty="0">
                <a:solidFill>
                  <a:srgbClr val="000000"/>
                </a:solidFill>
                <a:latin typeface="Arial" charset="0"/>
              </a:rPr>
              <a:t>equilibrium</a:t>
            </a:r>
            <a:r>
              <a:rPr lang="ru-RU" sz="3600" b="1" dirty="0">
                <a:solidFill>
                  <a:srgbClr val="000000"/>
                </a:solidFill>
                <a:latin typeface="Arial" charset="0"/>
              </a:rPr>
              <a:t> </a:t>
            </a:r>
            <a:endParaRPr lang="en-US" sz="3600" b="1" dirty="0" smtClean="0">
              <a:solidFill>
                <a:srgbClr val="000000"/>
              </a:solidFill>
              <a:latin typeface="Arial" charset="0"/>
            </a:endParaRPr>
          </a:p>
          <a:p>
            <a:pPr algn="ctr">
              <a:defRPr/>
            </a:pPr>
            <a:r>
              <a:rPr lang="en-US" sz="2800" b="1" i="1" dirty="0">
                <a:cs typeface="Times New Roman" pitchFamily="18" charset="0"/>
              </a:rPr>
              <a:t>Two systems, each in thermal equilibrium with a third system, are in thermal equilibrium with each other. </a:t>
            </a:r>
            <a:r>
              <a:rPr lang="en-US" sz="2800" dirty="0">
                <a:cs typeface="Times New Roman" pitchFamily="18" charset="0"/>
              </a:rPr>
              <a:t>This rule is known as the </a:t>
            </a:r>
            <a:r>
              <a:rPr lang="en-US" sz="2800" b="1" i="1" dirty="0" err="1">
                <a:cs typeface="Times New Roman" pitchFamily="18" charset="0"/>
              </a:rPr>
              <a:t>zeroth</a:t>
            </a:r>
            <a:r>
              <a:rPr lang="en-US" sz="2800" b="1" i="1" dirty="0">
                <a:cs typeface="Times New Roman" pitchFamily="18" charset="0"/>
              </a:rPr>
              <a:t> law  of  thermodynamics. </a:t>
            </a:r>
          </a:p>
          <a:p>
            <a:pPr algn="ctr">
              <a:defRPr/>
            </a:pPr>
            <a:endParaRPr lang="ru-RU" sz="4000" b="1" dirty="0">
              <a:solidFill>
                <a:srgbClr val="000000"/>
              </a:solidFill>
              <a:sym typeface="Wingdings" pitchFamily="2" charset="2"/>
            </a:endParaRPr>
          </a:p>
        </p:txBody>
      </p:sp>
      <p:sp>
        <p:nvSpPr>
          <p:cNvPr id="2" name="Прямоугольник 1"/>
          <p:cNvSpPr/>
          <p:nvPr/>
        </p:nvSpPr>
        <p:spPr>
          <a:xfrm>
            <a:off x="838200" y="4426565"/>
            <a:ext cx="10776857" cy="2492990"/>
          </a:xfrm>
          <a:prstGeom prst="rect">
            <a:avLst/>
          </a:prstGeom>
        </p:spPr>
        <p:txBody>
          <a:bodyPr wrap="square">
            <a:spAutoFit/>
          </a:bodyPr>
          <a:lstStyle/>
          <a:p>
            <a:pPr algn="just"/>
            <a:r>
              <a:rPr lang="en-US" sz="2400" dirty="0">
                <a:hlinkClick r:id="rId2" tooltip="Equilibrium thermodynamics"/>
              </a:rPr>
              <a:t>Equilibrium thermodynamics</a:t>
            </a:r>
            <a:r>
              <a:rPr lang="en-US" sz="2400" dirty="0"/>
              <a:t> is the study of transfers of matter and energy in systems or bodies that, by agencies in their surroundings, can be driven from one state of thermodynamic equilibrium to another. </a:t>
            </a:r>
            <a:r>
              <a:rPr lang="en-US" sz="2800" b="1" i="1" dirty="0"/>
              <a:t>The term 'thermodynamic equilibrium' indicates a state of balance, in which all macroscopic flows are zero; </a:t>
            </a:r>
            <a:r>
              <a:rPr lang="en-US" sz="2400" dirty="0" smtClean="0"/>
              <a:t>in the case of the simplest systems or bodies, their intensive properties are homogeneous, and their pressures are perpendicular to their boundaries. </a:t>
            </a:r>
            <a:endParaRPr lang="ru-RU" sz="2400" dirty="0"/>
          </a:p>
        </p:txBody>
      </p:sp>
    </p:spTree>
    <p:extLst>
      <p:ext uri="{BB962C8B-B14F-4D97-AF65-F5344CB8AC3E}">
        <p14:creationId xmlns:p14="http://schemas.microsoft.com/office/powerpoint/2010/main" val="251007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Объект 1"/>
          <p:cNvSpPr>
            <a:spLocks noGrp="1"/>
          </p:cNvSpPr>
          <p:nvPr>
            <p:ph idx="1"/>
          </p:nvPr>
        </p:nvSpPr>
        <p:spPr>
          <a:xfrm>
            <a:off x="631371" y="1388487"/>
            <a:ext cx="10882085" cy="6157686"/>
          </a:xfrm>
        </p:spPr>
        <p:txBody>
          <a:bodyPr/>
          <a:lstStyle/>
          <a:p>
            <a:pPr algn="just" eaLnBrk="1" hangingPunct="1"/>
            <a:r>
              <a:rPr lang="en-US" b="1" i="1" dirty="0" smtClean="0">
                <a:solidFill>
                  <a:schemeClr val="tx1"/>
                </a:solidFill>
                <a:cs typeface="Times New Roman" pitchFamily="18" charset="0"/>
              </a:rPr>
              <a:t>A thermodynamic system interacts with its environment by heat transfer and or work. In this case the system’s internal energy may change. By internal energy we mean the total kinetic and potential energy. </a:t>
            </a:r>
            <a:r>
              <a:rPr lang="en-US" sz="2000" dirty="0" smtClean="0">
                <a:solidFill>
                  <a:schemeClr val="tx1"/>
                </a:solidFill>
                <a:cs typeface="Times New Roman" pitchFamily="18" charset="0"/>
              </a:rPr>
              <a:t>Be sure you understand the differences among </a:t>
            </a:r>
            <a:r>
              <a:rPr lang="en-US" sz="2000" i="1" dirty="0" smtClean="0">
                <a:solidFill>
                  <a:schemeClr val="tx1"/>
                </a:solidFill>
                <a:cs typeface="Times New Roman" pitchFamily="18" charset="0"/>
              </a:rPr>
              <a:t>temperature, internal energy, and heat. </a:t>
            </a:r>
            <a:r>
              <a:rPr lang="en-US" b="1" i="1" dirty="0">
                <a:cs typeface="Times New Roman" pitchFamily="18" charset="0"/>
              </a:rPr>
              <a:t>Temperature is a measure of the warmth of an object; </a:t>
            </a:r>
          </a:p>
          <a:p>
            <a:pPr algn="just" eaLnBrk="1" hangingPunct="1"/>
            <a:r>
              <a:rPr lang="en-US" b="1" i="1" dirty="0" smtClean="0">
                <a:cs typeface="Times New Roman" pitchFamily="18" charset="0"/>
              </a:rPr>
              <a:t>Heat </a:t>
            </a:r>
            <a:r>
              <a:rPr lang="en-US" b="1" i="1" dirty="0">
                <a:cs typeface="Times New Roman" pitchFamily="18" charset="0"/>
              </a:rPr>
              <a:t>is the transfer of energy to or from an object, either by changing the kinetic energy of the atoms. </a:t>
            </a:r>
            <a:r>
              <a:rPr lang="en-US" sz="2000" dirty="0" smtClean="0">
                <a:solidFill>
                  <a:schemeClr val="tx1"/>
                </a:solidFill>
                <a:cs typeface="Times New Roman" pitchFamily="18" charset="0"/>
              </a:rPr>
              <a:t>`</a:t>
            </a:r>
            <a:endParaRPr lang="ru-RU" sz="2000" b="1" dirty="0" smtClean="0">
              <a:solidFill>
                <a:schemeClr val="tx1"/>
              </a:solidFill>
              <a:cs typeface="Times New Roman" pitchFamily="18" charset="0"/>
            </a:endParaRPr>
          </a:p>
        </p:txBody>
      </p:sp>
      <p:sp>
        <p:nvSpPr>
          <p:cNvPr id="5" name="AutoShape 4"/>
          <p:cNvSpPr>
            <a:spLocks noChangeArrowheads="1"/>
          </p:cNvSpPr>
          <p:nvPr/>
        </p:nvSpPr>
        <p:spPr bwMode="auto">
          <a:xfrm>
            <a:off x="1287917" y="72799"/>
            <a:ext cx="8208962" cy="1135515"/>
          </a:xfrm>
          <a:prstGeom prst="ribbon">
            <a:avLst>
              <a:gd name="adj1" fmla="val 12500"/>
              <a:gd name="adj2" fmla="val 50000"/>
            </a:avLst>
          </a:prstGeom>
          <a:solidFill>
            <a:schemeClr val="accent1"/>
          </a:solidFill>
          <a:ln w="9525">
            <a:solidFill>
              <a:schemeClr val="tx1"/>
            </a:solidFill>
            <a:round/>
            <a:headEnd/>
            <a:tailEnd/>
          </a:ln>
        </p:spPr>
        <p:txBody>
          <a:bodyPr wrap="none" anchor="ctr"/>
          <a:lstStyle/>
          <a:p>
            <a:pPr algn="ctr"/>
            <a:r>
              <a:rPr lang="en-US" sz="3200" b="1" dirty="0">
                <a:solidFill>
                  <a:schemeClr val="bg2"/>
                </a:solidFill>
                <a:latin typeface="Arial" pitchFamily="34" charset="0"/>
              </a:rPr>
              <a:t>Thermodynamics</a:t>
            </a:r>
            <a:endParaRPr lang="ru-RU" sz="3200" b="1" dirty="0">
              <a:solidFill>
                <a:schemeClr val="bg2"/>
              </a:solidFill>
              <a:latin typeface="Arial" pitchFamily="34" charset="0"/>
            </a:endParaRPr>
          </a:p>
        </p:txBody>
      </p:sp>
      <p:sp>
        <p:nvSpPr>
          <p:cNvPr id="3" name="Прямоугольник 2"/>
          <p:cNvSpPr/>
          <p:nvPr/>
        </p:nvSpPr>
        <p:spPr>
          <a:xfrm>
            <a:off x="783772" y="4959098"/>
            <a:ext cx="11038114" cy="1569660"/>
          </a:xfrm>
          <a:prstGeom prst="rect">
            <a:avLst/>
          </a:prstGeom>
        </p:spPr>
        <p:txBody>
          <a:bodyPr wrap="square">
            <a:spAutoFit/>
          </a:bodyPr>
          <a:lstStyle/>
          <a:p>
            <a:r>
              <a:rPr lang="en-US" sz="3200" b="1" i="1" dirty="0"/>
              <a:t>The internal energy of a system is identified with the random, disordered motion of molecules; the total (internal) energy in a system includes potential and kinetic energy.</a:t>
            </a:r>
            <a:endParaRPr lang="ru-RU" sz="3200" b="1" i="1" dirty="0"/>
          </a:p>
        </p:txBody>
      </p:sp>
      <p:sp>
        <p:nvSpPr>
          <p:cNvPr id="4" name="Прямоугольник 3"/>
          <p:cNvSpPr/>
          <p:nvPr/>
        </p:nvSpPr>
        <p:spPr>
          <a:xfrm>
            <a:off x="992547" y="4307566"/>
            <a:ext cx="3098028" cy="646331"/>
          </a:xfrm>
          <a:prstGeom prst="rect">
            <a:avLst/>
          </a:prstGeom>
        </p:spPr>
        <p:txBody>
          <a:bodyPr wrap="none">
            <a:spAutoFit/>
          </a:bodyPr>
          <a:lstStyle/>
          <a:p>
            <a:r>
              <a:rPr lang="en-US" sz="3600" b="1" dirty="0"/>
              <a:t>Internal Energy</a:t>
            </a:r>
          </a:p>
        </p:txBody>
      </p:sp>
    </p:spTree>
    <p:extLst>
      <p:ext uri="{BB962C8B-B14F-4D97-AF65-F5344CB8AC3E}">
        <p14:creationId xmlns:p14="http://schemas.microsoft.com/office/powerpoint/2010/main" val="373654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2208213" y="4581526"/>
            <a:ext cx="3600450" cy="2016125"/>
          </a:xfrm>
          <a:prstGeom prst="foldedCorner">
            <a:avLst>
              <a:gd name="adj" fmla="val 12500"/>
            </a:avLst>
          </a:prstGeom>
          <a:solidFill>
            <a:schemeClr val="accent1"/>
          </a:solidFill>
          <a:ln w="9525">
            <a:solidFill>
              <a:schemeClr val="tx1"/>
            </a:solidFill>
            <a:round/>
            <a:headEnd/>
            <a:tailEnd/>
          </a:ln>
        </p:spPr>
        <p:txBody>
          <a:bodyPr wrap="none" anchor="ctr"/>
          <a:lstStyle/>
          <a:p>
            <a:pPr algn="ctr"/>
            <a:r>
              <a:rPr lang="en-US" sz="3200" b="1" dirty="0">
                <a:solidFill>
                  <a:schemeClr val="bg2"/>
                </a:solidFill>
              </a:rPr>
              <a:t>By heat transfer</a:t>
            </a:r>
            <a:endParaRPr lang="ru-RU" sz="2800" b="1" dirty="0">
              <a:solidFill>
                <a:schemeClr val="bg2"/>
              </a:solidFill>
            </a:endParaRPr>
          </a:p>
        </p:txBody>
      </p:sp>
      <p:sp>
        <p:nvSpPr>
          <p:cNvPr id="5" name="AutoShape 8"/>
          <p:cNvSpPr>
            <a:spLocks noChangeArrowheads="1"/>
          </p:cNvSpPr>
          <p:nvPr/>
        </p:nvSpPr>
        <p:spPr bwMode="auto">
          <a:xfrm>
            <a:off x="6311901" y="4581525"/>
            <a:ext cx="3529013" cy="1944688"/>
          </a:xfrm>
          <a:prstGeom prst="foldedCorner">
            <a:avLst>
              <a:gd name="adj" fmla="val 12500"/>
            </a:avLst>
          </a:prstGeom>
          <a:solidFill>
            <a:schemeClr val="accent1"/>
          </a:solidFill>
          <a:ln w="9525">
            <a:solidFill>
              <a:schemeClr val="tx1"/>
            </a:solidFill>
            <a:round/>
            <a:headEnd/>
            <a:tailEnd/>
          </a:ln>
        </p:spPr>
        <p:txBody>
          <a:bodyPr wrap="none" anchor="ctr"/>
          <a:lstStyle/>
          <a:p>
            <a:pPr algn="ctr"/>
            <a:r>
              <a:rPr lang="en-US" sz="3200" b="1" dirty="0">
                <a:solidFill>
                  <a:schemeClr val="bg2"/>
                </a:solidFill>
              </a:rPr>
              <a:t>By doing the work</a:t>
            </a:r>
            <a:endParaRPr lang="ru-RU" sz="3600" b="1" dirty="0">
              <a:solidFill>
                <a:schemeClr val="bg2"/>
              </a:solidFill>
              <a:sym typeface="Wingdings" pitchFamily="2" charset="2"/>
            </a:endParaRPr>
          </a:p>
        </p:txBody>
      </p:sp>
      <p:sp>
        <p:nvSpPr>
          <p:cNvPr id="6" name="AutoShape 9"/>
          <p:cNvSpPr>
            <a:spLocks noChangeArrowheads="1"/>
          </p:cNvSpPr>
          <p:nvPr/>
        </p:nvSpPr>
        <p:spPr bwMode="auto">
          <a:xfrm>
            <a:off x="1524000" y="0"/>
            <a:ext cx="9144000" cy="2349500"/>
          </a:xfrm>
          <a:prstGeom prst="ribbon">
            <a:avLst>
              <a:gd name="adj1" fmla="val 12500"/>
              <a:gd name="adj2" fmla="val 50000"/>
            </a:avLst>
          </a:prstGeom>
          <a:solidFill>
            <a:schemeClr val="accent1"/>
          </a:solidFill>
          <a:ln w="9525">
            <a:solidFill>
              <a:schemeClr val="tx1"/>
            </a:solidFill>
            <a:round/>
            <a:headEnd/>
            <a:tailEnd/>
          </a:ln>
          <a:effectLst/>
        </p:spPr>
        <p:txBody>
          <a:bodyPr wrap="none" anchor="ctr"/>
          <a:lstStyle/>
          <a:p>
            <a:pPr algn="ctr">
              <a:defRPr/>
            </a:pPr>
            <a:r>
              <a:rPr lang="en-US" sz="3200" b="1" dirty="0">
                <a:solidFill>
                  <a:schemeClr val="bg2"/>
                </a:solidFill>
                <a:effectLst>
                  <a:outerShdw blurRad="38100" dist="38100" dir="2700000" algn="tl">
                    <a:srgbClr val="000000"/>
                  </a:outerShdw>
                </a:effectLst>
              </a:rPr>
              <a:t>Two methods how to change </a:t>
            </a:r>
          </a:p>
          <a:p>
            <a:pPr algn="ctr">
              <a:defRPr/>
            </a:pPr>
            <a:r>
              <a:rPr lang="en-US" sz="3200" b="1" dirty="0">
                <a:solidFill>
                  <a:schemeClr val="bg2"/>
                </a:solidFill>
                <a:effectLst>
                  <a:outerShdw blurRad="38100" dist="38100" dir="2700000" algn="tl">
                    <a:srgbClr val="000000"/>
                  </a:outerShdw>
                </a:effectLst>
              </a:rPr>
              <a:t>the internal energy</a:t>
            </a:r>
            <a:endParaRPr lang="ru-RU" sz="3200" b="1" dirty="0">
              <a:solidFill>
                <a:schemeClr val="bg2"/>
              </a:solidFill>
              <a:effectLst>
                <a:outerShdw blurRad="38100" dist="38100" dir="2700000" algn="tl">
                  <a:srgbClr val="000000"/>
                </a:outerShdw>
              </a:effectLst>
            </a:endParaRPr>
          </a:p>
        </p:txBody>
      </p:sp>
      <p:sp>
        <p:nvSpPr>
          <p:cNvPr id="7" name="AutoShape 10"/>
          <p:cNvSpPr>
            <a:spLocks noChangeArrowheads="1"/>
          </p:cNvSpPr>
          <p:nvPr/>
        </p:nvSpPr>
        <p:spPr bwMode="auto">
          <a:xfrm>
            <a:off x="1774825" y="2205038"/>
            <a:ext cx="1873250" cy="2303462"/>
          </a:xfrm>
          <a:prstGeom prst="curvedRightArrow">
            <a:avLst>
              <a:gd name="adj1" fmla="val 24593"/>
              <a:gd name="adj2" fmla="val 49186"/>
              <a:gd name="adj3" fmla="val 33333"/>
            </a:avLst>
          </a:prstGeom>
          <a:solidFill>
            <a:schemeClr val="accent1"/>
          </a:solidFill>
          <a:ln w="9525">
            <a:solidFill>
              <a:schemeClr val="tx1"/>
            </a:solidFill>
            <a:miter lim="800000"/>
            <a:headEnd/>
            <a:tailEnd/>
          </a:ln>
        </p:spPr>
        <p:txBody>
          <a:bodyPr wrap="none" anchor="ctr"/>
          <a:lstStyle/>
          <a:p>
            <a:endParaRPr lang="ru-RU"/>
          </a:p>
        </p:txBody>
      </p:sp>
      <p:sp>
        <p:nvSpPr>
          <p:cNvPr id="8" name="AutoShape 11"/>
          <p:cNvSpPr>
            <a:spLocks noChangeArrowheads="1"/>
          </p:cNvSpPr>
          <p:nvPr/>
        </p:nvSpPr>
        <p:spPr bwMode="auto">
          <a:xfrm>
            <a:off x="8472489" y="2205039"/>
            <a:ext cx="2016125" cy="2376487"/>
          </a:xfrm>
          <a:prstGeom prst="curvedLeftArrow">
            <a:avLst>
              <a:gd name="adj1" fmla="val 23575"/>
              <a:gd name="adj2" fmla="val 47150"/>
              <a:gd name="adj3" fmla="val 33333"/>
            </a:avLst>
          </a:prstGeom>
          <a:solidFill>
            <a:schemeClr val="accent1"/>
          </a:solidFill>
          <a:ln w="9525">
            <a:solidFill>
              <a:schemeClr val="tx1"/>
            </a:solidFill>
            <a:miter lim="800000"/>
            <a:headEnd/>
            <a:tailEnd/>
          </a:ln>
        </p:spPr>
        <p:txBody>
          <a:bodyPr wrap="none" anchor="ctr"/>
          <a:lstStyle/>
          <a:p>
            <a:endParaRPr lang="ru-RU"/>
          </a:p>
        </p:txBody>
      </p:sp>
      <p:sp>
        <p:nvSpPr>
          <p:cNvPr id="9" name="AutoShape 13">
            <a:hlinkClick r:id="rId2" action="ppaction://hlinksldjump" highlightClick="1"/>
          </p:cNvPr>
          <p:cNvSpPr>
            <a:spLocks noChangeArrowheads="1"/>
          </p:cNvSpPr>
          <p:nvPr/>
        </p:nvSpPr>
        <p:spPr bwMode="auto">
          <a:xfrm>
            <a:off x="9983788" y="6165850"/>
            <a:ext cx="684212" cy="692150"/>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284550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2303</Words>
  <Application>Microsoft Office PowerPoint</Application>
  <PresentationFormat>Произвольный</PresentationFormat>
  <Paragraphs>241</Paragraphs>
  <Slides>43</Slides>
  <Notes>5</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43</vt:i4>
      </vt:variant>
    </vt:vector>
  </HeadingPairs>
  <TitlesOfParts>
    <vt:vector size="45" baseType="lpstr">
      <vt:lpstr>Тема Office</vt:lpstr>
      <vt:lpstr>Формула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The First Law of Thermodynamics</vt:lpstr>
      <vt:lpstr>The First Law of Thermodynamics</vt:lpstr>
      <vt:lpstr>Презентация PowerPoint</vt:lpstr>
      <vt:lpstr>Презентация PowerPoint</vt:lpstr>
      <vt:lpstr>The first law of thermodynamics</vt:lpstr>
      <vt:lpstr>Презентация PowerPoint</vt:lpstr>
      <vt:lpstr>Презентация PowerPoint</vt:lpstr>
      <vt:lpstr>Презентация PowerPoint</vt:lpstr>
      <vt:lpstr>Презентация PowerPoint</vt:lpstr>
      <vt:lpstr>Презентация PowerPoint</vt:lpstr>
      <vt:lpstr>Heat capacity-Calorimetry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Application of the first law of thermodynamics to Isothermal process (T=const),    </vt:lpstr>
      <vt:lpstr>Презентация PowerPoint</vt:lpstr>
      <vt:lpstr>The First Law of Thermodynamics</vt:lpstr>
      <vt:lpstr>Adiabatic process</vt:lpstr>
      <vt:lpstr>Equation of Adiabatic process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Reversible and Irreversible Process</vt:lpstr>
      <vt:lpstr>Презентация PowerPoint</vt:lpstr>
      <vt:lpstr>Презентация PowerPoint</vt:lpstr>
      <vt:lpstr>Irreversible Process</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Ceyhun Naziev</dc:creator>
  <cp:lastModifiedBy>user</cp:lastModifiedBy>
  <cp:revision>46</cp:revision>
  <cp:lastPrinted>2019-10-28T11:34:31Z</cp:lastPrinted>
  <dcterms:created xsi:type="dcterms:W3CDTF">2018-04-18T08:15:53Z</dcterms:created>
  <dcterms:modified xsi:type="dcterms:W3CDTF">2020-02-12T10:53:40Z</dcterms:modified>
</cp:coreProperties>
</file>