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9" r:id="rId2"/>
    <p:sldId id="256" r:id="rId3"/>
    <p:sldId id="278" r:id="rId4"/>
    <p:sldId id="257" r:id="rId5"/>
    <p:sldId id="258" r:id="rId6"/>
    <p:sldId id="259" r:id="rId7"/>
    <p:sldId id="260" r:id="rId8"/>
    <p:sldId id="261" r:id="rId9"/>
    <p:sldId id="288" r:id="rId10"/>
    <p:sldId id="262" r:id="rId11"/>
    <p:sldId id="263" r:id="rId12"/>
    <p:sldId id="264" r:id="rId13"/>
    <p:sldId id="265" r:id="rId14"/>
    <p:sldId id="266" r:id="rId15"/>
    <p:sldId id="267" r:id="rId16"/>
    <p:sldId id="268" r:id="rId17"/>
    <p:sldId id="269" r:id="rId18"/>
    <p:sldId id="271" r:id="rId19"/>
    <p:sldId id="272" r:id="rId20"/>
    <p:sldId id="273" r:id="rId21"/>
    <p:sldId id="274" r:id="rId22"/>
    <p:sldId id="279" r:id="rId23"/>
    <p:sldId id="280" r:id="rId24"/>
    <p:sldId id="276"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80" autoAdjust="0"/>
  </p:normalViewPr>
  <p:slideViewPr>
    <p:cSldViewPr>
      <p:cViewPr>
        <p:scale>
          <a:sx n="95" d="100"/>
          <a:sy n="95" d="100"/>
        </p:scale>
        <p:origin x="-1254"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57D49A-D7F1-440E-83A9-B1381D9A210C}" type="datetimeFigureOut">
              <a:rPr lang="ru-RU" smtClean="0"/>
              <a:t>12.02.2020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A8801-C662-436C-AD74-4AC34C2D712C}" type="slidenum">
              <a:rPr lang="ru-RU" smtClean="0"/>
              <a:t>‹#›</a:t>
            </a:fld>
            <a:endParaRPr lang="ru-RU"/>
          </a:p>
        </p:txBody>
      </p:sp>
    </p:spTree>
    <p:extLst>
      <p:ext uri="{BB962C8B-B14F-4D97-AF65-F5344CB8AC3E}">
        <p14:creationId xmlns:p14="http://schemas.microsoft.com/office/powerpoint/2010/main" val="201399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 heat engine is a device that takes in energy by heat and, operating in a cyclic process, expels a fraction of that energy by means of work. Yes device that can be modeled as a heat engine is the internal combustion </a:t>
            </a:r>
            <a:r>
              <a:rPr lang="en-US" sz="6000" dirty="0" smtClean="0"/>
              <a:t>engine in an </a:t>
            </a:r>
            <a:r>
              <a:rPr lang="en-US" dirty="0" smtClean="0"/>
              <a:t>automobile. This device uses energy from a burning fuel to perform work on pistons that results in the motion of the automobile.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is useful to represent a heat engine schematically as in Figure. The engine absorbs a quantity of energy |</a:t>
            </a:r>
            <a:r>
              <a:rPr lang="en-US" sz="1200" i="1" kern="1200" dirty="0" err="1" smtClean="0">
                <a:solidFill>
                  <a:schemeClr val="tx1"/>
                </a:solidFill>
                <a:effectLst/>
                <a:latin typeface="+mn-lt"/>
                <a:ea typeface="+mn-ea"/>
                <a:cs typeface="+mn-cs"/>
              </a:rPr>
              <a:t>Q</a:t>
            </a:r>
            <a:r>
              <a:rPr lang="en-US" sz="1200" i="1" kern="1200" baseline="-25000" dirty="0" err="1" smtClean="0">
                <a:solidFill>
                  <a:schemeClr val="tx1"/>
                </a:solidFill>
                <a:effectLst/>
                <a:latin typeface="+mn-lt"/>
                <a:ea typeface="+mn-ea"/>
                <a:cs typeface="+mn-cs"/>
              </a:rPr>
              <a:t>h</a:t>
            </a:r>
            <a:r>
              <a:rPr lang="en-US" sz="1200" kern="1200" dirty="0" smtClean="0">
                <a:solidFill>
                  <a:schemeClr val="tx1"/>
                </a:solidFill>
                <a:effectLst/>
                <a:latin typeface="+mn-lt"/>
                <a:ea typeface="+mn-ea"/>
                <a:cs typeface="+mn-cs"/>
              </a:rPr>
              <a:t>| from the hot reservoir. For the mathematical discussion of heat engines, we use absolute values to make all energy transfers by heat positive, and the direction of transfer is indicated with an explicit positive or negative sign. The engine does work </a:t>
            </a:r>
            <a:r>
              <a:rPr lang="en-US" sz="1200" i="1" kern="1200" dirty="0" err="1" smtClean="0">
                <a:solidFill>
                  <a:schemeClr val="tx1"/>
                </a:solidFill>
                <a:effectLst/>
                <a:latin typeface="+mn-lt"/>
                <a:ea typeface="+mn-ea"/>
                <a:cs typeface="+mn-cs"/>
              </a:rPr>
              <a:t>W</a:t>
            </a:r>
            <a:r>
              <a:rPr lang="en-US" sz="1200" kern="1200" baseline="-25000" dirty="0" err="1" smtClean="0">
                <a:solidFill>
                  <a:schemeClr val="tx1"/>
                </a:solidFill>
                <a:effectLst/>
                <a:latin typeface="+mn-lt"/>
                <a:ea typeface="+mn-ea"/>
                <a:cs typeface="+mn-cs"/>
              </a:rPr>
              <a:t>eng</a:t>
            </a:r>
            <a:r>
              <a:rPr lang="en-US" sz="1200" kern="1200" dirty="0" smtClean="0">
                <a:solidFill>
                  <a:schemeClr val="tx1"/>
                </a:solidFill>
                <a:effectLst/>
                <a:latin typeface="+mn-lt"/>
                <a:ea typeface="+mn-ea"/>
                <a:cs typeface="+mn-cs"/>
              </a:rPr>
              <a:t> (so that </a:t>
            </a:r>
            <a:r>
              <a:rPr lang="en-US" sz="1200" i="1" kern="1200" dirty="0" smtClean="0">
                <a:solidFill>
                  <a:schemeClr val="tx1"/>
                </a:solidFill>
                <a:effectLst/>
                <a:latin typeface="+mn-lt"/>
                <a:ea typeface="+mn-ea"/>
                <a:cs typeface="+mn-cs"/>
              </a:rPr>
              <a:t>negative </a:t>
            </a:r>
            <a:r>
              <a:rPr lang="en-US" sz="1200" kern="1200" dirty="0" smtClean="0">
                <a:solidFill>
                  <a:schemeClr val="tx1"/>
                </a:solidFill>
                <a:effectLst/>
                <a:latin typeface="+mn-lt"/>
                <a:ea typeface="+mn-ea"/>
                <a:cs typeface="+mn-cs"/>
              </a:rPr>
              <a:t>work </a:t>
            </a:r>
            <a:r>
              <a:rPr lang="en-US" sz="1200" i="1" kern="1200" dirty="0" smtClean="0">
                <a:solidFill>
                  <a:schemeClr val="tx1"/>
                </a:solidFill>
                <a:effectLst/>
                <a:latin typeface="+mn-lt"/>
                <a:ea typeface="+mn-ea"/>
                <a:cs typeface="+mn-cs"/>
              </a:rPr>
              <a:t>W </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W</a:t>
            </a:r>
            <a:r>
              <a:rPr lang="en-US" sz="1200" kern="1200" baseline="-25000" dirty="0" err="1" smtClean="0">
                <a:solidFill>
                  <a:schemeClr val="tx1"/>
                </a:solidFill>
                <a:effectLst/>
                <a:latin typeface="+mn-lt"/>
                <a:ea typeface="+mn-ea"/>
                <a:cs typeface="+mn-cs"/>
              </a:rPr>
              <a:t>eng</a:t>
            </a:r>
            <a:r>
              <a:rPr lang="en-US" sz="1200" kern="1200" dirty="0" smtClean="0">
                <a:solidFill>
                  <a:schemeClr val="tx1"/>
                </a:solidFill>
                <a:effectLst/>
                <a:latin typeface="+mn-lt"/>
                <a:ea typeface="+mn-ea"/>
                <a:cs typeface="+mn-cs"/>
              </a:rPr>
              <a:t> is done </a:t>
            </a:r>
            <a:r>
              <a:rPr lang="en-US" sz="1200" i="1" kern="1200" dirty="0" smtClean="0">
                <a:solidFill>
                  <a:schemeClr val="tx1"/>
                </a:solidFill>
                <a:effectLst/>
                <a:latin typeface="+mn-lt"/>
                <a:ea typeface="+mn-ea"/>
                <a:cs typeface="+mn-cs"/>
              </a:rPr>
              <a:t>on </a:t>
            </a:r>
            <a:r>
              <a:rPr lang="en-US" sz="1200" kern="1200" dirty="0" smtClean="0">
                <a:solidFill>
                  <a:schemeClr val="tx1"/>
                </a:solidFill>
                <a:effectLst/>
                <a:latin typeface="+mn-lt"/>
                <a:ea typeface="+mn-ea"/>
                <a:cs typeface="+mn-cs"/>
              </a:rPr>
              <a:t>the engine) and then gives up a quantity of energy |</a:t>
            </a:r>
            <a:r>
              <a:rPr lang="en-US" sz="1200" i="1" kern="1200" dirty="0" smtClean="0">
                <a:solidFill>
                  <a:schemeClr val="tx1"/>
                </a:solidFill>
                <a:effectLst/>
                <a:latin typeface="+mn-lt"/>
                <a:ea typeface="+mn-ea"/>
                <a:cs typeface="+mn-cs"/>
              </a:rPr>
              <a:t>Q</a:t>
            </a:r>
            <a:r>
              <a:rPr lang="en-US" sz="1200" i="1" kern="1200" baseline="-250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to the cold reservoir.</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51CA8801-C662-436C-AD74-4AC34C2D712C}" type="slidenum">
              <a:rPr lang="ru-RU" smtClean="0"/>
              <a:t>3</a:t>
            </a:fld>
            <a:endParaRPr lang="ru-RU"/>
          </a:p>
        </p:txBody>
      </p:sp>
    </p:spTree>
    <p:extLst>
      <p:ext uri="{BB962C8B-B14F-4D97-AF65-F5344CB8AC3E}">
        <p14:creationId xmlns:p14="http://schemas.microsoft.com/office/powerpoint/2010/main" val="5571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95400" y="228600"/>
            <a:ext cx="4800600" cy="830997"/>
          </a:xfrm>
          <a:prstGeom prst="rect">
            <a:avLst/>
          </a:prstGeom>
        </p:spPr>
        <p:txBody>
          <a:bodyPr wrap="square">
            <a:spAutoFit/>
          </a:bodyPr>
          <a:lstStyle/>
          <a:p>
            <a:r>
              <a:rPr lang="en-US" sz="4800" b="1" dirty="0">
                <a:latin typeface="Times New Roman" pitchFamily="18" charset="0"/>
                <a:cs typeface="Times New Roman" pitchFamily="18" charset="0"/>
              </a:rPr>
              <a:t>Lecture # 7</a:t>
            </a:r>
            <a:endParaRPr lang="ru-RU" sz="4800" dirty="0"/>
          </a:p>
        </p:txBody>
      </p:sp>
      <p:pic>
        <p:nvPicPr>
          <p:cNvPr id="4" name="Picture 6" descr="Картинки по запросу Schematic representation of a heat engine."/>
          <p:cNvPicPr/>
          <p:nvPr/>
        </p:nvPicPr>
        <p:blipFill>
          <a:blip r:embed="rId2"/>
          <a:srcRect r="52241"/>
          <a:stretch>
            <a:fillRect/>
          </a:stretch>
        </p:blipFill>
        <p:spPr bwMode="auto">
          <a:xfrm>
            <a:off x="2819400" y="1035313"/>
            <a:ext cx="3500430" cy="4071942"/>
          </a:xfrm>
          <a:prstGeom prst="rect">
            <a:avLst/>
          </a:prstGeom>
          <a:noFill/>
          <a:ln w="9525">
            <a:noFill/>
            <a:miter lim="800000"/>
            <a:headEnd/>
            <a:tailEnd/>
          </a:ln>
        </p:spPr>
      </p:pic>
      <p:sp>
        <p:nvSpPr>
          <p:cNvPr id="5" name="Прямоугольник 4"/>
          <p:cNvSpPr/>
          <p:nvPr/>
        </p:nvSpPr>
        <p:spPr>
          <a:xfrm>
            <a:off x="483158" y="4419600"/>
            <a:ext cx="8686800" cy="1569660"/>
          </a:xfrm>
          <a:prstGeom prst="rect">
            <a:avLst/>
          </a:prstGeom>
        </p:spPr>
        <p:txBody>
          <a:bodyPr wrap="square">
            <a:spAutoFit/>
          </a:bodyPr>
          <a:lstStyle/>
          <a:p>
            <a:r>
              <a:rPr lang="en-US" sz="4800" b="1" dirty="0">
                <a:latin typeface="Times New Roman" pitchFamily="18" charset="0"/>
                <a:cs typeface="Times New Roman" pitchFamily="18" charset="0"/>
              </a:rPr>
              <a:t/>
            </a:r>
            <a:br>
              <a:rPr lang="en-US" sz="4800" b="1" dirty="0">
                <a:latin typeface="Times New Roman" pitchFamily="18" charset="0"/>
                <a:cs typeface="Times New Roman" pitchFamily="18" charset="0"/>
              </a:rPr>
            </a:br>
            <a:r>
              <a:rPr lang="en-US" sz="4800" b="1" dirty="0">
                <a:latin typeface="Times New Roman" pitchFamily="18" charset="0"/>
                <a:cs typeface="Times New Roman" pitchFamily="18" charset="0"/>
              </a:rPr>
              <a:t>Second law of </a:t>
            </a:r>
            <a:r>
              <a:rPr lang="en-US" sz="4800" b="1" dirty="0" smtClean="0">
                <a:latin typeface="Times New Roman" pitchFamily="18" charset="0"/>
                <a:cs typeface="Times New Roman" pitchFamily="18" charset="0"/>
              </a:rPr>
              <a:t>Thermodynamics </a:t>
            </a:r>
            <a:endParaRPr lang="ru-RU" sz="4800" dirty="0"/>
          </a:p>
        </p:txBody>
      </p:sp>
    </p:spTree>
    <p:extLst>
      <p:ext uri="{BB962C8B-B14F-4D97-AF65-F5344CB8AC3E}">
        <p14:creationId xmlns:p14="http://schemas.microsoft.com/office/powerpoint/2010/main" val="421776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582594"/>
          </a:xfrm>
        </p:spPr>
        <p:txBody>
          <a:bodyPr>
            <a:normAutofit/>
          </a:bodyPr>
          <a:lstStyle/>
          <a:p>
            <a:r>
              <a:rPr lang="en-US" sz="3200" u="sng" dirty="0">
                <a:latin typeface="Times New Roman" pitchFamily="18" charset="0"/>
                <a:cs typeface="Times New Roman" pitchFamily="18" charset="0"/>
              </a:rPr>
              <a:t>The Carnot Cycle and the Efficiency of Engines</a:t>
            </a:r>
            <a:endParaRPr lang="ru-RU" sz="3200" dirty="0"/>
          </a:p>
        </p:txBody>
      </p:sp>
      <p:sp>
        <p:nvSpPr>
          <p:cNvPr id="32769" name="Rectangle 1"/>
          <p:cNvSpPr>
            <a:spLocks noChangeArrowheads="1"/>
          </p:cNvSpPr>
          <p:nvPr/>
        </p:nvSpPr>
        <p:spPr bwMode="auto">
          <a:xfrm>
            <a:off x="142876" y="500042"/>
            <a:ext cx="8929718"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By the first law of thermodynamics, the work done must equal the net heat flow into the cylinder:</a:t>
            </a:r>
            <a:endParaRPr kumimoji="0" lang="ru-RU"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 = Q</a:t>
            </a:r>
            <a:r>
              <a:rPr kumimoji="0" lang="en-US" sz="2400" b="0" i="1"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H</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Q</a:t>
            </a:r>
            <a:r>
              <a:rPr kumimoji="0" lang="en-US" sz="2400" b="0" i="1"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C</a:t>
            </a:r>
            <a:endParaRPr kumimoji="0" lang="ru-RU"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Where </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Q</a:t>
            </a:r>
            <a:r>
              <a:rPr kumimoji="0" lang="en-US" sz="2400" b="0" i="1"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H</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and</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a:t>
            </a:r>
            <a:r>
              <a:rPr kumimoji="0" lang="en-US" sz="2400" b="0" i="1"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C</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are taken to be positive quantities. The process is shown schematically in.</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2770" name="Picture 2"/>
          <p:cNvPicPr>
            <a:picLocks noChangeAspect="1" noChangeArrowheads="1"/>
          </p:cNvPicPr>
          <p:nvPr/>
        </p:nvPicPr>
        <p:blipFill>
          <a:blip r:embed="rId2"/>
          <a:srcRect/>
          <a:stretch>
            <a:fillRect/>
          </a:stretch>
        </p:blipFill>
        <p:spPr bwMode="auto">
          <a:xfrm>
            <a:off x="357158" y="3071810"/>
            <a:ext cx="3216526" cy="3000396"/>
          </a:xfrm>
          <a:prstGeom prst="rect">
            <a:avLst/>
          </a:prstGeom>
          <a:noFill/>
          <a:ln w="9525">
            <a:noFill/>
            <a:miter lim="800000"/>
            <a:headEnd/>
            <a:tailEnd/>
          </a:ln>
          <a:effectLst/>
        </p:spPr>
      </p:pic>
      <p:sp>
        <p:nvSpPr>
          <p:cNvPr id="5" name="Прямоугольник 2"/>
          <p:cNvSpPr/>
          <p:nvPr/>
        </p:nvSpPr>
        <p:spPr>
          <a:xfrm>
            <a:off x="4071934" y="2285992"/>
            <a:ext cx="4786346" cy="1569660"/>
          </a:xfrm>
          <a:prstGeom prst="rect">
            <a:avLst/>
          </a:prstGeom>
        </p:spPr>
        <p:txBody>
          <a:bodyPr wrap="square">
            <a:spAutoFit/>
          </a:bodyPr>
          <a:lstStyle/>
          <a:p>
            <a:pPr algn="just"/>
            <a:r>
              <a:rPr lang="en-US" sz="2400" dirty="0">
                <a:latin typeface="Times New Roman" pitchFamily="18" charset="0"/>
                <a:cs typeface="Times New Roman" pitchFamily="18" charset="0"/>
              </a:rPr>
              <a:t>We define the</a:t>
            </a:r>
            <a:r>
              <a:rPr lang="en-US" sz="2400" b="1" dirty="0">
                <a:latin typeface="Times New Roman" pitchFamily="18" charset="0"/>
                <a:cs typeface="Times New Roman" pitchFamily="18" charset="0"/>
              </a:rPr>
              <a:t> thermal efficiency</a:t>
            </a:r>
            <a:r>
              <a:rPr lang="en-US" sz="2400" dirty="0">
                <a:latin typeface="Times New Roman" pitchFamily="18" charset="0"/>
                <a:cs typeface="Times New Roman" pitchFamily="18" charset="0"/>
              </a:rPr>
              <a:t> of any system, such as a machine, to be the ratio of the work done to the heat input:</a:t>
            </a:r>
            <a:endParaRPr lang="ru-RU" sz="2400" dirty="0">
              <a:latin typeface="Times New Roman" pitchFamily="18" charset="0"/>
              <a:cs typeface="Times New Roman" pitchFamily="18" charset="0"/>
            </a:endParaRPr>
          </a:p>
        </p:txBody>
      </p:sp>
      <p:pic>
        <p:nvPicPr>
          <p:cNvPr id="6"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72000" y="3786190"/>
            <a:ext cx="4057643" cy="695378"/>
          </a:xfrm>
          <a:prstGeom prst="rect">
            <a:avLst/>
          </a:prstGeom>
          <a:noFill/>
        </p:spPr>
      </p:pic>
      <p:sp>
        <p:nvSpPr>
          <p:cNvPr id="7" name="Rectangle 6"/>
          <p:cNvSpPr/>
          <p:nvPr/>
        </p:nvSpPr>
        <p:spPr>
          <a:xfrm>
            <a:off x="4143372" y="4429132"/>
            <a:ext cx="4714908" cy="1200329"/>
          </a:xfrm>
          <a:prstGeom prst="rect">
            <a:avLst/>
          </a:prstGeom>
        </p:spPr>
        <p:txBody>
          <a:bodyPr wrap="square">
            <a:spAutoFit/>
          </a:bodyPr>
          <a:lstStyle/>
          <a:p>
            <a:r>
              <a:rPr lang="en-US" sz="2400" dirty="0">
                <a:latin typeface="Times New Roman" pitchFamily="18" charset="0"/>
                <a:ea typeface="Times New Roman" pitchFamily="18" charset="0"/>
                <a:cs typeface="Times New Roman" pitchFamily="18" charset="0"/>
              </a:rPr>
              <a:t>For an ideal gas the internal energy is proportional to the Kelvin temperature. </a:t>
            </a:r>
            <a:endParaRPr lang="ru-RU" sz="2400" dirty="0"/>
          </a:p>
        </p:txBody>
      </p:sp>
      <p:pic>
        <p:nvPicPr>
          <p:cNvPr id="8"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500826" y="5286388"/>
            <a:ext cx="1200150" cy="866775"/>
          </a:xfrm>
          <a:prstGeom prst="rect">
            <a:avLst/>
          </a:prstGeom>
          <a:noFill/>
        </p:spPr>
      </p:pic>
      <p:pic>
        <p:nvPicPr>
          <p:cNvPr id="9"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357422" y="6191250"/>
            <a:ext cx="3857625" cy="6667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0"/>
            <a:ext cx="7000924" cy="357166"/>
          </a:xfrm>
          <a:solidFill>
            <a:schemeClr val="accent2">
              <a:lumMod val="40000"/>
              <a:lumOff val="60000"/>
            </a:schemeClr>
          </a:solidFill>
        </p:spPr>
        <p:txBody>
          <a:bodyPr>
            <a:normAutofit fontScale="90000"/>
          </a:bodyPr>
          <a:lstStyle/>
          <a:p>
            <a:r>
              <a:rPr lang="en-US" u="sng" dirty="0">
                <a:latin typeface="Times New Roman" pitchFamily="18" charset="0"/>
                <a:cs typeface="Times New Roman" pitchFamily="18" charset="0"/>
              </a:rPr>
              <a:t>Heat Pumps and Refrigerators</a:t>
            </a:r>
            <a:endParaRPr lang="ru-RU" u="sng" dirty="0"/>
          </a:p>
        </p:txBody>
      </p:sp>
      <p:sp>
        <p:nvSpPr>
          <p:cNvPr id="3" name="Прямоугольник 2"/>
          <p:cNvSpPr/>
          <p:nvPr/>
        </p:nvSpPr>
        <p:spPr>
          <a:xfrm>
            <a:off x="142844" y="500042"/>
            <a:ext cx="8786874" cy="1200329"/>
          </a:xfrm>
          <a:prstGeom prst="rect">
            <a:avLst/>
          </a:prstGeom>
        </p:spPr>
        <p:txBody>
          <a:bodyPr wrap="square">
            <a:spAutoFit/>
          </a:bodyPr>
          <a:lstStyle/>
          <a:p>
            <a:pPr algn="just"/>
            <a:r>
              <a:rPr lang="en-US" sz="2400" dirty="0">
                <a:latin typeface="Times New Roman" pitchFamily="18" charset="0"/>
                <a:cs typeface="Times New Roman" pitchFamily="18" charset="0"/>
              </a:rPr>
              <a:t>By reversing the direction of the Carnot cycle, we can put work into the system and transfer heat from a low temperature to a higher one. A system operated in this manner is called a</a:t>
            </a:r>
            <a:r>
              <a:rPr lang="en-US" sz="2400" b="1" dirty="0">
                <a:latin typeface="Times New Roman" pitchFamily="18" charset="0"/>
                <a:cs typeface="Times New Roman" pitchFamily="18" charset="0"/>
              </a:rPr>
              <a:t> refrigerator</a:t>
            </a:r>
            <a:r>
              <a:rPr lang="en-US" sz="2400" dirty="0">
                <a:latin typeface="Times New Roman" pitchFamily="18" charset="0"/>
                <a:cs typeface="Times New Roman" pitchFamily="18" charset="0"/>
              </a:rPr>
              <a:t> </a:t>
            </a:r>
            <a:endParaRPr lang="ru-RU" sz="2400" dirty="0">
              <a:latin typeface="Times New Roman" pitchFamily="18" charset="0"/>
              <a:cs typeface="Times New Roman" pitchFamily="18" charset="0"/>
            </a:endParaRPr>
          </a:p>
        </p:txBody>
      </p:sp>
      <p:pic>
        <p:nvPicPr>
          <p:cNvPr id="45057" name="Picture 1" descr="D:\XAZAR\Course Physics 1\1 Class 21 Lecture 15\CarnotDbl.jpg"/>
          <p:cNvPicPr>
            <a:picLocks noChangeAspect="1" noChangeArrowheads="1"/>
          </p:cNvPicPr>
          <p:nvPr/>
        </p:nvPicPr>
        <p:blipFill>
          <a:blip r:embed="rId2"/>
          <a:srcRect/>
          <a:stretch>
            <a:fillRect/>
          </a:stretch>
        </p:blipFill>
        <p:spPr bwMode="auto">
          <a:xfrm>
            <a:off x="1285852" y="1857364"/>
            <a:ext cx="6234853" cy="2714644"/>
          </a:xfrm>
          <a:prstGeom prst="rect">
            <a:avLst/>
          </a:prstGeom>
          <a:noFill/>
        </p:spPr>
      </p:pic>
      <p:sp>
        <p:nvSpPr>
          <p:cNvPr id="5" name="Rectangle 4"/>
          <p:cNvSpPr/>
          <p:nvPr/>
        </p:nvSpPr>
        <p:spPr>
          <a:xfrm>
            <a:off x="214282" y="4500570"/>
            <a:ext cx="8501122" cy="1477328"/>
          </a:xfrm>
          <a:prstGeom prst="rect">
            <a:avLst/>
          </a:prstGeom>
        </p:spPr>
        <p:txBody>
          <a:bodyPr wrap="square">
            <a:spAutoFit/>
          </a:bodyPr>
          <a:lstStyle/>
          <a:p>
            <a:pPr algn="just"/>
            <a:r>
              <a:rPr lang="en-US" dirty="0">
                <a:latin typeface="Times New Roman" pitchFamily="18" charset="0"/>
                <a:cs typeface="Times New Roman" pitchFamily="18" charset="0"/>
              </a:rPr>
              <a:t>and is called the</a:t>
            </a:r>
            <a:r>
              <a:rPr lang="en-US" b="1" dirty="0">
                <a:latin typeface="Times New Roman" pitchFamily="18" charset="0"/>
                <a:cs typeface="Times New Roman" pitchFamily="18" charset="0"/>
              </a:rPr>
              <a:t> coefficient of performance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c.p</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with ideal gas as the working substance, this becomes</a:t>
            </a:r>
            <a:endParaRPr lang="ru-RU" dirty="0">
              <a:latin typeface="Times New Roman" pitchFamily="18" charset="0"/>
              <a:cs typeface="Times New Roman" pitchFamily="18" charset="0"/>
            </a:endParaRPr>
          </a:p>
        </p:txBody>
      </p:sp>
      <p:pic>
        <p:nvPicPr>
          <p:cNvPr id="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8992" y="4929198"/>
            <a:ext cx="4071966" cy="719513"/>
          </a:xfrm>
          <a:prstGeom prst="rect">
            <a:avLst/>
          </a:prstGeom>
          <a:noFill/>
        </p:spPr>
      </p:pic>
      <p:pic>
        <p:nvPicPr>
          <p:cNvPr id="7"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81408" y="5848074"/>
            <a:ext cx="3733798" cy="80515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642942"/>
          </a:xfrm>
        </p:spPr>
        <p:txBody>
          <a:bodyPr>
            <a:normAutofit fontScale="90000"/>
          </a:bodyPr>
          <a:lstStyle/>
          <a:p>
            <a:r>
              <a:rPr lang="en-US" u="sng" dirty="0">
                <a:latin typeface="Times New Roman" pitchFamily="18" charset="0"/>
                <a:cs typeface="Times New Roman" pitchFamily="18" charset="0"/>
              </a:rPr>
              <a:t>Heat Pumps and Refrigerators</a:t>
            </a:r>
            <a:endParaRPr lang="ru-RU" dirty="0"/>
          </a:p>
        </p:txBody>
      </p:sp>
      <p:sp>
        <p:nvSpPr>
          <p:cNvPr id="3" name="Прямоугольник 2"/>
          <p:cNvSpPr/>
          <p:nvPr/>
        </p:nvSpPr>
        <p:spPr>
          <a:xfrm>
            <a:off x="1357290" y="857232"/>
            <a:ext cx="6715172" cy="5262979"/>
          </a:xfrm>
          <a:prstGeom prst="rect">
            <a:avLst/>
          </a:prstGeom>
        </p:spPr>
        <p:txBody>
          <a:bodyPr wrap="square">
            <a:spAutoFit/>
          </a:bodyPr>
          <a:lstStyle/>
          <a:p>
            <a:pPr algn="just"/>
            <a:r>
              <a:rPr lang="en-US" sz="2400" dirty="0">
                <a:latin typeface="Times New Roman" pitchFamily="18" charset="0"/>
                <a:cs typeface="Times New Roman" pitchFamily="18" charset="0"/>
              </a:rPr>
              <a:t>An air conditioner is a refrigerator that is designed to take heat from within a house and exhaust it to the outdoors. When such a system is reversed so that it cools the outdoors and delivers heat to the inside of the house, it is called a</a:t>
            </a:r>
            <a:r>
              <a:rPr lang="en-US" sz="2400" b="1" dirty="0">
                <a:latin typeface="Times New Roman" pitchFamily="18" charset="0"/>
                <a:cs typeface="Times New Roman" pitchFamily="18" charset="0"/>
              </a:rPr>
              <a:t> heat pump.</a:t>
            </a:r>
            <a:r>
              <a:rPr lang="en-US" sz="2400" dirty="0">
                <a:latin typeface="Times New Roman" pitchFamily="18" charset="0"/>
                <a:cs typeface="Times New Roman" pitchFamily="18" charset="0"/>
              </a:rPr>
              <a:t> The coefficient of performance of a heat pump is defined to be the ratio of the heat delivered inside the house (the high temperature reservoir) to the work supplied:</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terms of temperatures, the coefficient of performance becomes</a:t>
            </a:r>
            <a:endParaRPr lang="ru-RU" sz="2400" dirty="0">
              <a:latin typeface="Times New Roman" pitchFamily="18" charset="0"/>
              <a:cs typeface="Times New Roman" pitchFamily="18" charset="0"/>
            </a:endParaRPr>
          </a:p>
          <a:p>
            <a:endParaRPr lang="ru-RU" sz="2400" dirty="0">
              <a:latin typeface="Times New Roman" pitchFamily="18" charset="0"/>
              <a:cs typeface="Times New Roman" pitchFamily="18" charset="0"/>
            </a:endParaRP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30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3108" y="4000504"/>
            <a:ext cx="4886325" cy="866775"/>
          </a:xfrm>
          <a:prstGeom prst="rect">
            <a:avLst/>
          </a:prstGeom>
          <a:noFill/>
        </p:spPr>
      </p:pic>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30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71736" y="5643578"/>
            <a:ext cx="3867150" cy="8667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Gasoline and Diesel Engines</a:t>
            </a:r>
            <a:endParaRPr lang="ru-RU" dirty="0">
              <a:latin typeface="Times New Roman" pitchFamily="18" charset="0"/>
              <a:cs typeface="Times New Roman" pitchFamily="18" charset="0"/>
            </a:endParaRPr>
          </a:p>
        </p:txBody>
      </p:sp>
      <p:sp>
        <p:nvSpPr>
          <p:cNvPr id="3" name="Rectangle 2"/>
          <p:cNvSpPr/>
          <p:nvPr/>
        </p:nvSpPr>
        <p:spPr>
          <a:xfrm>
            <a:off x="990600" y="1219200"/>
            <a:ext cx="2999539" cy="369332"/>
          </a:xfrm>
          <a:prstGeom prst="rect">
            <a:avLst/>
          </a:prstGeom>
        </p:spPr>
        <p:txBody>
          <a:bodyPr wrap="none">
            <a:spAutoFit/>
          </a:bodyPr>
          <a:lstStyle/>
          <a:p>
            <a:r>
              <a:rPr lang="en-US" b="1" dirty="0">
                <a:latin typeface="Times New Roman" pitchFamily="18" charset="0"/>
                <a:cs typeface="Times New Roman" pitchFamily="18" charset="0"/>
              </a:rPr>
              <a:t>Otto cycle (Gasoline Engine)</a:t>
            </a:r>
            <a:endParaRPr lang="ru-RU" b="1" dirty="0">
              <a:latin typeface="Times New Roman" pitchFamily="18" charset="0"/>
              <a:cs typeface="Times New Roman" pitchFamily="18" charset="0"/>
            </a:endParaRPr>
          </a:p>
        </p:txBody>
      </p:sp>
      <p:pic>
        <p:nvPicPr>
          <p:cNvPr id="1026" name="Picture 2" descr="Картинки по запросу Otto cycle (Gasoline Engine)"/>
          <p:cNvPicPr>
            <a:picLocks noChangeAspect="1" noChangeArrowheads="1"/>
          </p:cNvPicPr>
          <p:nvPr/>
        </p:nvPicPr>
        <p:blipFill>
          <a:blip r:embed="rId2"/>
          <a:srcRect/>
          <a:stretch>
            <a:fillRect/>
          </a:stretch>
        </p:blipFill>
        <p:spPr bwMode="auto">
          <a:xfrm>
            <a:off x="177789" y="1676400"/>
            <a:ext cx="8585197" cy="5181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Картинки по запросу Otto cycle (Gasoline Engine)"/>
          <p:cNvPicPr>
            <a:picLocks noChangeAspect="1" noChangeArrowheads="1"/>
          </p:cNvPicPr>
          <p:nvPr/>
        </p:nvPicPr>
        <p:blipFill>
          <a:blip r:embed="rId2"/>
          <a:srcRect/>
          <a:stretch>
            <a:fillRect/>
          </a:stretch>
        </p:blipFill>
        <p:spPr bwMode="auto">
          <a:xfrm>
            <a:off x="1500166" y="1285860"/>
            <a:ext cx="6296025" cy="424815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0364" y="214290"/>
            <a:ext cx="2307042" cy="584775"/>
          </a:xfrm>
          <a:prstGeom prst="rect">
            <a:avLst/>
          </a:prstGeom>
        </p:spPr>
        <p:txBody>
          <a:bodyPr wrap="none">
            <a:spAutoFit/>
          </a:bodyPr>
          <a:lstStyle/>
          <a:p>
            <a:r>
              <a:rPr lang="en-US" sz="3200" b="1" dirty="0">
                <a:latin typeface="Times New Roman" pitchFamily="18" charset="0"/>
                <a:cs typeface="Times New Roman" pitchFamily="18" charset="0"/>
              </a:rPr>
              <a:t>Diesel cycle </a:t>
            </a:r>
            <a:endParaRPr lang="ru-RU" sz="3200" dirty="0"/>
          </a:p>
        </p:txBody>
      </p:sp>
      <p:pic>
        <p:nvPicPr>
          <p:cNvPr id="4" name="Picture 4" descr="Похожее изображение"/>
          <p:cNvPicPr>
            <a:picLocks noChangeAspect="1" noChangeArrowheads="1"/>
          </p:cNvPicPr>
          <p:nvPr/>
        </p:nvPicPr>
        <p:blipFill>
          <a:blip r:embed="rId2"/>
          <a:srcRect/>
          <a:stretch>
            <a:fillRect/>
          </a:stretch>
        </p:blipFill>
        <p:spPr bwMode="auto">
          <a:xfrm>
            <a:off x="1214414" y="785794"/>
            <a:ext cx="6143668" cy="573409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Картинки по запросу Diesel cycle"/>
          <p:cNvPicPr>
            <a:picLocks noChangeAspect="1" noChangeArrowheads="1"/>
          </p:cNvPicPr>
          <p:nvPr/>
        </p:nvPicPr>
        <p:blipFill>
          <a:blip r:embed="rId2"/>
          <a:srcRect/>
          <a:stretch>
            <a:fillRect/>
          </a:stretch>
        </p:blipFill>
        <p:spPr bwMode="auto">
          <a:xfrm>
            <a:off x="0" y="-1"/>
            <a:ext cx="9144000" cy="685800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Похожее изображение"/>
          <p:cNvPicPr>
            <a:picLocks noChangeAspect="1" noChangeArrowheads="1"/>
          </p:cNvPicPr>
          <p:nvPr/>
        </p:nvPicPr>
        <p:blipFill>
          <a:blip r:embed="rId2"/>
          <a:srcRect/>
          <a:stretch>
            <a:fillRect/>
          </a:stretch>
        </p:blipFill>
        <p:spPr bwMode="auto">
          <a:xfrm>
            <a:off x="1857356" y="1071546"/>
            <a:ext cx="4929222" cy="506652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32" y="-24"/>
            <a:ext cx="9144032" cy="785818"/>
          </a:xfrm>
          <a:solidFill>
            <a:schemeClr val="accent2">
              <a:lumMod val="40000"/>
              <a:lumOff val="60000"/>
            </a:schemeClr>
          </a:solidFill>
        </p:spPr>
        <p:txBody>
          <a:bodyPr>
            <a:normAutofit/>
          </a:bodyPr>
          <a:lstStyle/>
          <a:p>
            <a:r>
              <a:rPr lang="en-US" sz="3600" u="sng" dirty="0">
                <a:latin typeface="Times New Roman" pitchFamily="18" charset="0"/>
                <a:cs typeface="Times New Roman" pitchFamily="18" charset="0"/>
              </a:rPr>
              <a:t>The Second Law of Thermodynamics</a:t>
            </a:r>
            <a:r>
              <a:rPr lang="ru-RU" sz="3600" u="sng" dirty="0">
                <a:latin typeface="Times New Roman" pitchFamily="18" charset="0"/>
                <a:cs typeface="Times New Roman" pitchFamily="18" charset="0"/>
              </a:rPr>
              <a:t> </a:t>
            </a:r>
            <a:r>
              <a:rPr lang="en-US" sz="3600" u="sng" dirty="0">
                <a:latin typeface="Times New Roman" pitchFamily="18" charset="0"/>
                <a:cs typeface="Times New Roman" pitchFamily="18" charset="0"/>
              </a:rPr>
              <a:t>&amp; Entropy</a:t>
            </a:r>
            <a:endParaRPr lang="ru-RU" sz="3600" u="sng" dirty="0"/>
          </a:p>
        </p:txBody>
      </p:sp>
      <p:sp>
        <p:nvSpPr>
          <p:cNvPr id="4" name="Прямоугольник 3"/>
          <p:cNvSpPr/>
          <p:nvPr/>
        </p:nvSpPr>
        <p:spPr>
          <a:xfrm>
            <a:off x="214282" y="3894616"/>
            <a:ext cx="8786874" cy="2677656"/>
          </a:xfrm>
          <a:prstGeom prst="rect">
            <a:avLst/>
          </a:prstGeom>
        </p:spPr>
        <p:txBody>
          <a:bodyPr wrap="square">
            <a:spAutoFit/>
          </a:bodyPr>
          <a:lstStyle/>
          <a:p>
            <a:pPr indent="457200" algn="just"/>
            <a:r>
              <a:rPr lang="en-US" sz="2400" dirty="0">
                <a:latin typeface="Times New Roman" pitchFamily="18" charset="0"/>
                <a:cs typeface="Times New Roman" pitchFamily="18" charset="0"/>
              </a:rPr>
              <a:t>We can gain additional insight into the meaning of the second law of thermodynamics by considering it from a standpoint first introduced by </a:t>
            </a:r>
            <a:r>
              <a:rPr lang="en-US" sz="2400" dirty="0" err="1">
                <a:latin typeface="Times New Roman" pitchFamily="18" charset="0"/>
                <a:cs typeface="Times New Roman" pitchFamily="18" charset="0"/>
              </a:rPr>
              <a:t>Clausius</a:t>
            </a:r>
            <a:r>
              <a:rPr lang="en-US" sz="2400" dirty="0">
                <a:latin typeface="Times New Roman" pitchFamily="18" charset="0"/>
                <a:cs typeface="Times New Roman" pitchFamily="18" charset="0"/>
              </a:rPr>
              <a:t> in 1850. He introduced a new thermodynamic state variable called</a:t>
            </a:r>
            <a:r>
              <a:rPr lang="en-US" sz="2400" i="1" dirty="0">
                <a:latin typeface="Times New Roman" pitchFamily="18" charset="0"/>
                <a:cs typeface="Times New Roman" pitchFamily="18" charset="0"/>
              </a:rPr>
              <a:t> </a:t>
            </a:r>
            <a:r>
              <a:rPr lang="en-US" sz="2400" b="1" i="1" dirty="0">
                <a:latin typeface="Times New Roman" pitchFamily="18" charset="0"/>
                <a:cs typeface="Times New Roman" pitchFamily="18" charset="0"/>
              </a:rPr>
              <a:t>entropy</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which has two Greek roots and means much the same as "turning into “.</a:t>
            </a:r>
          </a:p>
          <a:p>
            <a:pPr indent="457200" algn="just"/>
            <a:r>
              <a:rPr lang="en-US" sz="2400" b="1" dirty="0">
                <a:latin typeface="Times New Roman" pitchFamily="18" charset="0"/>
                <a:cs typeface="Times New Roman" pitchFamily="18" charset="0"/>
              </a:rPr>
              <a:t> Entropy is a measure of how much energy or heat is unavailable for conversion into work.</a:t>
            </a:r>
            <a:endParaRPr lang="ru-RU" sz="2400" b="1" dirty="0">
              <a:latin typeface="Times New Roman" pitchFamily="18" charset="0"/>
              <a:cs typeface="Times New Roman" pitchFamily="18" charset="0"/>
            </a:endParaRPr>
          </a:p>
        </p:txBody>
      </p:sp>
      <p:sp>
        <p:nvSpPr>
          <p:cNvPr id="5" name="Rectangle 1"/>
          <p:cNvSpPr>
            <a:spLocks noChangeArrowheads="1"/>
          </p:cNvSpPr>
          <p:nvPr/>
        </p:nvSpPr>
        <p:spPr bwMode="auto">
          <a:xfrm>
            <a:off x="142844" y="857232"/>
            <a:ext cx="8858312" cy="30469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lgn="just" fontAlgn="base">
              <a:spcBef>
                <a:spcPct val="0"/>
              </a:spcBef>
              <a:spcAft>
                <a:spcPct val="0"/>
              </a:spcAft>
              <a:tabLst>
                <a:tab pos="1112838" algn="l"/>
              </a:tabLst>
            </a:pPr>
            <a:r>
              <a:rPr lang="en-US" sz="2400" b="1" dirty="0">
                <a:latin typeface="Times New Roman" pitchFamily="18" charset="0"/>
                <a:ea typeface="Times New Roman" pitchFamily="18" charset="0"/>
                <a:cs typeface="Times New Roman" pitchFamily="18" charset="0"/>
              </a:rPr>
              <a:t>There are three formulations of the second law:</a:t>
            </a:r>
            <a:r>
              <a:rPr lang="en-US" sz="2400" dirty="0">
                <a:latin typeface="Times New Roman" pitchFamily="18" charset="0"/>
                <a:ea typeface="Times New Roman" pitchFamily="18" charset="0"/>
                <a:cs typeface="Times New Roman" pitchFamily="18" charset="0"/>
              </a:rPr>
              <a:t> </a:t>
            </a:r>
            <a:endParaRPr lang="en-US" sz="2400" b="1" dirty="0">
              <a:latin typeface="Times New Roman" pitchFamily="18" charset="0"/>
              <a:ea typeface="Times New Roman" pitchFamily="18" charset="0"/>
              <a:cs typeface="Times New Roman" pitchFamily="18" charset="0"/>
            </a:endParaRPr>
          </a:p>
          <a:p>
            <a:pPr marL="514350" marR="0" lvl="0" indent="-514350" algn="just" defTabSz="914400" rtl="0" eaLnBrk="1" fontAlgn="base" latinLnBrk="0" hangingPunct="1">
              <a:lnSpc>
                <a:spcPct val="100000"/>
              </a:lnSpc>
              <a:spcBef>
                <a:spcPct val="0"/>
              </a:spcBef>
              <a:spcAft>
                <a:spcPct val="0"/>
              </a:spcAft>
              <a:buClrTx/>
              <a:buSzTx/>
              <a:tabLst>
                <a:tab pos="1112838" algn="l"/>
              </a:tabLst>
            </a:pPr>
            <a:endParaRPr lang="en-US" sz="2400" b="1" dirty="0">
              <a:latin typeface="Times New Roman" pitchFamily="18" charset="0"/>
              <a:ea typeface="Times New Roman" pitchFamily="18" charset="0"/>
              <a:cs typeface="Times New Roman" pitchFamily="18" charset="0"/>
            </a:endParaRP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tabLst>
                <a:tab pos="1112838" algn="l"/>
              </a:tabLst>
            </a:pPr>
            <a:r>
              <a:rPr kumimoji="0" lang="en-US" sz="2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Clausius</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statement of the second law:</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Heat cannot, by itself, pass from a colder to a warmer body.</a:t>
            </a: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tabLst>
                <a:tab pos="1112838" algn="l"/>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Kelvin statement of the second law:</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It is impossible for any system to undergo a cyclic process whose</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sole</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result is the absorption of heat from a single reservoir at a single temperature and the performance of an equivalent amount of work.</a:t>
            </a:r>
            <a:r>
              <a:rPr kumimoji="0" lang="ru-RU" sz="2400" b="0" i="0" u="none" strike="noStrike" cap="none" normalizeH="0" baseline="0" dirty="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a:xfrm>
            <a:off x="571472" y="0"/>
            <a:ext cx="8229600" cy="1142984"/>
          </a:xfrm>
          <a:prstGeom prst="rect">
            <a:avLst/>
          </a:prstGeom>
        </p:spPr>
        <p:txBody>
          <a:bodyPr vert="horz" lIns="91440" tIns="45720" rIns="91440" bIns="45720" rtlCol="0" anchor="ctr">
            <a:normAutofit fontScale="90000" lnSpcReduction="10000"/>
          </a:bodyPr>
          <a:lstStyle/>
          <a:p>
            <a:pPr lvl="0" algn="ctr">
              <a:spcBef>
                <a:spcPct val="0"/>
              </a:spcBef>
              <a:defRPr/>
            </a:pPr>
            <a:r>
              <a:rPr lang="en-US" sz="4000" u="sng" dirty="0">
                <a:latin typeface="Times New Roman" pitchFamily="18" charset="0"/>
                <a:cs typeface="Times New Roman" pitchFamily="18" charset="0"/>
              </a:rPr>
              <a:t>The Second Law of Thermodynamics</a:t>
            </a:r>
          </a:p>
          <a:p>
            <a:pPr lvl="0" algn="ctr">
              <a:spcBef>
                <a:spcPct val="0"/>
              </a:spcBef>
              <a:defRPr/>
            </a:pPr>
            <a:r>
              <a:rPr lang="en-US" sz="4000" u="sng" dirty="0">
                <a:latin typeface="Times New Roman" pitchFamily="18" charset="0"/>
                <a:cs typeface="Times New Roman" pitchFamily="18" charset="0"/>
              </a:rPr>
              <a:t>&amp; Entropy</a:t>
            </a:r>
            <a:endParaRPr kumimoji="0" lang="ru-RU" sz="4400" b="0" i="0" u="sng" strike="noStrike" kern="1200" cap="none" spc="0" normalizeH="0" baseline="0" noProof="0" dirty="0">
              <a:ln>
                <a:noFill/>
              </a:ln>
              <a:solidFill>
                <a:schemeClr val="tx1"/>
              </a:solidFill>
              <a:effectLst/>
              <a:uLnTx/>
              <a:uFillTx/>
              <a:latin typeface="+mj-lt"/>
              <a:ea typeface="+mj-ea"/>
              <a:cs typeface="+mj-cs"/>
            </a:endParaRPr>
          </a:p>
        </p:txBody>
      </p:sp>
      <p:sp>
        <p:nvSpPr>
          <p:cNvPr id="4" name="Прямоугольник 3"/>
          <p:cNvSpPr/>
          <p:nvPr/>
        </p:nvSpPr>
        <p:spPr>
          <a:xfrm>
            <a:off x="142844" y="1071546"/>
            <a:ext cx="8786874" cy="3046988"/>
          </a:xfrm>
          <a:prstGeom prst="rect">
            <a:avLst/>
          </a:prstGeom>
        </p:spPr>
        <p:txBody>
          <a:bodyPr wrap="square">
            <a:spAutoFit/>
          </a:bodyPr>
          <a:lstStyle/>
          <a:p>
            <a:pPr indent="457200" algn="just"/>
            <a:r>
              <a:rPr lang="en-US" sz="2400" dirty="0">
                <a:latin typeface="Times New Roman" pitchFamily="18" charset="0"/>
                <a:cs typeface="Times New Roman" pitchFamily="18" charset="0"/>
              </a:rPr>
              <a:t>When a system at Kelvin temperature</a:t>
            </a:r>
            <a:r>
              <a:rPr lang="en-US" sz="2400" i="1" dirty="0">
                <a:latin typeface="Times New Roman" pitchFamily="18" charset="0"/>
                <a:cs typeface="Times New Roman" pitchFamily="18" charset="0"/>
              </a:rPr>
              <a:t> T</a:t>
            </a:r>
            <a:r>
              <a:rPr lang="en-US" sz="2400" dirty="0">
                <a:latin typeface="Times New Roman" pitchFamily="18" charset="0"/>
                <a:cs typeface="Times New Roman" pitchFamily="18" charset="0"/>
              </a:rPr>
              <a:t> undergoes a</a:t>
            </a:r>
            <a:r>
              <a:rPr lang="en-US" sz="2400" i="1" dirty="0">
                <a:latin typeface="Times New Roman" pitchFamily="18" charset="0"/>
                <a:cs typeface="Times New Roman" pitchFamily="18" charset="0"/>
              </a:rPr>
              <a:t> reversible</a:t>
            </a:r>
            <a:r>
              <a:rPr lang="en-US" sz="2400" dirty="0">
                <a:latin typeface="Times New Roman" pitchFamily="18" charset="0"/>
                <a:cs typeface="Times New Roman" pitchFamily="18" charset="0"/>
              </a:rPr>
              <a:t> process by absorbing an amount of heat Q, its increase in entropy ΔS is</a:t>
            </a:r>
          </a:p>
          <a:p>
            <a:pPr indent="457200" algn="just"/>
            <a:r>
              <a:rPr lang="en-US" sz="2400" dirty="0">
                <a:latin typeface="Times New Roman" pitchFamily="18" charset="0"/>
                <a:cs typeface="Times New Roman" pitchFamily="18" charset="0"/>
              </a:rPr>
              <a:t>					or </a:t>
            </a:r>
          </a:p>
          <a:p>
            <a:pPr indent="457200" algn="just"/>
            <a:endParaRPr lang="en-US" sz="2400" dirty="0">
              <a:latin typeface="Times New Roman" pitchFamily="18" charset="0"/>
              <a:cs typeface="Times New Roman" pitchFamily="18" charset="0"/>
            </a:endParaRPr>
          </a:p>
          <a:p>
            <a:pPr indent="457200" algn="just"/>
            <a:r>
              <a:rPr lang="en-US" sz="2400" dirty="0">
                <a:latin typeface="Times New Roman" pitchFamily="18" charset="0"/>
                <a:cs typeface="Times New Roman" pitchFamily="18" charset="0"/>
              </a:rPr>
              <a:t>Notice that we are defining entropy for a reversible process, which does not occur in nature. However, for our purposes, we can use this definition for processes that are approximately reversible.</a:t>
            </a:r>
            <a:endParaRPr lang="ru-RU" sz="2400" dirty="0">
              <a:latin typeface="Times New Roman" pitchFamily="18" charset="0"/>
              <a:cs typeface="Times New Roman" pitchFamily="18" charset="0"/>
            </a:endParaRPr>
          </a:p>
        </p:txBody>
      </p:sp>
      <p:sp>
        <p:nvSpPr>
          <p:cNvPr id="7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7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71670" y="2071678"/>
            <a:ext cx="1038225" cy="800100"/>
          </a:xfrm>
          <a:prstGeom prst="rect">
            <a:avLst/>
          </a:prstGeom>
          <a:noFill/>
        </p:spPr>
      </p:pic>
      <p:sp>
        <p:nvSpPr>
          <p:cNvPr id="8" name="Прямоугольник 7"/>
          <p:cNvSpPr/>
          <p:nvPr/>
        </p:nvSpPr>
        <p:spPr>
          <a:xfrm>
            <a:off x="1928794" y="2000240"/>
            <a:ext cx="1500198"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2"/>
          <p:cNvSpPr/>
          <p:nvPr/>
        </p:nvSpPr>
        <p:spPr>
          <a:xfrm>
            <a:off x="214282" y="4180344"/>
            <a:ext cx="8715436" cy="1292662"/>
          </a:xfrm>
          <a:prstGeom prst="rect">
            <a:avLst/>
          </a:prstGeom>
          <a:ln w="38100">
            <a:solidFill>
              <a:schemeClr val="tx2"/>
            </a:solidFill>
          </a:ln>
        </p:spPr>
        <p:txBody>
          <a:bodyPr wrap="square">
            <a:spAutoFit/>
          </a:bodyPr>
          <a:lstStyle/>
          <a:p>
            <a:pPr indent="457200" algn="just"/>
            <a:r>
              <a:rPr lang="en-US" sz="2600" b="1" dirty="0">
                <a:latin typeface="Times New Roman" pitchFamily="18" charset="0"/>
                <a:cs typeface="Times New Roman" pitchFamily="18" charset="0"/>
              </a:rPr>
              <a:t>3</a:t>
            </a:r>
            <a:r>
              <a:rPr lang="en-US" sz="2600" dirty="0">
                <a:latin typeface="Times New Roman" pitchFamily="18" charset="0"/>
                <a:cs typeface="Times New Roman" pitchFamily="18" charset="0"/>
              </a:rPr>
              <a:t>. A more generalization</a:t>
            </a:r>
            <a:r>
              <a:rPr lang="ru-RU" sz="2600" dirty="0">
                <a:latin typeface="Times New Roman" pitchFamily="18" charset="0"/>
                <a:cs typeface="Times New Roman" pitchFamily="18" charset="0"/>
              </a:rPr>
              <a:t> </a:t>
            </a:r>
            <a:r>
              <a:rPr lang="en-US" sz="2600" dirty="0">
                <a:latin typeface="Times New Roman" pitchFamily="18" charset="0"/>
                <a:cs typeface="Times New Roman" pitchFamily="18" charset="0"/>
              </a:rPr>
              <a:t>principle, discovered by </a:t>
            </a:r>
            <a:r>
              <a:rPr lang="en-US" sz="2600" dirty="0" err="1">
                <a:latin typeface="Times New Roman" pitchFamily="18" charset="0"/>
                <a:cs typeface="Times New Roman" pitchFamily="18" charset="0"/>
              </a:rPr>
              <a:t>Clausius</a:t>
            </a:r>
            <a:r>
              <a:rPr lang="en-US" sz="2600" dirty="0">
                <a:latin typeface="Times New Roman" pitchFamily="18" charset="0"/>
                <a:cs typeface="Times New Roman" pitchFamily="18" charset="0"/>
              </a:rPr>
              <a:t>:</a:t>
            </a:r>
            <a:r>
              <a:rPr lang="en-US" sz="2600" i="1" dirty="0">
                <a:latin typeface="Times New Roman" pitchFamily="18" charset="0"/>
                <a:cs typeface="Times New Roman" pitchFamily="18" charset="0"/>
              </a:rPr>
              <a:t> </a:t>
            </a:r>
            <a:r>
              <a:rPr lang="en-US" sz="2600" b="1" i="1" dirty="0">
                <a:latin typeface="Times New Roman" pitchFamily="18" charset="0"/>
                <a:cs typeface="Times New Roman" pitchFamily="18" charset="0"/>
              </a:rPr>
              <a:t>In any process the entropy of the system increases or remains constant.</a:t>
            </a:r>
          </a:p>
        </p:txBody>
      </p:sp>
      <p:sp>
        <p:nvSpPr>
          <p:cNvPr id="583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8371"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83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8374" name="Rectangle 6"/>
          <p:cNvSpPr>
            <a:spLocks noChangeArrowheads="1"/>
          </p:cNvSpPr>
          <p:nvPr/>
        </p:nvSpPr>
        <p:spPr bwMode="auto">
          <a:xfrm>
            <a:off x="0" y="1143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837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61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00760" y="2071678"/>
            <a:ext cx="1209675" cy="809625"/>
          </a:xfrm>
          <a:prstGeom prst="rect">
            <a:avLst/>
          </a:prstGeom>
          <a:noFill/>
          <a:ln>
            <a:solidFill>
              <a:schemeClr val="tx2">
                <a:lumMod val="50000"/>
              </a:schemeClr>
            </a:solidFill>
          </a:ln>
        </p:spPr>
      </p:pic>
      <p:sp>
        <p:nvSpPr>
          <p:cNvPr id="16" name="Rectangle 15"/>
          <p:cNvSpPr/>
          <p:nvPr/>
        </p:nvSpPr>
        <p:spPr>
          <a:xfrm>
            <a:off x="285752" y="5500702"/>
            <a:ext cx="8715404" cy="1292662"/>
          </a:xfrm>
          <a:prstGeom prst="rect">
            <a:avLst/>
          </a:prstGeom>
        </p:spPr>
        <p:txBody>
          <a:bodyPr wrap="square">
            <a:spAutoFit/>
          </a:bodyPr>
          <a:lstStyle/>
          <a:p>
            <a:pPr indent="457200" algn="just"/>
            <a:r>
              <a:rPr lang="en-US" sz="2600" dirty="0">
                <a:latin typeface="Times New Roman" pitchFamily="18" charset="0"/>
                <a:cs typeface="Times New Roman" pitchFamily="18" charset="0"/>
              </a:rPr>
              <a:t>(This is another way of expression of the second law.) Entropy remains constant only in the case of reversible processes.</a:t>
            </a:r>
            <a:endParaRPr lang="ru-RU" sz="2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41170" y="609600"/>
            <a:ext cx="1890262" cy="1200329"/>
          </a:xfrm>
          <a:prstGeom prst="rect">
            <a:avLst/>
          </a:prstGeom>
        </p:spPr>
        <p:txBody>
          <a:bodyPr wrap="none">
            <a:spAutoFit/>
          </a:bodyPr>
          <a:lstStyle/>
          <a:p>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Content</a:t>
            </a:r>
            <a:r>
              <a:rPr lang="ru-RU"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
        <p:nvSpPr>
          <p:cNvPr id="1025" name="Rectangle 1"/>
          <p:cNvSpPr>
            <a:spLocks noChangeArrowheads="1"/>
          </p:cNvSpPr>
          <p:nvPr/>
        </p:nvSpPr>
        <p:spPr bwMode="auto">
          <a:xfrm>
            <a:off x="457200" y="2590800"/>
            <a:ext cx="84582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Heat engines</a:t>
            </a:r>
            <a:endParaRPr kumimoji="0" lang="ru-RU"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Carnot Cycle and the Efficiency of Engines</a:t>
            </a:r>
            <a:endParaRPr kumimoji="0" lang="ru-RU"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Heat Pumps and Refrigerators</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 The Second Law of Thermodynamics.</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 Entropy.</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 Real gases. Van-</a:t>
            </a:r>
            <a:r>
              <a:rPr kumimoji="0" lang="en-US" sz="3200" b="0" i="0" u="none" strike="noStrike" cap="none" normalizeH="0" baseline="0" dirty="0" err="1">
                <a:ln>
                  <a:noFill/>
                </a:ln>
                <a:solidFill>
                  <a:schemeClr val="tx1"/>
                </a:solidFill>
                <a:effectLst/>
                <a:latin typeface="Times New Roman" pitchFamily="18" charset="0"/>
                <a:cs typeface="Times New Roman" pitchFamily="18" charset="0"/>
              </a:rPr>
              <a:t>der</a:t>
            </a:r>
            <a:r>
              <a:rPr kumimoji="0" lang="en-US" sz="3200" b="0" i="0" u="none" strike="noStrike" cap="none" normalizeH="0" baseline="0" dirty="0">
                <a:ln>
                  <a:noFill/>
                </a:ln>
                <a:solidFill>
                  <a:schemeClr val="tx1"/>
                </a:solidFill>
                <a:effectLst/>
                <a:latin typeface="Times New Roman" pitchFamily="18" charset="0"/>
                <a:cs typeface="Times New Roman" pitchFamily="18" charset="0"/>
              </a:rPr>
              <a:t>-Waals equation. </a:t>
            </a: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3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0"/>
            <a:ext cx="8229600" cy="1143000"/>
          </a:xfrm>
        </p:spPr>
        <p:txBody>
          <a:bodyPr>
            <a:noAutofit/>
          </a:bodyPr>
          <a:lstStyle/>
          <a:p>
            <a:r>
              <a:rPr lang="en-US" sz="3600" u="sng" dirty="0">
                <a:latin typeface="Times New Roman" pitchFamily="18" charset="0"/>
                <a:cs typeface="Times New Roman" pitchFamily="18" charset="0"/>
              </a:rPr>
              <a:t>The Second Law of Thermodynamics &amp; Entropy</a:t>
            </a:r>
            <a:endParaRPr lang="ru-RU" sz="3600" dirty="0"/>
          </a:p>
        </p:txBody>
      </p:sp>
      <p:sp>
        <p:nvSpPr>
          <p:cNvPr id="3" name="Прямоугольник 2"/>
          <p:cNvSpPr/>
          <p:nvPr/>
        </p:nvSpPr>
        <p:spPr>
          <a:xfrm>
            <a:off x="142876" y="1214422"/>
            <a:ext cx="8786842" cy="5262979"/>
          </a:xfrm>
          <a:prstGeom prst="rect">
            <a:avLst/>
          </a:prstGeom>
        </p:spPr>
        <p:txBody>
          <a:bodyPr wrap="square">
            <a:spAutoFit/>
          </a:bodyPr>
          <a:lstStyle/>
          <a:p>
            <a:pPr indent="361950" algn="just"/>
            <a:r>
              <a:rPr lang="en-US" sz="2400" dirty="0">
                <a:latin typeface="Times New Roman" pitchFamily="18" charset="0"/>
                <a:cs typeface="Times New Roman" pitchFamily="18" charset="0"/>
              </a:rPr>
              <a:t>If we have two bodies at different temperatures - say, a hot stove and a block of ice - we can connect a heat engine between them and extract useful work.</a:t>
            </a:r>
          </a:p>
          <a:p>
            <a:pPr indent="361950" algn="just"/>
            <a:r>
              <a:rPr lang="en-US" sz="2400" dirty="0">
                <a:latin typeface="Times New Roman" pitchFamily="18" charset="0"/>
                <a:cs typeface="Times New Roman" pitchFamily="18" charset="0"/>
              </a:rPr>
              <a:t>If, instead, we place the two bodies in direct thermal contact, they will come to thermal equilibrium. In agreement with the first law of thermodynamics, the total energy content of the stove and the ice is the same before contact as that of the stove and water (melted ice) after they have been placed in contact.</a:t>
            </a:r>
          </a:p>
          <a:p>
            <a:pPr indent="361950" algn="just"/>
            <a:r>
              <a:rPr lang="en-US" sz="2400" dirty="0">
                <a:latin typeface="Times New Roman" pitchFamily="18" charset="0"/>
                <a:cs typeface="Times New Roman" pitchFamily="18" charset="0"/>
              </a:rPr>
              <a:t>However, once they reach equilibrium, we cannot separate them again and expect to extract work from them with a heat engine. Something has changed, even though the total energy has not. What has changed is the availability of the energy to do work. </a:t>
            </a:r>
            <a:r>
              <a:rPr lang="en-US" sz="2400" b="1" dirty="0">
                <a:latin typeface="Times New Roman" pitchFamily="18" charset="0"/>
                <a:cs typeface="Times New Roman" pitchFamily="18" charset="0"/>
              </a:rPr>
              <a:t>An increase in entropy means a decrease in the energy available to do work, not a decrease in the total energy.</a:t>
            </a:r>
            <a:endParaRPr lang="ru-RU" sz="24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1143000"/>
          </a:xfrm>
        </p:spPr>
        <p:txBody>
          <a:bodyPr>
            <a:noAutofit/>
          </a:bodyPr>
          <a:lstStyle/>
          <a:p>
            <a:r>
              <a:rPr lang="en-US" sz="3600" u="sng" dirty="0">
                <a:latin typeface="Times New Roman" pitchFamily="18" charset="0"/>
                <a:cs typeface="Times New Roman" pitchFamily="18" charset="0"/>
              </a:rPr>
              <a:t>The Second Law of Thermodynamics &amp; Entropy</a:t>
            </a:r>
            <a:endParaRPr lang="ru-RU" sz="3600" dirty="0"/>
          </a:p>
        </p:txBody>
      </p:sp>
      <p:sp>
        <p:nvSpPr>
          <p:cNvPr id="3" name="Прямоугольник 2"/>
          <p:cNvSpPr/>
          <p:nvPr/>
        </p:nvSpPr>
        <p:spPr>
          <a:xfrm>
            <a:off x="214282" y="1428736"/>
            <a:ext cx="8715436" cy="2677656"/>
          </a:xfrm>
          <a:prstGeom prst="rect">
            <a:avLst/>
          </a:prstGeom>
        </p:spPr>
        <p:txBody>
          <a:bodyPr wrap="square">
            <a:spAutoFit/>
          </a:bodyPr>
          <a:lstStyle/>
          <a:p>
            <a:pPr indent="361950" algn="just"/>
            <a:r>
              <a:rPr lang="en-US" sz="2800" dirty="0">
                <a:latin typeface="Times New Roman" pitchFamily="18" charset="0"/>
                <a:cs typeface="Times New Roman" pitchFamily="18" charset="0"/>
              </a:rPr>
              <a:t>Ludwig Boltzmann (1844-1906) showed that an </a:t>
            </a:r>
            <a:r>
              <a:rPr lang="en-US" sz="2800" u="sng" dirty="0">
                <a:latin typeface="Times New Roman" pitchFamily="18" charset="0"/>
                <a:cs typeface="Times New Roman" pitchFamily="18" charset="0"/>
              </a:rPr>
              <a:t>increase</a:t>
            </a:r>
            <a:r>
              <a:rPr lang="en-US" sz="2800" dirty="0">
                <a:latin typeface="Times New Roman" pitchFamily="18" charset="0"/>
                <a:cs typeface="Times New Roman" pitchFamily="18" charset="0"/>
              </a:rPr>
              <a:t> in the </a:t>
            </a:r>
            <a:r>
              <a:rPr lang="en-US" sz="2800" u="sng" dirty="0">
                <a:latin typeface="Times New Roman" pitchFamily="18" charset="0"/>
                <a:cs typeface="Times New Roman" pitchFamily="18" charset="0"/>
              </a:rPr>
              <a:t>entropy</a:t>
            </a:r>
            <a:r>
              <a:rPr lang="en-US" sz="2800" dirty="0">
                <a:latin typeface="Times New Roman" pitchFamily="18" charset="0"/>
                <a:cs typeface="Times New Roman" pitchFamily="18" charset="0"/>
              </a:rPr>
              <a:t> of a system or substance corresponds to an </a:t>
            </a:r>
            <a:r>
              <a:rPr lang="en-US" sz="2800" u="sng" dirty="0">
                <a:latin typeface="Times New Roman" pitchFamily="18" charset="0"/>
                <a:cs typeface="Times New Roman" pitchFamily="18" charset="0"/>
              </a:rPr>
              <a:t>increased degree of disorder </a:t>
            </a:r>
            <a:r>
              <a:rPr lang="ru-RU" sz="2800" u="sng" dirty="0">
                <a:latin typeface="Times New Roman" pitchFamily="18" charset="0"/>
                <a:cs typeface="Times New Roman" pitchFamily="18" charset="0"/>
              </a:rPr>
              <a:t>(</a:t>
            </a:r>
            <a:r>
              <a:rPr lang="en-US" sz="2800" u="sng" dirty="0">
                <a:latin typeface="Times New Roman" pitchFamily="18" charset="0"/>
                <a:cs typeface="Times New Roman" pitchFamily="18" charset="0"/>
              </a:rPr>
              <a:t>chaos</a:t>
            </a:r>
            <a:r>
              <a:rPr lang="ru-RU" sz="2800" u="sng" dirty="0">
                <a:latin typeface="Times New Roman" pitchFamily="18" charset="0"/>
                <a:cs typeface="Times New Roman" pitchFamily="18" charset="0"/>
              </a:rPr>
              <a:t>)</a:t>
            </a:r>
            <a:r>
              <a:rPr lang="ru-RU" sz="2800" dirty="0">
                <a:latin typeface="Times New Roman" pitchFamily="18" charset="0"/>
                <a:cs typeface="Times New Roman" pitchFamily="18" charset="0"/>
              </a:rPr>
              <a:t> </a:t>
            </a:r>
            <a:r>
              <a:rPr lang="en-US" sz="2800" dirty="0">
                <a:latin typeface="Times New Roman" pitchFamily="18" charset="0"/>
                <a:cs typeface="Times New Roman" pitchFamily="18" charset="0"/>
              </a:rPr>
              <a:t>in the atoms or molecules composing the substance. The most probable—that is, the most statistically favored arrangement of molecules is the one with the most molecular disorder.</a:t>
            </a:r>
            <a:endParaRPr lang="ru-RU" sz="2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Картинки по запросу reversible process"/>
          <p:cNvPicPr/>
          <p:nvPr/>
        </p:nvPicPr>
        <p:blipFill>
          <a:blip r:embed="rId2"/>
          <a:srcRect/>
          <a:stretch>
            <a:fillRect/>
          </a:stretch>
        </p:blipFill>
        <p:spPr bwMode="auto">
          <a:xfrm>
            <a:off x="1857356" y="1500174"/>
            <a:ext cx="5072098" cy="42862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3" name="Picture 2" descr="Похожее изображение"/>
          <p:cNvPicPr/>
          <p:nvPr/>
        </p:nvPicPr>
        <p:blipFill>
          <a:blip r:embed="rId2"/>
          <a:srcRect/>
          <a:stretch>
            <a:fillRect/>
          </a:stretch>
        </p:blipFill>
        <p:spPr bwMode="auto">
          <a:xfrm>
            <a:off x="0" y="-214338"/>
            <a:ext cx="9144000" cy="707233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0"/>
            <a:ext cx="6643734" cy="725470"/>
          </a:xfrm>
          <a:solidFill>
            <a:schemeClr val="accent2">
              <a:lumMod val="40000"/>
              <a:lumOff val="60000"/>
            </a:schemeClr>
          </a:solidFill>
        </p:spPr>
        <p:txBody>
          <a:bodyPr>
            <a:normAutofit fontScale="90000"/>
          </a:bodyPr>
          <a:lstStyle/>
          <a:p>
            <a:r>
              <a:rPr lang="en-US" u="sng" dirty="0">
                <a:latin typeface="Times New Roman" pitchFamily="18" charset="0"/>
                <a:cs typeface="Times New Roman" pitchFamily="18" charset="0"/>
              </a:rPr>
              <a:t>Energy and Thermal Pollution</a:t>
            </a:r>
            <a:endParaRPr lang="ru-RU" u="sng" dirty="0"/>
          </a:p>
        </p:txBody>
      </p:sp>
      <p:sp>
        <p:nvSpPr>
          <p:cNvPr id="4" name="Прямоугольник 3"/>
          <p:cNvSpPr/>
          <p:nvPr/>
        </p:nvSpPr>
        <p:spPr>
          <a:xfrm>
            <a:off x="142844" y="3505200"/>
            <a:ext cx="8929750" cy="3046988"/>
          </a:xfrm>
          <a:prstGeom prst="rect">
            <a:avLst/>
          </a:prstGeom>
        </p:spPr>
        <p:txBody>
          <a:bodyPr wrap="square">
            <a:spAutoFit/>
          </a:bodyPr>
          <a:lstStyle/>
          <a:p>
            <a:pPr algn="just"/>
            <a:r>
              <a:rPr lang="en-US" sz="2400" dirty="0">
                <a:latin typeface="Times New Roman" pitchFamily="18" charset="0"/>
                <a:cs typeface="Times New Roman" pitchFamily="18" charset="0"/>
              </a:rPr>
              <a:t>There are several approaches to solving, or at least lessening, the problem of thermal pollution. One approach in which active research is going on is the development of alternative energy sources. The techniques being studied include the harnessing of wind power, tidal power, solar power, ocean temperature differences, and a host of other ingenious ideas. A second approach to reducing thermal pollution involves measures for saving energy, from better building insulation to smaller, more efficient cars.</a:t>
            </a:r>
            <a:endParaRPr lang="ru-RU" sz="2400" dirty="0">
              <a:latin typeface="Times New Roman" pitchFamily="18" charset="0"/>
              <a:cs typeface="Times New Roman" pitchFamily="18" charset="0"/>
            </a:endParaRPr>
          </a:p>
        </p:txBody>
      </p:sp>
      <p:sp>
        <p:nvSpPr>
          <p:cNvPr id="5" name="Прямоугольник 2"/>
          <p:cNvSpPr/>
          <p:nvPr/>
        </p:nvSpPr>
        <p:spPr>
          <a:xfrm>
            <a:off x="142844" y="1000108"/>
            <a:ext cx="8929750" cy="2308324"/>
          </a:xfrm>
          <a:prstGeom prst="rect">
            <a:avLst/>
          </a:prstGeom>
        </p:spPr>
        <p:txBody>
          <a:bodyPr wrap="square">
            <a:spAutoFit/>
          </a:bodyPr>
          <a:lstStyle/>
          <a:p>
            <a:pPr algn="just"/>
            <a:r>
              <a:rPr lang="en-US" sz="2400" dirty="0">
                <a:latin typeface="Times New Roman" pitchFamily="18" charset="0"/>
                <a:cs typeface="Times New Roman" pitchFamily="18" charset="0"/>
              </a:rPr>
              <a:t>If the entropy principle is true throughout the universe, we can envision some time in the far distant future when everything m the universe will have reached a uniform temperature. No heat could flow, no work could be done, and no change in energy or motion could take place. Neither engines nor plants nor animals would be able to extract energy. This possible occurrence is often called the</a:t>
            </a:r>
            <a:r>
              <a:rPr lang="en-US" sz="2400" i="1" dirty="0">
                <a:latin typeface="Times New Roman" pitchFamily="18" charset="0"/>
                <a:cs typeface="Times New Roman" pitchFamily="18" charset="0"/>
              </a:rPr>
              <a:t> </a:t>
            </a:r>
            <a:r>
              <a:rPr lang="en-US" sz="2400" b="1" i="1" dirty="0">
                <a:latin typeface="Times New Roman" pitchFamily="18" charset="0"/>
                <a:cs typeface="Times New Roman" pitchFamily="18" charset="0"/>
              </a:rPr>
              <a:t>heat death of the universe</a:t>
            </a:r>
            <a:r>
              <a:rPr lang="en-US" sz="2400" i="1"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428728" y="0"/>
            <a:ext cx="6643734" cy="642918"/>
          </a:xfrm>
          <a:solidFill>
            <a:schemeClr val="accent2">
              <a:lumMod val="40000"/>
              <a:lumOff val="60000"/>
            </a:schemeClr>
          </a:solidFill>
        </p:spPr>
        <p:txBody>
          <a:bodyPr>
            <a:normAutofit/>
          </a:bodyPr>
          <a:lstStyle/>
          <a:p>
            <a:r>
              <a:rPr lang="en-US" sz="3200" u="sng" dirty="0">
                <a:latin typeface="Times New Roman" pitchFamily="18" charset="0"/>
                <a:cs typeface="Times New Roman" pitchFamily="18" charset="0"/>
              </a:rPr>
              <a:t>The van </a:t>
            </a:r>
            <a:r>
              <a:rPr lang="en-US" sz="3200" u="sng" dirty="0" err="1">
                <a:latin typeface="Times New Roman" pitchFamily="18" charset="0"/>
                <a:cs typeface="Times New Roman" pitchFamily="18" charset="0"/>
              </a:rPr>
              <a:t>der</a:t>
            </a:r>
            <a:r>
              <a:rPr lang="en-US" sz="3200" u="sng" dirty="0">
                <a:latin typeface="Times New Roman" pitchFamily="18" charset="0"/>
                <a:cs typeface="Times New Roman" pitchFamily="18" charset="0"/>
              </a:rPr>
              <a:t> Waals Equation</a:t>
            </a:r>
            <a:endParaRPr lang="ru-RU" sz="3200" u="sng" dirty="0">
              <a:latin typeface="Times New Roman" pitchFamily="18" charset="0"/>
              <a:cs typeface="Times New Roman" pitchFamily="18" charset="0"/>
            </a:endParaRPr>
          </a:p>
        </p:txBody>
      </p:sp>
      <p:sp>
        <p:nvSpPr>
          <p:cNvPr id="5" name="Прямоугольник 4"/>
          <p:cNvSpPr/>
          <p:nvPr/>
        </p:nvSpPr>
        <p:spPr>
          <a:xfrm>
            <a:off x="199996" y="1111508"/>
            <a:ext cx="8715404" cy="5693866"/>
          </a:xfrm>
          <a:prstGeom prst="rect">
            <a:avLst/>
          </a:prstGeom>
        </p:spPr>
        <p:txBody>
          <a:bodyPr wrap="square">
            <a:spAutoFit/>
          </a:bodyPr>
          <a:lstStyle/>
          <a:p>
            <a:pPr indent="457200" algn="just"/>
            <a:r>
              <a:rPr lang="en-US" sz="2800" dirty="0">
                <a:latin typeface="Times New Roman" pitchFamily="18" charset="0"/>
                <a:cs typeface="Times New Roman" pitchFamily="18" charset="0"/>
              </a:rPr>
              <a:t>The agreement between the observed and predicted behavior of real gases is good near atmospheric pressure and ordinary temperatures.</a:t>
            </a:r>
          </a:p>
          <a:p>
            <a:pPr indent="457200" algn="just"/>
            <a:endParaRPr lang="en-US" sz="2800" dirty="0">
              <a:latin typeface="Times New Roman" pitchFamily="18" charset="0"/>
              <a:cs typeface="Times New Roman" pitchFamily="18" charset="0"/>
            </a:endParaRPr>
          </a:p>
          <a:p>
            <a:pPr indent="457200" algn="just"/>
            <a:r>
              <a:rPr lang="en-US" sz="2800" dirty="0">
                <a:latin typeface="Times New Roman" pitchFamily="18" charset="0"/>
                <a:cs typeface="Times New Roman" pitchFamily="18" charset="0"/>
              </a:rPr>
              <a:t>Deviations from the predictions are greatest when the pressure is very great or the temperature is very low.</a:t>
            </a:r>
          </a:p>
          <a:p>
            <a:pPr indent="457200" algn="just"/>
            <a:endParaRPr lang="en-US" sz="2800" dirty="0">
              <a:latin typeface="Times New Roman" pitchFamily="18" charset="0"/>
              <a:cs typeface="Times New Roman" pitchFamily="18" charset="0"/>
            </a:endParaRPr>
          </a:p>
          <a:p>
            <a:pPr indent="457200" algn="just"/>
            <a:r>
              <a:rPr lang="en-US" sz="2800" dirty="0">
                <a:latin typeface="Times New Roman" pitchFamily="18" charset="0"/>
                <a:cs typeface="Times New Roman" pitchFamily="18" charset="0"/>
              </a:rPr>
              <a:t>At the extremes of these conditions, the gases condense to liquids.</a:t>
            </a:r>
          </a:p>
          <a:p>
            <a:pPr indent="457200" algn="just"/>
            <a:r>
              <a:rPr lang="en-US" sz="2800" dirty="0">
                <a:latin typeface="Times New Roman" pitchFamily="18" charset="0"/>
                <a:cs typeface="Times New Roman" pitchFamily="18" charset="0"/>
              </a:rPr>
              <a:t>We can take account of certain types of molecular interactions and of the nonzero size of the molecules by making modifications to the equation of state of an ideal gas. </a:t>
            </a:r>
            <a:endParaRPr lang="ru-RU"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txBox="1">
            <a:spLocks/>
          </p:cNvSpPr>
          <p:nvPr/>
        </p:nvSpPr>
        <p:spPr>
          <a:xfrm>
            <a:off x="785786" y="0"/>
            <a:ext cx="8229600" cy="64291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The van </a:t>
            </a:r>
            <a:r>
              <a:rPr kumimoji="0" lang="en-US" sz="3200" b="0" i="0" u="sng"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der</a:t>
            </a:r>
            <a:r>
              <a:rPr kumimoji="0" lang="en-US" sz="3200" b="0"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Waals Equation</a:t>
            </a:r>
            <a:endParaRPr kumimoji="0" lang="ru-RU" sz="3200" b="0"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Прямоугольник 5"/>
          <p:cNvSpPr/>
          <p:nvPr/>
        </p:nvSpPr>
        <p:spPr>
          <a:xfrm>
            <a:off x="276196" y="714356"/>
            <a:ext cx="8715404" cy="5693866"/>
          </a:xfrm>
          <a:prstGeom prst="rect">
            <a:avLst/>
          </a:prstGeom>
        </p:spPr>
        <p:txBody>
          <a:bodyPr wrap="square">
            <a:spAutoFit/>
          </a:bodyPr>
          <a:lstStyle/>
          <a:p>
            <a:pPr indent="360363" algn="just"/>
            <a:r>
              <a:rPr lang="en-US" sz="2800" dirty="0">
                <a:latin typeface="Times New Roman" pitchFamily="18" charset="0"/>
                <a:cs typeface="Times New Roman" pitchFamily="18" charset="0"/>
              </a:rPr>
              <a:t>The first major step in this direction was taken in 1873, when the Dutch physicist J. D. van </a:t>
            </a:r>
            <a:r>
              <a:rPr lang="en-US" sz="2800" dirty="0" err="1">
                <a:latin typeface="Times New Roman" pitchFamily="18" charset="0"/>
                <a:cs typeface="Times New Roman" pitchFamily="18" charset="0"/>
              </a:rPr>
              <a:t>der</a:t>
            </a:r>
            <a:r>
              <a:rPr lang="en-US" sz="2800" dirty="0">
                <a:latin typeface="Times New Roman" pitchFamily="18" charset="0"/>
                <a:cs typeface="Times New Roman" pitchFamily="18" charset="0"/>
              </a:rPr>
              <a:t> Waals (1837-1923)</a:t>
            </a:r>
          </a:p>
          <a:p>
            <a:pPr indent="360363" algn="ctr"/>
            <a:endParaRPr lang="en-US" sz="2800" dirty="0">
              <a:latin typeface="Times New Roman" pitchFamily="18" charset="0"/>
              <a:cs typeface="Times New Roman" pitchFamily="18" charset="0"/>
            </a:endParaRPr>
          </a:p>
          <a:p>
            <a:pPr indent="360363" algn="ctr"/>
            <a:r>
              <a:rPr lang="en-US" sz="2800" dirty="0">
                <a:latin typeface="Times New Roman" pitchFamily="18" charset="0"/>
                <a:cs typeface="Times New Roman" pitchFamily="18" charset="0"/>
              </a:rPr>
              <a:t>(P + </a:t>
            </a:r>
            <a:r>
              <a:rPr lang="en-US" sz="2800" i="1" dirty="0">
                <a:latin typeface="Times New Roman" pitchFamily="18" charset="0"/>
                <a:cs typeface="Times New Roman" pitchFamily="18" charset="0"/>
              </a:rPr>
              <a:t>a</a:t>
            </a:r>
            <a:r>
              <a:rPr lang="en-US" sz="2800" dirty="0">
                <a:latin typeface="Times New Roman" pitchFamily="18" charset="0"/>
                <a:cs typeface="Times New Roman" pitchFamily="18" charset="0"/>
              </a:rPr>
              <a:t>n</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/V</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)(V – </a:t>
            </a:r>
            <a:r>
              <a:rPr lang="en-US" sz="2800" dirty="0" err="1">
                <a:latin typeface="Times New Roman" pitchFamily="18" charset="0"/>
                <a:cs typeface="Times New Roman" pitchFamily="18" charset="0"/>
              </a:rPr>
              <a:t>nb</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nRT</a:t>
            </a:r>
            <a:endParaRPr lang="ru-RU" sz="2800" dirty="0">
              <a:latin typeface="Times New Roman" pitchFamily="18" charset="0"/>
              <a:cs typeface="Times New Roman" pitchFamily="18" charset="0"/>
            </a:endParaRPr>
          </a:p>
          <a:p>
            <a:pPr indent="360363" algn="just"/>
            <a:endParaRPr lang="en-US" sz="2800" dirty="0">
              <a:latin typeface="Times New Roman" pitchFamily="18" charset="0"/>
              <a:cs typeface="Times New Roman" pitchFamily="18" charset="0"/>
            </a:endParaRPr>
          </a:p>
          <a:p>
            <a:pPr indent="360363" algn="just"/>
            <a:r>
              <a:rPr lang="en-US" sz="2800" dirty="0">
                <a:latin typeface="Times New Roman" pitchFamily="18" charset="0"/>
                <a:cs typeface="Times New Roman" pitchFamily="18" charset="0"/>
              </a:rPr>
              <a:t>This equation, called the</a:t>
            </a:r>
            <a:r>
              <a:rPr lang="en-US" sz="2800" b="1" dirty="0">
                <a:latin typeface="Times New Roman" pitchFamily="18" charset="0"/>
                <a:cs typeface="Times New Roman" pitchFamily="18" charset="0"/>
              </a:rPr>
              <a:t> van </a:t>
            </a:r>
            <a:r>
              <a:rPr lang="en-US" sz="2800" b="1" dirty="0" err="1">
                <a:latin typeface="Times New Roman" pitchFamily="18" charset="0"/>
                <a:cs typeface="Times New Roman" pitchFamily="18" charset="0"/>
              </a:rPr>
              <a:t>der</a:t>
            </a:r>
            <a:r>
              <a:rPr lang="en-US" sz="2800" b="1" dirty="0">
                <a:latin typeface="Times New Roman" pitchFamily="18" charset="0"/>
                <a:cs typeface="Times New Roman" pitchFamily="18" charset="0"/>
              </a:rPr>
              <a:t> Waals equation.</a:t>
            </a:r>
            <a:r>
              <a:rPr lang="en-US" sz="2800" dirty="0">
                <a:latin typeface="Times New Roman" pitchFamily="18" charset="0"/>
                <a:cs typeface="Times New Roman" pitchFamily="18" charset="0"/>
              </a:rPr>
              <a:t> The constant</a:t>
            </a:r>
            <a:r>
              <a:rPr lang="en-US" sz="2800" i="1" dirty="0">
                <a:latin typeface="Times New Roman" pitchFamily="18" charset="0"/>
                <a:cs typeface="Times New Roman" pitchFamily="18" charset="0"/>
              </a:rPr>
              <a:t> b</a:t>
            </a:r>
            <a:r>
              <a:rPr lang="en-US" sz="2800" dirty="0">
                <a:latin typeface="Times New Roman" pitchFamily="18" charset="0"/>
                <a:cs typeface="Times New Roman" pitchFamily="18" charset="0"/>
              </a:rPr>
              <a:t> is called the </a:t>
            </a:r>
            <a:r>
              <a:rPr lang="en-US" sz="2800" dirty="0" err="1">
                <a:latin typeface="Times New Roman" pitchFamily="18" charset="0"/>
                <a:cs typeface="Times New Roman" pitchFamily="18" charset="0"/>
              </a:rPr>
              <a:t>covolume</a:t>
            </a:r>
            <a:r>
              <a:rPr lang="en-US" sz="2800" dirty="0">
                <a:latin typeface="Times New Roman" pitchFamily="18" charset="0"/>
                <a:cs typeface="Times New Roman" pitchFamily="18" charset="0"/>
              </a:rPr>
              <a:t> and</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nb</a:t>
            </a:r>
            <a:r>
              <a:rPr lang="en-US" sz="2800" dirty="0">
                <a:latin typeface="Times New Roman" pitchFamily="18" charset="0"/>
                <a:cs typeface="Times New Roman" pitchFamily="18" charset="0"/>
              </a:rPr>
              <a:t> is of the order of magnitude of the volume actually occupied by the molecules.</a:t>
            </a:r>
          </a:p>
          <a:p>
            <a:pPr indent="360363" algn="just"/>
            <a:r>
              <a:rPr lang="en-US" sz="2800" dirty="0">
                <a:latin typeface="Times New Roman" pitchFamily="18" charset="0"/>
                <a:cs typeface="Times New Roman" pitchFamily="18" charset="0"/>
              </a:rPr>
              <a:t>The interaction between the molecules is taken into account in a very general way by the constant</a:t>
            </a:r>
            <a:r>
              <a:rPr lang="en-US" sz="2800" i="1" dirty="0">
                <a:latin typeface="Times New Roman" pitchFamily="18" charset="0"/>
                <a:cs typeface="Times New Roman" pitchFamily="18" charset="0"/>
              </a:rPr>
              <a:t> a.</a:t>
            </a:r>
            <a:r>
              <a:rPr lang="en-US" sz="2800" dirty="0">
                <a:latin typeface="Times New Roman" pitchFamily="18" charset="0"/>
                <a:cs typeface="Times New Roman" pitchFamily="18" charset="0"/>
              </a:rPr>
              <a:t> Both </a:t>
            </a:r>
            <a:r>
              <a:rPr lang="en-US" sz="2800" b="1" i="1" dirty="0">
                <a:latin typeface="Times New Roman" pitchFamily="18" charset="0"/>
                <a:cs typeface="Times New Roman" pitchFamily="18" charset="0"/>
              </a:rPr>
              <a:t>a </a:t>
            </a:r>
            <a:r>
              <a:rPr lang="en-US" sz="2800" dirty="0">
                <a:latin typeface="Times New Roman" pitchFamily="18" charset="0"/>
                <a:cs typeface="Times New Roman" pitchFamily="18" charset="0"/>
              </a:rPr>
              <a:t>and</a:t>
            </a:r>
            <a:r>
              <a:rPr lang="en-US" sz="2800" i="1" dirty="0">
                <a:latin typeface="Times New Roman" pitchFamily="18" charset="0"/>
                <a:cs typeface="Times New Roman" pitchFamily="18" charset="0"/>
              </a:rPr>
              <a:t> </a:t>
            </a:r>
            <a:r>
              <a:rPr lang="en-US" sz="2800" b="1" i="1" dirty="0">
                <a:latin typeface="Times New Roman" pitchFamily="18" charset="0"/>
                <a:cs typeface="Times New Roman" pitchFamily="18" charset="0"/>
              </a:rPr>
              <a:t>b</a:t>
            </a:r>
            <a:r>
              <a:rPr lang="en-US" sz="2800" dirty="0">
                <a:latin typeface="Times New Roman" pitchFamily="18" charset="0"/>
                <a:cs typeface="Times New Roman" pitchFamily="18" charset="0"/>
              </a:rPr>
              <a:t> must be determined experimentally and are different for different gases.</a:t>
            </a:r>
            <a:endParaRPr lang="ru-RU" sz="2800" dirty="0">
              <a:latin typeface="Times New Roman" pitchFamily="18" charset="0"/>
              <a:cs typeface="Times New Roman" pitchFamily="18" charset="0"/>
            </a:endParaRPr>
          </a:p>
        </p:txBody>
      </p:sp>
      <p:sp>
        <p:nvSpPr>
          <p:cNvPr id="7" name="Прямоугольник 6"/>
          <p:cNvSpPr/>
          <p:nvPr/>
        </p:nvSpPr>
        <p:spPr>
          <a:xfrm>
            <a:off x="2590800" y="1905000"/>
            <a:ext cx="4357718"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3"/>
          <p:cNvSpPr>
            <a:spLocks noGrp="1"/>
          </p:cNvSpPr>
          <p:nvPr>
            <p:ph type="title"/>
          </p:nvPr>
        </p:nvSpPr>
        <p:spPr>
          <a:xfrm>
            <a:off x="428596" y="0"/>
            <a:ext cx="8229600" cy="654032"/>
          </a:xfrm>
        </p:spPr>
        <p:txBody>
          <a:bodyPr>
            <a:normAutofit/>
          </a:bodyPr>
          <a:lstStyle/>
          <a:p>
            <a:r>
              <a:rPr lang="en-US" sz="3200" u="sng" dirty="0">
                <a:latin typeface="Times New Roman" pitchFamily="18" charset="0"/>
                <a:cs typeface="Times New Roman" pitchFamily="18" charset="0"/>
              </a:rPr>
              <a:t>The van </a:t>
            </a:r>
            <a:r>
              <a:rPr lang="en-US" sz="3200" u="sng" dirty="0" err="1">
                <a:latin typeface="Times New Roman" pitchFamily="18" charset="0"/>
                <a:cs typeface="Times New Roman" pitchFamily="18" charset="0"/>
              </a:rPr>
              <a:t>der</a:t>
            </a:r>
            <a:r>
              <a:rPr lang="en-US" sz="3200" u="sng" dirty="0">
                <a:latin typeface="Times New Roman" pitchFamily="18" charset="0"/>
                <a:cs typeface="Times New Roman" pitchFamily="18" charset="0"/>
              </a:rPr>
              <a:t> Waals Equation</a:t>
            </a:r>
            <a:endParaRPr lang="ru-RU" sz="3200" u="sng" dirty="0">
              <a:latin typeface="Times New Roman" pitchFamily="18" charset="0"/>
              <a:cs typeface="Times New Roman" pitchFamily="18" charset="0"/>
            </a:endParaRPr>
          </a:p>
        </p:txBody>
      </p:sp>
      <p:sp>
        <p:nvSpPr>
          <p:cNvPr id="4" name="Прямоугольник 3"/>
          <p:cNvSpPr/>
          <p:nvPr/>
        </p:nvSpPr>
        <p:spPr>
          <a:xfrm>
            <a:off x="228600" y="772180"/>
            <a:ext cx="8801128" cy="523220"/>
          </a:xfrm>
          <a:prstGeom prst="rect">
            <a:avLst/>
          </a:prstGeom>
        </p:spPr>
        <p:txBody>
          <a:bodyPr wrap="square">
            <a:spAutoFit/>
          </a:bodyPr>
          <a:lstStyle/>
          <a:p>
            <a:pPr algn="just"/>
            <a:r>
              <a:rPr lang="en-US" sz="2800" dirty="0">
                <a:latin typeface="Times New Roman" pitchFamily="18" charset="0"/>
                <a:cs typeface="Times New Roman" pitchFamily="18" charset="0"/>
              </a:rPr>
              <a:t>The lines of constant temperature are called isotherms.</a:t>
            </a:r>
            <a:endParaRPr lang="ru-RU" sz="2800" dirty="0">
              <a:latin typeface="Times New Roman" pitchFamily="18" charset="0"/>
              <a:cs typeface="Times New Roman" pitchFamily="18" charset="0"/>
            </a:endParaRPr>
          </a:p>
        </p:txBody>
      </p:sp>
      <p:pic>
        <p:nvPicPr>
          <p:cNvPr id="27650" name="Picture 2" descr="D:\XAZAR\Course Physics 1\1 Class 23,24 Lecture 16,17\Van_der_Waals_isotherms.gif"/>
          <p:cNvPicPr>
            <a:picLocks noChangeAspect="1" noChangeArrowheads="1"/>
          </p:cNvPicPr>
          <p:nvPr/>
        </p:nvPicPr>
        <p:blipFill>
          <a:blip r:embed="rId2"/>
          <a:srcRect b="6514"/>
          <a:stretch>
            <a:fillRect/>
          </a:stretch>
        </p:blipFill>
        <p:spPr bwMode="auto">
          <a:xfrm>
            <a:off x="533400" y="1797847"/>
            <a:ext cx="6238871" cy="4374353"/>
          </a:xfrm>
          <a:prstGeom prst="rect">
            <a:avLst/>
          </a:prstGeom>
          <a:noFill/>
        </p:spPr>
      </p:pic>
      <p:sp>
        <p:nvSpPr>
          <p:cNvPr id="5" name="Прямоугольник 4"/>
          <p:cNvSpPr/>
          <p:nvPr/>
        </p:nvSpPr>
        <p:spPr>
          <a:xfrm>
            <a:off x="6629400" y="4426803"/>
            <a:ext cx="1571636" cy="830997"/>
          </a:xfrm>
          <a:prstGeom prst="rect">
            <a:avLst/>
          </a:prstGeom>
        </p:spPr>
        <p:txBody>
          <a:bodyPr wrap="square">
            <a:spAutoFit/>
          </a:bodyPr>
          <a:lstStyle/>
          <a:p>
            <a:r>
              <a:rPr lang="en-US" sz="2400" dirty="0">
                <a:latin typeface="Times New Roman" pitchFamily="18" charset="0"/>
                <a:cs typeface="Times New Roman" pitchFamily="18" charset="0"/>
              </a:rPr>
              <a:t>Inflection point</a:t>
            </a:r>
            <a:endParaRPr lang="ru-RU" sz="2400" dirty="0">
              <a:latin typeface="Times New Roman" pitchFamily="18" charset="0"/>
              <a:cs typeface="Times New Roman" pitchFamily="18" charset="0"/>
            </a:endParaRPr>
          </a:p>
        </p:txBody>
      </p:sp>
      <p:cxnSp>
        <p:nvCxnSpPr>
          <p:cNvPr id="7" name="Прямая со стрелкой 6"/>
          <p:cNvCxnSpPr/>
          <p:nvPr/>
        </p:nvCxnSpPr>
        <p:spPr>
          <a:xfrm rot="10800000" flipV="1">
            <a:off x="3276600" y="4648200"/>
            <a:ext cx="3286148" cy="42862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5786382" y="2743200"/>
            <a:ext cx="3129018" cy="1569660"/>
          </a:xfrm>
          <a:prstGeom prst="rect">
            <a:avLst/>
          </a:prstGeom>
        </p:spPr>
        <p:txBody>
          <a:bodyPr wrap="square">
            <a:spAutoFit/>
          </a:bodyPr>
          <a:lstStyle/>
          <a:p>
            <a:pPr algn="just"/>
            <a:r>
              <a:rPr lang="en-US" sz="2400" dirty="0">
                <a:latin typeface="Times New Roman" pitchFamily="18" charset="0"/>
                <a:cs typeface="Times New Roman" pitchFamily="18" charset="0"/>
              </a:rPr>
              <a:t>Two extreme points approach each other and merge with the inflection point</a:t>
            </a:r>
            <a:endParaRPr lang="ru-RU" sz="2400" dirty="0">
              <a:latin typeface="Times New Roman" pitchFamily="18" charset="0"/>
              <a:cs typeface="Times New Roman" pitchFamily="18" charset="0"/>
            </a:endParaRPr>
          </a:p>
        </p:txBody>
      </p:sp>
      <p:cxnSp>
        <p:nvCxnSpPr>
          <p:cNvPr id="11" name="Прямая со стрелкой 10"/>
          <p:cNvCxnSpPr/>
          <p:nvPr/>
        </p:nvCxnSpPr>
        <p:spPr>
          <a:xfrm rot="10800000" flipV="1">
            <a:off x="3352800" y="4038600"/>
            <a:ext cx="2357454" cy="42862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Прямоугольник 15"/>
          <p:cNvSpPr/>
          <p:nvPr/>
        </p:nvSpPr>
        <p:spPr>
          <a:xfrm>
            <a:off x="304800" y="3810000"/>
            <a:ext cx="1173221" cy="830997"/>
          </a:xfrm>
          <a:prstGeom prst="rect">
            <a:avLst/>
          </a:prstGeom>
        </p:spPr>
        <p:txBody>
          <a:bodyPr wrap="square">
            <a:spAutoFit/>
          </a:bodyPr>
          <a:lstStyle/>
          <a:p>
            <a:r>
              <a:rPr lang="en-US" sz="2400" dirty="0">
                <a:latin typeface="Times New Roman" pitchFamily="18" charset="0"/>
                <a:cs typeface="Times New Roman" pitchFamily="18" charset="0"/>
              </a:rPr>
              <a:t>extreme points</a:t>
            </a:r>
            <a:endParaRPr lang="ru-RU" sz="2400" dirty="0">
              <a:latin typeface="Times New Roman" pitchFamily="18" charset="0"/>
              <a:cs typeface="Times New Roman" pitchFamily="18" charset="0"/>
            </a:endParaRPr>
          </a:p>
        </p:txBody>
      </p:sp>
      <p:cxnSp>
        <p:nvCxnSpPr>
          <p:cNvPr id="18" name="Прямая со стрелкой 17"/>
          <p:cNvCxnSpPr/>
          <p:nvPr/>
        </p:nvCxnSpPr>
        <p:spPr>
          <a:xfrm>
            <a:off x="1371600" y="4572000"/>
            <a:ext cx="2071702" cy="21431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1371600" y="4572000"/>
            <a:ext cx="1500198" cy="85725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Картинки по запросу superheated liquid"/>
          <p:cNvPicPr>
            <a:picLocks noChangeAspect="1" noChangeArrowheads="1"/>
          </p:cNvPicPr>
          <p:nvPr/>
        </p:nvPicPr>
        <p:blipFill>
          <a:blip r:embed="rId2"/>
          <a:srcRect/>
          <a:stretch>
            <a:fillRect/>
          </a:stretch>
        </p:blipFill>
        <p:spPr bwMode="auto">
          <a:xfrm>
            <a:off x="2057400" y="685800"/>
            <a:ext cx="5791200" cy="5588509"/>
          </a:xfrm>
          <a:prstGeom prst="rect">
            <a:avLst/>
          </a:prstGeom>
          <a:noFill/>
        </p:spPr>
      </p:pic>
      <p:sp>
        <p:nvSpPr>
          <p:cNvPr id="30724" name="AutoShape 4" descr="Картинки по запросу The van der Waals isotherm. superheated liqu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0726" name="AutoShape 6" descr="Картинки по запросу The van der Waals isotherm. superheated liqu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0728" name="AutoShape 8" descr="Картинки по запросу The van der Waals isotherm. superheated liqu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Похожее изображение"/>
          <p:cNvPicPr>
            <a:picLocks noChangeAspect="1" noChangeArrowheads="1"/>
          </p:cNvPicPr>
          <p:nvPr/>
        </p:nvPicPr>
        <p:blipFill>
          <a:blip r:embed="rId2"/>
          <a:srcRect/>
          <a:stretch>
            <a:fillRect/>
          </a:stretch>
        </p:blipFill>
        <p:spPr bwMode="auto">
          <a:xfrm>
            <a:off x="4191000" y="2286000"/>
            <a:ext cx="4876800" cy="4572000"/>
          </a:xfrm>
          <a:prstGeom prst="rect">
            <a:avLst/>
          </a:prstGeom>
          <a:noFill/>
        </p:spPr>
      </p:pic>
      <p:sp>
        <p:nvSpPr>
          <p:cNvPr id="1025" name="Rectangle 1"/>
          <p:cNvSpPr>
            <a:spLocks noChangeArrowheads="1"/>
          </p:cNvSpPr>
          <p:nvPr/>
        </p:nvSpPr>
        <p:spPr bwMode="auto">
          <a:xfrm>
            <a:off x="76200" y="0"/>
            <a:ext cx="8991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Look at pictures and try to understand followings.</a:t>
            </a:r>
          </a:p>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Critical point.</a:t>
            </a: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Region where we can use both words gas and vapor.</a:t>
            </a: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Region where we have to use only gas</a:t>
            </a: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76200" y="2201882"/>
            <a:ext cx="4038600" cy="3970318"/>
          </a:xfrm>
          <a:prstGeom prst="rect">
            <a:avLst/>
          </a:prstGeom>
        </p:spPr>
        <p:txBody>
          <a:bodyPr wrap="square">
            <a:spAutoFit/>
          </a:bodyPr>
          <a:lstStyle/>
          <a:p>
            <a:pPr marL="514350" indent="-514350" eaLnBrk="0" fontAlgn="base" hangingPunct="0">
              <a:spcBef>
                <a:spcPct val="0"/>
              </a:spcBef>
              <a:spcAft>
                <a:spcPct val="0"/>
              </a:spcAft>
              <a:buFont typeface="+mj-lt"/>
              <a:buAutoNum type="arabicPeriod" startAt="4"/>
            </a:pPr>
            <a:r>
              <a:rPr lang="en-US" sz="2800" dirty="0">
                <a:latin typeface="Times New Roman" pitchFamily="18" charset="0"/>
                <a:ea typeface="Times New Roman" pitchFamily="18" charset="0"/>
                <a:cs typeface="Times New Roman" pitchFamily="18" charset="0"/>
              </a:rPr>
              <a:t>Region where gas and liquid present simultaneously.</a:t>
            </a:r>
            <a:endParaRPr lang="ru-RU" sz="2800" dirty="0">
              <a:latin typeface="Times New Roman" pitchFamily="18" charset="0"/>
              <a:cs typeface="Times New Roman" pitchFamily="18" charset="0"/>
            </a:endParaRPr>
          </a:p>
          <a:p>
            <a:pPr marL="514350" lvl="0" indent="-514350" eaLnBrk="0" fontAlgn="base" hangingPunct="0">
              <a:spcBef>
                <a:spcPct val="0"/>
              </a:spcBef>
              <a:spcAft>
                <a:spcPct val="0"/>
              </a:spcAft>
              <a:buFont typeface="+mj-lt"/>
              <a:buAutoNum type="arabicPeriod" startAt="4"/>
            </a:pPr>
            <a:r>
              <a:rPr lang="en-US" sz="2800" dirty="0">
                <a:latin typeface="Times New Roman" pitchFamily="18" charset="0"/>
                <a:ea typeface="Times New Roman" pitchFamily="18" charset="0"/>
                <a:cs typeface="Times New Roman" pitchFamily="18" charset="0"/>
              </a:rPr>
              <a:t>Region where matter is in liquid phase.</a:t>
            </a:r>
            <a:endParaRPr lang="ru-RU" sz="2800" dirty="0">
              <a:latin typeface="Times New Roman" pitchFamily="18" charset="0"/>
              <a:cs typeface="Times New Roman" pitchFamily="18" charset="0"/>
            </a:endParaRPr>
          </a:p>
          <a:p>
            <a:pPr marL="514350" lvl="0" indent="-514350" eaLnBrk="0" fontAlgn="base" hangingPunct="0">
              <a:spcBef>
                <a:spcPct val="0"/>
              </a:spcBef>
              <a:spcAft>
                <a:spcPct val="0"/>
              </a:spcAft>
              <a:buFont typeface="+mj-lt"/>
              <a:buAutoNum type="arabicPeriod" startAt="4"/>
            </a:pPr>
            <a:r>
              <a:rPr lang="en-US" sz="2800" dirty="0">
                <a:latin typeface="Times New Roman" pitchFamily="18" charset="0"/>
                <a:ea typeface="Times New Roman" pitchFamily="18" charset="0"/>
                <a:cs typeface="Times New Roman" pitchFamily="18" charset="0"/>
              </a:rPr>
              <a:t>Metastable states.</a:t>
            </a:r>
            <a:endParaRPr lang="ru-RU" sz="2800" dirty="0">
              <a:latin typeface="Times New Roman" pitchFamily="18" charset="0"/>
              <a:cs typeface="Times New Roman" pitchFamily="18" charset="0"/>
            </a:endParaRPr>
          </a:p>
          <a:p>
            <a:pPr marL="514350" lvl="0" indent="-514350" eaLnBrk="0" fontAlgn="base" hangingPunct="0">
              <a:spcBef>
                <a:spcPct val="0"/>
              </a:spcBef>
              <a:spcAft>
                <a:spcPct val="0"/>
              </a:spcAft>
              <a:buFont typeface="+mj-lt"/>
              <a:buAutoNum type="arabicPeriod" startAt="4"/>
            </a:pPr>
            <a:r>
              <a:rPr lang="en-US" sz="2800" dirty="0">
                <a:latin typeface="Times New Roman" pitchFamily="18" charset="0"/>
                <a:ea typeface="Times New Roman" pitchFamily="18" charset="0"/>
                <a:cs typeface="Times New Roman" pitchFamily="18" charset="0"/>
              </a:rPr>
              <a:t>Superheated liquid. </a:t>
            </a:r>
            <a:endParaRPr lang="ru-RU" sz="2800" dirty="0">
              <a:latin typeface="Times New Roman" pitchFamily="18" charset="0"/>
              <a:cs typeface="Times New Roman" pitchFamily="18" charset="0"/>
            </a:endParaRPr>
          </a:p>
          <a:p>
            <a:pPr marL="514350" lvl="0" indent="-514350" eaLnBrk="0" fontAlgn="base" hangingPunct="0">
              <a:spcBef>
                <a:spcPct val="0"/>
              </a:spcBef>
              <a:spcAft>
                <a:spcPct val="0"/>
              </a:spcAft>
              <a:buFont typeface="+mj-lt"/>
              <a:buAutoNum type="arabicPeriod" startAt="4"/>
            </a:pPr>
            <a:r>
              <a:rPr lang="en-US" sz="2800" dirty="0">
                <a:latin typeface="Times New Roman" pitchFamily="18" charset="0"/>
                <a:ea typeface="Times New Roman" pitchFamily="18" charset="0"/>
                <a:cs typeface="Times New Roman" pitchFamily="18" charset="0"/>
              </a:rPr>
              <a:t>Subcooled/supersaturated vapor.</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a:bodyPr>
          <a:lstStyle/>
          <a:p>
            <a:pPr lvl="0"/>
            <a:r>
              <a:rPr lang="en-US" sz="3600" spc="20" dirty="0">
                <a:latin typeface="Times New Roman" pitchFamily="18" charset="0"/>
                <a:ea typeface="Times New Roman" pitchFamily="18" charset="0"/>
                <a:cs typeface="Times New Roman" pitchFamily="18" charset="0"/>
              </a:rPr>
              <a:t>Heat engines</a:t>
            </a:r>
            <a:endParaRPr lang="ru-RU" sz="3600" dirty="0"/>
          </a:p>
        </p:txBody>
      </p:sp>
      <p:sp>
        <p:nvSpPr>
          <p:cNvPr id="3" name="Rectangle 2"/>
          <p:cNvSpPr/>
          <p:nvPr/>
        </p:nvSpPr>
        <p:spPr>
          <a:xfrm>
            <a:off x="0" y="928670"/>
            <a:ext cx="8572560" cy="1815882"/>
          </a:xfrm>
          <a:prstGeom prst="rect">
            <a:avLst/>
          </a:prstGeom>
        </p:spPr>
        <p:txBody>
          <a:bodyPr wrap="square">
            <a:spAutoFit/>
          </a:bodyPr>
          <a:lstStyle/>
          <a:p>
            <a:pPr indent="268288"/>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heat engine </a:t>
            </a:r>
            <a:r>
              <a:rPr lang="en-US" sz="2800" dirty="0">
                <a:latin typeface="Times New Roman" pitchFamily="18" charset="0"/>
                <a:cs typeface="Times New Roman" pitchFamily="18" charset="0"/>
              </a:rPr>
              <a:t>is a device that takes in energy by heat and, operating in a cyclic process, expels a fraction of that energy by means of work.</a:t>
            </a:r>
          </a:p>
          <a:p>
            <a:pPr indent="268288"/>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thermal efficiency </a:t>
            </a:r>
            <a:r>
              <a:rPr lang="en-US" sz="2800" i="1" dirty="0">
                <a:latin typeface="Times New Roman" pitchFamily="18" charset="0"/>
                <a:cs typeface="Times New Roman" pitchFamily="18" charset="0"/>
              </a:rPr>
              <a:t>e </a:t>
            </a:r>
            <a:r>
              <a:rPr lang="en-US" sz="2800" dirty="0">
                <a:latin typeface="Times New Roman" pitchFamily="18" charset="0"/>
                <a:cs typeface="Times New Roman" pitchFamily="18" charset="0"/>
              </a:rPr>
              <a:t>of a heat engine</a:t>
            </a:r>
            <a:endParaRPr lang="ru-RU" sz="2800" dirty="0">
              <a:latin typeface="Times New Roman" pitchFamily="18" charset="0"/>
              <a:cs typeface="Times New Roman" pitchFamily="18"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505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4348" y="3429000"/>
            <a:ext cx="4238625" cy="876300"/>
          </a:xfrm>
          <a:prstGeom prst="rect">
            <a:avLst/>
          </a:prstGeom>
          <a:noFill/>
        </p:spPr>
      </p:pic>
      <p:sp>
        <p:nvSpPr>
          <p:cNvPr id="6" name="Rectangle 5"/>
          <p:cNvSpPr/>
          <p:nvPr/>
        </p:nvSpPr>
        <p:spPr>
          <a:xfrm>
            <a:off x="214282" y="4500570"/>
            <a:ext cx="4572000" cy="2677656"/>
          </a:xfrm>
          <a:prstGeom prst="rect">
            <a:avLst/>
          </a:prstGeom>
        </p:spPr>
        <p:txBody>
          <a:bodyPr>
            <a:spAutoFit/>
          </a:bodyPr>
          <a:lstStyle/>
          <a:p>
            <a:r>
              <a:rPr lang="en-US" sz="2800" dirty="0">
                <a:latin typeface="Times New Roman" pitchFamily="18" charset="0"/>
                <a:cs typeface="Times New Roman" pitchFamily="18" charset="0"/>
              </a:rPr>
              <a:t>This Equation shows that a heat engine has 100% efficiency (</a:t>
            </a:r>
            <a:r>
              <a:rPr lang="en-US" sz="2800" i="1" dirty="0">
                <a:latin typeface="Times New Roman" pitchFamily="18" charset="0"/>
                <a:cs typeface="Times New Roman" pitchFamily="18" charset="0"/>
              </a:rPr>
              <a:t>e </a:t>
            </a:r>
            <a:r>
              <a:rPr lang="en-US" sz="2800" dirty="0">
                <a:latin typeface="Times New Roman" pitchFamily="18" charset="0"/>
                <a:cs typeface="Times New Roman" pitchFamily="18" charset="0"/>
              </a:rPr>
              <a:t>= 1) only </a:t>
            </a:r>
            <a:r>
              <a:rPr lang="en-US" sz="2800" dirty="0" smtClean="0">
                <a:latin typeface="Times New Roman" pitchFamily="18" charset="0"/>
                <a:cs typeface="Times New Roman" pitchFamily="18" charset="0"/>
              </a:rPr>
              <a:t>if</a:t>
            </a: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Q</a:t>
            </a:r>
            <a:r>
              <a:rPr lang="en-US" sz="2800" i="1" baseline="-25000" dirty="0">
                <a:latin typeface="Times New Roman" pitchFamily="18" charset="0"/>
                <a:cs typeface="Times New Roman" pitchFamily="18" charset="0"/>
              </a:rPr>
              <a:t>c</a:t>
            </a:r>
            <a:r>
              <a:rPr lang="en-US" sz="2800" dirty="0">
                <a:latin typeface="Times New Roman" pitchFamily="18" charset="0"/>
                <a:cs typeface="Times New Roman" pitchFamily="18" charset="0"/>
              </a:rPr>
              <a:t>| = 0, that is, if no energy is expelled to the cold reservoir.</a:t>
            </a:r>
            <a:endParaRPr lang="ru-RU" sz="2800" dirty="0">
              <a:latin typeface="Times New Roman" pitchFamily="18" charset="0"/>
              <a:cs typeface="Times New Roman" pitchFamily="18" charset="0"/>
            </a:endParaRPr>
          </a:p>
        </p:txBody>
      </p:sp>
      <p:pic>
        <p:nvPicPr>
          <p:cNvPr id="7" name="Picture 6" descr="Картинки по запросу Schematic representation of a heat engine."/>
          <p:cNvPicPr/>
          <p:nvPr/>
        </p:nvPicPr>
        <p:blipFill>
          <a:blip r:embed="rId4"/>
          <a:srcRect r="52241"/>
          <a:stretch>
            <a:fillRect/>
          </a:stretch>
        </p:blipFill>
        <p:spPr bwMode="auto">
          <a:xfrm>
            <a:off x="5500694" y="2786059"/>
            <a:ext cx="3500430" cy="407194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Картинки по запросу The van der Waals isotherm. superheated liquid"/>
          <p:cNvPicPr>
            <a:picLocks noChangeAspect="1" noChangeArrowheads="1"/>
          </p:cNvPicPr>
          <p:nvPr/>
        </p:nvPicPr>
        <p:blipFill>
          <a:blip r:embed="rId2"/>
          <a:srcRect t="11458" b="11458"/>
          <a:stretch>
            <a:fillRect/>
          </a:stretch>
        </p:blipFill>
        <p:spPr bwMode="auto">
          <a:xfrm>
            <a:off x="0" y="785794"/>
            <a:ext cx="9144000" cy="528641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42918"/>
          </a:xfrm>
          <a:solidFill>
            <a:schemeClr val="accent2">
              <a:lumMod val="40000"/>
              <a:lumOff val="60000"/>
            </a:schemeClr>
          </a:solidFill>
        </p:spPr>
        <p:txBody>
          <a:bodyPr>
            <a:normAutofit/>
          </a:bodyPr>
          <a:lstStyle/>
          <a:p>
            <a:r>
              <a:rPr lang="en-US" sz="3200" u="sng" dirty="0">
                <a:latin typeface="Times New Roman" pitchFamily="18" charset="0"/>
                <a:cs typeface="Times New Roman" pitchFamily="18" charset="0"/>
              </a:rPr>
              <a:t>The Carnot Cycle and the Efficiency of Engines</a:t>
            </a:r>
            <a:endParaRPr lang="ru-RU" sz="3200" dirty="0"/>
          </a:p>
        </p:txBody>
      </p:sp>
      <p:sp>
        <p:nvSpPr>
          <p:cNvPr id="3" name="Прямоугольник 2"/>
          <p:cNvSpPr/>
          <p:nvPr/>
        </p:nvSpPr>
        <p:spPr>
          <a:xfrm>
            <a:off x="152400" y="785794"/>
            <a:ext cx="8763000" cy="6093976"/>
          </a:xfrm>
          <a:prstGeom prst="rect">
            <a:avLst/>
          </a:prstGeom>
        </p:spPr>
        <p:txBody>
          <a:bodyPr wrap="square">
            <a:spAutoFit/>
          </a:bodyPr>
          <a:lstStyle/>
          <a:p>
            <a:pPr indent="457200" algn="just"/>
            <a:r>
              <a:rPr lang="en-US" sz="2600" b="1" dirty="0">
                <a:latin typeface="Times New Roman" pitchFamily="18" charset="0"/>
                <a:cs typeface="Times New Roman" pitchFamily="18" charset="0"/>
              </a:rPr>
              <a:t>It was important to regulate an engine to develop its maximum power output and to determine what that output was.</a:t>
            </a:r>
          </a:p>
          <a:p>
            <a:pPr indent="457200" algn="just"/>
            <a:r>
              <a:rPr lang="en-US" sz="2600" dirty="0">
                <a:latin typeface="Times New Roman" pitchFamily="18" charset="0"/>
                <a:cs typeface="Times New Roman" pitchFamily="18" charset="0"/>
              </a:rPr>
              <a:t>Watt accomplished this with a technique he developed and used privately for many years. Though steam engines were considerably improved by Watt and others, the basis for understanding the general principles of heat engines did not come until 1824, when the French engineer </a:t>
            </a:r>
            <a:r>
              <a:rPr lang="en-US" sz="2600" dirty="0" err="1">
                <a:latin typeface="Times New Roman" pitchFamily="18" charset="0"/>
                <a:cs typeface="Times New Roman" pitchFamily="18" charset="0"/>
              </a:rPr>
              <a:t>Sadi</a:t>
            </a:r>
            <a:r>
              <a:rPr lang="en-US" sz="2600" dirty="0">
                <a:latin typeface="Times New Roman" pitchFamily="18" charset="0"/>
                <a:cs typeface="Times New Roman" pitchFamily="18" charset="0"/>
              </a:rPr>
              <a:t> Carnot (1796-1832) published a treatise on this subject.</a:t>
            </a:r>
          </a:p>
          <a:p>
            <a:pPr indent="457200" algn="just"/>
            <a:r>
              <a:rPr lang="en-US" sz="2600" b="1" dirty="0">
                <a:latin typeface="Times New Roman" pitchFamily="18" charset="0"/>
                <a:cs typeface="Times New Roman" pitchFamily="18" charset="0"/>
              </a:rPr>
              <a:t>In doing so, Carnot formulated the basic ideas of thermodynamics. He said that</a:t>
            </a:r>
            <a:r>
              <a:rPr lang="en-US" sz="2600" b="1" i="1" dirty="0">
                <a:latin typeface="Times New Roman" pitchFamily="18" charset="0"/>
                <a:cs typeface="Times New Roman" pitchFamily="18" charset="0"/>
              </a:rPr>
              <a:t> all</a:t>
            </a:r>
            <a:r>
              <a:rPr lang="en-US" sz="2600" b="1" dirty="0">
                <a:latin typeface="Times New Roman" pitchFamily="18" charset="0"/>
                <a:cs typeface="Times New Roman" pitchFamily="18" charset="0"/>
              </a:rPr>
              <a:t> movements were ultimately due to heat</a:t>
            </a:r>
            <a:r>
              <a:rPr lang="en-US" sz="2600" dirty="0">
                <a:latin typeface="Times New Roman" pitchFamily="18" charset="0"/>
                <a:cs typeface="Times New Roman" pitchFamily="18" charset="0"/>
              </a:rPr>
              <a:t>. It made no difference whether they occurred in natural phenomena, such as rain, storms, earthquakes, and </a:t>
            </a:r>
            <a:r>
              <a:rPr lang="en-US" sz="2600" dirty="0" err="1">
                <a:latin typeface="Times New Roman" pitchFamily="18" charset="0"/>
                <a:cs typeface="Times New Roman" pitchFamily="18" charset="0"/>
              </a:rPr>
              <a:t>volcanos</a:t>
            </a:r>
            <a:r>
              <a:rPr lang="en-US" sz="2600" dirty="0">
                <a:latin typeface="Times New Roman" pitchFamily="18" charset="0"/>
                <a:cs typeface="Times New Roman" pitchFamily="18" charset="0"/>
              </a:rPr>
              <a:t>, or in mechanical devices such as steam engines</a:t>
            </a:r>
            <a:endParaRPr lang="ru-RU"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85852" y="857232"/>
            <a:ext cx="6643734" cy="4832092"/>
          </a:xfrm>
          <a:prstGeom prst="rect">
            <a:avLst/>
          </a:prstGeom>
        </p:spPr>
        <p:txBody>
          <a:bodyPr wrap="square">
            <a:spAutoFit/>
          </a:bodyPr>
          <a:lstStyle/>
          <a:p>
            <a:pPr indent="457200" algn="just"/>
            <a:r>
              <a:rPr lang="en-US" sz="2800" dirty="0">
                <a:latin typeface="Times New Roman" pitchFamily="18" charset="0"/>
                <a:cs typeface="Times New Roman" pitchFamily="18" charset="0"/>
              </a:rPr>
              <a:t>Carnot </a:t>
            </a:r>
            <a:r>
              <a:rPr lang="en-US" sz="2800" u="sng" dirty="0">
                <a:latin typeface="Times New Roman" pitchFamily="18" charset="0"/>
                <a:cs typeface="Times New Roman" pitchFamily="18" charset="0"/>
              </a:rPr>
              <a:t>proposed an ideal heat engine </a:t>
            </a:r>
            <a:r>
              <a:rPr lang="en-US" sz="2800" dirty="0">
                <a:latin typeface="Times New Roman" pitchFamily="18" charset="0"/>
                <a:cs typeface="Times New Roman" pitchFamily="18" charset="0"/>
              </a:rPr>
              <a:t>that operates cyclically and reversibly between two temperatures.</a:t>
            </a:r>
          </a:p>
          <a:p>
            <a:pPr indent="457200" algn="just"/>
            <a:r>
              <a:rPr lang="en-US" sz="2800" dirty="0">
                <a:latin typeface="Times New Roman" pitchFamily="18" charset="0"/>
                <a:cs typeface="Times New Roman" pitchFamily="18" charset="0"/>
              </a:rPr>
              <a:t>The ideal Carnot engine sets an upper limit on the efficiency of all real engines, including steam engines, Diesel and gasoline (Otto) engines, jet engines, and nuclear reactors. Furthermore, studies of the theoretical Carnot engine indicate some of the factors that affect the efficiency of real engines.</a:t>
            </a:r>
            <a:endParaRPr lang="ru-RU" sz="2800" dirty="0">
              <a:latin typeface="Times New Roman" pitchFamily="18" charset="0"/>
              <a:cs typeface="Times New Roman" pitchFamily="18" charset="0"/>
            </a:endParaRPr>
          </a:p>
        </p:txBody>
      </p:sp>
      <p:sp>
        <p:nvSpPr>
          <p:cNvPr id="4" name="Заголовок 1"/>
          <p:cNvSpPr txBox="1">
            <a:spLocks/>
          </p:cNvSpPr>
          <p:nvPr/>
        </p:nvSpPr>
        <p:spPr>
          <a:xfrm>
            <a:off x="1214414" y="0"/>
            <a:ext cx="7143800" cy="928670"/>
          </a:xfrm>
          <a:prstGeom prst="rect">
            <a:avLst/>
          </a:prstGeom>
          <a:solidFill>
            <a:schemeClr val="accent2">
              <a:lumMod val="40000"/>
              <a:lumOff val="60000"/>
            </a:schemeClr>
          </a:solidFill>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sng"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t>The Carnot Cycle and</a:t>
            </a:r>
            <a:br>
              <a:rPr kumimoji="0" lang="en-US" sz="3200" b="0" i="0" u="sng"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br>
            <a:r>
              <a:rPr kumimoji="0" lang="en-US" sz="3200" b="0" i="0" u="sng"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t>the Efficiency of Engines</a:t>
            </a:r>
            <a:endParaRPr kumimoji="0" lang="ru-RU"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582594"/>
          </a:xfrm>
        </p:spPr>
        <p:txBody>
          <a:bodyPr>
            <a:normAutofit/>
          </a:bodyPr>
          <a:lstStyle/>
          <a:p>
            <a:r>
              <a:rPr lang="en-US" sz="3200" u="sng" dirty="0">
                <a:latin typeface="Times New Roman" pitchFamily="18" charset="0"/>
                <a:cs typeface="Times New Roman" pitchFamily="18" charset="0"/>
              </a:rPr>
              <a:t>The Carnot Cycle and the Efficiency of Engines</a:t>
            </a:r>
            <a:endParaRPr lang="ru-RU" sz="3200" dirty="0"/>
          </a:p>
        </p:txBody>
      </p:sp>
      <p:sp>
        <p:nvSpPr>
          <p:cNvPr id="3" name="Прямоугольник 2"/>
          <p:cNvSpPr/>
          <p:nvPr/>
        </p:nvSpPr>
        <p:spPr>
          <a:xfrm>
            <a:off x="1285852" y="928670"/>
            <a:ext cx="6715172" cy="5693866"/>
          </a:xfrm>
          <a:prstGeom prst="rect">
            <a:avLst/>
          </a:prstGeom>
        </p:spPr>
        <p:txBody>
          <a:bodyPr wrap="square">
            <a:spAutoFit/>
          </a:bodyPr>
          <a:lstStyle/>
          <a:p>
            <a:pPr algn="just"/>
            <a:r>
              <a:rPr lang="en-US" sz="2800" b="1" u="sng" dirty="0">
                <a:latin typeface="Times New Roman" pitchFamily="18" charset="0"/>
                <a:cs typeface="Times New Roman" pitchFamily="18" charset="0"/>
              </a:rPr>
              <a:t>Carnot engine consists</a:t>
            </a:r>
            <a:r>
              <a:rPr lang="en-US" sz="2800" b="1" dirty="0">
                <a:latin typeface="Times New Roman" pitchFamily="18" charset="0"/>
                <a:cs typeface="Times New Roman" pitchFamily="18" charset="0"/>
              </a:rPr>
              <a:t>:</a:t>
            </a:r>
          </a:p>
          <a:p>
            <a:pPr marL="514350" indent="-514350" algn="just">
              <a:buFont typeface="+mj-lt"/>
              <a:buAutoNum type="arabicPeriod"/>
            </a:pPr>
            <a:r>
              <a:rPr lang="en-US" sz="2800" dirty="0">
                <a:latin typeface="Times New Roman" pitchFamily="18" charset="0"/>
                <a:cs typeface="Times New Roman" pitchFamily="18" charset="0"/>
              </a:rPr>
              <a:t>Cylinder containing the working substance.</a:t>
            </a:r>
          </a:p>
          <a:p>
            <a:pPr marL="514350" indent="-514350" algn="just">
              <a:buFont typeface="+mj-lt"/>
              <a:buAutoNum type="arabicPeriod"/>
            </a:pPr>
            <a:r>
              <a:rPr lang="en-US" sz="2800" dirty="0">
                <a:latin typeface="Times New Roman" pitchFamily="18" charset="0"/>
                <a:cs typeface="Times New Roman" pitchFamily="18" charset="0"/>
              </a:rPr>
              <a:t>A hot body of infinite thermal capacity, called a</a:t>
            </a:r>
            <a:r>
              <a:rPr lang="en-US" sz="2800" i="1" dirty="0">
                <a:latin typeface="Times New Roman" pitchFamily="18" charset="0"/>
                <a:cs typeface="Times New Roman" pitchFamily="18" charset="0"/>
              </a:rPr>
              <a:t> heat reservoir,</a:t>
            </a:r>
            <a:r>
              <a:rPr lang="en-US" sz="2800" dirty="0">
                <a:latin typeface="Times New Roman" pitchFamily="18" charset="0"/>
                <a:cs typeface="Times New Roman" pitchFamily="18" charset="0"/>
              </a:rPr>
              <a:t> supplies heat. (This reservoir can be approximated by any source of heat)</a:t>
            </a:r>
          </a:p>
          <a:p>
            <a:pPr marL="514350" indent="-514350" algn="just">
              <a:buFont typeface="+mj-lt"/>
              <a:buAutoNum type="arabicPeriod"/>
            </a:pPr>
            <a:r>
              <a:rPr lang="en-US" sz="2800" dirty="0">
                <a:latin typeface="Times New Roman" pitchFamily="18" charset="0"/>
                <a:cs typeface="Times New Roman" pitchFamily="18" charset="0"/>
              </a:rPr>
              <a:t>The cold body, called a</a:t>
            </a:r>
            <a:r>
              <a:rPr lang="en-US" sz="2800" i="1" dirty="0">
                <a:latin typeface="Times New Roman" pitchFamily="18" charset="0"/>
                <a:cs typeface="Times New Roman" pitchFamily="18" charset="0"/>
              </a:rPr>
              <a:t> heat sink,</a:t>
            </a:r>
            <a:r>
              <a:rPr lang="en-US" sz="2800" dirty="0">
                <a:latin typeface="Times New Roman" pitchFamily="18" charset="0"/>
                <a:cs typeface="Times New Roman" pitchFamily="18" charset="0"/>
              </a:rPr>
              <a:t> is also of infinite thermal capacity so that it can absorb heat without raising its own temperature. (This sink can be approximated by any large body, such as the ocean)</a:t>
            </a:r>
            <a:endParaRPr lang="ru-RU"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0"/>
            <a:ext cx="8229600" cy="654032"/>
          </a:xfrm>
        </p:spPr>
        <p:txBody>
          <a:bodyPr>
            <a:normAutofit fontScale="90000"/>
          </a:bodyPr>
          <a:lstStyle/>
          <a:p>
            <a:r>
              <a:rPr lang="en-US" sz="3200" u="sng" dirty="0">
                <a:latin typeface="Times New Roman" pitchFamily="18" charset="0"/>
                <a:cs typeface="Times New Roman" pitchFamily="18" charset="0"/>
              </a:rPr>
              <a:t>The Carnot Cycle and</a:t>
            </a:r>
            <a:br>
              <a:rPr lang="en-US" sz="3200" u="sng" dirty="0">
                <a:latin typeface="Times New Roman" pitchFamily="18" charset="0"/>
                <a:cs typeface="Times New Roman" pitchFamily="18" charset="0"/>
              </a:rPr>
            </a:br>
            <a:r>
              <a:rPr lang="en-US" sz="3200" u="sng" dirty="0">
                <a:latin typeface="Times New Roman" pitchFamily="18" charset="0"/>
                <a:cs typeface="Times New Roman" pitchFamily="18" charset="0"/>
              </a:rPr>
              <a:t>the Efficiency of Engines</a:t>
            </a:r>
            <a:endParaRPr lang="ru-RU" sz="3200" dirty="0"/>
          </a:p>
        </p:txBody>
      </p:sp>
      <p:sp>
        <p:nvSpPr>
          <p:cNvPr id="6" name="Прямоугольник 5"/>
          <p:cNvSpPr/>
          <p:nvPr/>
        </p:nvSpPr>
        <p:spPr>
          <a:xfrm>
            <a:off x="142844" y="857232"/>
            <a:ext cx="8858312" cy="1938992"/>
          </a:xfrm>
          <a:prstGeom prst="rect">
            <a:avLst/>
          </a:prstGeom>
        </p:spPr>
        <p:txBody>
          <a:bodyPr wrap="square">
            <a:spAutoFit/>
          </a:bodyPr>
          <a:lstStyle/>
          <a:p>
            <a:pPr algn="just"/>
            <a:r>
              <a:rPr lang="en-US" sz="2400" dirty="0">
                <a:latin typeface="Times New Roman" pitchFamily="18" charset="0"/>
                <a:cs typeface="Times New Roman" pitchFamily="18" charset="0"/>
              </a:rPr>
              <a:t>The</a:t>
            </a:r>
            <a:r>
              <a:rPr lang="en-US" sz="2400" b="1" dirty="0">
                <a:latin typeface="Times New Roman" pitchFamily="18" charset="0"/>
                <a:cs typeface="Times New Roman" pitchFamily="18" charset="0"/>
              </a:rPr>
              <a:t> Carnot cycle</a:t>
            </a:r>
            <a:r>
              <a:rPr lang="en-US" sz="2400" dirty="0">
                <a:latin typeface="Times New Roman" pitchFamily="18" charset="0"/>
                <a:cs typeface="Times New Roman" pitchFamily="18" charset="0"/>
              </a:rPr>
              <a:t> consists of four reversible processes, two isothermal and two adiabatic:</a:t>
            </a:r>
          </a:p>
          <a:p>
            <a:pPr algn="just"/>
            <a:r>
              <a:rPr lang="en-US" sz="2400" i="1" dirty="0">
                <a:latin typeface="Times New Roman" pitchFamily="18" charset="0"/>
                <a:cs typeface="Times New Roman" pitchFamily="18" charset="0"/>
              </a:rPr>
              <a:t>Step 1.</a:t>
            </a:r>
            <a:r>
              <a:rPr lang="en-US" sz="2400" dirty="0">
                <a:latin typeface="Times New Roman" pitchFamily="18" charset="0"/>
                <a:cs typeface="Times New Roman" pitchFamily="18" charset="0"/>
              </a:rPr>
              <a:t> We start the cycle with the cylinder in contact with the heat reservoir, where the working substance (gas) takes in an amount of heat </a:t>
            </a:r>
            <a:r>
              <a:rPr lang="en-US" sz="2400" dirty="0" err="1">
                <a:latin typeface="Times New Roman" pitchFamily="18" charset="0"/>
                <a:cs typeface="Times New Roman" pitchFamily="18" charset="0"/>
              </a:rPr>
              <a:t>Q</a:t>
            </a:r>
            <a:r>
              <a:rPr lang="en-US" sz="2400" baseline="-25000" dirty="0" err="1">
                <a:latin typeface="Times New Roman" pitchFamily="18" charset="0"/>
                <a:cs typeface="Times New Roman" pitchFamily="18" charset="0"/>
              </a:rPr>
              <a:t>h</a:t>
            </a:r>
            <a:r>
              <a:rPr lang="en-US" sz="2400" dirty="0">
                <a:latin typeface="Times New Roman" pitchFamily="18" charset="0"/>
                <a:cs typeface="Times New Roman" pitchFamily="18" charset="0"/>
              </a:rPr>
              <a:t> at a high temperature T</a:t>
            </a:r>
            <a:r>
              <a:rPr lang="en-US" sz="2400" baseline="-25000" dirty="0">
                <a:latin typeface="Times New Roman" pitchFamily="18" charset="0"/>
                <a:cs typeface="Times New Roman" pitchFamily="18" charset="0"/>
              </a:rPr>
              <a:t>H</a:t>
            </a:r>
            <a:r>
              <a:rPr lang="en-US"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pic>
        <p:nvPicPr>
          <p:cNvPr id="8" name="Picture 2" descr="D:\XAZAR\Course Physics 1\1 Class 21 Lecture 15\therm_carnot_fig1.jpg"/>
          <p:cNvPicPr>
            <a:picLocks noChangeAspect="1" noChangeArrowheads="1"/>
          </p:cNvPicPr>
          <p:nvPr/>
        </p:nvPicPr>
        <p:blipFill>
          <a:blip r:embed="rId2"/>
          <a:srcRect/>
          <a:stretch>
            <a:fillRect/>
          </a:stretch>
        </p:blipFill>
        <p:spPr bwMode="auto">
          <a:xfrm>
            <a:off x="1398412" y="2928934"/>
            <a:ext cx="5851152" cy="392906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582594"/>
          </a:xfrm>
        </p:spPr>
        <p:txBody>
          <a:bodyPr>
            <a:normAutofit/>
          </a:bodyPr>
          <a:lstStyle/>
          <a:p>
            <a:r>
              <a:rPr lang="en-US" sz="3200" u="sng" dirty="0">
                <a:latin typeface="Times New Roman" pitchFamily="18" charset="0"/>
                <a:cs typeface="Times New Roman" pitchFamily="18" charset="0"/>
              </a:rPr>
              <a:t>The Carnot Cycle and the Efficiency of Engines</a:t>
            </a:r>
            <a:endParaRPr lang="ru-RU" sz="3200" dirty="0"/>
          </a:p>
        </p:txBody>
      </p:sp>
      <p:sp>
        <p:nvSpPr>
          <p:cNvPr id="4" name="Прямоугольник 3"/>
          <p:cNvSpPr/>
          <p:nvPr/>
        </p:nvSpPr>
        <p:spPr>
          <a:xfrm>
            <a:off x="142876" y="642918"/>
            <a:ext cx="8858280" cy="2677656"/>
          </a:xfrm>
          <a:prstGeom prst="rect">
            <a:avLst/>
          </a:prstGeom>
        </p:spPr>
        <p:txBody>
          <a:bodyPr wrap="square">
            <a:spAutoFit/>
          </a:bodyPr>
          <a:lstStyle/>
          <a:p>
            <a:pPr algn="just"/>
            <a:r>
              <a:rPr lang="en-US" sz="2400" i="1" dirty="0">
                <a:latin typeface="Times New Roman" pitchFamily="18" charset="0"/>
                <a:cs typeface="Times New Roman" pitchFamily="18" charset="0"/>
              </a:rPr>
              <a:t>Step 2.</a:t>
            </a:r>
            <a:r>
              <a:rPr lang="en-US" sz="2400" dirty="0">
                <a:latin typeface="Times New Roman" pitchFamily="18" charset="0"/>
                <a:cs typeface="Times New Roman" pitchFamily="18" charset="0"/>
              </a:rPr>
              <a:t> The cylinder is then moved to the insulating body, where the heat input is zero. The load on the piston is reduced and the gas is allowed to expand, this time along an adiabatic curve (B to C).</a:t>
            </a:r>
          </a:p>
          <a:p>
            <a:pPr algn="just"/>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Step 3.</a:t>
            </a:r>
            <a:r>
              <a:rPr lang="en-US" sz="2400" dirty="0">
                <a:latin typeface="Times New Roman" pitchFamily="18" charset="0"/>
                <a:cs typeface="Times New Roman" pitchFamily="18" charset="0"/>
              </a:rPr>
              <a:t> Next the cylinder is moved to the heat sink. Here the gas undergoes an isothermal contraction (</a:t>
            </a:r>
            <a:r>
              <a:rPr lang="ru-RU" sz="2400" dirty="0">
                <a:latin typeface="Times New Roman" pitchFamily="18" charset="0"/>
                <a:cs typeface="Times New Roman" pitchFamily="18" charset="0"/>
              </a:rPr>
              <a:t>С </a:t>
            </a:r>
            <a:r>
              <a:rPr lang="en-US" sz="2400" dirty="0">
                <a:latin typeface="Times New Roman" pitchFamily="18" charset="0"/>
                <a:cs typeface="Times New Roman" pitchFamily="18" charset="0"/>
              </a:rPr>
              <a:t>to D) in which an amount of heat Q</a:t>
            </a:r>
            <a:r>
              <a:rPr lang="en-US" sz="2400" baseline="-25000" dirty="0">
                <a:latin typeface="Times New Roman" pitchFamily="18" charset="0"/>
                <a:cs typeface="Times New Roman" pitchFamily="18" charset="0"/>
              </a:rPr>
              <a:t>c</a:t>
            </a:r>
            <a:r>
              <a:rPr lang="en-US" sz="2400" dirty="0">
                <a:latin typeface="Times New Roman" pitchFamily="18" charset="0"/>
                <a:cs typeface="Times New Roman" pitchFamily="18" charset="0"/>
              </a:rPr>
              <a:t> expelled to the cold reservoir at temperature </a:t>
            </a:r>
            <a:r>
              <a:rPr lang="en-US" sz="2400" dirty="0" err="1">
                <a:latin typeface="Times New Roman" pitchFamily="18" charset="0"/>
                <a:cs typeface="Times New Roman" pitchFamily="18" charset="0"/>
              </a:rPr>
              <a:t>T</a:t>
            </a:r>
            <a:r>
              <a:rPr lang="en-US" sz="2400" baseline="-25000" dirty="0" err="1">
                <a:latin typeface="Times New Roman" pitchFamily="18" charset="0"/>
                <a:cs typeface="Times New Roman" pitchFamily="18" charset="0"/>
              </a:rPr>
              <a:t>c</a:t>
            </a:r>
            <a:r>
              <a:rPr lang="en-US" sz="2400" dirty="0">
                <a:latin typeface="Times New Roman" pitchFamily="18" charset="0"/>
                <a:cs typeface="Times New Roman" pitchFamily="18" charset="0"/>
              </a:rPr>
              <a:t>.</a:t>
            </a:r>
          </a:p>
        </p:txBody>
      </p:sp>
      <p:pic>
        <p:nvPicPr>
          <p:cNvPr id="6" name="Picture 2" descr="D:\XAZAR\Course Physics 1\1 Class 21 Lecture 15\CarnotFig.jpg"/>
          <p:cNvPicPr>
            <a:picLocks noChangeAspect="1" noChangeArrowheads="1"/>
          </p:cNvPicPr>
          <p:nvPr/>
        </p:nvPicPr>
        <p:blipFill>
          <a:blip r:embed="rId2"/>
          <a:srcRect/>
          <a:stretch>
            <a:fillRect/>
          </a:stretch>
        </p:blipFill>
        <p:spPr bwMode="auto">
          <a:xfrm>
            <a:off x="5715008" y="3643314"/>
            <a:ext cx="3286148" cy="2932431"/>
          </a:xfrm>
          <a:prstGeom prst="rect">
            <a:avLst/>
          </a:prstGeom>
          <a:noFill/>
        </p:spPr>
      </p:pic>
      <p:sp>
        <p:nvSpPr>
          <p:cNvPr id="7" name="Rectangle 6"/>
          <p:cNvSpPr/>
          <p:nvPr/>
        </p:nvSpPr>
        <p:spPr>
          <a:xfrm>
            <a:off x="357158" y="3786190"/>
            <a:ext cx="4572000" cy="2308324"/>
          </a:xfrm>
          <a:prstGeom prst="rect">
            <a:avLst/>
          </a:prstGeom>
        </p:spPr>
        <p:txBody>
          <a:bodyPr>
            <a:spAutoFit/>
          </a:bodyPr>
          <a:lstStyle/>
          <a:p>
            <a:pPr algn="just"/>
            <a:r>
              <a:rPr lang="en-US" sz="2400" i="1" dirty="0">
                <a:latin typeface="Times New Roman" pitchFamily="18" charset="0"/>
                <a:cs typeface="Times New Roman" pitchFamily="18" charset="0"/>
              </a:rPr>
              <a:t>Step 4.</a:t>
            </a:r>
            <a:r>
              <a:rPr lang="en-US" sz="2400" dirty="0">
                <a:latin typeface="Times New Roman" pitchFamily="18" charset="0"/>
                <a:cs typeface="Times New Roman" pitchFamily="18" charset="0"/>
              </a:rPr>
              <a:t> In the final step of the Carnot cycle, the cylinder is moved back to the insulating body. The load on the piston is increased and the gas undergoes an adiabatic compression (D to A). </a:t>
            </a:r>
            <a:endParaRPr lang="ru-RU"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u="sng" dirty="0">
                <a:latin typeface="Times New Roman" pitchFamily="18" charset="0"/>
                <a:cs typeface="Times New Roman" pitchFamily="18" charset="0"/>
              </a:rPr>
              <a:t>The Carnot Cycle</a:t>
            </a:r>
            <a:endParaRPr lang="ru-RU" dirty="0"/>
          </a:p>
        </p:txBody>
      </p:sp>
      <p:pic>
        <p:nvPicPr>
          <p:cNvPr id="1027" name="Picture 3" descr="D:\XAZAR\Course Physics 1\1 Class 21 Lecture 15\Fig-14-20.gif"/>
          <p:cNvPicPr>
            <a:picLocks noChangeAspect="1" noChangeArrowheads="1"/>
          </p:cNvPicPr>
          <p:nvPr/>
        </p:nvPicPr>
        <p:blipFill>
          <a:blip r:embed="rId2"/>
          <a:srcRect/>
          <a:stretch>
            <a:fillRect/>
          </a:stretch>
        </p:blipFill>
        <p:spPr bwMode="auto">
          <a:xfrm>
            <a:off x="285720" y="2314952"/>
            <a:ext cx="8643998" cy="397156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1979</Words>
  <Application>Microsoft Office PowerPoint</Application>
  <PresentationFormat>Экран (4:3)</PresentationFormat>
  <Paragraphs>114</Paragraphs>
  <Slides>30</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Office Theme</vt:lpstr>
      <vt:lpstr>Презентация PowerPoint</vt:lpstr>
      <vt:lpstr> Content </vt:lpstr>
      <vt:lpstr>Heat engines</vt:lpstr>
      <vt:lpstr>The Carnot Cycle and the Efficiency of Engines</vt:lpstr>
      <vt:lpstr>Презентация PowerPoint</vt:lpstr>
      <vt:lpstr>The Carnot Cycle and the Efficiency of Engines</vt:lpstr>
      <vt:lpstr>The Carnot Cycle and the Efficiency of Engines</vt:lpstr>
      <vt:lpstr>The Carnot Cycle and the Efficiency of Engines</vt:lpstr>
      <vt:lpstr>The Carnot Cycle</vt:lpstr>
      <vt:lpstr>The Carnot Cycle and the Efficiency of Engines</vt:lpstr>
      <vt:lpstr>Heat Pumps and Refrigerators</vt:lpstr>
      <vt:lpstr>Heat Pumps and Refrigerators</vt:lpstr>
      <vt:lpstr>Gasoline and Diesel Engines</vt:lpstr>
      <vt:lpstr>Презентация PowerPoint</vt:lpstr>
      <vt:lpstr>Презентация PowerPoint</vt:lpstr>
      <vt:lpstr>Презентация PowerPoint</vt:lpstr>
      <vt:lpstr>Презентация PowerPoint</vt:lpstr>
      <vt:lpstr>The Second Law of Thermodynamics &amp; Entropy</vt:lpstr>
      <vt:lpstr>Презентация PowerPoint</vt:lpstr>
      <vt:lpstr>The Second Law of Thermodynamics &amp; Entropy</vt:lpstr>
      <vt:lpstr>The Second Law of Thermodynamics &amp; Entropy</vt:lpstr>
      <vt:lpstr>Презентация PowerPoint</vt:lpstr>
      <vt:lpstr>Презентация PowerPoint</vt:lpstr>
      <vt:lpstr>Energy and Thermal Pollution</vt:lpstr>
      <vt:lpstr>The van der Waals Equation</vt:lpstr>
      <vt:lpstr>Презентация PowerPoint</vt:lpstr>
      <vt:lpstr>The van der Waals Equation</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11. Heat engines. Second law of Thermodynamics. Entropy</dc:title>
  <dc:creator>Alihuseyn Dovlatov</dc:creator>
  <cp:lastModifiedBy>user</cp:lastModifiedBy>
  <cp:revision>11</cp:revision>
  <dcterms:created xsi:type="dcterms:W3CDTF">2006-08-16T00:00:00Z</dcterms:created>
  <dcterms:modified xsi:type="dcterms:W3CDTF">2020-02-12T11:02:24Z</dcterms:modified>
</cp:coreProperties>
</file>