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89" r:id="rId2"/>
    <p:sldId id="290" r:id="rId3"/>
    <p:sldId id="321" r:id="rId4"/>
    <p:sldId id="330" r:id="rId5"/>
    <p:sldId id="322" r:id="rId6"/>
    <p:sldId id="323" r:id="rId7"/>
    <p:sldId id="324" r:id="rId8"/>
    <p:sldId id="325" r:id="rId9"/>
    <p:sldId id="326" r:id="rId10"/>
    <p:sldId id="327" r:id="rId11"/>
    <p:sldId id="328" r:id="rId12"/>
    <p:sldId id="329" r:id="rId13"/>
    <p:sldId id="291" r:id="rId14"/>
    <p:sldId id="292" r:id="rId15"/>
    <p:sldId id="310" r:id="rId16"/>
    <p:sldId id="257" r:id="rId17"/>
    <p:sldId id="312" r:id="rId18"/>
    <p:sldId id="336" r:id="rId19"/>
    <p:sldId id="298" r:id="rId20"/>
    <p:sldId id="331" r:id="rId21"/>
    <p:sldId id="299" r:id="rId22"/>
    <p:sldId id="333" r:id="rId23"/>
    <p:sldId id="300" r:id="rId24"/>
    <p:sldId id="332" r:id="rId25"/>
    <p:sldId id="334" r:id="rId26"/>
    <p:sldId id="335" r:id="rId27"/>
    <p:sldId id="337" r:id="rId28"/>
    <p:sldId id="338" r:id="rId29"/>
    <p:sldId id="297" r:id="rId30"/>
    <p:sldId id="270" r:id="rId31"/>
    <p:sldId id="319" r:id="rId32"/>
    <p:sldId id="339" r:id="rId33"/>
    <p:sldId id="340" r:id="rId34"/>
    <p:sldId id="341" r:id="rId35"/>
    <p:sldId id="342" r:id="rId36"/>
    <p:sldId id="343" r:id="rId37"/>
    <p:sldId id="344" r:id="rId38"/>
    <p:sldId id="345" r:id="rId39"/>
    <p:sldId id="352" r:id="rId40"/>
    <p:sldId id="353" r:id="rId41"/>
    <p:sldId id="354" r:id="rId42"/>
    <p:sldId id="355" r:id="rId43"/>
    <p:sldId id="356" r:id="rId44"/>
    <p:sldId id="357" r:id="rId45"/>
    <p:sldId id="346" r:id="rId46"/>
    <p:sldId id="347" r:id="rId47"/>
    <p:sldId id="348" r:id="rId48"/>
    <p:sldId id="349" r:id="rId49"/>
    <p:sldId id="350" r:id="rId50"/>
    <p:sldId id="351" r:id="rId5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1" autoAdjust="0"/>
    <p:restoredTop sz="94660"/>
  </p:normalViewPr>
  <p:slideViewPr>
    <p:cSldViewPr>
      <p:cViewPr>
        <p:scale>
          <a:sx n="95" d="100"/>
          <a:sy n="95" d="100"/>
        </p:scale>
        <p:origin x="-1266"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NULL"/><Relationship Id="rId1" Type="http://schemas.openxmlformats.org/officeDocument/2006/relationships/image" Target="../media/image19.jpeg"/><Relationship Id="rId5" Type="http://schemas.openxmlformats.org/officeDocument/2006/relationships/image" Target="../media/image22.wmf"/><Relationship Id="rId4" Type="http://schemas.openxmlformats.org/officeDocument/2006/relationships/image" Target="../media/image21.jpe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NULL"/><Relationship Id="rId1" Type="http://schemas.openxmlformats.org/officeDocument/2006/relationships/image" Target="../media/image21.jpeg"/><Relationship Id="rId5" Type="http://schemas.openxmlformats.org/officeDocument/2006/relationships/image" Target="../media/image28.wmf"/><Relationship Id="rId4" Type="http://schemas.openxmlformats.org/officeDocument/2006/relationships/image" Target="../media/image19.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NULL"/><Relationship Id="rId1" Type="http://schemas.openxmlformats.org/officeDocument/2006/relationships/image" Target="../media/image19.jpe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51DF25-3DBE-454E-A755-AC870C75376C}" type="datetimeFigureOut">
              <a:rPr lang="ru-RU" smtClean="0"/>
              <a:t>12.02.2020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C5981C-3ED7-4C48-AC40-4102C495E461}" type="slidenum">
              <a:rPr lang="ru-RU" smtClean="0"/>
              <a:t>‹#›</a:t>
            </a:fld>
            <a:endParaRPr lang="ru-RU"/>
          </a:p>
        </p:txBody>
      </p:sp>
    </p:spTree>
    <p:extLst>
      <p:ext uri="{BB962C8B-B14F-4D97-AF65-F5344CB8AC3E}">
        <p14:creationId xmlns:p14="http://schemas.microsoft.com/office/powerpoint/2010/main" val="182182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6"/>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9"/>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12.02.2020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12.02.2020</a:t>
            </a:fld>
            <a:endParaRPr lang="ru-RU"/>
          </a:p>
        </p:txBody>
      </p:sp>
      <p:sp>
        <p:nvSpPr>
          <p:cNvPr id="5" name="Нижний колонтитул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differencebetween.net/science/difference-between-mass-and-volume/" TargetMode="Externa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oleObject" Target="../embeddings/oleObject1.bin"/><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5.pn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20.wmf"/><Relationship Id="rId9"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9.png"/><Relationship Id="rId7"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wmf"/><Relationship Id="rId11" Type="http://schemas.openxmlformats.org/officeDocument/2006/relationships/image" Target="../media/image31.jpeg"/><Relationship Id="rId5" Type="http://schemas.openxmlformats.org/officeDocument/2006/relationships/oleObject" Target="../embeddings/oleObject3.bin"/><Relationship Id="rId10" Type="http://schemas.openxmlformats.org/officeDocument/2006/relationships/image" Target="../media/image19.jpeg"/><Relationship Id="rId4" Type="http://schemas.openxmlformats.org/officeDocument/2006/relationships/image" Target="../media/image30.png"/><Relationship Id="rId9" Type="http://schemas.openxmlformats.org/officeDocument/2006/relationships/image" Target="../media/image28.wmf"/></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4.jpeg"/><Relationship Id="rId5" Type="http://schemas.openxmlformats.org/officeDocument/2006/relationships/image" Target="../media/image19.jpeg"/><Relationship Id="rId4" Type="http://schemas.openxmlformats.org/officeDocument/2006/relationships/image" Target="../media/image33.wmf"/></Relationships>
</file>

<file path=ppt/slides/_rels/slide24.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44.wmf"/><Relationship Id="rId2" Type="http://schemas.openxmlformats.org/officeDocument/2006/relationships/slideLayout" Target="../slideLayouts/slideLayout2.xml"/><Relationship Id="rId16" Type="http://schemas.openxmlformats.org/officeDocument/2006/relationships/image" Target="../media/image46.wmf"/><Relationship Id="rId1" Type="http://schemas.openxmlformats.org/officeDocument/2006/relationships/vmlDrawing" Target="../drawings/vmlDrawing4.vml"/><Relationship Id="rId6" Type="http://schemas.openxmlformats.org/officeDocument/2006/relationships/image" Target="../media/image41.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9.bin"/><Relationship Id="rId14" Type="http://schemas.openxmlformats.org/officeDocument/2006/relationships/image" Target="../media/image4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eg"/><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5.gif"/><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8.gi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6.xml"/><Relationship Id="rId4" Type="http://schemas.openxmlformats.org/officeDocument/2006/relationships/image" Target="../media/image81.png"/></Relationships>
</file>

<file path=ppt/slides/_rels/slide49.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user\Desktop\fizika\kinetic-theory-of-gases-F63C5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648737"/>
            <a:ext cx="3600400" cy="3268055"/>
          </a:xfrm>
          <a:prstGeom prst="rect">
            <a:avLst/>
          </a:prstGeom>
          <a:noFill/>
          <a:extLst>
            <a:ext uri="{909E8E84-426E-40DD-AFC4-6F175D3DCCD1}">
              <a14:hiddenFill xmlns:a14="http://schemas.microsoft.com/office/drawing/2010/main">
                <a:solidFill>
                  <a:srgbClr val="FFFFFF"/>
                </a:solidFill>
              </a14:hiddenFill>
            </a:ext>
          </a:extLst>
        </p:spPr>
      </p:pic>
      <p:sp>
        <p:nvSpPr>
          <p:cNvPr id="183307" name="Rectangle 11"/>
          <p:cNvSpPr>
            <a:spLocks noChangeArrowheads="1"/>
          </p:cNvSpPr>
          <p:nvPr/>
        </p:nvSpPr>
        <p:spPr bwMode="auto">
          <a:xfrm>
            <a:off x="685800" y="4581129"/>
            <a:ext cx="8153400" cy="1728191"/>
          </a:xfrm>
          <a:prstGeom prst="rect">
            <a:avLst/>
          </a:prstGeom>
          <a:solidFill>
            <a:schemeClr val="accent6">
              <a:lumMod val="60000"/>
              <a:lumOff val="40000"/>
            </a:schemeClr>
          </a:solidFill>
          <a:ln w="9525">
            <a:noFill/>
            <a:miter lim="800000"/>
            <a:headEnd/>
            <a:tailEnd/>
          </a:ln>
          <a:effectLst/>
        </p:spPr>
        <p:txBody>
          <a:bodyPr/>
          <a:lstStyle/>
          <a:p>
            <a:pPr algn="ctr">
              <a:lnSpc>
                <a:spcPct val="80000"/>
              </a:lnSpc>
              <a:spcBef>
                <a:spcPct val="20000"/>
              </a:spcBef>
              <a:buClr>
                <a:schemeClr val="hlink"/>
              </a:buClr>
              <a:buFont typeface="Wingdings" pitchFamily="2" charset="2"/>
              <a:buNone/>
              <a:defRPr/>
            </a:pPr>
            <a:endParaRPr lang="az-Latn-AZ" sz="2800" b="1" i="1" dirty="0">
              <a:solidFill>
                <a:schemeClr val="bg1"/>
              </a:solidFill>
              <a:effectLst>
                <a:outerShdw blurRad="38100" dist="38100" dir="2700000" algn="tl">
                  <a:srgbClr val="000000"/>
                </a:outerShdw>
              </a:effectLst>
              <a:latin typeface="Times New Roman" pitchFamily="18" charset="0"/>
              <a:cs typeface="Times New Roman" pitchFamily="18" charset="0"/>
            </a:endParaRPr>
          </a:p>
          <a:p>
            <a:pPr algn="ctr">
              <a:lnSpc>
                <a:spcPct val="80000"/>
              </a:lnSpc>
              <a:spcBef>
                <a:spcPct val="20000"/>
              </a:spcBef>
              <a:buClr>
                <a:schemeClr val="hlink"/>
              </a:buClr>
              <a:defRPr/>
            </a:pPr>
            <a:r>
              <a:rPr lang="en-US" sz="2800" b="1" i="1" dirty="0">
                <a:solidFill>
                  <a:srgbClr val="00000C"/>
                </a:solidFill>
                <a:effectLst>
                  <a:outerShdw blurRad="38100" dist="38100" dir="2700000" algn="tl">
                    <a:srgbClr val="FFFFFF"/>
                  </a:outerShdw>
                </a:effectLst>
                <a:latin typeface="Times New Roman" pitchFamily="18" charset="0"/>
                <a:cs typeface="Times New Roman" pitchFamily="18" charset="0"/>
              </a:rPr>
              <a:t>Lecture </a:t>
            </a:r>
            <a:r>
              <a:rPr lang="en-US" sz="2800" b="1" i="1" dirty="0">
                <a:solidFill>
                  <a:srgbClr val="00000C"/>
                </a:solidFill>
                <a:effectLst>
                  <a:outerShdw blurRad="38100" dist="38100" dir="2700000" algn="tl">
                    <a:srgbClr val="FFFFFF"/>
                  </a:outerShdw>
                </a:effectLst>
                <a:latin typeface="Times New Roman" pitchFamily="18" charset="0"/>
                <a:cs typeface="Times New Roman" pitchFamily="18" charset="0"/>
              </a:rPr>
              <a:t>5</a:t>
            </a:r>
            <a:r>
              <a:rPr lang="en-US" sz="2800" b="1" i="1" dirty="0" smtClean="0">
                <a:solidFill>
                  <a:srgbClr val="00000C"/>
                </a:solidFill>
                <a:effectLst>
                  <a:outerShdw blurRad="38100" dist="38100" dir="2700000" algn="tl">
                    <a:srgbClr val="FFFFFF"/>
                  </a:outerShdw>
                </a:effectLst>
                <a:latin typeface="Times New Roman" pitchFamily="18" charset="0"/>
                <a:cs typeface="Times New Roman" pitchFamily="18" charset="0"/>
              </a:rPr>
              <a:t>. </a:t>
            </a:r>
            <a:r>
              <a:rPr lang="en-US" sz="2800" b="1" i="1" dirty="0">
                <a:solidFill>
                  <a:srgbClr val="00000C"/>
                </a:solidFill>
                <a:effectLst>
                  <a:outerShdw blurRad="38100" dist="38100" dir="2700000" algn="tl">
                    <a:srgbClr val="FFFFFF"/>
                  </a:outerShdw>
                </a:effectLst>
                <a:latin typeface="Times New Roman" pitchFamily="18" charset="0"/>
                <a:cs typeface="Times New Roman" pitchFamily="18" charset="0"/>
              </a:rPr>
              <a:t>Molecular-kinetic theory of </a:t>
            </a:r>
            <a:r>
              <a:rPr lang="en-US" sz="2800" b="1" i="1" dirty="0" smtClean="0">
                <a:solidFill>
                  <a:srgbClr val="00000C"/>
                </a:solidFill>
                <a:effectLst>
                  <a:outerShdw blurRad="38100" dist="38100" dir="2700000" algn="tl">
                    <a:srgbClr val="FFFFFF"/>
                  </a:outerShdw>
                </a:effectLst>
                <a:latin typeface="Times New Roman" pitchFamily="18" charset="0"/>
                <a:cs typeface="Times New Roman" pitchFamily="18" charset="0"/>
              </a:rPr>
              <a:t>gases</a:t>
            </a:r>
          </a:p>
          <a:p>
            <a:pPr algn="ctr">
              <a:lnSpc>
                <a:spcPct val="80000"/>
              </a:lnSpc>
              <a:spcBef>
                <a:spcPct val="20000"/>
              </a:spcBef>
              <a:buClr>
                <a:schemeClr val="hlink"/>
              </a:buClr>
              <a:buFont typeface="Wingdings" pitchFamily="2" charset="2"/>
              <a:buNone/>
              <a:defRPr/>
            </a:pPr>
            <a:endParaRPr lang="en-US" sz="2800" b="1" i="1" dirty="0">
              <a:solidFill>
                <a:srgbClr val="000000"/>
              </a:solidFill>
              <a:effectLst>
                <a:outerShdw blurRad="38100" dist="38100" dir="2700000" algn="tl">
                  <a:srgbClr val="FFFFFF"/>
                </a:outerShdw>
              </a:effectLst>
              <a:latin typeface="Times New Roman" pitchFamily="18" charset="0"/>
              <a:cs typeface="Times New Roman" pitchFamily="18" charset="0"/>
            </a:endParaRPr>
          </a:p>
          <a:p>
            <a:pPr>
              <a:lnSpc>
                <a:spcPct val="80000"/>
              </a:lnSpc>
              <a:spcBef>
                <a:spcPct val="20000"/>
              </a:spcBef>
              <a:buClr>
                <a:schemeClr val="hlink"/>
              </a:buClr>
              <a:buFont typeface="Wingdings" pitchFamily="2" charset="2"/>
              <a:buNone/>
              <a:defRPr/>
            </a:pPr>
            <a:r>
              <a:rPr lang="en-US" sz="800" b="1" i="1" dirty="0">
                <a:solidFill>
                  <a:srgbClr val="000000"/>
                </a:solidFill>
                <a:effectLst>
                  <a:outerShdw blurRad="38100" dist="38100" dir="2700000" algn="tl">
                    <a:srgbClr val="FFFFFF"/>
                  </a:outerShdw>
                </a:effectLst>
                <a:latin typeface="Times New Roman" pitchFamily="18" charset="0"/>
                <a:cs typeface="Times New Roman" pitchFamily="18" charset="0"/>
              </a:rPr>
              <a:t>                                                        </a:t>
            </a:r>
          </a:p>
          <a:p>
            <a:pPr>
              <a:lnSpc>
                <a:spcPct val="80000"/>
              </a:lnSpc>
              <a:spcBef>
                <a:spcPct val="20000"/>
              </a:spcBef>
              <a:buClr>
                <a:schemeClr val="hlink"/>
              </a:buClr>
              <a:buFont typeface="Wingdings" pitchFamily="2" charset="2"/>
              <a:buNone/>
              <a:defRPr/>
            </a:pPr>
            <a:r>
              <a:rPr lang="en-US" sz="800" b="1" i="1" dirty="0">
                <a:solidFill>
                  <a:srgbClr val="000000"/>
                </a:solidFill>
                <a:effectLst>
                  <a:outerShdw blurRad="38100" dist="38100" dir="2700000" algn="tl">
                    <a:srgbClr val="FFFFFF"/>
                  </a:outerShdw>
                </a:effectLst>
                <a:latin typeface="Times New Roman" pitchFamily="18" charset="0"/>
                <a:cs typeface="Times New Roman" pitchFamily="18" charset="0"/>
              </a:rPr>
              <a:t>                                                  </a:t>
            </a:r>
          </a:p>
        </p:txBody>
      </p:sp>
      <p:sp>
        <p:nvSpPr>
          <p:cNvPr id="8196" name="Rectangle 10"/>
          <p:cNvSpPr>
            <a:spLocks noChangeArrowheads="1"/>
          </p:cNvSpPr>
          <p:nvPr/>
        </p:nvSpPr>
        <p:spPr bwMode="auto">
          <a:xfrm>
            <a:off x="1447800" y="0"/>
            <a:ext cx="6629400" cy="16764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en-US" sz="2800" b="1" i="1">
                <a:solidFill>
                  <a:srgbClr val="FF0000"/>
                </a:solidFill>
                <a:latin typeface="Times New Roman" pitchFamily="18" charset="0"/>
                <a:cs typeface="Times New Roman" pitchFamily="18" charset="0"/>
              </a:rPr>
              <a:t>Subject:</a:t>
            </a:r>
            <a:r>
              <a:rPr lang="az-Latn-AZ" sz="2800" b="1" i="1">
                <a:solidFill>
                  <a:srgbClr val="FF0000"/>
                </a:solidFill>
                <a:latin typeface="Times New Roman" pitchFamily="18" charset="0"/>
                <a:cs typeface="Times New Roman" pitchFamily="18" charset="0"/>
              </a:rPr>
              <a:t> </a:t>
            </a:r>
            <a:r>
              <a:rPr lang="en-US" sz="2800" b="1" i="1">
                <a:solidFill>
                  <a:srgbClr val="FF0000"/>
                </a:solidFill>
                <a:latin typeface="Times New Roman" pitchFamily="18" charset="0"/>
                <a:cs typeface="Times New Roman" pitchFamily="18" charset="0"/>
              </a:rPr>
              <a:t>Physics 1 </a:t>
            </a:r>
            <a:br>
              <a:rPr lang="en-US" sz="2800" b="1" i="1">
                <a:solidFill>
                  <a:srgbClr val="FF0000"/>
                </a:solidFill>
                <a:latin typeface="Times New Roman" pitchFamily="18" charset="0"/>
                <a:cs typeface="Times New Roman" pitchFamily="18" charset="0"/>
              </a:rPr>
            </a:br>
            <a:r>
              <a:rPr lang="az-Latn-AZ" sz="2800" b="1" i="1">
                <a:solidFill>
                  <a:srgbClr val="FF0000"/>
                </a:solidFill>
                <a:latin typeface="Times New Roman" pitchFamily="18" charset="0"/>
                <a:cs typeface="Times New Roman" pitchFamily="18" charset="0"/>
              </a:rPr>
              <a:t>İnstru</a:t>
            </a:r>
            <a:r>
              <a:rPr lang="en-US" sz="2800" b="1" i="1">
                <a:solidFill>
                  <a:srgbClr val="FF0000"/>
                </a:solidFill>
                <a:latin typeface="Times New Roman" pitchFamily="18" charset="0"/>
                <a:cs typeface="Times New Roman" pitchFamily="18" charset="0"/>
              </a:rPr>
              <a:t>c</a:t>
            </a:r>
            <a:r>
              <a:rPr lang="az-Latn-AZ" sz="2800" b="1" i="1">
                <a:solidFill>
                  <a:srgbClr val="FF0000"/>
                </a:solidFill>
                <a:latin typeface="Times New Roman" pitchFamily="18" charset="0"/>
                <a:cs typeface="Times New Roman" pitchFamily="18" charset="0"/>
              </a:rPr>
              <a:t>tor</a:t>
            </a:r>
            <a:r>
              <a:rPr lang="en-US" sz="2800" b="1" i="1">
                <a:solidFill>
                  <a:srgbClr val="FF0000"/>
                </a:solidFill>
                <a:latin typeface="Times New Roman" pitchFamily="18" charset="0"/>
                <a:cs typeface="Times New Roman" pitchFamily="18" charset="0"/>
              </a:rPr>
              <a:t>: </a:t>
            </a:r>
            <a:r>
              <a:rPr lang="az-Latn-AZ" sz="2800" b="1" i="1">
                <a:solidFill>
                  <a:srgbClr val="FF0000"/>
                </a:solidFill>
                <a:latin typeface="Times New Roman" pitchFamily="18" charset="0"/>
                <a:cs typeface="Times New Roman" pitchFamily="18" charset="0"/>
              </a:rPr>
              <a:t>Ph.D. </a:t>
            </a:r>
            <a:r>
              <a:rPr lang="en-US" sz="2800" b="1" i="1">
                <a:solidFill>
                  <a:srgbClr val="FF0000"/>
                </a:solidFill>
                <a:latin typeface="Times New Roman" pitchFamily="18" charset="0"/>
                <a:cs typeface="Times New Roman" pitchFamily="18" charset="0"/>
              </a:rPr>
              <a:t>Khuraman Ahmadova</a:t>
            </a:r>
            <a:br>
              <a:rPr lang="en-US" sz="2800" b="1" i="1">
                <a:solidFill>
                  <a:srgbClr val="FF0000"/>
                </a:solidFill>
                <a:latin typeface="Times New Roman" pitchFamily="18" charset="0"/>
                <a:cs typeface="Times New Roman" pitchFamily="18" charset="0"/>
              </a:rPr>
            </a:br>
            <a:r>
              <a:rPr lang="en-US" sz="2800" b="1" i="1">
                <a:solidFill>
                  <a:srgbClr val="FF0000"/>
                </a:solidFill>
                <a:latin typeface="Times New Roman" pitchFamily="18" charset="0"/>
                <a:cs typeface="Times New Roman" pitchFamily="18" charset="0"/>
              </a:rPr>
              <a:t>x.khalilova@rambler.ru</a:t>
            </a:r>
          </a:p>
        </p:txBody>
      </p:sp>
    </p:spTree>
    <p:extLst>
      <p:ext uri="{BB962C8B-B14F-4D97-AF65-F5344CB8AC3E}">
        <p14:creationId xmlns:p14="http://schemas.microsoft.com/office/powerpoint/2010/main" val="1691510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85720" y="928670"/>
            <a:ext cx="8572560" cy="2308324"/>
          </a:xfrm>
          <a:prstGeom prst="rect">
            <a:avLst/>
          </a:prstGeom>
        </p:spPr>
        <p:txBody>
          <a:bodyPr wrap="square">
            <a:spAutoFit/>
          </a:bodyPr>
          <a:lstStyle/>
          <a:p>
            <a:pPr indent="457200" algn="just"/>
            <a:r>
              <a:rPr lang="en-US" sz="2400" dirty="0">
                <a:latin typeface="Times New Roman" pitchFamily="18" charset="0"/>
                <a:cs typeface="Times New Roman" pitchFamily="18" charset="0"/>
              </a:rPr>
              <a:t>A high thermal conductivity indicates a good heat conductor; a low thermal conductivity indicates a good heat insulator.</a:t>
            </a:r>
          </a:p>
          <a:p>
            <a:pPr indent="457200" algn="just"/>
            <a:r>
              <a:rPr lang="en-US" sz="2400" dirty="0">
                <a:latin typeface="Times New Roman" pitchFamily="18" charset="0"/>
                <a:cs typeface="Times New Roman" pitchFamily="18" charset="0"/>
              </a:rPr>
              <a:t>The effectiveness of insulation is rated by another quantity, called </a:t>
            </a:r>
            <a:r>
              <a:rPr lang="en-US" sz="2400" b="1" dirty="0">
                <a:latin typeface="Times New Roman" pitchFamily="18" charset="0"/>
                <a:cs typeface="Times New Roman" pitchFamily="18" charset="0"/>
              </a:rPr>
              <a:t>thermal resistance</a:t>
            </a:r>
            <a:r>
              <a:rPr lang="en-US" sz="2400" dirty="0">
                <a:latin typeface="Times New Roman" pitchFamily="18" charset="0"/>
                <a:cs typeface="Times New Roman" pitchFamily="18" charset="0"/>
              </a:rPr>
              <a:t>, or</a:t>
            </a:r>
            <a:r>
              <a:rPr lang="en-US" sz="2400" i="1" dirty="0">
                <a:latin typeface="Times New Roman" pitchFamily="18" charset="0"/>
                <a:cs typeface="Times New Roman" pitchFamily="18" charset="0"/>
              </a:rPr>
              <a:t> R</a:t>
            </a:r>
            <a:r>
              <a:rPr lang="en-US" sz="2400" dirty="0">
                <a:latin typeface="Times New Roman" pitchFamily="18" charset="0"/>
                <a:cs typeface="Times New Roman" pitchFamily="18" charset="0"/>
              </a:rPr>
              <a:t> value. The</a:t>
            </a:r>
            <a:r>
              <a:rPr lang="en-US" sz="2400" b="1" dirty="0">
                <a:latin typeface="Times New Roman" pitchFamily="18" charset="0"/>
                <a:cs typeface="Times New Roman" pitchFamily="18" charset="0"/>
              </a:rPr>
              <a:t> R value</a:t>
            </a:r>
            <a:r>
              <a:rPr lang="en-US" sz="2400" dirty="0">
                <a:latin typeface="Times New Roman" pitchFamily="18" charset="0"/>
                <a:cs typeface="Times New Roman" pitchFamily="18" charset="0"/>
              </a:rPr>
              <a:t> is the ratio of a material's thickness to its thermal conductivity:</a:t>
            </a:r>
            <a:endParaRPr lang="ru-RU"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L/K</a:t>
            </a:r>
            <a:endParaRPr lang="ru-RU" sz="2400" dirty="0">
              <a:latin typeface="Times New Roman" pitchFamily="18" charset="0"/>
              <a:cs typeface="Times New Roman" pitchFamily="18" charset="0"/>
            </a:endParaRPr>
          </a:p>
        </p:txBody>
      </p:sp>
      <p:sp>
        <p:nvSpPr>
          <p:cNvPr id="4" name="Заголовок 1"/>
          <p:cNvSpPr txBox="1">
            <a:spLocks/>
          </p:cNvSpPr>
          <p:nvPr/>
        </p:nvSpPr>
        <p:spPr>
          <a:xfrm>
            <a:off x="500034" y="0"/>
            <a:ext cx="8229600" cy="92867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Heat Transfer</a:t>
            </a:r>
            <a:r>
              <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sz="4000" b="0" i="0" u="sng" strike="noStrike" kern="1200" cap="none" spc="0" normalizeH="0" baseline="0" noProof="0" dirty="0">
                <a:ln>
                  <a:noFill/>
                </a:ln>
                <a:solidFill>
                  <a:srgbClr val="C00000"/>
                </a:solidFill>
                <a:effectLst/>
                <a:uLnTx/>
                <a:uFillTx/>
                <a:latin typeface="Times New Roman" pitchFamily="18" charset="0"/>
                <a:ea typeface="+mj-ea"/>
                <a:cs typeface="Times New Roman" pitchFamily="18" charset="0"/>
              </a:rPr>
              <a:t>Conduction</a:t>
            </a:r>
            <a:endParaRPr kumimoji="0" lang="ru-RU" sz="4000" b="0" i="0" u="none" strike="noStrike" kern="1200" cap="none" spc="0" normalizeH="0" baseline="0" noProof="0" dirty="0">
              <a:ln>
                <a:noFill/>
              </a:ln>
              <a:solidFill>
                <a:srgbClr val="C00000"/>
              </a:solidFill>
              <a:effectLst/>
              <a:uLnTx/>
              <a:uFillTx/>
              <a:latin typeface="+mj-lt"/>
              <a:ea typeface="+mj-ea"/>
              <a:cs typeface="+mj-cs"/>
            </a:endParaRPr>
          </a:p>
        </p:txBody>
      </p:sp>
      <p:sp>
        <p:nvSpPr>
          <p:cNvPr id="5" name="Rectangle 1"/>
          <p:cNvSpPr>
            <a:spLocks noChangeArrowheads="1"/>
          </p:cNvSpPr>
          <p:nvPr/>
        </p:nvSpPr>
        <p:spPr bwMode="auto">
          <a:xfrm>
            <a:off x="214314" y="3535167"/>
            <a:ext cx="8786842" cy="310854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Example</a:t>
            </a:r>
            <a:endParaRPr kumimoji="0" lang="ru-RU" sz="2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Heat conduction from an oven.</a:t>
            </a:r>
            <a:endParaRPr kumimoji="0" lang="ru-RU" sz="2800" b="0" i="0" u="sng"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small oven has a surface area of 0.20 m</a:t>
            </a:r>
            <a:r>
              <a:rPr kumimoji="0" lang="en-US" sz="28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2</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insulated walls are 1.5 cm thick with an average thermal conductivity of 4.0 x 10</a:t>
            </a:r>
            <a:r>
              <a:rPr kumimoji="0" lang="en-US" sz="28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-2</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W/m</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a:rPr>
              <a:t></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 What is the rate of heat loss if the temperature inside the oven is maintained at 220°C and the outside temperature is 20°C?</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50450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142844" y="487025"/>
            <a:ext cx="8858312" cy="63709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165100" algn="just" fontAlgn="base">
              <a:spcBef>
                <a:spcPct val="0"/>
              </a:spcBef>
              <a:spcAft>
                <a:spcPct val="0"/>
              </a:spcAf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rate at which an object radiates energy is proportional to its surface area A and to the fourth power of its absolute temperature T. </a:t>
            </a:r>
            <a:r>
              <a:rPr lang="en-US" sz="2400" dirty="0">
                <a:latin typeface="Times New Roman" pitchFamily="18" charset="0"/>
                <a:cs typeface="Times New Roman" pitchFamily="18" charset="0"/>
              </a:rPr>
              <a:t>The total energy radiated from an object per unit time is</a:t>
            </a:r>
          </a:p>
          <a:p>
            <a:pPr lvl="0" indent="165100" algn="just" fontAlgn="base">
              <a:spcBef>
                <a:spcPct val="0"/>
              </a:spcBef>
              <a:spcAft>
                <a:spcPct val="0"/>
              </a:spcAft>
            </a:pPr>
            <a:endParaRPr lang="en-US" sz="1400" dirty="0">
              <a:latin typeface="Times New Roman" pitchFamily="18" charset="0"/>
              <a:cs typeface="Times New Roman" pitchFamily="18" charset="0"/>
            </a:endParaRPr>
          </a:p>
          <a:p>
            <a:pPr lvl="0" indent="165100" algn="ctr" eaLnBrk="0" fontAlgn="base" hangingPunct="0">
              <a:spcBef>
                <a:spcPct val="0"/>
              </a:spcBef>
              <a:spcAft>
                <a:spcPct val="0"/>
              </a:spcAf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 = σeAT</a:t>
            </a:r>
            <a:r>
              <a:rPr kumimoji="0" lang="en-US" sz="24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4</a:t>
            </a:r>
            <a:r>
              <a:rPr lang="en-US" sz="2400" dirty="0">
                <a:latin typeface="Times New Roman" pitchFamily="18" charset="0"/>
                <a:cs typeface="Times New Roman" pitchFamily="18" charset="0"/>
              </a:rPr>
              <a:t> 	       the</a:t>
            </a:r>
            <a:r>
              <a:rPr lang="en-US" sz="2400" b="1" dirty="0">
                <a:latin typeface="Times New Roman" pitchFamily="18" charset="0"/>
                <a:cs typeface="Times New Roman" pitchFamily="18" charset="0"/>
              </a:rPr>
              <a:t> Stefan-Boltzmann</a:t>
            </a:r>
            <a:r>
              <a:rPr lang="en-US" sz="2400" dirty="0">
                <a:latin typeface="Times New Roman" pitchFamily="18" charset="0"/>
                <a:cs typeface="Times New Roman" pitchFamily="18" charset="0"/>
              </a:rPr>
              <a:t> law</a:t>
            </a:r>
          </a:p>
          <a:p>
            <a:pPr lvl="0" indent="165100" algn="just" eaLnBrk="0" fontAlgn="base" hangingPunct="0">
              <a:spcBef>
                <a:spcPct val="0"/>
              </a:spcBef>
              <a:spcAft>
                <a:spcPct val="0"/>
              </a:spcAft>
            </a:pPr>
            <a:endParaRPr lang="en-US" sz="2400" dirty="0">
              <a:latin typeface="Times New Roman" pitchFamily="18" charset="0"/>
              <a:cs typeface="Times New Roman" pitchFamily="18" charset="0"/>
            </a:endParaRPr>
          </a:p>
          <a:p>
            <a:pPr lvl="0" indent="165100" algn="just" eaLnBrk="0" fontAlgn="base" hangingPunct="0">
              <a:spcBef>
                <a:spcPct val="0"/>
              </a:spcBef>
              <a:spcAft>
                <a:spcPct val="0"/>
              </a:spcAft>
            </a:pPr>
            <a:r>
              <a:rPr kumimoji="0" lang="en-US"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σ</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US" sz="2400" i="1" dirty="0">
                <a:latin typeface="Times New Roman" pitchFamily="18" charset="0"/>
                <a:ea typeface="Times New Roman" pitchFamily="18" charset="0"/>
                <a:cs typeface="Times New Roman" pitchFamily="18" charset="0"/>
              </a:rPr>
              <a:t>= </a:t>
            </a:r>
            <a:r>
              <a:rPr lang="en-US" sz="2400" dirty="0">
                <a:latin typeface="Times New Roman" pitchFamily="18" charset="0"/>
                <a:ea typeface="Times New Roman" pitchFamily="18" charset="0"/>
                <a:cs typeface="Times New Roman" pitchFamily="18" charset="0"/>
              </a:rPr>
              <a:t>5.67 x 10 </a:t>
            </a:r>
            <a:r>
              <a:rPr lang="en-US" sz="2400" baseline="30000" dirty="0">
                <a:latin typeface="Times New Roman" pitchFamily="18" charset="0"/>
                <a:ea typeface="Times New Roman" pitchFamily="18" charset="0"/>
                <a:cs typeface="Times New Roman" pitchFamily="18" charset="0"/>
              </a:rPr>
              <a:t>-8</a:t>
            </a:r>
            <a:r>
              <a:rPr lang="en-US" sz="2400" dirty="0">
                <a:latin typeface="Times New Roman" pitchFamily="18" charset="0"/>
                <a:ea typeface="Times New Roman" pitchFamily="18" charset="0"/>
                <a:cs typeface="Times New Roman" pitchFamily="18" charset="0"/>
              </a:rPr>
              <a:t> W·m</a:t>
            </a:r>
            <a:r>
              <a:rPr lang="en-US" sz="2400" baseline="30000" dirty="0">
                <a:latin typeface="Times New Roman" pitchFamily="18" charset="0"/>
                <a:ea typeface="Times New Roman" pitchFamily="18" charset="0"/>
                <a:cs typeface="Times New Roman" pitchFamily="18" charset="0"/>
              </a:rPr>
              <a:t>-2</a:t>
            </a:r>
            <a:r>
              <a:rPr lang="en-US" sz="2400" dirty="0">
                <a:latin typeface="Times New Roman" pitchFamily="18" charset="0"/>
                <a:ea typeface="Times New Roman" pitchFamily="18" charset="0"/>
                <a:cs typeface="Times New Roman" pitchFamily="18" charset="0"/>
              </a:rPr>
              <a:t>K</a:t>
            </a:r>
            <a:r>
              <a:rPr lang="en-US" sz="2400" baseline="30000" dirty="0">
                <a:latin typeface="Times New Roman" pitchFamily="18" charset="0"/>
                <a:ea typeface="Times New Roman" pitchFamily="18" charset="0"/>
                <a:cs typeface="Times New Roman" pitchFamily="18" charset="0"/>
              </a:rPr>
              <a:t>-4</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is the Stefan-Boltzmann constant,</a:t>
            </a:r>
          </a:p>
          <a:p>
            <a:pPr lvl="0" indent="457200" algn="just" fontAlgn="base">
              <a:spcBef>
                <a:spcPct val="0"/>
              </a:spcBef>
              <a:spcAft>
                <a:spcPct val="0"/>
              </a:spcAft>
            </a:pPr>
            <a:r>
              <a:rPr lang="en-US" sz="2400" dirty="0">
                <a:latin typeface="Times New Roman" pitchFamily="18" charset="0"/>
                <a:ea typeface="Times New Roman" pitchFamily="18" charset="0"/>
                <a:cs typeface="Times New Roman" pitchFamily="18" charset="0"/>
              </a:rPr>
              <a:t>e</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is a constant for </a:t>
            </a:r>
            <a:r>
              <a:rPr kumimoji="0" lang="en-US" sz="24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given body </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called the</a:t>
            </a:r>
            <a:r>
              <a:rPr kumimoji="0" lang="en-US"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400" b="0" i="1"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emissivity</a:t>
            </a:r>
            <a:r>
              <a:rPr kumimoji="0" lang="en-US"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emissivity is a dimensionless number between 0 and 1 that describes the nature of the emitting surface. The emissivity is larger for dark, rough surfaces and smaller for smooth, shiny ones</a:t>
            </a:r>
            <a:r>
              <a:rPr lang="en-US" sz="2400" dirty="0">
                <a:latin typeface="Times New Roman" pitchFamily="18" charset="0"/>
                <a:ea typeface="Times New Roman" pitchFamily="18" charset="0"/>
                <a:cs typeface="Times New Roman" pitchFamily="18" charset="0"/>
              </a:rPr>
              <a:t>. The book in your hand is radiating, but it is also absorbing radiation from its surroundings. If the book (or other object) is at a temperature </a:t>
            </a:r>
            <a:r>
              <a:rPr lang="en-US" sz="2400" b="1" dirty="0">
                <a:latin typeface="Times New Roman" pitchFamily="18" charset="0"/>
                <a:ea typeface="Times New Roman" pitchFamily="18" charset="0"/>
                <a:cs typeface="Times New Roman" pitchFamily="18" charset="0"/>
              </a:rPr>
              <a:t>T</a:t>
            </a:r>
            <a:r>
              <a:rPr lang="en-US" sz="2400" dirty="0">
                <a:latin typeface="Times New Roman" pitchFamily="18" charset="0"/>
                <a:ea typeface="Times New Roman" pitchFamily="18" charset="0"/>
                <a:cs typeface="Times New Roman" pitchFamily="18" charset="0"/>
              </a:rPr>
              <a:t> and its surroundings are at a different temperature </a:t>
            </a:r>
            <a:r>
              <a:rPr lang="en-US" sz="2400" b="1" dirty="0">
                <a:latin typeface="Times New Roman" pitchFamily="18" charset="0"/>
                <a:ea typeface="Times New Roman" pitchFamily="18" charset="0"/>
                <a:cs typeface="Times New Roman" pitchFamily="18" charset="0"/>
              </a:rPr>
              <a:t>T</a:t>
            </a:r>
            <a:r>
              <a:rPr lang="en-US" sz="2400" b="1" baseline="-30000" dirty="0">
                <a:latin typeface="Times New Roman" pitchFamily="18" charset="0"/>
                <a:ea typeface="Times New Roman" pitchFamily="18" charset="0"/>
                <a:cs typeface="Times New Roman" pitchFamily="18" charset="0"/>
              </a:rPr>
              <a:t>s</a:t>
            </a:r>
            <a:r>
              <a:rPr lang="en-US" sz="2400" dirty="0">
                <a:latin typeface="Times New Roman" pitchFamily="18" charset="0"/>
                <a:ea typeface="Times New Roman" pitchFamily="18" charset="0"/>
                <a:cs typeface="Times New Roman" pitchFamily="18" charset="0"/>
              </a:rPr>
              <a:t>, the net energy gained (or lost) by the book is given by</a:t>
            </a:r>
          </a:p>
          <a:p>
            <a:pPr lvl="0" indent="457200" algn="just" fontAlgn="base">
              <a:spcBef>
                <a:spcPct val="0"/>
              </a:spcBef>
              <a:spcAft>
                <a:spcPct val="0"/>
              </a:spcAft>
            </a:pPr>
            <a:r>
              <a:rPr lang="en-US" sz="2400" dirty="0">
                <a:latin typeface="Times New Roman" pitchFamily="18" charset="0"/>
                <a:ea typeface="Times New Roman" pitchFamily="18" charset="0"/>
                <a:cs typeface="Times New Roman" pitchFamily="18" charset="0"/>
              </a:rPr>
              <a:t>			</a:t>
            </a:r>
            <a:r>
              <a:rPr lang="en-US" sz="2400" dirty="0" err="1">
                <a:latin typeface="Times New Roman" pitchFamily="18" charset="0"/>
                <a:ea typeface="Times New Roman" pitchFamily="18" charset="0"/>
                <a:cs typeface="Times New Roman" pitchFamily="18" charset="0"/>
              </a:rPr>
              <a:t>P</a:t>
            </a:r>
            <a:r>
              <a:rPr lang="en-US" sz="2400" baseline="-30000" dirty="0" err="1">
                <a:latin typeface="Times New Roman" pitchFamily="18" charset="0"/>
                <a:ea typeface="Times New Roman" pitchFamily="18" charset="0"/>
                <a:cs typeface="Times New Roman" pitchFamily="18" charset="0"/>
              </a:rPr>
              <a:t>net</a:t>
            </a:r>
            <a:r>
              <a:rPr lang="en-US" sz="2400" dirty="0">
                <a:latin typeface="Times New Roman" pitchFamily="18" charset="0"/>
                <a:ea typeface="Times New Roman" pitchFamily="18" charset="0"/>
                <a:cs typeface="Times New Roman" pitchFamily="18" charset="0"/>
              </a:rPr>
              <a:t> = </a:t>
            </a:r>
            <a:r>
              <a:rPr lang="en-US" sz="2400" dirty="0" err="1">
                <a:latin typeface="Times New Roman" pitchFamily="18" charset="0"/>
                <a:ea typeface="Times New Roman" pitchFamily="18" charset="0"/>
                <a:cs typeface="Times New Roman" pitchFamily="18" charset="0"/>
              </a:rPr>
              <a:t>σeA</a:t>
            </a:r>
            <a:r>
              <a:rPr lang="en-US" sz="2400" dirty="0">
                <a:latin typeface="Times New Roman" pitchFamily="18" charset="0"/>
                <a:ea typeface="Times New Roman" pitchFamily="18" charset="0"/>
                <a:cs typeface="Times New Roman" pitchFamily="18" charset="0"/>
              </a:rPr>
              <a:t>(T</a:t>
            </a:r>
            <a:r>
              <a:rPr lang="en-US" sz="2400" baseline="30000" dirty="0">
                <a:latin typeface="Times New Roman" pitchFamily="18" charset="0"/>
                <a:ea typeface="Times New Roman" pitchFamily="18" charset="0"/>
                <a:cs typeface="Times New Roman" pitchFamily="18" charset="0"/>
              </a:rPr>
              <a:t>4</a:t>
            </a:r>
            <a:r>
              <a:rPr lang="en-US" sz="2400" dirty="0">
                <a:latin typeface="Times New Roman" pitchFamily="18" charset="0"/>
                <a:ea typeface="Times New Roman" pitchFamily="18" charset="0"/>
                <a:cs typeface="Times New Roman" pitchFamily="18" charset="0"/>
              </a:rPr>
              <a:t> – T</a:t>
            </a:r>
            <a:r>
              <a:rPr lang="en-US" sz="2400" baseline="-30000" dirty="0">
                <a:latin typeface="Times New Roman" pitchFamily="18" charset="0"/>
                <a:ea typeface="Times New Roman" pitchFamily="18" charset="0"/>
                <a:cs typeface="Times New Roman" pitchFamily="18" charset="0"/>
              </a:rPr>
              <a:t>s</a:t>
            </a:r>
            <a:r>
              <a:rPr lang="en-US" sz="2400" baseline="30000" dirty="0">
                <a:latin typeface="Times New Roman" pitchFamily="18" charset="0"/>
                <a:ea typeface="Times New Roman" pitchFamily="18" charset="0"/>
                <a:cs typeface="Times New Roman" pitchFamily="18" charset="0"/>
              </a:rPr>
              <a:t>4</a:t>
            </a:r>
            <a:r>
              <a:rPr lang="en-US" sz="2400" dirty="0">
                <a:latin typeface="Times New Roman" pitchFamily="18" charset="0"/>
                <a:ea typeface="Times New Roman" pitchFamily="18" charset="0"/>
                <a:cs typeface="Times New Roman" pitchFamily="18" charset="0"/>
              </a:rPr>
              <a:t>)</a:t>
            </a:r>
          </a:p>
          <a:p>
            <a:pPr indent="457200" algn="just" eaLnBrk="0" fontAlgn="base" hangingPunct="0">
              <a:spcBef>
                <a:spcPct val="0"/>
              </a:spcBef>
              <a:spcAft>
                <a:spcPct val="0"/>
              </a:spcAft>
            </a:pPr>
            <a:endParaRPr lang="en-US" sz="1000" dirty="0">
              <a:latin typeface="Times New Roman" pitchFamily="18" charset="0"/>
              <a:ea typeface="Times New Roman" pitchFamily="18" charset="0"/>
              <a:cs typeface="Times New Roman" pitchFamily="18" charset="0"/>
            </a:endParaRPr>
          </a:p>
          <a:p>
            <a:pPr indent="457200" algn="just" eaLnBrk="0" fontAlgn="base" hangingPunct="0">
              <a:spcBef>
                <a:spcPct val="0"/>
              </a:spcBef>
              <a:spcAft>
                <a:spcPct val="0"/>
              </a:spcAft>
            </a:pPr>
            <a:r>
              <a:rPr lang="en-US" sz="2400" dirty="0">
                <a:latin typeface="Times New Roman" pitchFamily="18" charset="0"/>
                <a:ea typeface="Times New Roman" pitchFamily="18" charset="0"/>
                <a:cs typeface="Times New Roman" pitchFamily="18" charset="0"/>
              </a:rPr>
              <a:t>where</a:t>
            </a:r>
            <a:r>
              <a:rPr lang="en-US" sz="2400" b="1" i="1" dirty="0">
                <a:latin typeface="Times New Roman" pitchFamily="18" charset="0"/>
                <a:ea typeface="Times New Roman" pitchFamily="18" charset="0"/>
                <a:cs typeface="Times New Roman" pitchFamily="18" charset="0"/>
              </a:rPr>
              <a:t> A</a:t>
            </a:r>
            <a:r>
              <a:rPr lang="en-US" sz="2400" dirty="0">
                <a:latin typeface="Times New Roman" pitchFamily="18" charset="0"/>
                <a:ea typeface="Times New Roman" pitchFamily="18" charset="0"/>
                <a:cs typeface="Times New Roman" pitchFamily="18" charset="0"/>
              </a:rPr>
              <a:t> is the surface area of the book.</a:t>
            </a:r>
            <a:endParaRPr kumimoji="0" lang="ru-RU"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Прямоугольник 3"/>
          <p:cNvSpPr/>
          <p:nvPr/>
        </p:nvSpPr>
        <p:spPr>
          <a:xfrm>
            <a:off x="2000232" y="1785926"/>
            <a:ext cx="1714512" cy="571504"/>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500034" y="0"/>
            <a:ext cx="8229600" cy="357166"/>
          </a:xfrm>
        </p:spPr>
        <p:txBody>
          <a:bodyPr>
            <a:normAutofit fontScale="90000"/>
          </a:bodyPr>
          <a:lstStyle/>
          <a:p>
            <a:r>
              <a:rPr lang="en-US" sz="3200" u="sng" dirty="0">
                <a:latin typeface="Times New Roman" pitchFamily="18" charset="0"/>
                <a:cs typeface="Times New Roman" pitchFamily="18" charset="0"/>
              </a:rPr>
              <a:t>Heat Transfer</a:t>
            </a:r>
            <a:r>
              <a:rPr lang="en-US" sz="3200" dirty="0">
                <a:latin typeface="Times New Roman" pitchFamily="18" charset="0"/>
                <a:cs typeface="Times New Roman" pitchFamily="18" charset="0"/>
              </a:rPr>
              <a:t>  </a:t>
            </a:r>
            <a:r>
              <a:rPr lang="en-US" sz="3200" u="sng" dirty="0">
                <a:solidFill>
                  <a:srgbClr val="C00000"/>
                </a:solidFill>
                <a:latin typeface="Times New Roman" pitchFamily="18" charset="0"/>
                <a:cs typeface="Times New Roman" pitchFamily="18" charset="0"/>
              </a:rPr>
              <a:t>Radiation</a:t>
            </a:r>
            <a:endParaRPr lang="ru-RU" sz="3200" dirty="0">
              <a:solidFill>
                <a:srgbClr val="C00000"/>
              </a:solidFill>
            </a:endParaRPr>
          </a:p>
        </p:txBody>
      </p:sp>
    </p:spTree>
    <p:extLst>
      <p:ext uri="{BB962C8B-B14F-4D97-AF65-F5344CB8AC3E}">
        <p14:creationId xmlns:p14="http://schemas.microsoft.com/office/powerpoint/2010/main" val="152450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4348" y="0"/>
            <a:ext cx="7729534" cy="725470"/>
          </a:xfrm>
          <a:solidFill>
            <a:schemeClr val="accent2">
              <a:lumMod val="40000"/>
              <a:lumOff val="60000"/>
            </a:schemeClr>
          </a:solidFill>
        </p:spPr>
        <p:txBody>
          <a:bodyPr>
            <a:normAutofit fontScale="90000"/>
          </a:bodyPr>
          <a:lstStyle/>
          <a:p>
            <a:r>
              <a:rPr lang="en-US" u="sng" dirty="0">
                <a:latin typeface="Times New Roman" pitchFamily="18" charset="0"/>
                <a:cs typeface="Times New Roman" pitchFamily="18" charset="0"/>
              </a:rPr>
              <a:t>The </a:t>
            </a:r>
            <a:r>
              <a:rPr lang="en-US" u="sng" dirty="0" err="1">
                <a:latin typeface="Times New Roman" pitchFamily="18" charset="0"/>
                <a:cs typeface="Times New Roman" pitchFamily="18" charset="0"/>
              </a:rPr>
              <a:t>Zeroth</a:t>
            </a:r>
            <a:r>
              <a:rPr lang="en-US" u="sng" dirty="0">
                <a:latin typeface="Times New Roman" pitchFamily="18" charset="0"/>
                <a:cs typeface="Times New Roman" pitchFamily="18" charset="0"/>
              </a:rPr>
              <a:t> Law of Thermodynamics</a:t>
            </a:r>
            <a:endParaRPr lang="ru-RU" dirty="0"/>
          </a:p>
        </p:txBody>
      </p:sp>
      <p:sp>
        <p:nvSpPr>
          <p:cNvPr id="5" name="Прямоугольник 4"/>
          <p:cNvSpPr/>
          <p:nvPr/>
        </p:nvSpPr>
        <p:spPr>
          <a:xfrm>
            <a:off x="71406" y="5586257"/>
            <a:ext cx="9001188" cy="1200329"/>
          </a:xfrm>
          <a:prstGeom prst="rect">
            <a:avLst/>
          </a:prstGeom>
        </p:spPr>
        <p:txBody>
          <a:bodyPr wrap="square">
            <a:spAutoFit/>
          </a:bodyPr>
          <a:lstStyle/>
          <a:p>
            <a:pPr indent="457200"/>
            <a:r>
              <a:rPr lang="en-US" sz="2400" b="1" dirty="0">
                <a:latin typeface="Times New Roman" pitchFamily="18" charset="0"/>
                <a:cs typeface="Times New Roman" pitchFamily="18" charset="0"/>
              </a:rPr>
              <a:t>Two systems, each in thermal equilibrium with a third system, are in thermal equilibrium with each other.</a:t>
            </a:r>
          </a:p>
          <a:p>
            <a:pPr indent="457200"/>
            <a:r>
              <a:rPr lang="en-US" sz="2400" dirty="0">
                <a:latin typeface="Times New Roman" pitchFamily="18" charset="0"/>
                <a:cs typeface="Times New Roman" pitchFamily="18" charset="0"/>
              </a:rPr>
              <a:t>This rule is known as the</a:t>
            </a:r>
            <a:r>
              <a:rPr lang="en-US" sz="2400" b="1" dirty="0">
                <a:latin typeface="Times New Roman" pitchFamily="18" charset="0"/>
                <a:cs typeface="Times New Roman" pitchFamily="18" charset="0"/>
              </a:rPr>
              <a:t> zero Law of Thermodynamics</a:t>
            </a:r>
            <a:endParaRPr lang="ru-RU" sz="2400" dirty="0">
              <a:latin typeface="Times New Roman" pitchFamily="18" charset="0"/>
              <a:cs typeface="Times New Roman" pitchFamily="18" charset="0"/>
            </a:endParaRPr>
          </a:p>
        </p:txBody>
      </p:sp>
      <p:pic>
        <p:nvPicPr>
          <p:cNvPr id="11265" name="Picture 1" descr="D:\XAZAR\Course Physics 1\1 Class 21 Lecture 15\th010206p.gif"/>
          <p:cNvPicPr>
            <a:picLocks noChangeAspect="1" noChangeArrowheads="1"/>
          </p:cNvPicPr>
          <p:nvPr/>
        </p:nvPicPr>
        <p:blipFill>
          <a:blip r:embed="rId2"/>
          <a:srcRect/>
          <a:stretch>
            <a:fillRect/>
          </a:stretch>
        </p:blipFill>
        <p:spPr bwMode="auto">
          <a:xfrm>
            <a:off x="5000628" y="3143248"/>
            <a:ext cx="3077329" cy="2286016"/>
          </a:xfrm>
          <a:prstGeom prst="rect">
            <a:avLst/>
          </a:prstGeom>
          <a:noFill/>
        </p:spPr>
      </p:pic>
      <p:pic>
        <p:nvPicPr>
          <p:cNvPr id="11266" name="Picture 2" descr="D:\XAZAR\Course Physics 1\1 Class 21 Lecture 15\three-cans.jpg"/>
          <p:cNvPicPr>
            <a:picLocks noChangeAspect="1" noChangeArrowheads="1"/>
          </p:cNvPicPr>
          <p:nvPr/>
        </p:nvPicPr>
        <p:blipFill>
          <a:blip r:embed="rId3"/>
          <a:srcRect/>
          <a:stretch>
            <a:fillRect/>
          </a:stretch>
        </p:blipFill>
        <p:spPr bwMode="auto">
          <a:xfrm>
            <a:off x="1285852" y="3071810"/>
            <a:ext cx="3590925" cy="2276475"/>
          </a:xfrm>
          <a:prstGeom prst="rect">
            <a:avLst/>
          </a:prstGeom>
          <a:noFill/>
        </p:spPr>
      </p:pic>
      <p:sp>
        <p:nvSpPr>
          <p:cNvPr id="8" name="Прямоугольник 2"/>
          <p:cNvSpPr/>
          <p:nvPr/>
        </p:nvSpPr>
        <p:spPr>
          <a:xfrm>
            <a:off x="142844" y="928670"/>
            <a:ext cx="8929750" cy="1938992"/>
          </a:xfrm>
          <a:prstGeom prst="rect">
            <a:avLst/>
          </a:prstGeom>
        </p:spPr>
        <p:txBody>
          <a:bodyPr wrap="square">
            <a:spAutoFit/>
          </a:bodyPr>
          <a:lstStyle/>
          <a:p>
            <a:pPr indent="457200"/>
            <a:r>
              <a:rPr lang="en-US" sz="2400" dirty="0">
                <a:latin typeface="Times New Roman" pitchFamily="18" charset="0"/>
                <a:cs typeface="Times New Roman" pitchFamily="18" charset="0"/>
              </a:rPr>
              <a:t>We see that two objects in thermal contact can exchange heat as long as they are at different temperatures. The warmer object cools as the cooler one warms until they reach a common temperature at which no further changes take place. Two objects in this condition are said to be in a state of thermal equilibrium.</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3508494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06228" y="2005021"/>
            <a:ext cx="7609123" cy="712844"/>
          </a:xfrm>
        </p:spPr>
        <p:txBody>
          <a:bodyPr>
            <a:normAutofit fontScale="32500" lnSpcReduction="20000"/>
          </a:bodyPr>
          <a:lstStyle/>
          <a:p>
            <a:pPr marL="137160" indent="0">
              <a:buNone/>
            </a:pPr>
            <a:r>
              <a:rPr lang="ru-RU" sz="8400" dirty="0"/>
              <a:t>1. </a:t>
            </a:r>
            <a:r>
              <a:rPr lang="en-US" sz="8400" dirty="0"/>
              <a:t>All substances consists of molecules (atoms).</a:t>
            </a:r>
            <a:endParaRPr lang="ru-RU" dirty="0"/>
          </a:p>
        </p:txBody>
      </p:sp>
      <p:sp>
        <p:nvSpPr>
          <p:cNvPr id="4" name="Заголовок 1"/>
          <p:cNvSpPr>
            <a:spLocks noGrp="1"/>
          </p:cNvSpPr>
          <p:nvPr>
            <p:ph type="title"/>
          </p:nvPr>
        </p:nvSpPr>
        <p:spPr>
          <a:xfrm>
            <a:off x="683568" y="548680"/>
            <a:ext cx="7776864" cy="1123706"/>
          </a:xfrm>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rPr>
              <a:t>Molecular-kinetic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a:solidFill>
                  <a:srgbClr val="FF0000"/>
                </a:solidFill>
                <a:latin typeface="Times New Roman" panose="02020603050405020304" pitchFamily="18" charset="0"/>
                <a:cs typeface="Times New Roman" panose="02020603050405020304" pitchFamily="18" charset="0"/>
              </a:rPr>
              <a:t>theory of gases</a:t>
            </a:r>
            <a:endParaRPr lang="ru-RU" sz="4000" dirty="0">
              <a:solidFill>
                <a:srgbClr val="FF0000"/>
              </a:solidFill>
              <a:latin typeface="Times New Roman" panose="02020603050405020304" pitchFamily="18" charset="0"/>
              <a:cs typeface="Times New Roman" panose="02020603050405020304" pitchFamily="18" charset="0"/>
            </a:endParaRPr>
          </a:p>
        </p:txBody>
      </p:sp>
      <p:pic>
        <p:nvPicPr>
          <p:cNvPr id="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4058" y="2967498"/>
            <a:ext cx="1982391"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4453" y="2951564"/>
            <a:ext cx="2035969"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3507832" y="2951565"/>
            <a:ext cx="1875235" cy="1643063"/>
          </a:xfrm>
          <a:prstGeom prst="rect">
            <a:avLst/>
          </a:prstGeom>
          <a:noFill/>
        </p:spPr>
      </p:pic>
      <p:pic>
        <p:nvPicPr>
          <p:cNvPr id="8"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5224" y="4871356"/>
            <a:ext cx="214312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7630" y="4871356"/>
            <a:ext cx="1957663"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6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532" y="196591"/>
            <a:ext cx="5112328" cy="681644"/>
          </a:xfrm>
        </p:spPr>
        <p:txBody>
          <a:bodyPr>
            <a:normAutofit fontScale="32500" lnSpcReduction="20000"/>
          </a:bodyPr>
          <a:lstStyle/>
          <a:p>
            <a:pPr marL="137160" indent="0">
              <a:buNone/>
            </a:pPr>
            <a:r>
              <a:rPr lang="ru-RU" sz="8000" dirty="0"/>
              <a:t>2. </a:t>
            </a:r>
            <a:r>
              <a:rPr lang="en-US" sz="8000" dirty="0"/>
              <a:t>Molecules are in chaotic motion.</a:t>
            </a:r>
            <a:endParaRPr lang="ru-RU" sz="8000" dirty="0"/>
          </a:p>
          <a:p>
            <a:endParaRPr lang="ru-RU" dirty="0">
              <a:solidFill>
                <a:schemeClr val="bg1"/>
              </a:solidFill>
            </a:endParaRPr>
          </a:p>
        </p:txBody>
      </p:sp>
      <p:pic>
        <p:nvPicPr>
          <p:cNvPr id="12" name="Picture 2"/>
          <p:cNvPicPr>
            <a:picLocks noChangeAspect="1" noChangeArrowheads="1"/>
          </p:cNvPicPr>
          <p:nvPr/>
        </p:nvPicPr>
        <p:blipFill>
          <a:blip r:embed="rId2" cstate="print">
            <a:lum bright="-18000" contrast="72000"/>
            <a:extLst>
              <a:ext uri="{28A0092B-C50C-407E-A947-70E740481C1C}">
                <a14:useLocalDpi xmlns:a14="http://schemas.microsoft.com/office/drawing/2010/main" val="0"/>
              </a:ext>
            </a:extLst>
          </a:blip>
          <a:srcRect/>
          <a:stretch>
            <a:fillRect/>
          </a:stretch>
        </p:blipFill>
        <p:spPr bwMode="auto">
          <a:xfrm>
            <a:off x="340586" y="1074829"/>
            <a:ext cx="4272271" cy="398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взаимодействие копи"/>
          <p:cNvPicPr>
            <a:picLocks noChangeAspect="1" noChangeArrowheads="1"/>
          </p:cNvPicPr>
          <p:nvPr/>
        </p:nvPicPr>
        <p:blipFill>
          <a:blip r:embed="rId3" cstate="print">
            <a:lum bright="-30000" contrast="54000"/>
            <a:extLst>
              <a:ext uri="{28A0092B-C50C-407E-A947-70E740481C1C}">
                <a14:useLocalDpi xmlns:a14="http://schemas.microsoft.com/office/drawing/2010/main" val="0"/>
              </a:ext>
            </a:extLst>
          </a:blip>
          <a:srcRect/>
          <a:stretch>
            <a:fillRect/>
          </a:stretch>
        </p:blipFill>
        <p:spPr bwMode="auto">
          <a:xfrm>
            <a:off x="5826956" y="211347"/>
            <a:ext cx="3317045" cy="6634091"/>
          </a:xfrm>
          <a:prstGeom prst="rect">
            <a:avLst/>
          </a:prstGeom>
          <a:blipFill dpi="0" rotWithShape="0">
            <a:blip r:embed="rId4" cstate="print">
              <a:lum bright="-30000" contrast="5400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p:cNvSpPr/>
          <p:nvPr/>
        </p:nvSpPr>
        <p:spPr>
          <a:xfrm>
            <a:off x="132532" y="5157192"/>
            <a:ext cx="4688379" cy="1569660"/>
          </a:xfrm>
          <a:prstGeom prst="rect">
            <a:avLst/>
          </a:prstGeom>
        </p:spPr>
        <p:txBody>
          <a:bodyPr wrap="square">
            <a:spAutoFit/>
          </a:bodyPr>
          <a:lstStyle/>
          <a:p>
            <a:pPr marL="137160" algn="just"/>
            <a:r>
              <a:rPr lang="ru-RU" sz="3200" dirty="0"/>
              <a:t>3. </a:t>
            </a:r>
            <a:r>
              <a:rPr lang="en-US" sz="3200" dirty="0"/>
              <a:t>There are attractive and repulsive forces among molecules.</a:t>
            </a:r>
            <a:endParaRPr lang="ru-RU" sz="3200" dirty="0"/>
          </a:p>
        </p:txBody>
      </p:sp>
    </p:spTree>
    <p:extLst>
      <p:ext uri="{BB962C8B-B14F-4D97-AF65-F5344CB8AC3E}">
        <p14:creationId xmlns:p14="http://schemas.microsoft.com/office/powerpoint/2010/main" val="261173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9488"/>
            <a:ext cx="8229600" cy="796908"/>
          </a:xfrm>
        </p:spPr>
        <p:txBody>
          <a:bodyPr>
            <a:normAutofit/>
          </a:bodyPr>
          <a:lstStyle/>
          <a:p>
            <a:r>
              <a:rPr lang="en-US" sz="3600" b="1" dirty="0" smtClean="0"/>
              <a:t>Differences between ideal and real gases</a:t>
            </a:r>
            <a:endParaRPr lang="ru-RU" sz="3600" b="1" dirty="0"/>
          </a:p>
        </p:txBody>
      </p:sp>
      <p:sp>
        <p:nvSpPr>
          <p:cNvPr id="3" name="Содержимое 2"/>
          <p:cNvSpPr>
            <a:spLocks noGrp="1"/>
          </p:cNvSpPr>
          <p:nvPr>
            <p:ph idx="1"/>
          </p:nvPr>
        </p:nvSpPr>
        <p:spPr>
          <a:xfrm>
            <a:off x="395536" y="825868"/>
            <a:ext cx="4176464" cy="2520280"/>
          </a:xfrm>
        </p:spPr>
        <p:txBody>
          <a:bodyPr>
            <a:noAutofit/>
          </a:bodyPr>
          <a:lstStyle/>
          <a:p>
            <a:r>
              <a:rPr lang="en-US" sz="1400" b="1" i="1" dirty="0" smtClean="0"/>
              <a:t>There particle does have real are some differences between ideal gas and real gas. The behavior of real gases is very much complex while the behavior of ideal gases is much simpler. The behavior of real gas can be more tangible by understanding fully the </a:t>
            </a:r>
            <a:r>
              <a:rPr lang="en-US" sz="1400" b="1" i="1" dirty="0" err="1" smtClean="0"/>
              <a:t>behaviour</a:t>
            </a:r>
            <a:r>
              <a:rPr lang="en-US" sz="1400" b="1" i="1" dirty="0" smtClean="0"/>
              <a:t> ideal gas. This ideal gas can be considered as a “point mass”. It simply means that the particle is extremely small where its </a:t>
            </a:r>
            <a:r>
              <a:rPr lang="en-US" sz="1400" b="1" i="1" dirty="0" smtClean="0">
                <a:hlinkClick r:id="rId2" tooltip="MASS VS VOLUME"/>
              </a:rPr>
              <a:t>mass</a:t>
            </a:r>
            <a:r>
              <a:rPr lang="en-US" sz="1400" b="1" i="1" dirty="0" smtClean="0"/>
              <a:t> is almost zero. Ideal gas particle, therefore, does not have volume while a real gas </a:t>
            </a:r>
            <a:endParaRPr lang="ru-RU" sz="1400" b="1" i="1" dirty="0"/>
          </a:p>
        </p:txBody>
      </p:sp>
      <p:pic>
        <p:nvPicPr>
          <p:cNvPr id="29698" name="Picture 2"/>
          <p:cNvPicPr>
            <a:picLocks noChangeAspect="1" noChangeArrowheads="1"/>
          </p:cNvPicPr>
          <p:nvPr/>
        </p:nvPicPr>
        <p:blipFill>
          <a:blip r:embed="rId3"/>
          <a:srcRect/>
          <a:stretch>
            <a:fillRect/>
          </a:stretch>
        </p:blipFill>
        <p:spPr bwMode="auto">
          <a:xfrm>
            <a:off x="928661" y="3068960"/>
            <a:ext cx="7819803" cy="3789041"/>
          </a:xfrm>
          <a:prstGeom prst="rect">
            <a:avLst/>
          </a:prstGeom>
          <a:noFill/>
          <a:ln w="9525">
            <a:noFill/>
            <a:miter lim="800000"/>
            <a:headEnd/>
            <a:tailEnd/>
          </a:ln>
          <a:effectLst/>
        </p:spPr>
      </p:pic>
      <p:pic>
        <p:nvPicPr>
          <p:cNvPr id="47106" name="Picture 2" descr="C:\Users\user\Desktop\fizika\is (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426" y="836712"/>
            <a:ext cx="3962038" cy="190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19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692696"/>
            <a:ext cx="8229600" cy="1143000"/>
          </a:xfrm>
        </p:spPr>
        <p:txBody>
          <a:bodyPr>
            <a:normAutofit fontScale="90000"/>
          </a:bodyPr>
          <a:lstStyle/>
          <a:p>
            <a:r>
              <a:rPr lang="en-US" i="1" dirty="0">
                <a:solidFill>
                  <a:srgbClr val="FF0000"/>
                </a:solidFill>
              </a:rPr>
              <a:t>The main principles of the molecular-kinetic theory (MKT) of an ideal gas. </a:t>
            </a:r>
            <a:r>
              <a:rPr lang="en-US" dirty="0"/>
              <a:t/>
            </a:r>
            <a:br>
              <a:rPr lang="en-US" dirty="0"/>
            </a:br>
            <a:endParaRPr lang="ru-RU" dirty="0"/>
          </a:p>
        </p:txBody>
      </p:sp>
      <p:sp>
        <p:nvSpPr>
          <p:cNvPr id="3" name="Содержимое 2"/>
          <p:cNvSpPr>
            <a:spLocks noGrp="1"/>
          </p:cNvSpPr>
          <p:nvPr>
            <p:ph idx="1"/>
          </p:nvPr>
        </p:nvSpPr>
        <p:spPr>
          <a:xfrm>
            <a:off x="539552" y="2492897"/>
            <a:ext cx="8229600" cy="4525963"/>
          </a:xfrm>
        </p:spPr>
        <p:txBody>
          <a:bodyPr/>
          <a:lstStyle/>
          <a:p>
            <a:r>
              <a:rPr lang="en-US" dirty="0" smtClean="0"/>
              <a:t>The Kinetic Molecular Theory of Matter states that the particles in all matter are in a constant state of motion.</a:t>
            </a:r>
          </a:p>
          <a:p>
            <a:r>
              <a:rPr lang="en-US" dirty="0" smtClean="0"/>
              <a:t>The theory is used to explain the properties of solids, liquids and gases.</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i="1" dirty="0"/>
              <a:t>The </a:t>
            </a:r>
            <a:r>
              <a:rPr lang="en-US" b="1" i="1" dirty="0" smtClean="0"/>
              <a:t>Kinetic- </a:t>
            </a:r>
            <a:r>
              <a:rPr lang="en-US" b="1" i="1" dirty="0"/>
              <a:t>Molecular Theory Postulates</a:t>
            </a:r>
            <a:r>
              <a:rPr lang="ru-RU" dirty="0"/>
              <a:t/>
            </a:r>
            <a:br>
              <a:rPr lang="ru-RU" dirty="0"/>
            </a:br>
            <a:endParaRPr lang="ru-RU" dirty="0"/>
          </a:p>
        </p:txBody>
      </p:sp>
      <mc:AlternateContent xmlns:mc="http://schemas.openxmlformats.org/markup-compatibility/2006" xmlns:a14="http://schemas.microsoft.com/office/drawing/2010/main">
        <mc:Choice Requires="a14">
          <p:sp>
            <p:nvSpPr>
              <p:cNvPr id="4" name="Прямоугольник 3"/>
              <p:cNvSpPr/>
              <p:nvPr/>
            </p:nvSpPr>
            <p:spPr>
              <a:xfrm>
                <a:off x="179512" y="1196752"/>
                <a:ext cx="8802169" cy="5785302"/>
              </a:xfrm>
              <a:prstGeom prst="rect">
                <a:avLst/>
              </a:prstGeom>
            </p:spPr>
            <p:txBody>
              <a:bodyPr wrap="square">
                <a:spAutoFit/>
              </a:bodyPr>
              <a:lstStyle/>
              <a:p>
                <a:pPr lvl="0"/>
                <a:r>
                  <a:rPr lang="en-US" sz="2400" b="1" i="1" dirty="0">
                    <a:solidFill>
                      <a:srgbClr val="FF0000"/>
                    </a:solidFill>
                  </a:rPr>
                  <a:t>1</a:t>
                </a:r>
                <a:r>
                  <a:rPr lang="en-US" sz="2400" dirty="0" smtClean="0"/>
                  <a:t>. </a:t>
                </a:r>
                <a:r>
                  <a:rPr lang="en-US" sz="2400" b="1" i="1" dirty="0" smtClean="0">
                    <a:solidFill>
                      <a:srgbClr val="FF0000"/>
                    </a:solidFill>
                  </a:rPr>
                  <a:t>Gases </a:t>
                </a:r>
                <a:r>
                  <a:rPr lang="en-US" sz="2400" b="1" i="1" dirty="0">
                    <a:solidFill>
                      <a:srgbClr val="FF0000"/>
                    </a:solidFill>
                  </a:rPr>
                  <a:t>are composed of a large number of particles that behave like hard, spherical objects in a state of constant, random motion.</a:t>
                </a:r>
                <a:endParaRPr lang="ru-RU" sz="2400" b="1" i="1" dirty="0">
                  <a:solidFill>
                    <a:srgbClr val="FF0000"/>
                  </a:solidFill>
                </a:endParaRPr>
              </a:p>
              <a:p>
                <a:pPr lvl="0"/>
                <a:r>
                  <a:rPr lang="en-US" sz="2400" b="1" i="1" dirty="0" smtClean="0">
                    <a:solidFill>
                      <a:srgbClr val="FF0000"/>
                    </a:solidFill>
                  </a:rPr>
                  <a:t>2. These </a:t>
                </a:r>
                <a:r>
                  <a:rPr lang="en-US" sz="2400" b="1" i="1" dirty="0">
                    <a:solidFill>
                      <a:srgbClr val="FF0000"/>
                    </a:solidFill>
                  </a:rPr>
                  <a:t>particles move in a straight line until they collide with another particle or the walls of the container.</a:t>
                </a:r>
                <a:endParaRPr lang="ru-RU" sz="2400" b="1" i="1" dirty="0">
                  <a:solidFill>
                    <a:srgbClr val="FF0000"/>
                  </a:solidFill>
                </a:endParaRPr>
              </a:p>
              <a:p>
                <a:pPr lvl="0"/>
                <a:r>
                  <a:rPr lang="en-US" sz="2400" b="1" i="1" dirty="0" smtClean="0">
                    <a:solidFill>
                      <a:srgbClr val="FF0000"/>
                    </a:solidFill>
                  </a:rPr>
                  <a:t>3.These </a:t>
                </a:r>
                <a:r>
                  <a:rPr lang="en-US" sz="2400" b="1" i="1" dirty="0">
                    <a:solidFill>
                      <a:srgbClr val="FF0000"/>
                    </a:solidFill>
                  </a:rPr>
                  <a:t>particles are much smaller than the distance between particles. Most of the volume of a gas is therefore empty space.</a:t>
                </a:r>
                <a:endParaRPr lang="ru-RU" sz="2400" b="1" i="1" dirty="0">
                  <a:solidFill>
                    <a:srgbClr val="FF0000"/>
                  </a:solidFill>
                </a:endParaRPr>
              </a:p>
              <a:p>
                <a:pPr lvl="0"/>
                <a:r>
                  <a:rPr lang="en-US" sz="2400" b="1" i="1" dirty="0" smtClean="0">
                    <a:solidFill>
                      <a:srgbClr val="FF0000"/>
                    </a:solidFill>
                  </a:rPr>
                  <a:t>4.There </a:t>
                </a:r>
                <a:r>
                  <a:rPr lang="en-US" sz="2400" b="1" i="1" dirty="0">
                    <a:solidFill>
                      <a:srgbClr val="FF0000"/>
                    </a:solidFill>
                  </a:rPr>
                  <a:t>is no force of attraction between gas particles or between the particles and the walls of the container.</a:t>
                </a:r>
                <a:endParaRPr lang="ru-RU" sz="2400" b="1" i="1" dirty="0">
                  <a:solidFill>
                    <a:srgbClr val="FF0000"/>
                  </a:solidFill>
                </a:endParaRPr>
              </a:p>
              <a:p>
                <a:pPr lvl="0"/>
                <a:r>
                  <a:rPr lang="en-US" sz="2400" b="1" i="1" dirty="0" smtClean="0">
                    <a:solidFill>
                      <a:srgbClr val="FF0000"/>
                    </a:solidFill>
                  </a:rPr>
                  <a:t>5.Collisions </a:t>
                </a:r>
                <a:r>
                  <a:rPr lang="en-US" sz="2400" b="1" i="1" dirty="0">
                    <a:solidFill>
                      <a:srgbClr val="FF0000"/>
                    </a:solidFill>
                  </a:rPr>
                  <a:t>between gas particles or collisions with the walls of the container are perfectly elastic. None of the energy of a gas particle is lost when it collides with another particle or with the walls of the container.</a:t>
                </a:r>
                <a:endParaRPr lang="ru-RU" sz="2400" b="1" i="1" dirty="0">
                  <a:solidFill>
                    <a:srgbClr val="FF0000"/>
                  </a:solidFill>
                </a:endParaRPr>
              </a:p>
              <a:p>
                <a:r>
                  <a:rPr lang="en-US" sz="2400" b="1" i="1" dirty="0" smtClean="0">
                    <a:solidFill>
                      <a:srgbClr val="FF0000"/>
                    </a:solidFill>
                  </a:rPr>
                  <a:t>6.The </a:t>
                </a:r>
                <a:r>
                  <a:rPr lang="en-US" sz="2400" b="1" i="1" dirty="0">
                    <a:solidFill>
                      <a:srgbClr val="FF0000"/>
                    </a:solidFill>
                  </a:rPr>
                  <a:t>average kinetic energy of a collection of gas particles depends on the temperature of the gas and nothing else</a:t>
                </a:r>
                <a:r>
                  <a:rPr lang="en-US" sz="2400" b="1" i="1" dirty="0" smtClean="0">
                    <a:solidFill>
                      <a:srgbClr val="FF0000"/>
                    </a:solidFill>
                  </a:rPr>
                  <a:t>. </a:t>
                </a:r>
                <a14:m>
                  <m:oMath xmlns:m="http://schemas.openxmlformats.org/officeDocument/2006/math">
                    <m:acc>
                      <m:accPr>
                        <m:chr m:val="̅"/>
                        <m:ctrlPr>
                          <a:rPr lang="ru-RU" sz="2400" i="1">
                            <a:latin typeface="Cambria Math"/>
                          </a:rPr>
                        </m:ctrlPr>
                      </m:accPr>
                      <m:e>
                        <m:r>
                          <a:rPr lang="ru-RU" sz="2400" i="1">
                            <a:latin typeface="Cambria Math"/>
                          </a:rPr>
                          <m:t>𝐾</m:t>
                        </m:r>
                      </m:e>
                    </m:acc>
                    <m:r>
                      <a:rPr lang="en-US" sz="2400" i="1">
                        <a:latin typeface="Cambria Math"/>
                      </a:rPr>
                      <m:t>=</m:t>
                    </m:r>
                    <m:f>
                      <m:fPr>
                        <m:ctrlPr>
                          <a:rPr lang="ru-RU" sz="2400" i="1">
                            <a:latin typeface="Cambria Math"/>
                          </a:rPr>
                        </m:ctrlPr>
                      </m:fPr>
                      <m:num>
                        <m:r>
                          <a:rPr lang="en-US" sz="2400" i="1">
                            <a:latin typeface="Cambria Math"/>
                          </a:rPr>
                          <m:t>1</m:t>
                        </m:r>
                      </m:num>
                      <m:den>
                        <m:r>
                          <a:rPr lang="en-US" sz="2400" i="1">
                            <a:latin typeface="Cambria Math"/>
                          </a:rPr>
                          <m:t>2</m:t>
                        </m:r>
                      </m:den>
                    </m:f>
                    <m:r>
                      <a:rPr lang="ru-RU" sz="2400" i="1">
                        <a:latin typeface="Cambria Math"/>
                      </a:rPr>
                      <m:t>𝑚</m:t>
                    </m:r>
                    <m:acc>
                      <m:accPr>
                        <m:chr m:val="̅"/>
                        <m:ctrlPr>
                          <a:rPr lang="ru-RU" sz="2400" i="1">
                            <a:latin typeface="Cambria Math"/>
                          </a:rPr>
                        </m:ctrlPr>
                      </m:accPr>
                      <m:e>
                        <m:sSup>
                          <m:sSupPr>
                            <m:ctrlPr>
                              <a:rPr lang="ru-RU" sz="2400" i="1">
                                <a:latin typeface="Cambria Math"/>
                              </a:rPr>
                            </m:ctrlPr>
                          </m:sSupPr>
                          <m:e>
                            <m:r>
                              <a:rPr lang="ru-RU" sz="2400" i="1">
                                <a:latin typeface="Cambria Math"/>
                              </a:rPr>
                              <m:t>𝑣</m:t>
                            </m:r>
                          </m:e>
                          <m:sup>
                            <m:r>
                              <a:rPr lang="en-US" sz="2400" i="1">
                                <a:latin typeface="Cambria Math"/>
                              </a:rPr>
                              <m:t>2</m:t>
                            </m:r>
                          </m:sup>
                        </m:sSup>
                      </m:e>
                    </m:acc>
                    <m:r>
                      <a:rPr lang="en-US" sz="2400" i="1">
                        <a:latin typeface="Cambria Math"/>
                      </a:rPr>
                      <m:t>=</m:t>
                    </m:r>
                    <m:f>
                      <m:fPr>
                        <m:ctrlPr>
                          <a:rPr lang="ru-RU" sz="2400" i="1">
                            <a:latin typeface="Cambria Math"/>
                          </a:rPr>
                        </m:ctrlPr>
                      </m:fPr>
                      <m:num>
                        <m:r>
                          <a:rPr lang="en-US" sz="2400" i="1">
                            <a:latin typeface="Cambria Math"/>
                          </a:rPr>
                          <m:t>3</m:t>
                        </m:r>
                      </m:num>
                      <m:den>
                        <m:r>
                          <a:rPr lang="en-US" sz="2400" i="1">
                            <a:latin typeface="Cambria Math"/>
                          </a:rPr>
                          <m:t>2</m:t>
                        </m:r>
                      </m:den>
                    </m:f>
                    <m:r>
                      <a:rPr lang="ru-RU" sz="2400" i="1">
                        <a:latin typeface="Cambria Math"/>
                      </a:rPr>
                      <m:t>𝑘𝑇</m:t>
                    </m:r>
                  </m:oMath>
                </a14:m>
                <a:endParaRPr lang="en-US" sz="2400" dirty="0"/>
              </a:p>
              <a:p>
                <a:pPr lvl="0"/>
                <a:endParaRPr lang="ru-RU" sz="2400" b="1" i="1" dirty="0">
                  <a:solidFill>
                    <a:srgbClr val="FF0000"/>
                  </a:solidFill>
                </a:endParaRP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179512" y="1196752"/>
                <a:ext cx="8802169" cy="5785302"/>
              </a:xfrm>
              <a:prstGeom prst="rect">
                <a:avLst/>
              </a:prstGeom>
              <a:blipFill rotWithShape="1">
                <a:blip r:embed="rId2"/>
                <a:stretch>
                  <a:fillRect l="-1039" t="-843" r="-1177"/>
                </a:stretch>
              </a:blipFill>
            </p:spPr>
            <p:txBody>
              <a:bodyPr/>
              <a:lstStyle/>
              <a:p>
                <a:r>
                  <a:rPr lang="ru-RU">
                    <a:noFill/>
                  </a:rPr>
                  <a:t> </a:t>
                </a:r>
              </a:p>
            </p:txBody>
          </p:sp>
        </mc:Fallback>
      </mc:AlternateContent>
    </p:spTree>
    <p:extLst>
      <p:ext uri="{BB962C8B-B14F-4D97-AF65-F5344CB8AC3E}">
        <p14:creationId xmlns:p14="http://schemas.microsoft.com/office/powerpoint/2010/main" val="1363969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582594"/>
          </a:xfrm>
        </p:spPr>
        <p:txBody>
          <a:bodyPr>
            <a:normAutofit fontScale="90000"/>
          </a:bodyPr>
          <a:lstStyle/>
          <a:p>
            <a:r>
              <a:rPr lang="en-US" u="sng" dirty="0">
                <a:latin typeface="Times New Roman" pitchFamily="18" charset="0"/>
                <a:cs typeface="Times New Roman" pitchFamily="18" charset="0"/>
              </a:rPr>
              <a:t>The Ideal Gas Law</a:t>
            </a:r>
            <a:endParaRPr lang="ru-RU" u="sng" dirty="0">
              <a:latin typeface="Times New Roman" pitchFamily="18" charset="0"/>
              <a:cs typeface="Times New Roman" pitchFamily="18" charset="0"/>
            </a:endParaRPr>
          </a:p>
        </p:txBody>
      </p:sp>
      <p:sp>
        <p:nvSpPr>
          <p:cNvPr id="7169" name="Rectangle 1"/>
          <p:cNvSpPr>
            <a:spLocks noChangeArrowheads="1"/>
          </p:cNvSpPr>
          <p:nvPr/>
        </p:nvSpPr>
        <p:spPr bwMode="auto">
          <a:xfrm>
            <a:off x="185710" y="785794"/>
            <a:ext cx="8729690" cy="607220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Boyle's law and the law of Charles and Gay-Lussac are special cases more general expression called the</a:t>
            </a: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ideal gas law</a:t>
            </a:r>
            <a:r>
              <a:rPr kumimoji="0" lang="en-US" sz="28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It can be inferred from them and is usually written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PV = </a:t>
            </a:r>
            <a:r>
              <a:rPr kumimoji="0" lang="en-US" sz="28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nRT</a:t>
            </a:r>
            <a:endParaRPr kumimoji="0" lang="ru-RU" sz="2800" b="0" i="0" u="none" strike="noStrike" cap="none" normalizeH="0" baseline="0" dirty="0">
              <a:ln>
                <a:noFill/>
              </a:ln>
              <a:solidFill>
                <a:schemeClr val="tx1"/>
              </a:solidFill>
              <a:effectLst/>
              <a:latin typeface="Times New Roman" pitchFamily="18" charset="0"/>
              <a:cs typeface="Times New Roman" pitchFamily="18" charset="0"/>
            </a:endParaRPr>
          </a:p>
          <a:p>
            <a:pPr lvl="0" indent="457200" algn="just"/>
            <a:r>
              <a:rPr lang="en-US" sz="2800" dirty="0">
                <a:latin typeface="Times New Roman" pitchFamily="18" charset="0"/>
                <a:cs typeface="Times New Roman" pitchFamily="18" charset="0"/>
              </a:rPr>
              <a:t>An equation that links the </a:t>
            </a:r>
            <a:r>
              <a:rPr lang="en-US" sz="2800" u="sng" dirty="0">
                <a:latin typeface="Times New Roman" pitchFamily="18" charset="0"/>
                <a:cs typeface="Times New Roman" pitchFamily="18" charset="0"/>
              </a:rPr>
              <a:t>pressure, volume, and temperature </a:t>
            </a:r>
            <a:r>
              <a:rPr lang="en-US" sz="2800" dirty="0">
                <a:latin typeface="Times New Roman" pitchFamily="18" charset="0"/>
                <a:cs typeface="Times New Roman" pitchFamily="18" charset="0"/>
              </a:rPr>
              <a:t>of a sample of matter is called an</a:t>
            </a:r>
            <a:r>
              <a:rPr lang="en-US" sz="2800" b="1" dirty="0">
                <a:latin typeface="Times New Roman" pitchFamily="18" charset="0"/>
                <a:cs typeface="Times New Roman" pitchFamily="18" charset="0"/>
              </a:rPr>
              <a:t> </a:t>
            </a:r>
            <a:r>
              <a:rPr lang="en-US" sz="2800" b="1" u="sng" dirty="0">
                <a:latin typeface="Times New Roman" pitchFamily="18" charset="0"/>
                <a:cs typeface="Times New Roman" pitchFamily="18" charset="0"/>
              </a:rPr>
              <a:t>equation of state.</a:t>
            </a:r>
            <a:r>
              <a:rPr lang="ru-RU" sz="2800" b="1" u="sng" dirty="0">
                <a:latin typeface="Times New Roman" pitchFamily="18" charset="0"/>
                <a:cs typeface="Times New Roman" pitchFamily="18" charset="0"/>
              </a:rPr>
              <a:t> </a:t>
            </a:r>
            <a:endParaRPr lang="en-US" sz="2800" b="1" u="sng" dirty="0">
              <a:latin typeface="Times New Roman" pitchFamily="18" charset="0"/>
              <a:cs typeface="Times New Roman" pitchFamily="18" charset="0"/>
            </a:endParaRPr>
          </a:p>
          <a:p>
            <a:pPr lvl="0" indent="457200" algn="just"/>
            <a:endParaRPr lang="en-US" sz="2800" b="1" u="sng" dirty="0">
              <a:latin typeface="Times New Roman" pitchFamily="18" charset="0"/>
              <a:cs typeface="Times New Roman" pitchFamily="18" charset="0"/>
            </a:endParaRPr>
          </a:p>
          <a:p>
            <a:pPr lvl="0" indent="457200" algn="just"/>
            <a:r>
              <a:rPr lang="en-US" sz="2800" dirty="0">
                <a:latin typeface="Times New Roman" pitchFamily="18" charset="0"/>
                <a:ea typeface="Times New Roman" pitchFamily="18" charset="0"/>
                <a:cs typeface="Times New Roman" pitchFamily="18" charset="0"/>
              </a:rPr>
              <a:t>Here, as before, P, V, and T stand for pressure, volume, and temperature, respectively.</a:t>
            </a:r>
          </a:p>
          <a:p>
            <a:pPr indent="457200" algn="just"/>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quantity of gas</a:t>
            </a:r>
            <a:r>
              <a:rPr lang="en-US" sz="2800" dirty="0">
                <a:latin typeface="Times New Roman" pitchFamily="18" charset="0"/>
                <a:cs typeface="Times New Roman" pitchFamily="18" charset="0"/>
              </a:rPr>
              <a:t>, measured in moles, is given by </a:t>
            </a:r>
            <a:r>
              <a:rPr lang="en-US" sz="2800" b="1" dirty="0">
                <a:latin typeface="Times New Roman" pitchFamily="18" charset="0"/>
                <a:cs typeface="Times New Roman" pitchFamily="18" charset="0"/>
              </a:rPr>
              <a:t>n</a:t>
            </a:r>
            <a:r>
              <a:rPr lang="en-US" sz="2800" dirty="0">
                <a:latin typeface="Times New Roman" pitchFamily="18" charset="0"/>
                <a:cs typeface="Times New Roman" pitchFamily="18" charset="0"/>
              </a:rPr>
              <a:t>.</a:t>
            </a:r>
          </a:p>
          <a:p>
            <a:pPr indent="457200" algn="just"/>
            <a:r>
              <a:rPr lang="en-US" sz="2800" dirty="0">
                <a:latin typeface="Times New Roman" pitchFamily="18" charset="0"/>
                <a:cs typeface="Times New Roman" pitchFamily="18" charset="0"/>
              </a:rPr>
              <a:t>A</a:t>
            </a:r>
            <a:r>
              <a:rPr lang="en-US" sz="2800" b="1" dirty="0">
                <a:latin typeface="Times New Roman" pitchFamily="18" charset="0"/>
                <a:cs typeface="Times New Roman" pitchFamily="18" charset="0"/>
              </a:rPr>
              <a:t> mole</a:t>
            </a:r>
            <a:r>
              <a:rPr lang="en-US" sz="2800" dirty="0">
                <a:latin typeface="Times New Roman" pitchFamily="18" charset="0"/>
                <a:cs typeface="Times New Roman" pitchFamily="18" charset="0"/>
              </a:rPr>
              <a:t> is the amount of material whose mass in grams is numerically equal to the molecular mass of the substance. </a:t>
            </a:r>
            <a:endParaRPr lang="ru-RU" sz="2800" dirty="0">
              <a:latin typeface="Times New Roman" pitchFamily="18" charset="0"/>
              <a:cs typeface="Times New Roman" pitchFamily="18" charset="0"/>
            </a:endParaRPr>
          </a:p>
          <a:p>
            <a:pPr algn="just" eaLnBrk="0" fontAlgn="base" hangingPunct="0">
              <a:spcBef>
                <a:spcPct val="0"/>
              </a:spcBef>
              <a:spcAft>
                <a:spcPct val="0"/>
              </a:spcAft>
            </a:pPr>
            <a:endParaRPr lang="en-US" sz="2800" b="1" u="sng" dirty="0">
              <a:latin typeface="Times New Roman" pitchFamily="18" charset="0"/>
              <a:cs typeface="Times New Roman" pitchFamily="18" charset="0"/>
            </a:endParaRPr>
          </a:p>
        </p:txBody>
      </p:sp>
      <p:sp>
        <p:nvSpPr>
          <p:cNvPr id="4" name="Прямоугольник 3"/>
          <p:cNvSpPr/>
          <p:nvPr/>
        </p:nvSpPr>
        <p:spPr>
          <a:xfrm>
            <a:off x="3733800" y="2133600"/>
            <a:ext cx="1714512"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3220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24416" y="30259"/>
            <a:ext cx="8312080" cy="6480720"/>
          </a:xfrm>
        </p:spPr>
        <p:txBody>
          <a:bodyPr>
            <a:normAutofit/>
          </a:bodyPr>
          <a:lstStyle/>
          <a:p>
            <a:pPr marL="137160" indent="0">
              <a:buNone/>
            </a:pPr>
            <a:r>
              <a:rPr lang="ru-RU" sz="3600" dirty="0">
                <a:solidFill>
                  <a:schemeClr val="accent5">
                    <a:lumMod val="50000"/>
                  </a:schemeClr>
                </a:solidFill>
              </a:rPr>
              <a:t>3.</a:t>
            </a:r>
            <a:r>
              <a:rPr lang="ru-RU" sz="3600" b="1" dirty="0">
                <a:solidFill>
                  <a:schemeClr val="accent5">
                    <a:lumMod val="50000"/>
                  </a:schemeClr>
                </a:solidFill>
              </a:rPr>
              <a:t> </a:t>
            </a:r>
            <a:r>
              <a:rPr lang="en-US" sz="3600" b="1" dirty="0">
                <a:solidFill>
                  <a:schemeClr val="accent5">
                    <a:lumMod val="50000"/>
                  </a:schemeClr>
                </a:solidFill>
              </a:rPr>
              <a:t>Ideal gas laws</a:t>
            </a:r>
            <a:r>
              <a:rPr lang="ru-RU" sz="3600" b="1" dirty="0" smtClean="0">
                <a:solidFill>
                  <a:schemeClr val="accent5">
                    <a:lumMod val="50000"/>
                  </a:schemeClr>
                </a:solidFill>
              </a:rPr>
              <a:t>.</a:t>
            </a:r>
            <a:r>
              <a:rPr lang="en-US" sz="3600" b="1" dirty="0" smtClean="0">
                <a:solidFill>
                  <a:schemeClr val="accent5">
                    <a:lumMod val="50000"/>
                  </a:schemeClr>
                </a:solidFill>
              </a:rPr>
              <a:t> </a:t>
            </a:r>
            <a:endParaRPr lang="ru-RU" sz="3600" dirty="0">
              <a:solidFill>
                <a:schemeClr val="accent5">
                  <a:lumMod val="50000"/>
                </a:schemeClr>
              </a:solidFill>
            </a:endParaRPr>
          </a:p>
        </p:txBody>
      </p:sp>
      <p:sp>
        <p:nvSpPr>
          <p:cNvPr id="5" name="Прямоугольник 4"/>
          <p:cNvSpPr/>
          <p:nvPr/>
        </p:nvSpPr>
        <p:spPr>
          <a:xfrm>
            <a:off x="968941" y="854275"/>
            <a:ext cx="5848396" cy="1754326"/>
          </a:xfrm>
          <a:prstGeom prst="rect">
            <a:avLst/>
          </a:prstGeom>
        </p:spPr>
        <p:txBody>
          <a:bodyPr wrap="none">
            <a:spAutoFit/>
          </a:bodyPr>
          <a:lstStyle/>
          <a:p>
            <a:r>
              <a:rPr lang="en-US" sz="3600" dirty="0"/>
              <a:t>a</a:t>
            </a:r>
            <a:r>
              <a:rPr lang="ru-RU" sz="3600" dirty="0"/>
              <a:t>) </a:t>
            </a:r>
            <a:r>
              <a:rPr lang="en-US" sz="3600" dirty="0"/>
              <a:t>Isothermal process. </a:t>
            </a:r>
          </a:p>
          <a:p>
            <a:r>
              <a:rPr lang="en-US" sz="3600" b="1" dirty="0">
                <a:solidFill>
                  <a:srgbClr val="002060"/>
                </a:solidFill>
              </a:rPr>
              <a:t>Boyle–</a:t>
            </a:r>
            <a:r>
              <a:rPr lang="en-US" sz="3600" b="1" dirty="0" err="1">
                <a:solidFill>
                  <a:srgbClr val="002060"/>
                </a:solidFill>
              </a:rPr>
              <a:t>Mariotte</a:t>
            </a:r>
            <a:r>
              <a:rPr lang="en-US" sz="3600" b="1" dirty="0">
                <a:solidFill>
                  <a:srgbClr val="002060"/>
                </a:solidFill>
              </a:rPr>
              <a:t> </a:t>
            </a:r>
            <a:r>
              <a:rPr lang="en-US" sz="3600" b="1" dirty="0" smtClean="0">
                <a:solidFill>
                  <a:srgbClr val="002060"/>
                </a:solidFill>
              </a:rPr>
              <a:t>law </a:t>
            </a:r>
            <a:r>
              <a:rPr lang="en-US" sz="3600" b="1" i="1" dirty="0" smtClean="0">
                <a:latin typeface="Times New Roman" pitchFamily="18" charset="0"/>
                <a:ea typeface="Tahoma" pitchFamily="34" charset="0"/>
                <a:cs typeface="Times New Roman" pitchFamily="18" charset="0"/>
              </a:rPr>
              <a:t>T</a:t>
            </a:r>
            <a:r>
              <a:rPr lang="ru-RU" sz="3600" b="1" i="1" dirty="0" smtClean="0">
                <a:latin typeface="Times New Roman" pitchFamily="18" charset="0"/>
                <a:ea typeface="Tahoma" pitchFamily="34" charset="0"/>
                <a:cs typeface="Times New Roman" pitchFamily="18" charset="0"/>
              </a:rPr>
              <a:t>= </a:t>
            </a:r>
            <a:r>
              <a:rPr lang="en-US" sz="3600" b="1" i="1" dirty="0" err="1" smtClean="0">
                <a:latin typeface="Times New Roman" pitchFamily="18" charset="0"/>
                <a:ea typeface="Tahoma" pitchFamily="34" charset="0"/>
                <a:cs typeface="Times New Roman" pitchFamily="18" charset="0"/>
              </a:rPr>
              <a:t>const</a:t>
            </a:r>
            <a:r>
              <a:rPr lang="en-US" sz="3600" b="1" i="1" dirty="0" smtClean="0">
                <a:latin typeface="Times New Roman" pitchFamily="18" charset="0"/>
                <a:ea typeface="Tahoma" pitchFamily="34" charset="0"/>
                <a:cs typeface="Times New Roman" pitchFamily="18" charset="0"/>
              </a:rPr>
              <a:t> </a:t>
            </a:r>
            <a:endParaRPr lang="en-US" sz="3600" b="1" i="1" dirty="0">
              <a:latin typeface="Times New Roman" pitchFamily="18" charset="0"/>
              <a:ea typeface="Tahoma" pitchFamily="34" charset="0"/>
              <a:cs typeface="Times New Roman" pitchFamily="18" charset="0"/>
            </a:endParaRPr>
          </a:p>
          <a:p>
            <a:endParaRPr lang="ru-RU" sz="3600" dirty="0">
              <a:solidFill>
                <a:schemeClr val="bg1"/>
              </a:solidFill>
            </a:endParaRPr>
          </a:p>
        </p:txBody>
      </p:sp>
      <p:sp>
        <p:nvSpPr>
          <p:cNvPr id="6" name="Rectangle 3"/>
          <p:cNvSpPr>
            <a:spLocks noChangeArrowheads="1"/>
          </p:cNvSpPr>
          <p:nvPr/>
        </p:nvSpPr>
        <p:spPr bwMode="auto">
          <a:xfrm>
            <a:off x="1143000" y="990787"/>
            <a:ext cx="6858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endParaRPr lang="en-US" sz="2800" b="1" i="1" dirty="0">
              <a:solidFill>
                <a:srgbClr val="006600"/>
              </a:solidFill>
              <a:latin typeface="Times New Roman" pitchFamily="18" charset="0"/>
              <a:ea typeface="Tahoma" pitchFamily="34" charset="0"/>
              <a:cs typeface="Times New Roman" pitchFamily="18" charset="0"/>
            </a:endParaRPr>
          </a:p>
          <a:p>
            <a:pPr eaLnBrk="0" hangingPunct="0"/>
            <a:endParaRPr lang="en-US" sz="2800" b="1" i="1" dirty="0">
              <a:solidFill>
                <a:srgbClr val="006600"/>
              </a:solidFill>
              <a:latin typeface="Times New Roman" pitchFamily="18" charset="0"/>
              <a:ea typeface="Tahoma" pitchFamily="34" charset="0"/>
              <a:cs typeface="Times New Roman" pitchFamily="18" charset="0"/>
            </a:endParaRPr>
          </a:p>
          <a:p>
            <a:pPr eaLnBrk="0" hangingPunct="0"/>
            <a:endParaRPr lang="en-US" sz="2800" b="1" i="1" dirty="0">
              <a:solidFill>
                <a:srgbClr val="006600"/>
              </a:solidFill>
              <a:latin typeface="Times New Roman" pitchFamily="18" charset="0"/>
              <a:ea typeface="Tahoma" pitchFamily="34" charset="0"/>
              <a:cs typeface="Times New Roman" pitchFamily="18" charset="0"/>
            </a:endParaRPr>
          </a:p>
          <a:p>
            <a:pPr eaLnBrk="0" hangingPunct="0"/>
            <a:r>
              <a:rPr lang="ru-RU" sz="1200" dirty="0">
                <a:latin typeface="Tahoma" pitchFamily="34" charset="0"/>
                <a:ea typeface="Tahoma" pitchFamily="34" charset="0"/>
                <a:cs typeface="Times New Roman" pitchFamily="18" charset="0"/>
              </a:rPr>
              <a:t> </a:t>
            </a:r>
            <a:endParaRPr lang="ru-RU" sz="2800" b="1" dirty="0">
              <a:solidFill>
                <a:srgbClr val="006600"/>
              </a:solidFill>
              <a:latin typeface="Times New Roman" pitchFamily="18" charset="0"/>
              <a:ea typeface="Tahoma" pitchFamily="34" charset="0"/>
              <a:cs typeface="Times New Roman" pitchFamily="18" charset="0"/>
            </a:endParaRPr>
          </a:p>
        </p:txBody>
      </p:sp>
      <p:sp>
        <p:nvSpPr>
          <p:cNvPr id="7" name="Rectangle 5"/>
          <p:cNvSpPr>
            <a:spLocks noChangeArrowheads="1"/>
          </p:cNvSpPr>
          <p:nvPr/>
        </p:nvSpPr>
        <p:spPr bwMode="auto">
          <a:xfrm>
            <a:off x="1143001" y="1814128"/>
            <a:ext cx="5437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ru-RU" sz="1200" baseline="-30000">
                <a:cs typeface="Times New Roman" pitchFamily="18" charset="0"/>
              </a:rPr>
              <a:t>                </a:t>
            </a:r>
            <a:endParaRPr lang="ru-RU"/>
          </a:p>
        </p:txBody>
      </p:sp>
      <p:graphicFrame>
        <p:nvGraphicFramePr>
          <p:cNvPr id="9" name="Object 7" descr="а2"/>
          <p:cNvGraphicFramePr>
            <a:graphicFrameLocks noChangeAspect="1"/>
          </p:cNvGraphicFramePr>
          <p:nvPr>
            <p:extLst>
              <p:ext uri="{D42A27DB-BD31-4B8C-83A1-F6EECF244321}">
                <p14:modId xmlns:p14="http://schemas.microsoft.com/office/powerpoint/2010/main" val="733500166"/>
              </p:ext>
            </p:extLst>
          </p:nvPr>
        </p:nvGraphicFramePr>
        <p:xfrm>
          <a:off x="5274079" y="959939"/>
          <a:ext cx="1683544" cy="622300"/>
        </p:xfrm>
        <a:graphic>
          <a:graphicData uri="http://schemas.openxmlformats.org/presentationml/2006/ole">
            <mc:AlternateContent xmlns:mc="http://schemas.openxmlformats.org/markup-compatibility/2006">
              <mc:Choice xmlns:v="urn:schemas-microsoft-com:vml" Requires="v">
                <p:oleObj spid="_x0000_s36892" name="Формула" r:id="rId3" imgW="761669" imgH="215806" progId="Equation.3">
                  <p:embed/>
                </p:oleObj>
              </mc:Choice>
              <mc:Fallback>
                <p:oleObj name="Формула" r:id="rId3" imgW="761669"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4079" y="959939"/>
                        <a:ext cx="1683544" cy="622300"/>
                      </a:xfrm>
                      <a:prstGeom prst="rect">
                        <a:avLst/>
                      </a:prstGeom>
                      <a:blipFill dpi="0" rotWithShape="0">
                        <a:blip r:embed="rId5"/>
                        <a:srcRect/>
                        <a:stretch>
                          <a:fillRect/>
                        </a:stretch>
                      </a:blipFill>
                      <a:ln w="38100">
                        <a:solidFill>
                          <a:srgbClr val="006600"/>
                        </a:solidFill>
                        <a:miter lim="800000"/>
                        <a:headEnd/>
                        <a:tailEnd/>
                      </a:ln>
                    </p:spPr>
                  </p:pic>
                </p:oleObj>
              </mc:Fallback>
            </mc:AlternateContent>
          </a:graphicData>
        </a:graphic>
      </p:graphicFrame>
      <p:graphicFrame>
        <p:nvGraphicFramePr>
          <p:cNvPr id="10" name="Object 4" descr="а3"/>
          <p:cNvGraphicFramePr>
            <a:graphicFrameLocks noChangeAspect="1"/>
          </p:cNvGraphicFramePr>
          <p:nvPr>
            <p:extLst>
              <p:ext uri="{D42A27DB-BD31-4B8C-83A1-F6EECF244321}">
                <p14:modId xmlns:p14="http://schemas.microsoft.com/office/powerpoint/2010/main" val="1661387239"/>
              </p:ext>
            </p:extLst>
          </p:nvPr>
        </p:nvGraphicFramePr>
        <p:xfrm>
          <a:off x="7199784" y="1020230"/>
          <a:ext cx="1944216" cy="571500"/>
        </p:xfrm>
        <a:graphic>
          <a:graphicData uri="http://schemas.openxmlformats.org/presentationml/2006/ole">
            <mc:AlternateContent xmlns:mc="http://schemas.openxmlformats.org/markup-compatibility/2006">
              <mc:Choice xmlns:v="urn:schemas-microsoft-com:vml" Requires="v">
                <p:oleObj spid="_x0000_s36893" name="Формула" r:id="rId6" imgW="774364" imgH="203112" progId="Equation.3">
                  <p:embed/>
                </p:oleObj>
              </mc:Choice>
              <mc:Fallback>
                <p:oleObj name="Формула" r:id="rId6" imgW="774364"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9784" y="1020230"/>
                        <a:ext cx="1944216" cy="571500"/>
                      </a:xfrm>
                      <a:prstGeom prst="rect">
                        <a:avLst/>
                      </a:prstGeom>
                      <a:blipFill dpi="0" rotWithShape="0">
                        <a:blip r:embed="rId8"/>
                        <a:srcRect/>
                        <a:stretch>
                          <a:fillRect/>
                        </a:stretch>
                      </a:blipFill>
                      <a:ln w="38100">
                        <a:solidFill>
                          <a:srgbClr val="006600"/>
                        </a:solidFill>
                        <a:miter lim="800000"/>
                        <a:headEnd/>
                        <a:tailEnd/>
                      </a:ln>
                    </p:spPr>
                  </p:pic>
                </p:oleObj>
              </mc:Fallback>
            </mc:AlternateContent>
          </a:graphicData>
        </a:graphic>
      </p:graphicFrame>
      <p:pic>
        <p:nvPicPr>
          <p:cNvPr id="12" name="Picture 32" descr="Бойль"/>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08304" y="2054604"/>
            <a:ext cx="1728192" cy="228797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34" descr="Эдм Мариотт"/>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5576" y="2161696"/>
            <a:ext cx="1710189" cy="2217846"/>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4" name="Text Box 35"/>
          <p:cNvSpPr txBox="1">
            <a:spLocks noChangeArrowheads="1"/>
          </p:cNvSpPr>
          <p:nvPr/>
        </p:nvSpPr>
        <p:spPr bwMode="auto">
          <a:xfrm>
            <a:off x="2676264" y="2916823"/>
            <a:ext cx="18790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2800" b="1" dirty="0" err="1"/>
              <a:t>Mariotte</a:t>
            </a:r>
            <a:endParaRPr lang="ru-RU" sz="2800" b="1" dirty="0"/>
          </a:p>
        </p:txBody>
      </p:sp>
      <p:sp>
        <p:nvSpPr>
          <p:cNvPr id="15" name="Text Box 33"/>
          <p:cNvSpPr txBox="1">
            <a:spLocks noChangeArrowheads="1"/>
          </p:cNvSpPr>
          <p:nvPr/>
        </p:nvSpPr>
        <p:spPr bwMode="auto">
          <a:xfrm>
            <a:off x="5368933" y="2936979"/>
            <a:ext cx="1890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2800" b="1" dirty="0"/>
              <a:t>Boyle</a:t>
            </a:r>
            <a:endParaRPr lang="ru-RU" sz="2800" b="1" dirty="0"/>
          </a:p>
        </p:txBody>
      </p:sp>
      <p:pic>
        <p:nvPicPr>
          <p:cNvPr id="16" name="Picture 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43000" y="4679950"/>
            <a:ext cx="68580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56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Прямоугольник 3"/>
          <p:cNvSpPr>
            <a:spLocks noChangeArrowheads="1"/>
          </p:cNvSpPr>
          <p:nvPr/>
        </p:nvSpPr>
        <p:spPr bwMode="auto">
          <a:xfrm>
            <a:off x="611560" y="476672"/>
            <a:ext cx="7920880" cy="5093702"/>
          </a:xfrm>
          <a:prstGeom prst="rect">
            <a:avLst/>
          </a:prstGeom>
          <a:solidFill>
            <a:schemeClr val="accent4">
              <a:lumMod val="20000"/>
              <a:lumOff val="80000"/>
            </a:schemeClr>
          </a:solidFill>
          <a:ln>
            <a:noFill/>
          </a:ln>
          <a:extLst/>
        </p:spPr>
        <p:txBody>
          <a:bodyPr wrap="square">
            <a:spAutoFit/>
          </a:bodyPr>
          <a:lstStyle/>
          <a:p>
            <a:pPr algn="ctr">
              <a:spcBef>
                <a:spcPts val="600"/>
              </a:spcBef>
              <a:buClr>
                <a:schemeClr val="accent2"/>
              </a:buClr>
              <a:buSzPct val="85000"/>
              <a:buFont typeface="Wingdings 2" pitchFamily="18" charset="2"/>
              <a:buChar char=""/>
              <a:defRPr/>
            </a:pPr>
            <a:r>
              <a:rPr lang="en-US" sz="3200" b="1" dirty="0">
                <a:solidFill>
                  <a:srgbClr val="00000C"/>
                </a:solidFill>
                <a:latin typeface="Times New Roman" pitchFamily="18" charset="0"/>
                <a:cs typeface="Times New Roman" pitchFamily="18" charset="0"/>
              </a:rPr>
              <a:t>OUTLINE</a:t>
            </a:r>
            <a:endParaRPr lang="az-Latn-AZ" sz="3200" b="1" dirty="0">
              <a:solidFill>
                <a:srgbClr val="00000C"/>
              </a:solidFill>
              <a:latin typeface="Times New Roman" pitchFamily="18" charset="0"/>
              <a:cs typeface="Times New Roman" pitchFamily="18" charset="0"/>
            </a:endParaRPr>
          </a:p>
          <a:p>
            <a:pPr algn="ctr">
              <a:spcBef>
                <a:spcPts val="600"/>
              </a:spcBef>
              <a:buClr>
                <a:schemeClr val="accent2"/>
              </a:buClr>
              <a:buSzPct val="85000"/>
              <a:buFont typeface="Wingdings 2" pitchFamily="18" charset="2"/>
              <a:buChar char=""/>
              <a:defRPr/>
            </a:pPr>
            <a:endParaRPr lang="en-US" sz="3200" b="1" dirty="0">
              <a:solidFill>
                <a:srgbClr val="00000C"/>
              </a:solidFill>
              <a:latin typeface="Times New Roman" pitchFamily="18" charset="0"/>
              <a:cs typeface="Times New Roman" pitchFamily="18" charset="0"/>
            </a:endParaRPr>
          </a:p>
          <a:p>
            <a:pPr lvl="0"/>
            <a:r>
              <a:rPr lang="en-US" sz="3200" dirty="0" smtClean="0"/>
              <a:t>1.Temperature </a:t>
            </a:r>
            <a:r>
              <a:rPr lang="en-US" sz="3200" dirty="0"/>
              <a:t>and Thermometry</a:t>
            </a:r>
            <a:endParaRPr lang="ru-RU" sz="3200" dirty="0"/>
          </a:p>
          <a:p>
            <a:pPr lvl="0"/>
            <a:r>
              <a:rPr lang="en-US" sz="3200" dirty="0" smtClean="0"/>
              <a:t>2.The </a:t>
            </a:r>
            <a:r>
              <a:rPr lang="en-US" sz="3200" dirty="0" err="1"/>
              <a:t>zeroth</a:t>
            </a:r>
            <a:r>
              <a:rPr lang="en-US" sz="3200" dirty="0"/>
              <a:t> law of thermodynamics</a:t>
            </a:r>
            <a:endParaRPr lang="ru-RU" sz="3200" dirty="0"/>
          </a:p>
          <a:p>
            <a:pPr lvl="0"/>
            <a:r>
              <a:rPr lang="en-US" sz="3200" dirty="0" smtClean="0"/>
              <a:t>3.Ideal </a:t>
            </a:r>
            <a:r>
              <a:rPr lang="en-US" sz="3200" dirty="0" err="1"/>
              <a:t>gas.Gas</a:t>
            </a:r>
            <a:r>
              <a:rPr lang="en-US" sz="3200" dirty="0"/>
              <a:t> laws.</a:t>
            </a:r>
            <a:endParaRPr lang="ru-RU" sz="3200" dirty="0"/>
          </a:p>
          <a:p>
            <a:pPr lvl="0"/>
            <a:r>
              <a:rPr lang="en-US" sz="3200" dirty="0" smtClean="0"/>
              <a:t>4.The </a:t>
            </a:r>
            <a:r>
              <a:rPr lang="en-US" sz="3200" dirty="0"/>
              <a:t>Equation of state of Ideal Gas.</a:t>
            </a:r>
            <a:endParaRPr lang="ru-RU" sz="3200" dirty="0"/>
          </a:p>
          <a:p>
            <a:pPr lvl="0"/>
            <a:r>
              <a:rPr lang="en-US" sz="3200" dirty="0" smtClean="0"/>
              <a:t>5.The </a:t>
            </a:r>
            <a:r>
              <a:rPr lang="en-US" sz="3200" dirty="0"/>
              <a:t>Kinetic-Theory of gas. The </a:t>
            </a:r>
            <a:r>
              <a:rPr lang="en-US" sz="3200" dirty="0" smtClean="0"/>
              <a:t>Kinetic-Theory </a:t>
            </a:r>
            <a:r>
              <a:rPr lang="en-US" sz="3200" dirty="0"/>
              <a:t>Definition of Temperature.</a:t>
            </a:r>
            <a:endParaRPr lang="ru-RU" sz="3200" dirty="0"/>
          </a:p>
          <a:p>
            <a:pPr lvl="0"/>
            <a:r>
              <a:rPr lang="en-US" sz="3200" dirty="0"/>
              <a:t>6</a:t>
            </a:r>
            <a:r>
              <a:rPr lang="en-US" sz="3200" dirty="0" smtClean="0"/>
              <a:t>.The </a:t>
            </a:r>
            <a:r>
              <a:rPr lang="en-US" sz="3200" dirty="0"/>
              <a:t>Barometric Formula</a:t>
            </a:r>
            <a:endParaRPr lang="ru-RU" sz="3200" dirty="0"/>
          </a:p>
          <a:p>
            <a:pPr lvl="0"/>
            <a:r>
              <a:rPr lang="en-US" sz="3200" dirty="0"/>
              <a:t>7</a:t>
            </a:r>
            <a:r>
              <a:rPr lang="en-US" sz="3200" dirty="0" smtClean="0"/>
              <a:t>.Distribution </a:t>
            </a:r>
            <a:r>
              <a:rPr lang="en-US" sz="3200" dirty="0"/>
              <a:t>of Molecular Speeds.</a:t>
            </a:r>
            <a:endParaRPr lang="ru-RU" sz="3200" dirty="0"/>
          </a:p>
        </p:txBody>
      </p:sp>
    </p:spTree>
    <p:extLst>
      <p:ext uri="{BB962C8B-B14F-4D97-AF65-F5344CB8AC3E}">
        <p14:creationId xmlns:p14="http://schemas.microsoft.com/office/powerpoint/2010/main" val="3493425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654032"/>
          </a:xfrm>
        </p:spPr>
        <p:txBody>
          <a:bodyPr>
            <a:normAutofit fontScale="90000"/>
          </a:bodyPr>
          <a:lstStyle/>
          <a:p>
            <a:r>
              <a:rPr lang="en-US" u="sng" dirty="0">
                <a:latin typeface="Times New Roman" pitchFamily="18" charset="0"/>
                <a:cs typeface="Times New Roman" pitchFamily="18" charset="0"/>
              </a:rPr>
              <a:t>Boyle’s Law</a:t>
            </a:r>
            <a:endParaRPr lang="ru-RU" dirty="0"/>
          </a:p>
        </p:txBody>
      </p:sp>
      <p:sp>
        <p:nvSpPr>
          <p:cNvPr id="4" name="Прямоугольник 3"/>
          <p:cNvSpPr/>
          <p:nvPr/>
        </p:nvSpPr>
        <p:spPr>
          <a:xfrm>
            <a:off x="1285852" y="714356"/>
            <a:ext cx="6929486" cy="1384995"/>
          </a:xfrm>
          <a:prstGeom prst="rect">
            <a:avLst/>
          </a:prstGeom>
        </p:spPr>
        <p:txBody>
          <a:bodyPr wrap="square">
            <a:spAutoFit/>
          </a:bodyPr>
          <a:lstStyle/>
          <a:p>
            <a:r>
              <a:rPr lang="en-US" sz="2800" dirty="0">
                <a:latin typeface="Times New Roman" pitchFamily="18" charset="0"/>
                <a:ea typeface="Times New Roman" pitchFamily="18" charset="0"/>
                <a:cs typeface="Times New Roman" pitchFamily="18" charset="0"/>
              </a:rPr>
              <a:t>Alternatively, Boyle’s law may be written</a:t>
            </a:r>
          </a:p>
          <a:p>
            <a:endParaRPr lang="en-US" sz="2800" dirty="0">
              <a:latin typeface="Times New Roman" pitchFamily="18" charset="0"/>
              <a:ea typeface="Times New Roman" pitchFamily="18" charset="0"/>
              <a:cs typeface="Times New Roman" pitchFamily="18" charset="0"/>
            </a:endParaRPr>
          </a:p>
          <a:p>
            <a:pPr algn="ctr"/>
            <a:r>
              <a:rPr lang="en-US" sz="2800" dirty="0">
                <a:latin typeface="Times New Roman" pitchFamily="18" charset="0"/>
                <a:cs typeface="Times New Roman" pitchFamily="18" charset="0"/>
              </a:rPr>
              <a:t>P</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V</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 P</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V</a:t>
            </a:r>
            <a:r>
              <a:rPr lang="en-US" sz="2800" baseline="-25000" dirty="0">
                <a:latin typeface="Times New Roman" pitchFamily="18" charset="0"/>
                <a:cs typeface="Times New Roman" pitchFamily="18" charset="0"/>
              </a:rPr>
              <a:t>2</a:t>
            </a:r>
            <a:endParaRPr lang="ru-RU" sz="2800" dirty="0">
              <a:latin typeface="Times New Roman" pitchFamily="18" charset="0"/>
              <a:cs typeface="Times New Roman" pitchFamily="18" charset="0"/>
            </a:endParaRPr>
          </a:p>
        </p:txBody>
      </p:sp>
      <p:sp>
        <p:nvSpPr>
          <p:cNvPr id="6" name="Прямоугольник 5"/>
          <p:cNvSpPr/>
          <p:nvPr/>
        </p:nvSpPr>
        <p:spPr>
          <a:xfrm>
            <a:off x="5072066" y="2318462"/>
            <a:ext cx="2928926" cy="3539430"/>
          </a:xfrm>
          <a:prstGeom prst="rect">
            <a:avLst/>
          </a:prstGeom>
        </p:spPr>
        <p:txBody>
          <a:bodyPr wrap="square">
            <a:spAutoFit/>
          </a:bodyPr>
          <a:lstStyle/>
          <a:p>
            <a:pPr algn="just"/>
            <a:r>
              <a:rPr lang="en-US" sz="2800" dirty="0">
                <a:latin typeface="Times New Roman" pitchFamily="18" charset="0"/>
                <a:cs typeface="Times New Roman" pitchFamily="18" charset="0"/>
              </a:rPr>
              <a:t>where the subscripts 1 and 2 refer to different physical states of the same sample of gas with the temperature held constant. </a:t>
            </a:r>
            <a:r>
              <a:rPr lang="ru-RU" sz="2800" dirty="0">
                <a:latin typeface="Times New Roman" pitchFamily="18" charset="0"/>
                <a:cs typeface="Times New Roman" pitchFamily="18" charset="0"/>
              </a:rPr>
              <a:t> </a:t>
            </a:r>
          </a:p>
        </p:txBody>
      </p:sp>
      <p:sp>
        <p:nvSpPr>
          <p:cNvPr id="7" name="Прямоугольник 6"/>
          <p:cNvSpPr/>
          <p:nvPr/>
        </p:nvSpPr>
        <p:spPr>
          <a:xfrm>
            <a:off x="3714744" y="1571612"/>
            <a:ext cx="228601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50" name="Picture 2" descr="D:\XAZAR\Course Physics 1\1 Class 23,24 Lecture 16,17\boyle1ga.gif"/>
          <p:cNvPicPr>
            <a:picLocks noChangeAspect="1" noChangeArrowheads="1"/>
          </p:cNvPicPr>
          <p:nvPr/>
        </p:nvPicPr>
        <p:blipFill>
          <a:blip r:embed="rId2"/>
          <a:srcRect/>
          <a:stretch>
            <a:fillRect/>
          </a:stretch>
        </p:blipFill>
        <p:spPr bwMode="auto">
          <a:xfrm>
            <a:off x="1571604" y="2285992"/>
            <a:ext cx="3009900" cy="3581400"/>
          </a:xfrm>
          <a:prstGeom prst="rect">
            <a:avLst/>
          </a:prstGeom>
          <a:noFill/>
        </p:spPr>
      </p:pic>
    </p:spTree>
    <p:extLst>
      <p:ext uri="{BB962C8B-B14F-4D97-AF65-F5344CB8AC3E}">
        <p14:creationId xmlns:p14="http://schemas.microsoft.com/office/powerpoint/2010/main" val="3740749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2090" y="4572000"/>
            <a:ext cx="261891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143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7" name="Прямоугольник 6"/>
          <p:cNvSpPr/>
          <p:nvPr/>
        </p:nvSpPr>
        <p:spPr>
          <a:xfrm>
            <a:off x="0" y="2"/>
            <a:ext cx="925252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eaLnBrk="0" hangingPunct="0"/>
            <a:r>
              <a:rPr lang="en-US" sz="3600" b="1" dirty="0">
                <a:solidFill>
                  <a:schemeClr val="tx1"/>
                </a:solidFill>
                <a:latin typeface="Times New Roman" pitchFamily="18" charset="0"/>
                <a:ea typeface="Tahoma" pitchFamily="34" charset="0"/>
                <a:cs typeface="Times New Roman" pitchFamily="18" charset="0"/>
              </a:rPr>
              <a:t>b) Isobaric process.</a:t>
            </a:r>
            <a:r>
              <a:rPr lang="en-US" sz="3600" b="1" i="1" dirty="0">
                <a:solidFill>
                  <a:schemeClr val="tx1"/>
                </a:solidFill>
                <a:latin typeface="Times New Roman" pitchFamily="18" charset="0"/>
                <a:ea typeface="Tahoma" pitchFamily="34" charset="0"/>
                <a:cs typeface="Times New Roman" pitchFamily="18" charset="0"/>
              </a:rPr>
              <a:t>   </a:t>
            </a:r>
            <a:r>
              <a:rPr lang="en-US" sz="3600" b="1" dirty="0">
                <a:solidFill>
                  <a:schemeClr val="tx1"/>
                </a:solidFill>
              </a:rPr>
              <a:t>Gay-Lussac's law    </a:t>
            </a:r>
            <a:endParaRPr lang="en-US" sz="3600" b="1" dirty="0" smtClean="0">
              <a:solidFill>
                <a:schemeClr val="tx1"/>
              </a:solidFill>
            </a:endParaRPr>
          </a:p>
          <a:p>
            <a:pPr eaLnBrk="0" hangingPunct="0"/>
            <a:r>
              <a:rPr lang="en-US" sz="3600" b="1" i="1" dirty="0">
                <a:solidFill>
                  <a:schemeClr val="tx1"/>
                </a:solidFill>
                <a:latin typeface="Times New Roman" pitchFamily="18" charset="0"/>
                <a:ea typeface="Tahoma" pitchFamily="34" charset="0"/>
                <a:cs typeface="Times New Roman" pitchFamily="18" charset="0"/>
              </a:rPr>
              <a:t> </a:t>
            </a:r>
            <a:r>
              <a:rPr lang="en-US" sz="3600" b="1" i="1" dirty="0" smtClean="0">
                <a:solidFill>
                  <a:schemeClr val="tx1"/>
                </a:solidFill>
                <a:latin typeface="Times New Roman" pitchFamily="18" charset="0"/>
                <a:ea typeface="Tahoma" pitchFamily="34" charset="0"/>
                <a:cs typeface="Times New Roman" pitchFamily="18" charset="0"/>
              </a:rPr>
              <a:t>                    </a:t>
            </a:r>
            <a:r>
              <a:rPr lang="ru-RU" sz="3600" b="1" i="1" dirty="0" smtClean="0">
                <a:solidFill>
                  <a:schemeClr val="tx1"/>
                </a:solidFill>
                <a:latin typeface="Times New Roman" pitchFamily="18" charset="0"/>
                <a:ea typeface="Tahoma" pitchFamily="34" charset="0"/>
                <a:cs typeface="Times New Roman" pitchFamily="18" charset="0"/>
              </a:rPr>
              <a:t>р</a:t>
            </a:r>
            <a:r>
              <a:rPr lang="ru-RU" sz="3600" b="1" i="1" dirty="0">
                <a:solidFill>
                  <a:schemeClr val="tx1"/>
                </a:solidFill>
                <a:latin typeface="Times New Roman" pitchFamily="18" charset="0"/>
                <a:ea typeface="Tahoma" pitchFamily="34" charset="0"/>
                <a:cs typeface="Times New Roman" pitchFamily="18" charset="0"/>
              </a:rPr>
              <a:t>= </a:t>
            </a:r>
            <a:r>
              <a:rPr lang="en-US" sz="3600" b="1" i="1" dirty="0">
                <a:solidFill>
                  <a:schemeClr val="tx1"/>
                </a:solidFill>
                <a:latin typeface="Times New Roman" pitchFamily="18" charset="0"/>
                <a:ea typeface="Tahoma" pitchFamily="34" charset="0"/>
                <a:cs typeface="Times New Roman" pitchFamily="18" charset="0"/>
              </a:rPr>
              <a:t>const</a:t>
            </a:r>
          </a:p>
        </p:txBody>
      </p:sp>
      <p:sp>
        <p:nvSpPr>
          <p:cNvPr id="9" name="Rectangle 5"/>
          <p:cNvSpPr>
            <a:spLocks noChangeArrowheads="1"/>
          </p:cNvSpPr>
          <p:nvPr/>
        </p:nvSpPr>
        <p:spPr bwMode="auto">
          <a:xfrm>
            <a:off x="1143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pic>
        <p:nvPicPr>
          <p:cNvPr id="15" name="Рисунок 12" descr="0200202"/>
          <p:cNvPicPr>
            <a:picLocks noChangeAspect="1" noChangeArrowheads="1"/>
          </p:cNvPicPr>
          <p:nvPr/>
        </p:nvPicPr>
        <p:blipFill>
          <a:blip r:embed="rId4" cstate="print">
            <a:extLst>
              <a:ext uri="{28A0092B-C50C-407E-A947-70E740481C1C}">
                <a14:useLocalDpi xmlns:a14="http://schemas.microsoft.com/office/drawing/2010/main" val="0"/>
              </a:ext>
            </a:extLst>
          </a:blip>
          <a:srcRect l="29672" r="32623"/>
          <a:stretch>
            <a:fillRect/>
          </a:stretch>
        </p:blipFill>
        <p:spPr bwMode="auto">
          <a:xfrm>
            <a:off x="1143000" y="4615067"/>
            <a:ext cx="2186862" cy="2242935"/>
          </a:xfrm>
          <a:prstGeom prst="rect">
            <a:avLst/>
          </a:prstGeom>
          <a:noFill/>
          <a:ln w="2857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16" name="Рисунок 13" descr="0200202"/>
          <p:cNvPicPr>
            <a:picLocks noChangeAspect="1" noChangeArrowheads="1"/>
          </p:cNvPicPr>
          <p:nvPr/>
        </p:nvPicPr>
        <p:blipFill>
          <a:blip r:embed="rId4" cstate="print">
            <a:extLst>
              <a:ext uri="{28A0092B-C50C-407E-A947-70E740481C1C}">
                <a14:useLocalDpi xmlns:a14="http://schemas.microsoft.com/office/drawing/2010/main" val="0"/>
              </a:ext>
            </a:extLst>
          </a:blip>
          <a:srcRect l="64862"/>
          <a:stretch>
            <a:fillRect/>
          </a:stretch>
        </p:blipFill>
        <p:spPr bwMode="auto">
          <a:xfrm>
            <a:off x="3383869" y="4627565"/>
            <a:ext cx="2002631" cy="2230437"/>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20" name="Object 4" descr="а3"/>
          <p:cNvGraphicFramePr>
            <a:graphicFrameLocks noChangeAspect="1"/>
          </p:cNvGraphicFramePr>
          <p:nvPr>
            <p:extLst>
              <p:ext uri="{D42A27DB-BD31-4B8C-83A1-F6EECF244321}">
                <p14:modId xmlns:p14="http://schemas.microsoft.com/office/powerpoint/2010/main" val="1086203386"/>
              </p:ext>
            </p:extLst>
          </p:nvPr>
        </p:nvGraphicFramePr>
        <p:xfrm>
          <a:off x="4139952" y="1572460"/>
          <a:ext cx="1468040" cy="1214437"/>
        </p:xfrm>
        <a:graphic>
          <a:graphicData uri="http://schemas.openxmlformats.org/presentationml/2006/ole">
            <mc:AlternateContent xmlns:mc="http://schemas.openxmlformats.org/markup-compatibility/2006">
              <mc:Choice xmlns:v="urn:schemas-microsoft-com:vml" Requires="v">
                <p:oleObj spid="_x0000_s37914" name="Формула" r:id="rId5" imgW="685502" imgH="406224" progId="Equation.3">
                  <p:embed/>
                </p:oleObj>
              </mc:Choice>
              <mc:Fallback>
                <p:oleObj name="Формула" r:id="rId5" imgW="685502"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1572460"/>
                        <a:ext cx="1468040" cy="1214437"/>
                      </a:xfrm>
                      <a:prstGeom prst="rect">
                        <a:avLst/>
                      </a:prstGeom>
                      <a:blipFill dpi="0" rotWithShape="0">
                        <a:blip r:embed="rId7"/>
                        <a:srcRect/>
                        <a:stretch>
                          <a:fillRect/>
                        </a:stretch>
                      </a:blipFill>
                      <a:ln w="38100">
                        <a:solidFill>
                          <a:srgbClr val="006600"/>
                        </a:solidFill>
                        <a:miter lim="800000"/>
                        <a:headEnd/>
                        <a:tailEnd/>
                      </a:ln>
                    </p:spPr>
                  </p:pic>
                </p:oleObj>
              </mc:Fallback>
            </mc:AlternateContent>
          </a:graphicData>
        </a:graphic>
      </p:graphicFrame>
      <p:graphicFrame>
        <p:nvGraphicFramePr>
          <p:cNvPr id="21" name="Object 6" descr="а2"/>
          <p:cNvGraphicFramePr>
            <a:graphicFrameLocks noChangeAspect="1"/>
          </p:cNvGraphicFramePr>
          <p:nvPr>
            <p:extLst/>
          </p:nvPr>
        </p:nvGraphicFramePr>
        <p:xfrm>
          <a:off x="1763689" y="1484786"/>
          <a:ext cx="1178719" cy="1291839"/>
        </p:xfrm>
        <a:graphic>
          <a:graphicData uri="http://schemas.openxmlformats.org/presentationml/2006/ole">
            <mc:AlternateContent xmlns:mc="http://schemas.openxmlformats.org/markup-compatibility/2006">
              <mc:Choice xmlns:v="urn:schemas-microsoft-com:vml" Requires="v">
                <p:oleObj spid="_x0000_s37915" name="Формула" r:id="rId8" imgW="533169" imgH="444307" progId="Equation.3">
                  <p:embed/>
                </p:oleObj>
              </mc:Choice>
              <mc:Fallback>
                <p:oleObj name="Формула" r:id="rId8" imgW="533169" imgH="44430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689" y="1484786"/>
                        <a:ext cx="1178719" cy="1291839"/>
                      </a:xfrm>
                      <a:prstGeom prst="rect">
                        <a:avLst/>
                      </a:prstGeom>
                      <a:blipFill dpi="0" rotWithShape="0">
                        <a:blip r:embed="rId10"/>
                        <a:srcRect/>
                        <a:stretch>
                          <a:fillRect/>
                        </a:stretch>
                      </a:blipFill>
                      <a:ln w="38100">
                        <a:solidFill>
                          <a:srgbClr val="006600"/>
                        </a:solidFill>
                        <a:miter lim="800000"/>
                        <a:headEnd/>
                        <a:tailEnd/>
                      </a:ln>
                    </p:spPr>
                  </p:pic>
                </p:oleObj>
              </mc:Fallback>
            </mc:AlternateContent>
          </a:graphicData>
        </a:graphic>
      </p:graphicFrame>
      <p:pic>
        <p:nvPicPr>
          <p:cNvPr id="22" name="Picture 29" descr="Ж"/>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04248" y="980728"/>
            <a:ext cx="1728192" cy="2756581"/>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3" name="Text Box 30"/>
          <p:cNvSpPr txBox="1">
            <a:spLocks noChangeArrowheads="1"/>
          </p:cNvSpPr>
          <p:nvPr/>
        </p:nvSpPr>
        <p:spPr bwMode="auto">
          <a:xfrm>
            <a:off x="6000229" y="3861048"/>
            <a:ext cx="24881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2800" b="1" dirty="0">
                <a:solidFill>
                  <a:srgbClr val="002060"/>
                </a:solidFill>
              </a:rPr>
              <a:t>Gay-Lussac</a:t>
            </a:r>
            <a:endParaRPr lang="ru-RU" sz="2800" b="1" dirty="0">
              <a:solidFill>
                <a:schemeClr val="bg1"/>
              </a:solidFill>
            </a:endParaRPr>
          </a:p>
        </p:txBody>
      </p:sp>
    </p:spTree>
    <p:extLst>
      <p:ext uri="{BB962C8B-B14F-4D97-AF65-F5344CB8AC3E}">
        <p14:creationId xmlns:p14="http://schemas.microsoft.com/office/powerpoint/2010/main" val="377345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582594"/>
          </a:xfrm>
        </p:spPr>
        <p:txBody>
          <a:bodyPr>
            <a:noAutofit/>
          </a:bodyPr>
          <a:lstStyle/>
          <a:p>
            <a:r>
              <a:rPr lang="en-US" sz="3600" u="sng" dirty="0">
                <a:latin typeface="Times New Roman" pitchFamily="18" charset="0"/>
                <a:cs typeface="Times New Roman" pitchFamily="18" charset="0"/>
              </a:rPr>
              <a:t>The Law of Charles and Gay-Lussac</a:t>
            </a:r>
            <a:endParaRPr lang="ru-RU" sz="3600" dirty="0"/>
          </a:p>
        </p:txBody>
      </p:sp>
      <p:sp>
        <p:nvSpPr>
          <p:cNvPr id="3" name="Прямоугольник 2"/>
          <p:cNvSpPr/>
          <p:nvPr/>
        </p:nvSpPr>
        <p:spPr>
          <a:xfrm>
            <a:off x="1285852" y="714356"/>
            <a:ext cx="6929486" cy="2092881"/>
          </a:xfrm>
          <a:prstGeom prst="rect">
            <a:avLst/>
          </a:prstGeom>
        </p:spPr>
        <p:txBody>
          <a:bodyPr wrap="square">
            <a:spAutoFit/>
          </a:bodyPr>
          <a:lstStyle/>
          <a:p>
            <a:pPr algn="just"/>
            <a:r>
              <a:rPr lang="en-US" sz="2600" dirty="0">
                <a:latin typeface="Times New Roman" pitchFamily="18" charset="0"/>
                <a:cs typeface="Times New Roman" pitchFamily="18" charset="0"/>
              </a:rPr>
              <a:t>If the temperature is expressed in </a:t>
            </a:r>
            <a:r>
              <a:rPr lang="en-US" sz="2600" dirty="0" err="1">
                <a:latin typeface="Times New Roman" pitchFamily="18" charset="0"/>
                <a:cs typeface="Times New Roman" pitchFamily="18" charset="0"/>
              </a:rPr>
              <a:t>Kelvins</a:t>
            </a:r>
            <a:r>
              <a:rPr lang="en-US" sz="2600" dirty="0">
                <a:latin typeface="Times New Roman" pitchFamily="18" charset="0"/>
                <a:cs typeface="Times New Roman" pitchFamily="18" charset="0"/>
              </a:rPr>
              <a:t>, we find that, when the pressure is held constant, the volume is proportional to the temperature. This statement is the</a:t>
            </a:r>
            <a:r>
              <a:rPr lang="en-US" sz="2600" b="1" dirty="0">
                <a:latin typeface="Times New Roman" pitchFamily="18" charset="0"/>
                <a:cs typeface="Times New Roman" pitchFamily="18" charset="0"/>
              </a:rPr>
              <a:t> law of Charles and Gay-Lussac,</a:t>
            </a:r>
            <a:r>
              <a:rPr lang="en-US" sz="2600" dirty="0">
                <a:latin typeface="Times New Roman" pitchFamily="18" charset="0"/>
                <a:cs typeface="Times New Roman" pitchFamily="18" charset="0"/>
              </a:rPr>
              <a:t> which can be expressed mathematically as</a:t>
            </a:r>
            <a:endParaRPr lang="ru-RU" sz="2600" dirty="0">
              <a:latin typeface="Times New Roman" pitchFamily="18" charset="0"/>
              <a:cs typeface="Times New Roman" pitchFamily="18" charset="0"/>
            </a:endParaRPr>
          </a:p>
        </p:txBody>
      </p:sp>
      <p:sp>
        <p:nvSpPr>
          <p:cNvPr id="9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921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57422" y="2857496"/>
            <a:ext cx="5057775" cy="866775"/>
          </a:xfrm>
          <a:prstGeom prst="rect">
            <a:avLst/>
          </a:prstGeom>
          <a:noFill/>
        </p:spPr>
      </p:pic>
      <p:sp>
        <p:nvSpPr>
          <p:cNvPr id="6" name="Прямоугольник 5"/>
          <p:cNvSpPr/>
          <p:nvPr/>
        </p:nvSpPr>
        <p:spPr>
          <a:xfrm>
            <a:off x="1285852" y="4071942"/>
            <a:ext cx="6786610" cy="892552"/>
          </a:xfrm>
          <a:prstGeom prst="rect">
            <a:avLst/>
          </a:prstGeom>
        </p:spPr>
        <p:txBody>
          <a:bodyPr wrap="square">
            <a:spAutoFit/>
          </a:bodyPr>
          <a:lstStyle/>
          <a:p>
            <a:pPr algn="just"/>
            <a:r>
              <a:rPr lang="en-US" sz="2600" dirty="0">
                <a:latin typeface="Times New Roman" pitchFamily="18" charset="0"/>
                <a:cs typeface="Times New Roman" pitchFamily="18" charset="0"/>
              </a:rPr>
              <a:t>As with Boyle's law, the amount of gas also must be held constant to be valid.</a:t>
            </a:r>
            <a:endParaRPr lang="ru-RU" sz="2600" dirty="0">
              <a:latin typeface="Times New Roman" pitchFamily="18" charset="0"/>
              <a:cs typeface="Times New Roman" pitchFamily="18" charset="0"/>
            </a:endParaRPr>
          </a:p>
        </p:txBody>
      </p:sp>
      <p:sp>
        <p:nvSpPr>
          <p:cNvPr id="7" name="Прямоугольник 6"/>
          <p:cNvSpPr/>
          <p:nvPr/>
        </p:nvSpPr>
        <p:spPr>
          <a:xfrm>
            <a:off x="2071670" y="2786058"/>
            <a:ext cx="1714512"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5143504" y="2786058"/>
            <a:ext cx="2428892"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4208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51520" y="354060"/>
            <a:ext cx="84249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eaLnBrk="0" hangingPunct="0"/>
            <a:r>
              <a:rPr lang="en-US" sz="3600" b="1" dirty="0" smtClean="0">
                <a:latin typeface="Times New Roman" pitchFamily="18" charset="0"/>
                <a:ea typeface="Tahoma" pitchFamily="34" charset="0"/>
                <a:cs typeface="Times New Roman" pitchFamily="18" charset="0"/>
              </a:rPr>
              <a:t> c) Isometric </a:t>
            </a:r>
            <a:r>
              <a:rPr lang="en-US" sz="3600" b="1" dirty="0">
                <a:latin typeface="Times New Roman" pitchFamily="18" charset="0"/>
                <a:ea typeface="Tahoma" pitchFamily="34" charset="0"/>
                <a:cs typeface="Times New Roman" pitchFamily="18" charset="0"/>
              </a:rPr>
              <a:t>process.</a:t>
            </a:r>
            <a:r>
              <a:rPr lang="en-US" sz="3600" b="1" i="1" dirty="0">
                <a:latin typeface="Times New Roman" pitchFamily="18" charset="0"/>
                <a:ea typeface="Tahoma" pitchFamily="34" charset="0"/>
                <a:cs typeface="Times New Roman" pitchFamily="18" charset="0"/>
              </a:rPr>
              <a:t>        </a:t>
            </a:r>
            <a:r>
              <a:rPr lang="en-US" sz="3600" b="1" dirty="0"/>
              <a:t>Charles' law           </a:t>
            </a:r>
          </a:p>
          <a:p>
            <a:pPr algn="just" eaLnBrk="0" hangingPunct="0"/>
            <a:r>
              <a:rPr lang="en-US" sz="3600" b="1" i="1" dirty="0">
                <a:latin typeface="Times New Roman" pitchFamily="18" charset="0"/>
                <a:ea typeface="Tahoma" pitchFamily="34" charset="0"/>
                <a:cs typeface="Times New Roman" pitchFamily="18" charset="0"/>
              </a:rPr>
              <a:t>                  V</a:t>
            </a:r>
            <a:r>
              <a:rPr lang="ru-RU" sz="3600" b="1" i="1" dirty="0">
                <a:latin typeface="Times New Roman" pitchFamily="18" charset="0"/>
                <a:ea typeface="Tahoma" pitchFamily="34" charset="0"/>
                <a:cs typeface="Times New Roman" pitchFamily="18" charset="0"/>
              </a:rPr>
              <a:t>= </a:t>
            </a:r>
            <a:r>
              <a:rPr lang="en-US" sz="3600" b="1" i="1" dirty="0">
                <a:latin typeface="Times New Roman" pitchFamily="18" charset="0"/>
                <a:ea typeface="Tahoma" pitchFamily="34" charset="0"/>
                <a:cs typeface="Times New Roman" pitchFamily="18" charset="0"/>
              </a:rPr>
              <a:t>const</a:t>
            </a:r>
          </a:p>
        </p:txBody>
      </p:sp>
      <p:sp>
        <p:nvSpPr>
          <p:cNvPr id="13" name="Rectangle 5"/>
          <p:cNvSpPr>
            <a:spLocks noChangeArrowheads="1"/>
          </p:cNvSpPr>
          <p:nvPr/>
        </p:nvSpPr>
        <p:spPr bwMode="auto">
          <a:xfrm>
            <a:off x="1143001" y="1814128"/>
            <a:ext cx="5437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ru-RU" sz="1200" baseline="-30000">
                <a:cs typeface="Times New Roman" pitchFamily="18" charset="0"/>
              </a:rPr>
              <a:t>                </a:t>
            </a:r>
            <a:endParaRPr lang="ru-RU"/>
          </a:p>
        </p:txBody>
      </p:sp>
      <p:graphicFrame>
        <p:nvGraphicFramePr>
          <p:cNvPr id="15" name="Object 3" descr="а2"/>
          <p:cNvGraphicFramePr>
            <a:graphicFrameLocks noChangeAspect="1"/>
          </p:cNvGraphicFramePr>
          <p:nvPr>
            <p:extLst>
              <p:ext uri="{D42A27DB-BD31-4B8C-83A1-F6EECF244321}">
                <p14:modId xmlns:p14="http://schemas.microsoft.com/office/powerpoint/2010/main" val="2937110540"/>
              </p:ext>
            </p:extLst>
          </p:nvPr>
        </p:nvGraphicFramePr>
        <p:xfrm>
          <a:off x="1414870" y="2122052"/>
          <a:ext cx="1700808" cy="1724853"/>
        </p:xfrm>
        <a:graphic>
          <a:graphicData uri="http://schemas.openxmlformats.org/presentationml/2006/ole">
            <mc:AlternateContent xmlns:mc="http://schemas.openxmlformats.org/markup-compatibility/2006">
              <mc:Choice xmlns:v="urn:schemas-microsoft-com:vml" Requires="v">
                <p:oleObj spid="_x0000_s38929" name="Формула" r:id="rId3" imgW="571252" imgH="444307" progId="Equation.3">
                  <p:embed/>
                </p:oleObj>
              </mc:Choice>
              <mc:Fallback>
                <p:oleObj name="Формула" r:id="rId3" imgW="571252"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870" y="2122052"/>
                        <a:ext cx="1700808" cy="1724853"/>
                      </a:xfrm>
                      <a:prstGeom prst="rect">
                        <a:avLst/>
                      </a:prstGeom>
                      <a:blipFill dpi="0" rotWithShape="0">
                        <a:blip r:embed="rId5"/>
                        <a:srcRect/>
                        <a:stretch>
                          <a:fillRect/>
                        </a:stretch>
                      </a:blipFill>
                      <a:ln w="38100">
                        <a:solidFill>
                          <a:srgbClr val="006600"/>
                        </a:solidFill>
                        <a:miter lim="800000"/>
                        <a:headEnd/>
                        <a:tailEnd/>
                      </a:ln>
                    </p:spPr>
                  </p:pic>
                </p:oleObj>
              </mc:Fallback>
            </mc:AlternateContent>
          </a:graphicData>
        </a:graphic>
      </p:graphicFrame>
      <p:sp>
        <p:nvSpPr>
          <p:cNvPr id="18" name="Text Box 34"/>
          <p:cNvSpPr txBox="1">
            <a:spLocks noChangeArrowheads="1"/>
          </p:cNvSpPr>
          <p:nvPr/>
        </p:nvSpPr>
        <p:spPr bwMode="auto">
          <a:xfrm>
            <a:off x="5953774" y="4717886"/>
            <a:ext cx="2047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2800" b="1" dirty="0" err="1">
                <a:solidFill>
                  <a:srgbClr val="002060"/>
                </a:solidFill>
              </a:rPr>
              <a:t>Charle</a:t>
            </a:r>
            <a:endParaRPr lang="ru-RU" sz="2800" b="1" dirty="0">
              <a:solidFill>
                <a:schemeClr val="bg1"/>
              </a:solidFill>
            </a:endParaRPr>
          </a:p>
        </p:txBody>
      </p:sp>
      <p:pic>
        <p:nvPicPr>
          <p:cNvPr id="19" name="Picture 33" descr="Ж"/>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16383" y="1828389"/>
            <a:ext cx="2148738" cy="2864984"/>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32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1538" y="0"/>
            <a:ext cx="7000924" cy="582594"/>
          </a:xfrm>
          <a:solidFill>
            <a:schemeClr val="accent2">
              <a:lumMod val="40000"/>
              <a:lumOff val="60000"/>
            </a:schemeClr>
          </a:solidFill>
        </p:spPr>
        <p:txBody>
          <a:bodyPr>
            <a:noAutofit/>
          </a:bodyPr>
          <a:lstStyle/>
          <a:p>
            <a:r>
              <a:rPr lang="en-US" sz="3600" u="sng" dirty="0">
                <a:latin typeface="Times New Roman" pitchFamily="18" charset="0"/>
                <a:cs typeface="Times New Roman" pitchFamily="18" charset="0"/>
              </a:rPr>
              <a:t>The Law of Charles and Gay-Lussac</a:t>
            </a:r>
            <a:endParaRPr lang="ru-RU" sz="3600" u="sng" dirty="0"/>
          </a:p>
        </p:txBody>
      </p:sp>
      <p:pic>
        <p:nvPicPr>
          <p:cNvPr id="11265" name="Picture 1" descr="D:\XAZAR\Course Physics 1\1 Class 23,24 Lecture 16,17\charlesg.gif"/>
          <p:cNvPicPr>
            <a:picLocks noChangeAspect="1" noChangeArrowheads="1"/>
          </p:cNvPicPr>
          <p:nvPr/>
        </p:nvPicPr>
        <p:blipFill>
          <a:blip r:embed="rId2"/>
          <a:srcRect/>
          <a:stretch>
            <a:fillRect/>
          </a:stretch>
        </p:blipFill>
        <p:spPr bwMode="auto">
          <a:xfrm>
            <a:off x="1500166" y="785794"/>
            <a:ext cx="2571768" cy="5391418"/>
          </a:xfrm>
          <a:prstGeom prst="rect">
            <a:avLst/>
          </a:prstGeom>
          <a:noFill/>
        </p:spPr>
      </p:pic>
      <p:sp>
        <p:nvSpPr>
          <p:cNvPr id="4" name="Прямоугольник 3"/>
          <p:cNvSpPr/>
          <p:nvPr/>
        </p:nvSpPr>
        <p:spPr>
          <a:xfrm>
            <a:off x="4429124" y="714356"/>
            <a:ext cx="3714776" cy="4893647"/>
          </a:xfrm>
          <a:prstGeom prst="rect">
            <a:avLst/>
          </a:prstGeom>
        </p:spPr>
        <p:txBody>
          <a:bodyPr wrap="square">
            <a:spAutoFit/>
          </a:bodyPr>
          <a:lstStyle/>
          <a:p>
            <a:pPr algn="just"/>
            <a:r>
              <a:rPr lang="en-US" sz="2600" dirty="0">
                <a:latin typeface="Times New Roman" pitchFamily="18" charset="0"/>
                <a:cs typeface="Times New Roman" pitchFamily="18" charset="0"/>
              </a:rPr>
              <a:t>Introduce some particular gas into the cylinder and place a weight on the piston. This arrangement creates an enclosed variable volume in which the pressure (due to the weight) remains constant. Then we bring the gas to thermal equilibrium at several different temperatures.</a:t>
            </a:r>
            <a:endParaRPr lang="ru-RU" sz="2600" dirty="0">
              <a:latin typeface="Times New Roman" pitchFamily="18" charset="0"/>
              <a:cs typeface="Times New Roman" pitchFamily="18" charset="0"/>
            </a:endParaRPr>
          </a:p>
        </p:txBody>
      </p:sp>
    </p:spTree>
    <p:extLst>
      <p:ext uri="{BB962C8B-B14F-4D97-AF65-F5344CB8AC3E}">
        <p14:creationId xmlns:p14="http://schemas.microsoft.com/office/powerpoint/2010/main" val="316617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C:\Users\user\Desktop\fizika\pvtga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21"/>
            <a:ext cx="6502663" cy="669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327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chemeClr val="accent5">
                    <a:lumMod val="50000"/>
                  </a:schemeClr>
                </a:solidFill>
              </a:rPr>
              <a:t>Ideal gas laws</a:t>
            </a:r>
            <a:endParaRPr lang="ru-RU" dirty="0"/>
          </a:p>
        </p:txBody>
      </p:sp>
      <p:sp>
        <p:nvSpPr>
          <p:cNvPr id="4" name="Прямоугольник 3"/>
          <p:cNvSpPr/>
          <p:nvPr/>
        </p:nvSpPr>
        <p:spPr>
          <a:xfrm>
            <a:off x="3791595" y="3244334"/>
            <a:ext cx="1560812" cy="369332"/>
          </a:xfrm>
          <a:prstGeom prst="rect">
            <a:avLst/>
          </a:prstGeom>
        </p:spPr>
        <p:txBody>
          <a:bodyPr wrap="none">
            <a:spAutoFit/>
          </a:bodyPr>
          <a:lstStyle/>
          <a:p>
            <a:r>
              <a:rPr lang="en-US" b="1" dirty="0" smtClean="0">
                <a:solidFill>
                  <a:schemeClr val="accent5">
                    <a:lumMod val="50000"/>
                  </a:schemeClr>
                </a:solidFill>
              </a:rPr>
              <a:t>Ideal gas laws</a:t>
            </a:r>
            <a:r>
              <a:rPr lang="ru-RU" b="1" dirty="0" smtClean="0">
                <a:solidFill>
                  <a:schemeClr val="accent5">
                    <a:lumMod val="50000"/>
                  </a:schemeClr>
                </a:solidFill>
              </a:rPr>
              <a:t>.</a:t>
            </a:r>
            <a:endParaRPr lang="ru-RU" dirty="0"/>
          </a:p>
        </p:txBody>
      </p:sp>
      <p:pic>
        <p:nvPicPr>
          <p:cNvPr id="26626" name="Picture 2"/>
          <p:cNvPicPr>
            <a:picLocks noGrp="1" noChangeAspect="1" noChangeArrowheads="1"/>
          </p:cNvPicPr>
          <p:nvPr>
            <p:ph idx="1"/>
          </p:nvPr>
        </p:nvPicPr>
        <p:blipFill>
          <a:blip r:embed="rId2"/>
          <a:srcRect/>
          <a:stretch>
            <a:fillRect/>
          </a:stretch>
        </p:blipFill>
        <p:spPr bwMode="auto">
          <a:xfrm>
            <a:off x="107504" y="1340768"/>
            <a:ext cx="8770999" cy="5195094"/>
          </a:xfrm>
          <a:prstGeom prst="rect">
            <a:avLst/>
          </a:prstGeom>
          <a:noFill/>
          <a:ln w="9525">
            <a:noFill/>
            <a:miter lim="800000"/>
            <a:headEnd/>
            <a:tailEnd/>
          </a:ln>
          <a:effectLst/>
        </p:spPr>
      </p:pic>
    </p:spTree>
    <p:extLst>
      <p:ext uri="{BB962C8B-B14F-4D97-AF65-F5344CB8AC3E}">
        <p14:creationId xmlns:p14="http://schemas.microsoft.com/office/powerpoint/2010/main" val="3421306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Users\user\Desktop\fizika\e2c4c8ff5577169cce88c49774cedab3-ideal-gas-law-ap-chemist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35" y="764704"/>
            <a:ext cx="7200800" cy="6381328"/>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699792" y="26953"/>
            <a:ext cx="4544129" cy="769441"/>
          </a:xfrm>
          <a:prstGeom prst="rect">
            <a:avLst/>
          </a:prstGeom>
        </p:spPr>
        <p:txBody>
          <a:bodyPr wrap="none">
            <a:spAutoFit/>
          </a:bodyPr>
          <a:lstStyle/>
          <a:p>
            <a:r>
              <a:rPr lang="en-US" sz="4400" b="1" dirty="0"/>
              <a:t>Ideal Gas Equation</a:t>
            </a:r>
          </a:p>
        </p:txBody>
      </p:sp>
    </p:spTree>
    <p:extLst>
      <p:ext uri="{BB962C8B-B14F-4D97-AF65-F5344CB8AC3E}">
        <p14:creationId xmlns:p14="http://schemas.microsoft.com/office/powerpoint/2010/main" val="164065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439718"/>
          </a:xfrm>
        </p:spPr>
        <p:txBody>
          <a:bodyPr>
            <a:normAutofit fontScale="90000"/>
          </a:bodyPr>
          <a:lstStyle/>
          <a:p>
            <a:r>
              <a:rPr lang="en-US" u="sng" dirty="0">
                <a:latin typeface="Times New Roman" pitchFamily="18" charset="0"/>
                <a:cs typeface="Times New Roman" pitchFamily="18" charset="0"/>
              </a:rPr>
              <a:t>The Ideal Gas Law</a:t>
            </a:r>
            <a:endParaRPr lang="ru-RU" dirty="0"/>
          </a:p>
        </p:txBody>
      </p:sp>
      <p:sp>
        <p:nvSpPr>
          <p:cNvPr id="3" name="Прямоугольник 2"/>
          <p:cNvSpPr/>
          <p:nvPr/>
        </p:nvSpPr>
        <p:spPr>
          <a:xfrm>
            <a:off x="185710" y="571480"/>
            <a:ext cx="8805890" cy="2246769"/>
          </a:xfrm>
          <a:prstGeom prst="rect">
            <a:avLst/>
          </a:prstGeom>
        </p:spPr>
        <p:txBody>
          <a:bodyPr wrap="square">
            <a:spAutoFit/>
          </a:bodyPr>
          <a:lstStyle/>
          <a:p>
            <a:pPr lvl="0" indent="457200" algn="just"/>
            <a:r>
              <a:rPr lang="en-US" sz="2800" b="1" dirty="0">
                <a:latin typeface="Times New Roman" pitchFamily="18" charset="0"/>
                <a:ea typeface="Times New Roman" pitchFamily="18" charset="0"/>
                <a:cs typeface="Times New Roman" pitchFamily="18" charset="0"/>
              </a:rPr>
              <a:t>R</a:t>
            </a:r>
            <a:r>
              <a:rPr lang="en-US" sz="2800" dirty="0">
                <a:latin typeface="Times New Roman" pitchFamily="18" charset="0"/>
                <a:ea typeface="Times New Roman" pitchFamily="18" charset="0"/>
                <a:cs typeface="Times New Roman" pitchFamily="18" charset="0"/>
              </a:rPr>
              <a:t> is a constant that is the same for all gases, and so is called the</a:t>
            </a:r>
            <a:r>
              <a:rPr lang="en-US" sz="2800" b="1" dirty="0">
                <a:latin typeface="Times New Roman" pitchFamily="18" charset="0"/>
                <a:ea typeface="Times New Roman" pitchFamily="18" charset="0"/>
                <a:cs typeface="Times New Roman" pitchFamily="18" charset="0"/>
              </a:rPr>
              <a:t> universal gas constant.</a:t>
            </a:r>
            <a:r>
              <a:rPr lang="en-US" sz="2800" dirty="0">
                <a:latin typeface="Times New Roman" pitchFamily="18" charset="0"/>
                <a:ea typeface="Times New Roman" pitchFamily="18" charset="0"/>
                <a:cs typeface="Times New Roman" pitchFamily="18" charset="0"/>
              </a:rPr>
              <a:t> If pressure is measured in the SI unit of </a:t>
            </a:r>
            <a:r>
              <a:rPr lang="en-US" sz="2800" dirty="0" err="1">
                <a:latin typeface="Times New Roman" pitchFamily="18" charset="0"/>
                <a:ea typeface="Times New Roman" pitchFamily="18" charset="0"/>
                <a:cs typeface="Times New Roman" pitchFamily="18" charset="0"/>
              </a:rPr>
              <a:t>Pascals</a:t>
            </a:r>
            <a:r>
              <a:rPr lang="en-US" sz="2800" dirty="0">
                <a:latin typeface="Times New Roman" pitchFamily="18" charset="0"/>
                <a:ea typeface="Times New Roman" pitchFamily="18" charset="0"/>
                <a:cs typeface="Times New Roman" pitchFamily="18" charset="0"/>
              </a:rPr>
              <a:t>, volume in cubic meters, and temperature in </a:t>
            </a:r>
            <a:r>
              <a:rPr lang="en-US" sz="2800" dirty="0" err="1">
                <a:latin typeface="Times New Roman" pitchFamily="18" charset="0"/>
                <a:ea typeface="Times New Roman" pitchFamily="18" charset="0"/>
                <a:cs typeface="Times New Roman" pitchFamily="18" charset="0"/>
              </a:rPr>
              <a:t>Kelvins</a:t>
            </a:r>
            <a:r>
              <a:rPr lang="en-US" sz="2800" dirty="0">
                <a:latin typeface="Times New Roman" pitchFamily="18" charset="0"/>
                <a:ea typeface="Times New Roman" pitchFamily="18" charset="0"/>
                <a:cs typeface="Times New Roman" pitchFamily="18" charset="0"/>
              </a:rPr>
              <a:t>, then</a:t>
            </a:r>
            <a:r>
              <a:rPr lang="en-US" sz="2800" i="1" dirty="0">
                <a:latin typeface="Times New Roman" pitchFamily="18" charset="0"/>
                <a:ea typeface="Times New Roman" pitchFamily="18" charset="0"/>
                <a:cs typeface="Times New Roman" pitchFamily="18" charset="0"/>
              </a:rPr>
              <a:t> </a:t>
            </a:r>
            <a:r>
              <a:rPr lang="en-US" sz="2800" b="1" dirty="0">
                <a:latin typeface="Times New Roman" pitchFamily="18" charset="0"/>
                <a:ea typeface="Times New Roman" pitchFamily="18" charset="0"/>
                <a:cs typeface="Times New Roman" pitchFamily="18" charset="0"/>
              </a:rPr>
              <a:t>R</a:t>
            </a:r>
            <a:r>
              <a:rPr lang="en-US" sz="2800" dirty="0">
                <a:latin typeface="Times New Roman" pitchFamily="18" charset="0"/>
                <a:ea typeface="Times New Roman" pitchFamily="18" charset="0"/>
                <a:cs typeface="Times New Roman" pitchFamily="18" charset="0"/>
              </a:rPr>
              <a:t> has the value</a:t>
            </a:r>
          </a:p>
          <a:p>
            <a:pPr lvl="0" indent="457200" algn="ctr"/>
            <a:r>
              <a:rPr lang="en-US" sz="2800" i="1" dirty="0">
                <a:latin typeface="Times New Roman" pitchFamily="18" charset="0"/>
                <a:ea typeface="Times New Roman" pitchFamily="18" charset="0"/>
                <a:cs typeface="Times New Roman" pitchFamily="18" charset="0"/>
              </a:rPr>
              <a:t>R = </a:t>
            </a:r>
            <a:r>
              <a:rPr lang="en-US" sz="2800" dirty="0">
                <a:latin typeface="Times New Roman" pitchFamily="18" charset="0"/>
                <a:ea typeface="Times New Roman" pitchFamily="18" charset="0"/>
                <a:cs typeface="Times New Roman" pitchFamily="18" charset="0"/>
              </a:rPr>
              <a:t>8.314 Joule/</a:t>
            </a:r>
            <a:r>
              <a:rPr lang="en-US" sz="2800" dirty="0" err="1">
                <a:latin typeface="Times New Roman" pitchFamily="18" charset="0"/>
                <a:ea typeface="Times New Roman" pitchFamily="18" charset="0"/>
                <a:cs typeface="Times New Roman" pitchFamily="18" charset="0"/>
              </a:rPr>
              <a:t>mole</a:t>
            </a:r>
            <a:r>
              <a:rPr lang="en-US" sz="2800" dirty="0" err="1">
                <a:latin typeface="Times New Roman" pitchFamily="18" charset="0"/>
                <a:ea typeface="Times New Roman" pitchFamily="18" charset="0"/>
                <a:cs typeface="Times New Roman" pitchFamily="18" charset="0"/>
                <a:sym typeface="Symbol" pitchFamily="18" charset="2"/>
              </a:rPr>
              <a:t></a:t>
            </a:r>
            <a:r>
              <a:rPr lang="en-US" sz="2800" dirty="0" err="1">
                <a:latin typeface="Times New Roman" pitchFamily="18" charset="0"/>
                <a:ea typeface="Times New Roman" pitchFamily="18" charset="0"/>
                <a:cs typeface="Times New Roman" pitchFamily="18" charset="0"/>
              </a:rPr>
              <a:t>K</a:t>
            </a:r>
            <a:r>
              <a:rPr lang="en-US" sz="2800" dirty="0">
                <a:latin typeface="Times New Roman" pitchFamily="18" charset="0"/>
                <a:ea typeface="Times New Roman" pitchFamily="18" charset="0"/>
                <a:cs typeface="Times New Roman" pitchFamily="18" charset="0"/>
              </a:rPr>
              <a:t>.</a:t>
            </a:r>
            <a:endParaRPr lang="en-US" sz="2800" dirty="0">
              <a:latin typeface="Times New Roman" pitchFamily="18" charset="0"/>
              <a:ea typeface="Times New Roman" pitchFamily="18" charset="0"/>
              <a:cs typeface="Times New Roman" pitchFamily="18" charset="0"/>
              <a:sym typeface="Symbol" pitchFamily="18" charset="2"/>
            </a:endParaRPr>
          </a:p>
        </p:txBody>
      </p:sp>
      <p:sp>
        <p:nvSpPr>
          <p:cNvPr id="6" name="Прямоугольник 2"/>
          <p:cNvSpPr/>
          <p:nvPr/>
        </p:nvSpPr>
        <p:spPr>
          <a:xfrm>
            <a:off x="228600" y="2895600"/>
            <a:ext cx="8686800" cy="3693319"/>
          </a:xfrm>
          <a:prstGeom prst="rect">
            <a:avLst/>
          </a:prstGeom>
          <a:ln>
            <a:noFill/>
          </a:ln>
        </p:spPr>
        <p:txBody>
          <a:bodyPr wrap="square">
            <a:spAutoFit/>
          </a:bodyPr>
          <a:lstStyle/>
          <a:p>
            <a:pPr indent="457200" algn="just"/>
            <a:r>
              <a:rPr lang="en-US" sz="2600" u="sng" dirty="0">
                <a:latin typeface="Times New Roman" pitchFamily="18" charset="0"/>
                <a:cs typeface="Times New Roman" pitchFamily="18" charset="0"/>
              </a:rPr>
              <a:t>The modern definition of the mole </a:t>
            </a:r>
          </a:p>
          <a:p>
            <a:pPr indent="457200" algn="just"/>
            <a:r>
              <a:rPr lang="en-US" sz="2600" i="1" dirty="0">
                <a:latin typeface="Times New Roman" pitchFamily="18" charset="0"/>
                <a:cs typeface="Times New Roman" pitchFamily="18" charset="0"/>
              </a:rPr>
              <a:t>The mole</a:t>
            </a:r>
            <a:r>
              <a:rPr lang="en-US" sz="2600" dirty="0">
                <a:latin typeface="Times New Roman" pitchFamily="18" charset="0"/>
                <a:cs typeface="Times New Roman" pitchFamily="18" charset="0"/>
              </a:rPr>
              <a:t> is</a:t>
            </a:r>
            <a:r>
              <a:rPr lang="en-US" sz="2600" i="1" dirty="0">
                <a:latin typeface="Times New Roman" pitchFamily="18" charset="0"/>
                <a:cs typeface="Times New Roman" pitchFamily="18" charset="0"/>
              </a:rPr>
              <a:t> the amount of substance of a system that</a:t>
            </a:r>
            <a:r>
              <a:rPr lang="en-US" sz="2600" dirty="0">
                <a:latin typeface="Times New Roman" pitchFamily="18" charset="0"/>
                <a:cs typeface="Times New Roman" pitchFamily="18" charset="0"/>
              </a:rPr>
              <a:t> contains as</a:t>
            </a:r>
            <a:r>
              <a:rPr lang="en-US" sz="2600" i="1" dirty="0">
                <a:latin typeface="Times New Roman" pitchFamily="18" charset="0"/>
                <a:cs typeface="Times New Roman" pitchFamily="18" charset="0"/>
              </a:rPr>
              <a:t> many elementary entities as there are atoms in 0.012 kg of carbon-12 </a:t>
            </a:r>
            <a:endParaRPr lang="en-US" sz="2600" dirty="0">
              <a:latin typeface="Times New Roman" pitchFamily="18" charset="0"/>
              <a:cs typeface="Times New Roman" pitchFamily="18" charset="0"/>
            </a:endParaRPr>
          </a:p>
          <a:p>
            <a:pPr indent="457200" algn="just"/>
            <a:r>
              <a:rPr lang="en-US" sz="2600" dirty="0">
                <a:latin typeface="Times New Roman" pitchFamily="18" charset="0"/>
                <a:cs typeface="Times New Roman" pitchFamily="18" charset="0"/>
              </a:rPr>
              <a:t>Avogadro's principle leads to the conclusion that a mole of any gas contains the same number of molecules. This number is called</a:t>
            </a:r>
            <a:r>
              <a:rPr lang="en-US" sz="2600" b="1" dirty="0">
                <a:latin typeface="Times New Roman" pitchFamily="18" charset="0"/>
                <a:cs typeface="Times New Roman" pitchFamily="18" charset="0"/>
              </a:rPr>
              <a:t> Avogadro's number,</a:t>
            </a:r>
            <a:r>
              <a:rPr lang="en-US" sz="2600" dirty="0">
                <a:latin typeface="Times New Roman" pitchFamily="18" charset="0"/>
                <a:cs typeface="Times New Roman" pitchFamily="18" charset="0"/>
              </a:rPr>
              <a:t> N</a:t>
            </a:r>
            <a:r>
              <a:rPr lang="en-US" sz="2600" baseline="-25000" dirty="0">
                <a:latin typeface="Times New Roman" pitchFamily="18" charset="0"/>
                <a:cs typeface="Times New Roman" pitchFamily="18" charset="0"/>
              </a:rPr>
              <a:t>A</a:t>
            </a:r>
            <a:r>
              <a:rPr lang="en-US" sz="2600" dirty="0">
                <a:latin typeface="Times New Roman" pitchFamily="18" charset="0"/>
                <a:cs typeface="Times New Roman" pitchFamily="18" charset="0"/>
              </a:rPr>
              <a:t>, and is</a:t>
            </a:r>
          </a:p>
          <a:p>
            <a:pPr indent="457200" algn="just"/>
            <a:endParaRPr lang="en-US" sz="2600" dirty="0">
              <a:latin typeface="Times New Roman" pitchFamily="18" charset="0"/>
              <a:cs typeface="Times New Roman" pitchFamily="18" charset="0"/>
            </a:endParaRPr>
          </a:p>
          <a:p>
            <a:pPr indent="457200" algn="just"/>
            <a:r>
              <a:rPr lang="en-US" sz="2600" dirty="0">
                <a:latin typeface="Times New Roman" pitchFamily="18" charset="0"/>
                <a:cs typeface="Times New Roman" pitchFamily="18" charset="0"/>
              </a:rPr>
              <a:t>N</a:t>
            </a:r>
            <a:r>
              <a:rPr lang="en-US" sz="2600" baseline="-25000" dirty="0">
                <a:latin typeface="Times New Roman" pitchFamily="18" charset="0"/>
                <a:cs typeface="Times New Roman" pitchFamily="18" charset="0"/>
              </a:rPr>
              <a:t>A</a:t>
            </a:r>
            <a:r>
              <a:rPr lang="en-US" sz="2600" dirty="0">
                <a:latin typeface="Times New Roman" pitchFamily="18" charset="0"/>
                <a:cs typeface="Times New Roman" pitchFamily="18" charset="0"/>
              </a:rPr>
              <a:t> = 6.02 </a:t>
            </a:r>
            <a:r>
              <a:rPr lang="en-US" sz="2600" dirty="0">
                <a:latin typeface="Times New Roman" pitchFamily="18" charset="0"/>
                <a:cs typeface="Times New Roman" pitchFamily="18" charset="0"/>
                <a:sym typeface="Symbol"/>
              </a:rPr>
              <a:t></a:t>
            </a:r>
            <a:r>
              <a:rPr lang="en-US" sz="2600" dirty="0">
                <a:latin typeface="Times New Roman" pitchFamily="18" charset="0"/>
                <a:cs typeface="Times New Roman" pitchFamily="18" charset="0"/>
              </a:rPr>
              <a:t> 10</a:t>
            </a:r>
            <a:r>
              <a:rPr lang="en-US" sz="2600" baseline="30000" dirty="0">
                <a:latin typeface="Times New Roman" pitchFamily="18" charset="0"/>
                <a:cs typeface="Times New Roman" pitchFamily="18" charset="0"/>
              </a:rPr>
              <a:t>23</a:t>
            </a:r>
            <a:r>
              <a:rPr lang="en-US" sz="2600" dirty="0">
                <a:latin typeface="Times New Roman" pitchFamily="18" charset="0"/>
                <a:cs typeface="Times New Roman" pitchFamily="18" charset="0"/>
              </a:rPr>
              <a:t> molecules/mole.</a:t>
            </a:r>
            <a:endParaRPr lang="ru-RU" sz="2600" dirty="0">
              <a:latin typeface="Times New Roman" pitchFamily="18" charset="0"/>
              <a:cs typeface="Times New Roman" pitchFamily="18" charset="0"/>
            </a:endParaRPr>
          </a:p>
        </p:txBody>
      </p:sp>
      <p:pic>
        <p:nvPicPr>
          <p:cNvPr id="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2800" y="4114800"/>
            <a:ext cx="600075" cy="514350"/>
          </a:xfrm>
          <a:prstGeom prst="rect">
            <a:avLst/>
          </a:prstGeom>
          <a:noFill/>
        </p:spPr>
      </p:pic>
    </p:spTree>
    <p:extLst>
      <p:ext uri="{BB962C8B-B14F-4D97-AF65-F5344CB8AC3E}">
        <p14:creationId xmlns:p14="http://schemas.microsoft.com/office/powerpoint/2010/main" val="2904714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10493" y="116632"/>
            <a:ext cx="7109881" cy="6741368"/>
          </a:xfrm>
        </p:spPr>
        <p:txBody>
          <a:bodyPr/>
          <a:lstStyle/>
          <a:p>
            <a:pPr marL="137160" indent="0">
              <a:buNone/>
            </a:pPr>
            <a:r>
              <a:rPr lang="en-US" sz="3600" b="1" dirty="0" smtClean="0">
                <a:latin typeface="Calibri" panose="020F0502020204030204" pitchFamily="34" charset="0"/>
                <a:cs typeface="Calibri" panose="020F0502020204030204" pitchFamily="34" charset="0"/>
              </a:rPr>
              <a:t>Equations </a:t>
            </a:r>
            <a:r>
              <a:rPr lang="en-US" sz="3600" b="1" dirty="0">
                <a:latin typeface="Calibri" panose="020F0502020204030204" pitchFamily="34" charset="0"/>
                <a:cs typeface="Calibri" panose="020F0502020204030204" pitchFamily="34" charset="0"/>
              </a:rPr>
              <a:t>of state of ideal gas</a:t>
            </a:r>
            <a:r>
              <a:rPr lang="ru-RU" sz="3600" b="1" dirty="0">
                <a:latin typeface="Calibri" panose="020F0502020204030204" pitchFamily="34" charset="0"/>
                <a:cs typeface="Calibri" panose="020F0502020204030204" pitchFamily="34" charset="0"/>
              </a:rPr>
              <a:t>.</a:t>
            </a:r>
            <a:endParaRPr lang="ru-RU" sz="3600" dirty="0">
              <a:latin typeface="Calibri" panose="020F0502020204030204" pitchFamily="34" charset="0"/>
              <a:cs typeface="Calibri" panose="020F0502020204030204" pitchFamily="34" charset="0"/>
            </a:endParaRPr>
          </a:p>
          <a:p>
            <a:pPr marL="137160" indent="0">
              <a:buNone/>
            </a:pPr>
            <a:r>
              <a:rPr lang="ru-RU" b="1" dirty="0">
                <a:solidFill>
                  <a:schemeClr val="bg1"/>
                </a:solidFill>
                <a:latin typeface="Comic Sans MS" pitchFamily="66" charset="0"/>
              </a:rPr>
              <a:t> </a:t>
            </a:r>
            <a:endParaRPr lang="ru-RU" dirty="0">
              <a:solidFill>
                <a:schemeClr val="bg1"/>
              </a:solidFill>
              <a:latin typeface="Comic Sans MS" pitchFamily="66" charset="0"/>
            </a:endParaRPr>
          </a:p>
          <a:p>
            <a:endParaRPr lang="ru-RU" dirty="0">
              <a:solidFill>
                <a:schemeClr val="bg1"/>
              </a:solidFill>
            </a:endParaRPr>
          </a:p>
        </p:txBody>
      </p:sp>
      <p:sp>
        <p:nvSpPr>
          <p:cNvPr id="4" name="Rectangle 2"/>
          <p:cNvSpPr>
            <a:spLocks noChangeArrowheads="1"/>
          </p:cNvSpPr>
          <p:nvPr/>
        </p:nvSpPr>
        <p:spPr bwMode="auto">
          <a:xfrm>
            <a:off x="1143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3508146752"/>
              </p:ext>
            </p:extLst>
          </p:nvPr>
        </p:nvGraphicFramePr>
        <p:xfrm>
          <a:off x="467544" y="1268760"/>
          <a:ext cx="3755970" cy="1293925"/>
        </p:xfrm>
        <a:graphic>
          <a:graphicData uri="http://schemas.openxmlformats.org/presentationml/2006/ole">
            <mc:AlternateContent xmlns:mc="http://schemas.openxmlformats.org/markup-compatibility/2006">
              <mc:Choice xmlns:v="urn:schemas-microsoft-com:vml" Requires="v">
                <p:oleObj spid="_x0000_s35939" name="Формула" r:id="rId3" imgW="1384200" imgH="393480" progId="Equation.3">
                  <p:embed/>
                </p:oleObj>
              </mc:Choice>
              <mc:Fallback>
                <p:oleObj name="Формула" r:id="rId3" imgW="13842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268760"/>
                        <a:ext cx="3755970" cy="1293925"/>
                      </a:xfrm>
                      <a:prstGeom prst="rect">
                        <a:avLst/>
                      </a:prstGeom>
                      <a:gradFill rotWithShape="0">
                        <a:gsLst>
                          <a:gs pos="0">
                            <a:srgbClr val="03D4A8"/>
                          </a:gs>
                          <a:gs pos="25000">
                            <a:srgbClr val="21D6E0"/>
                          </a:gs>
                          <a:gs pos="75000">
                            <a:srgbClr val="0087E6"/>
                          </a:gs>
                          <a:gs pos="100000">
                            <a:srgbClr val="005CBF"/>
                          </a:gs>
                        </a:gsLst>
                        <a:lin ang="5400000"/>
                      </a:gradFill>
                      <a:ln w="9525">
                        <a:solidFill>
                          <a:schemeClr val="tx2"/>
                        </a:solidFill>
                        <a:miter lim="800000"/>
                        <a:headEnd/>
                        <a:tailEnd/>
                      </a:ln>
                    </p:spPr>
                  </p:pic>
                </p:oleObj>
              </mc:Fallback>
            </mc:AlternateContent>
          </a:graphicData>
        </a:graphic>
      </p:graphicFrame>
      <p:sp>
        <p:nvSpPr>
          <p:cNvPr id="6" name="Rectangle 4"/>
          <p:cNvSpPr>
            <a:spLocks noChangeArrowheads="1"/>
          </p:cNvSpPr>
          <p:nvPr/>
        </p:nvSpPr>
        <p:spPr bwMode="auto">
          <a:xfrm>
            <a:off x="1143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1136172447"/>
              </p:ext>
            </p:extLst>
          </p:nvPr>
        </p:nvGraphicFramePr>
        <p:xfrm>
          <a:off x="4499992" y="1196752"/>
          <a:ext cx="1584176" cy="1387250"/>
        </p:xfrm>
        <a:graphic>
          <a:graphicData uri="http://schemas.openxmlformats.org/presentationml/2006/ole">
            <mc:AlternateContent xmlns:mc="http://schemas.openxmlformats.org/markup-compatibility/2006">
              <mc:Choice xmlns:v="urn:schemas-microsoft-com:vml" Requires="v">
                <p:oleObj spid="_x0000_s35940" name="Формула" r:id="rId5" imgW="482391" imgH="393529" progId="Equation.3">
                  <p:embed/>
                </p:oleObj>
              </mc:Choice>
              <mc:Fallback>
                <p:oleObj name="Формула" r:id="rId5" imgW="482391"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1196752"/>
                        <a:ext cx="1584176" cy="1387250"/>
                      </a:xfrm>
                      <a:prstGeom prst="rect">
                        <a:avLst/>
                      </a:prstGeom>
                      <a:gradFill rotWithShape="0">
                        <a:gsLst>
                          <a:gs pos="0">
                            <a:srgbClr val="03D4A8"/>
                          </a:gs>
                          <a:gs pos="25000">
                            <a:srgbClr val="21D6E0"/>
                          </a:gs>
                          <a:gs pos="75000">
                            <a:srgbClr val="0087E6"/>
                          </a:gs>
                          <a:gs pos="100000">
                            <a:srgbClr val="005CBF"/>
                          </a:gs>
                        </a:gsLst>
                        <a:lin ang="5400000"/>
                      </a:gradFill>
                    </p:spPr>
                  </p:pic>
                </p:oleObj>
              </mc:Fallback>
            </mc:AlternateContent>
          </a:graphicData>
        </a:graphic>
      </p:graphicFrame>
      <p:sp>
        <p:nvSpPr>
          <p:cNvPr id="8" name="Rectangle 6"/>
          <p:cNvSpPr>
            <a:spLocks noChangeArrowheads="1"/>
          </p:cNvSpPr>
          <p:nvPr/>
        </p:nvSpPr>
        <p:spPr bwMode="auto">
          <a:xfrm>
            <a:off x="1143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noChangeAspect="1"/>
          </p:cNvGraphicFramePr>
          <p:nvPr>
            <p:extLst>
              <p:ext uri="{D42A27DB-BD31-4B8C-83A1-F6EECF244321}">
                <p14:modId xmlns:p14="http://schemas.microsoft.com/office/powerpoint/2010/main" val="1974475552"/>
              </p:ext>
            </p:extLst>
          </p:nvPr>
        </p:nvGraphicFramePr>
        <p:xfrm>
          <a:off x="6444208" y="1124744"/>
          <a:ext cx="2376264" cy="1511208"/>
        </p:xfrm>
        <a:graphic>
          <a:graphicData uri="http://schemas.openxmlformats.org/presentationml/2006/ole">
            <mc:AlternateContent xmlns:mc="http://schemas.openxmlformats.org/markup-compatibility/2006">
              <mc:Choice xmlns:v="urn:schemas-microsoft-com:vml" Requires="v">
                <p:oleObj spid="_x0000_s35941" name="Формула" r:id="rId7" imgW="736280" imgH="393529" progId="Equation.3">
                  <p:embed/>
                </p:oleObj>
              </mc:Choice>
              <mc:Fallback>
                <p:oleObj name="Формула" r:id="rId7" imgW="736280"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1124744"/>
                        <a:ext cx="2376264" cy="1511208"/>
                      </a:xfrm>
                      <a:prstGeom prst="rect">
                        <a:avLst/>
                      </a:prstGeom>
                      <a:gradFill rotWithShape="0">
                        <a:gsLst>
                          <a:gs pos="0">
                            <a:srgbClr val="03D4A8"/>
                          </a:gs>
                          <a:gs pos="25000">
                            <a:srgbClr val="21D6E0"/>
                          </a:gs>
                          <a:gs pos="75000">
                            <a:srgbClr val="0087E6"/>
                          </a:gs>
                          <a:gs pos="100000">
                            <a:srgbClr val="005CBF"/>
                          </a:gs>
                        </a:gsLst>
                        <a:lin ang="5400000"/>
                      </a:gradFill>
                    </p:spPr>
                  </p:pic>
                </p:oleObj>
              </mc:Fallback>
            </mc:AlternateContent>
          </a:graphicData>
        </a:graphic>
      </p:graphicFrame>
      <p:sp>
        <p:nvSpPr>
          <p:cNvPr id="10" name="Rectangle 8"/>
          <p:cNvSpPr>
            <a:spLocks noChangeArrowheads="1"/>
          </p:cNvSpPr>
          <p:nvPr/>
        </p:nvSpPr>
        <p:spPr bwMode="auto">
          <a:xfrm>
            <a:off x="1143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p:cNvGraphicFramePr>
            <a:graphicFrameLocks noChangeAspect="1"/>
          </p:cNvGraphicFramePr>
          <p:nvPr>
            <p:extLst>
              <p:ext uri="{D42A27DB-BD31-4B8C-83A1-F6EECF244321}">
                <p14:modId xmlns:p14="http://schemas.microsoft.com/office/powerpoint/2010/main" val="2963295862"/>
              </p:ext>
            </p:extLst>
          </p:nvPr>
        </p:nvGraphicFramePr>
        <p:xfrm>
          <a:off x="810492" y="2816932"/>
          <a:ext cx="2969419" cy="1240980"/>
        </p:xfrm>
        <a:graphic>
          <a:graphicData uri="http://schemas.openxmlformats.org/presentationml/2006/ole">
            <mc:AlternateContent xmlns:mc="http://schemas.openxmlformats.org/markup-compatibility/2006">
              <mc:Choice xmlns:v="urn:schemas-microsoft-com:vml" Requires="v">
                <p:oleObj spid="_x0000_s35942" name="Формула" r:id="rId9" imgW="1079032" imgH="393529" progId="Equation.3">
                  <p:embed/>
                </p:oleObj>
              </mc:Choice>
              <mc:Fallback>
                <p:oleObj name="Формула" r:id="rId9" imgW="1079032"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0492" y="2816932"/>
                        <a:ext cx="2969419" cy="1240980"/>
                      </a:xfrm>
                      <a:prstGeom prst="rect">
                        <a:avLst/>
                      </a:prstGeom>
                      <a:gradFill rotWithShape="0">
                        <a:gsLst>
                          <a:gs pos="0">
                            <a:srgbClr val="03D4A8"/>
                          </a:gs>
                          <a:gs pos="25000">
                            <a:srgbClr val="21D6E0"/>
                          </a:gs>
                          <a:gs pos="75000">
                            <a:srgbClr val="0087E6"/>
                          </a:gs>
                          <a:gs pos="100000">
                            <a:srgbClr val="005CBF"/>
                          </a:gs>
                        </a:gsLst>
                        <a:lin ang="5400000"/>
                      </a:gradFill>
                    </p:spPr>
                  </p:pic>
                </p:oleObj>
              </mc:Fallback>
            </mc:AlternateContent>
          </a:graphicData>
        </a:graphic>
      </p:graphicFrame>
      <p:sp>
        <p:nvSpPr>
          <p:cNvPr id="12" name="Rectangle 10"/>
          <p:cNvSpPr>
            <a:spLocks noChangeArrowheads="1"/>
          </p:cNvSpPr>
          <p:nvPr/>
        </p:nvSpPr>
        <p:spPr bwMode="auto">
          <a:xfrm>
            <a:off x="1143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2464555260"/>
              </p:ext>
            </p:extLst>
          </p:nvPr>
        </p:nvGraphicFramePr>
        <p:xfrm>
          <a:off x="4211960" y="3068960"/>
          <a:ext cx="2207730" cy="940329"/>
        </p:xfrm>
        <a:graphic>
          <a:graphicData uri="http://schemas.openxmlformats.org/presentationml/2006/ole">
            <mc:AlternateContent xmlns:mc="http://schemas.openxmlformats.org/markup-compatibility/2006">
              <mc:Choice xmlns:v="urn:schemas-microsoft-com:vml" Requires="v">
                <p:oleObj spid="_x0000_s35943" name="Формула" r:id="rId11" imgW="685502" imgH="215806" progId="Equation.3">
                  <p:embed/>
                </p:oleObj>
              </mc:Choice>
              <mc:Fallback>
                <p:oleObj name="Формула" r:id="rId11" imgW="685502" imgH="21580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1960" y="3068960"/>
                        <a:ext cx="2207730" cy="940329"/>
                      </a:xfrm>
                      <a:prstGeom prst="rect">
                        <a:avLst/>
                      </a:prstGeom>
                      <a:gradFill rotWithShape="0">
                        <a:gsLst>
                          <a:gs pos="0">
                            <a:srgbClr val="03D4A8"/>
                          </a:gs>
                          <a:gs pos="25000">
                            <a:srgbClr val="21D6E0"/>
                          </a:gs>
                          <a:gs pos="75000">
                            <a:srgbClr val="0087E6"/>
                          </a:gs>
                          <a:gs pos="100000">
                            <a:srgbClr val="005CBF"/>
                          </a:gs>
                        </a:gsLst>
                        <a:lin ang="5400000"/>
                      </a:gradFill>
                    </p:spPr>
                  </p:pic>
                </p:oleObj>
              </mc:Fallback>
            </mc:AlternateContent>
          </a:graphicData>
        </a:graphic>
      </p:graphicFrame>
      <p:sp>
        <p:nvSpPr>
          <p:cNvPr id="14" name="Rectangle 12"/>
          <p:cNvSpPr>
            <a:spLocks noChangeArrowheads="1"/>
          </p:cNvSpPr>
          <p:nvPr/>
        </p:nvSpPr>
        <p:spPr bwMode="auto">
          <a:xfrm>
            <a:off x="1143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14"/>
          <p:cNvSpPr>
            <a:spLocks noChangeArrowheads="1"/>
          </p:cNvSpPr>
          <p:nvPr/>
        </p:nvSpPr>
        <p:spPr bwMode="auto">
          <a:xfrm>
            <a:off x="1143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7" name="Объект 16"/>
          <p:cNvGraphicFramePr>
            <a:graphicFrameLocks noChangeAspect="1"/>
          </p:cNvGraphicFramePr>
          <p:nvPr>
            <p:extLst>
              <p:ext uri="{D42A27DB-BD31-4B8C-83A1-F6EECF244321}">
                <p14:modId xmlns:p14="http://schemas.microsoft.com/office/powerpoint/2010/main" val="852701112"/>
              </p:ext>
            </p:extLst>
          </p:nvPr>
        </p:nvGraphicFramePr>
        <p:xfrm>
          <a:off x="1043608" y="4797152"/>
          <a:ext cx="2194914" cy="1167341"/>
        </p:xfrm>
        <a:graphic>
          <a:graphicData uri="http://schemas.openxmlformats.org/presentationml/2006/ole">
            <mc:AlternateContent xmlns:mc="http://schemas.openxmlformats.org/markup-compatibility/2006">
              <mc:Choice xmlns:v="urn:schemas-microsoft-com:vml" Requires="v">
                <p:oleObj spid="_x0000_s35944" name="Формула" r:id="rId13" imgW="825500" imgH="393700" progId="Equation.3">
                  <p:embed/>
                </p:oleObj>
              </mc:Choice>
              <mc:Fallback>
                <p:oleObj name="Формула" r:id="rId13" imgW="825500" imgH="3937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3608" y="4797152"/>
                        <a:ext cx="2194914" cy="1167341"/>
                      </a:xfrm>
                      <a:prstGeom prst="rect">
                        <a:avLst/>
                      </a:prstGeom>
                      <a:gradFill rotWithShape="0">
                        <a:gsLst>
                          <a:gs pos="0">
                            <a:srgbClr val="03D4A8"/>
                          </a:gs>
                          <a:gs pos="25000">
                            <a:srgbClr val="21D6E0"/>
                          </a:gs>
                          <a:gs pos="75000">
                            <a:srgbClr val="0087E6"/>
                          </a:gs>
                          <a:gs pos="100000">
                            <a:srgbClr val="005CBF"/>
                          </a:gs>
                        </a:gsLst>
                        <a:lin ang="5400000"/>
                      </a:gradFill>
                    </p:spPr>
                  </p:pic>
                </p:oleObj>
              </mc:Fallback>
            </mc:AlternateContent>
          </a:graphicData>
        </a:graphic>
      </p:graphicFrame>
      <p:sp>
        <p:nvSpPr>
          <p:cNvPr id="18" name="Rectangle 16"/>
          <p:cNvSpPr>
            <a:spLocks noChangeArrowheads="1"/>
          </p:cNvSpPr>
          <p:nvPr/>
        </p:nvSpPr>
        <p:spPr bwMode="auto">
          <a:xfrm>
            <a:off x="1143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9" name="Объект 18"/>
          <p:cNvGraphicFramePr>
            <a:graphicFrameLocks noChangeAspect="1"/>
          </p:cNvGraphicFramePr>
          <p:nvPr>
            <p:extLst>
              <p:ext uri="{D42A27DB-BD31-4B8C-83A1-F6EECF244321}">
                <p14:modId xmlns:p14="http://schemas.microsoft.com/office/powerpoint/2010/main" val="378555004"/>
              </p:ext>
            </p:extLst>
          </p:nvPr>
        </p:nvGraphicFramePr>
        <p:xfrm>
          <a:off x="3752842" y="5051716"/>
          <a:ext cx="2115301" cy="681540"/>
        </p:xfrm>
        <a:graphic>
          <a:graphicData uri="http://schemas.openxmlformats.org/presentationml/2006/ole">
            <mc:AlternateContent xmlns:mc="http://schemas.openxmlformats.org/markup-compatibility/2006">
              <mc:Choice xmlns:v="urn:schemas-microsoft-com:vml" Requires="v">
                <p:oleObj spid="_x0000_s35945" name="Формула" r:id="rId15" imgW="672808" imgH="228501" progId="Equation.3">
                  <p:embed/>
                </p:oleObj>
              </mc:Choice>
              <mc:Fallback>
                <p:oleObj name="Формула" r:id="rId15" imgW="672808"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2842" y="5051716"/>
                        <a:ext cx="2115301" cy="681540"/>
                      </a:xfrm>
                      <a:prstGeom prst="rect">
                        <a:avLst/>
                      </a:prstGeom>
                      <a:gradFill rotWithShape="0">
                        <a:gsLst>
                          <a:gs pos="0">
                            <a:srgbClr val="03D4A8"/>
                          </a:gs>
                          <a:gs pos="25000">
                            <a:srgbClr val="21D6E0"/>
                          </a:gs>
                          <a:gs pos="75000">
                            <a:srgbClr val="0087E6"/>
                          </a:gs>
                          <a:gs pos="100000">
                            <a:srgbClr val="005CBF"/>
                          </a:gs>
                        </a:gsLst>
                        <a:lin ang="5400000"/>
                      </a:gradFill>
                    </p:spPr>
                  </p:pic>
                </p:oleObj>
              </mc:Fallback>
            </mc:AlternateContent>
          </a:graphicData>
        </a:graphic>
      </p:graphicFrame>
    </p:spTree>
    <p:extLst>
      <p:ext uri="{BB962C8B-B14F-4D97-AF65-F5344CB8AC3E}">
        <p14:creationId xmlns:p14="http://schemas.microsoft.com/office/powerpoint/2010/main" val="9324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7290" y="0"/>
            <a:ext cx="7372344" cy="796908"/>
          </a:xfrm>
        </p:spPr>
        <p:txBody>
          <a:bodyPr>
            <a:normAutofit/>
          </a:bodyPr>
          <a:lstStyle/>
          <a:p>
            <a:r>
              <a:rPr lang="en-US" sz="4000" u="sng" dirty="0">
                <a:latin typeface="Times New Roman" pitchFamily="18" charset="0"/>
                <a:cs typeface="Times New Roman" pitchFamily="18" charset="0"/>
              </a:rPr>
              <a:t>Temperature and Thermometry</a:t>
            </a:r>
            <a:endParaRPr lang="ru-RU" sz="4000" dirty="0"/>
          </a:p>
        </p:txBody>
      </p:sp>
      <p:sp>
        <p:nvSpPr>
          <p:cNvPr id="4" name="Прямоугольник 3"/>
          <p:cNvSpPr/>
          <p:nvPr/>
        </p:nvSpPr>
        <p:spPr>
          <a:xfrm>
            <a:off x="467544" y="1124744"/>
            <a:ext cx="7920880" cy="3539430"/>
          </a:xfrm>
          <a:prstGeom prst="rect">
            <a:avLst/>
          </a:prstGeom>
        </p:spPr>
        <p:txBody>
          <a:bodyPr wrap="square">
            <a:spAutoFit/>
          </a:bodyPr>
          <a:lstStyle/>
          <a:p>
            <a:pPr algn="ctr"/>
            <a:r>
              <a:rPr lang="en-US" sz="3200" dirty="0"/>
              <a:t>Many properties of matter change with temperature. For example, most </a:t>
            </a:r>
            <a:r>
              <a:rPr lang="en-US" sz="3200" dirty="0" err="1"/>
              <a:t>materialsexpand</a:t>
            </a:r>
            <a:r>
              <a:rPr lang="en-US" sz="3200" dirty="0"/>
              <a:t> when their temperature is increased.</a:t>
            </a:r>
            <a:endParaRPr lang="ru-RU" sz="3200" dirty="0"/>
          </a:p>
          <a:p>
            <a:pPr algn="ctr"/>
            <a:r>
              <a:rPr lang="en-US" sz="3200" dirty="0"/>
              <a:t>Instruments designed to measure temperature are called </a:t>
            </a:r>
            <a:r>
              <a:rPr lang="en-US" sz="3200" b="1" dirty="0" err="1"/>
              <a:t>thermometers</a:t>
            </a:r>
            <a:r>
              <a:rPr lang="en-US" sz="3200" dirty="0" err="1"/>
              <a:t>.There</a:t>
            </a:r>
            <a:r>
              <a:rPr lang="en-US" sz="3200" dirty="0"/>
              <a:t> are many kinds of thermometers.</a:t>
            </a:r>
            <a:endParaRPr lang="ru-RU" sz="3200" dirty="0"/>
          </a:p>
        </p:txBody>
      </p:sp>
    </p:spTree>
    <p:extLst>
      <p:ext uri="{BB962C8B-B14F-4D97-AF65-F5344CB8AC3E}">
        <p14:creationId xmlns:p14="http://schemas.microsoft.com/office/powerpoint/2010/main" val="2886354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57167"/>
            <a:ext cx="8229600" cy="5768997"/>
          </a:xfrm>
        </p:spPr>
        <p:txBody>
          <a:bodyPr/>
          <a:lstStyle/>
          <a:p>
            <a:r>
              <a:rPr lang="en-US" sz="2800" b="1" dirty="0" smtClean="0"/>
              <a:t>4.Root</a:t>
            </a:r>
            <a:r>
              <a:rPr lang="en-US" sz="2800" dirty="0" smtClean="0"/>
              <a:t>-</a:t>
            </a:r>
            <a:r>
              <a:rPr lang="en-US" sz="2800" b="1" dirty="0" smtClean="0"/>
              <a:t>mean-square-speed</a:t>
            </a:r>
          </a:p>
          <a:p>
            <a:endParaRPr lang="en-US" b="1" dirty="0" smtClean="0"/>
          </a:p>
          <a:p>
            <a:endParaRPr lang="en-US" b="1" dirty="0" smtClean="0"/>
          </a:p>
          <a:p>
            <a:endParaRPr lang="en-US" b="1" dirty="0" smtClean="0"/>
          </a:p>
          <a:p>
            <a:endParaRPr lang="en-US" b="1" dirty="0" smtClean="0"/>
          </a:p>
          <a:p>
            <a:r>
              <a:rPr lang="en-US" sz="2800" b="1" dirty="0" smtClean="0"/>
              <a:t>5. Dalton's Law: </a:t>
            </a:r>
            <a:r>
              <a:rPr lang="en-US" sz="2800" dirty="0" smtClean="0"/>
              <a:t>the total pressure exerted is equal to the sum of the partial pressures of the individual gases</a:t>
            </a:r>
            <a:endParaRPr lang="en-US" sz="2800" b="1" dirty="0" smtClean="0"/>
          </a:p>
          <a:p>
            <a:endParaRPr lang="en-US" b="1" dirty="0" smtClean="0"/>
          </a:p>
          <a:p>
            <a:endParaRPr lang="en-US" b="1" dirty="0" smtClean="0"/>
          </a:p>
          <a:p>
            <a:pPr>
              <a:buNone/>
            </a:pPr>
            <a:endParaRPr lang="ru-RU" dirty="0"/>
          </a:p>
        </p:txBody>
      </p:sp>
      <p:pic>
        <p:nvPicPr>
          <p:cNvPr id="7" name="Picture 8"/>
          <p:cNvPicPr>
            <a:picLocks noChangeAspect="1" noChangeArrowheads="1"/>
          </p:cNvPicPr>
          <p:nvPr/>
        </p:nvPicPr>
        <p:blipFill>
          <a:blip r:embed="rId2"/>
          <a:srcRect/>
          <a:stretch>
            <a:fillRect/>
          </a:stretch>
        </p:blipFill>
        <p:spPr bwMode="auto">
          <a:xfrm>
            <a:off x="2571737" y="928671"/>
            <a:ext cx="3590937" cy="2324084"/>
          </a:xfrm>
          <a:prstGeom prst="rect">
            <a:avLst/>
          </a:prstGeom>
          <a:noFill/>
          <a:ln w="9525">
            <a:noFill/>
            <a:miter lim="800000"/>
            <a:headEnd/>
            <a:tailEnd/>
          </a:ln>
          <a:effectLst/>
        </p:spPr>
      </p:pic>
      <p:pic>
        <p:nvPicPr>
          <p:cNvPr id="8" name="Picture 9"/>
          <p:cNvPicPr>
            <a:picLocks noChangeAspect="1" noChangeArrowheads="1"/>
          </p:cNvPicPr>
          <p:nvPr/>
        </p:nvPicPr>
        <p:blipFill>
          <a:blip r:embed="rId3"/>
          <a:srcRect/>
          <a:stretch>
            <a:fillRect/>
          </a:stretch>
        </p:blipFill>
        <p:spPr bwMode="auto">
          <a:xfrm>
            <a:off x="1928795" y="4035729"/>
            <a:ext cx="4714908" cy="2246011"/>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6.Avogadro’s </a:t>
            </a:r>
            <a:r>
              <a:rPr lang="en-US" dirty="0"/>
              <a:t>Law</a:t>
            </a:r>
            <a:r>
              <a:rPr lang="ru-RU" b="1" dirty="0"/>
              <a:t/>
            </a:r>
            <a:br>
              <a:rPr lang="ru-RU" b="1" dirty="0"/>
            </a:br>
            <a:endParaRPr lang="ru-RU" dirty="0"/>
          </a:p>
        </p:txBody>
      </p:sp>
      <p:sp>
        <p:nvSpPr>
          <p:cNvPr id="3" name="Объект 2"/>
          <p:cNvSpPr>
            <a:spLocks noGrp="1"/>
          </p:cNvSpPr>
          <p:nvPr>
            <p:ph idx="1"/>
          </p:nvPr>
        </p:nvSpPr>
        <p:spPr>
          <a:xfrm>
            <a:off x="628650" y="1219200"/>
            <a:ext cx="8262257" cy="4957763"/>
          </a:xfrm>
        </p:spPr>
        <p:txBody>
          <a:bodyPr>
            <a:normAutofit fontScale="85000" lnSpcReduction="10000"/>
          </a:bodyPr>
          <a:lstStyle/>
          <a:p>
            <a:r>
              <a:rPr lang="en-US" sz="3200" b="1" dirty="0"/>
              <a:t>Avogadro's Hypothesis (</a:t>
            </a:r>
            <a:r>
              <a:rPr lang="en-US" sz="3200" b="1" i="1" dirty="0"/>
              <a:t>V </a:t>
            </a:r>
            <a:r>
              <a:rPr lang="ru-RU" sz="3200" b="1" i="1" dirty="0"/>
              <a:t> </a:t>
            </a:r>
            <a:r>
              <a:rPr lang="en-US" sz="3200" b="1" i="1" dirty="0" smtClean="0"/>
              <a:t>-</a:t>
            </a:r>
            <a:r>
              <a:rPr lang="en-US" sz="3200" b="1" dirty="0"/>
              <a:t> </a:t>
            </a:r>
            <a:r>
              <a:rPr lang="en-US" sz="3200" b="1" i="1" dirty="0"/>
              <a:t>n</a:t>
            </a:r>
            <a:r>
              <a:rPr lang="en-US" sz="3200" b="1" dirty="0" smtClean="0"/>
              <a:t>)</a:t>
            </a:r>
            <a:endParaRPr lang="ru-RU" sz="3200" dirty="0"/>
          </a:p>
          <a:p>
            <a:r>
              <a:rPr lang="en-US" sz="3200" dirty="0"/>
              <a:t>As the number of gas particles increases, </a:t>
            </a:r>
            <a:endParaRPr lang="en-US" sz="3200" dirty="0" smtClean="0"/>
          </a:p>
          <a:p>
            <a:r>
              <a:rPr lang="en-US" sz="3200" dirty="0" smtClean="0"/>
              <a:t>the </a:t>
            </a:r>
            <a:r>
              <a:rPr lang="en-US" sz="3200" dirty="0"/>
              <a:t>frequency of collisions with the </a:t>
            </a:r>
            <a:r>
              <a:rPr lang="en-US" sz="3200" dirty="0" err="1" smtClean="0"/>
              <a:t>wa</a:t>
            </a:r>
            <a:endParaRPr lang="en-US" sz="3200" dirty="0" smtClean="0"/>
          </a:p>
          <a:p>
            <a:pPr marL="0" indent="0">
              <a:buNone/>
            </a:pPr>
            <a:r>
              <a:rPr lang="en-US" sz="3200" i="1" dirty="0">
                <a:solidFill>
                  <a:srgbClr val="FF0000"/>
                </a:solidFill>
              </a:rPr>
              <a:t>For a fixed mass of an ideal gas at constant pressure and temperature, the volume and amount of the gas are directly </a:t>
            </a:r>
            <a:r>
              <a:rPr lang="en-US" sz="3200" i="1" dirty="0" err="1">
                <a:solidFill>
                  <a:srgbClr val="FF0000"/>
                </a:solidFill>
              </a:rPr>
              <a:t>proportional</a:t>
            </a:r>
            <a:r>
              <a:rPr lang="en-US" sz="3200" dirty="0" err="1" smtClean="0">
                <a:solidFill>
                  <a:srgbClr val="FF0000"/>
                </a:solidFill>
              </a:rPr>
              <a:t>lls</a:t>
            </a:r>
            <a:r>
              <a:rPr lang="en-US" sz="3200" dirty="0" smtClean="0">
                <a:solidFill>
                  <a:srgbClr val="FF0000"/>
                </a:solidFill>
              </a:rPr>
              <a:t> </a:t>
            </a:r>
            <a:r>
              <a:rPr lang="en-US" sz="3200" dirty="0">
                <a:solidFill>
                  <a:srgbClr val="FF0000"/>
                </a:solidFill>
              </a:rPr>
              <a:t>of the container </a:t>
            </a:r>
            <a:r>
              <a:rPr lang="en-US" sz="3200" dirty="0" smtClean="0">
                <a:solidFill>
                  <a:srgbClr val="FF0000"/>
                </a:solidFill>
              </a:rPr>
              <a:t>must </a:t>
            </a:r>
            <a:r>
              <a:rPr lang="en-US" sz="3200" dirty="0">
                <a:solidFill>
                  <a:srgbClr val="FF0000"/>
                </a:solidFill>
              </a:rPr>
              <a:t>increase. </a:t>
            </a:r>
            <a:endParaRPr lang="en-US" sz="3200" dirty="0" smtClean="0">
              <a:solidFill>
                <a:srgbClr val="FF0000"/>
              </a:solidFill>
            </a:endParaRPr>
          </a:p>
          <a:p>
            <a:pPr marL="0" indent="0">
              <a:buNone/>
            </a:pPr>
            <a:r>
              <a:rPr lang="en-US" sz="3200" b="1" i="1" dirty="0" smtClean="0"/>
              <a:t>V </a:t>
            </a:r>
            <a:r>
              <a:rPr lang="en-US" sz="3200" b="1" i="1" dirty="0"/>
              <a:t>= constant . </a:t>
            </a:r>
            <a:r>
              <a:rPr lang="en-US" sz="3200" b="1" i="1" dirty="0" smtClean="0"/>
              <a:t>n</a:t>
            </a:r>
          </a:p>
          <a:p>
            <a:pPr marL="0" indent="0">
              <a:buNone/>
            </a:pPr>
            <a:r>
              <a:rPr lang="en-US" sz="3200" b="1" i="1" dirty="0"/>
              <a:t>V</a:t>
            </a:r>
            <a:r>
              <a:rPr lang="en-US" sz="3200" b="1" i="1" baseline="-25000" dirty="0"/>
              <a:t>1</a:t>
            </a:r>
            <a:r>
              <a:rPr lang="en-US" sz="3200" b="1" i="1" dirty="0"/>
              <a:t> / n</a:t>
            </a:r>
            <a:r>
              <a:rPr lang="en-US" sz="3200" b="1" i="1" baseline="-25000" dirty="0"/>
              <a:t>1</a:t>
            </a:r>
            <a:r>
              <a:rPr lang="en-US" sz="3200" b="1" i="1" dirty="0"/>
              <a:t> = V</a:t>
            </a:r>
            <a:r>
              <a:rPr lang="en-US" sz="3200" b="1" i="1" baseline="-25000" dirty="0"/>
              <a:t>2</a:t>
            </a:r>
            <a:r>
              <a:rPr lang="en-US" sz="3200" b="1" i="1" dirty="0"/>
              <a:t> / </a:t>
            </a:r>
            <a:r>
              <a:rPr lang="en-US" sz="3200" b="1" i="1" dirty="0" smtClean="0"/>
              <a:t>n</a:t>
            </a:r>
            <a:r>
              <a:rPr lang="en-US" sz="3200" b="1" i="1" baseline="-25000" dirty="0" smtClean="0"/>
              <a:t>2</a:t>
            </a:r>
          </a:p>
          <a:p>
            <a:pPr marL="0" indent="0">
              <a:buNone/>
            </a:pPr>
            <a:r>
              <a:rPr lang="en-US" sz="3200" dirty="0"/>
              <a:t>One of the most practical results of this law is the </a:t>
            </a:r>
            <a:r>
              <a:rPr lang="en-US" sz="3200" b="1" dirty="0"/>
              <a:t>molar volume of a gases</a:t>
            </a:r>
            <a:r>
              <a:rPr lang="en-US" sz="3200" dirty="0"/>
              <a:t>, </a:t>
            </a:r>
            <a:r>
              <a:rPr lang="en-US" sz="3200" b="1" dirty="0" err="1"/>
              <a:t>V</a:t>
            </a:r>
            <a:r>
              <a:rPr lang="en-US" sz="3200" b="1" baseline="-25000" dirty="0" err="1"/>
              <a:t>m</a:t>
            </a:r>
            <a:r>
              <a:rPr lang="en-US" sz="3200" dirty="0"/>
              <a:t>, which is about:</a:t>
            </a:r>
            <a:endParaRPr lang="ru-RU" sz="3200" dirty="0"/>
          </a:p>
          <a:p>
            <a:pPr marL="0" indent="0">
              <a:buNone/>
            </a:pPr>
            <a:r>
              <a:rPr lang="en-US" sz="3200" b="1" dirty="0" err="1"/>
              <a:t>V</a:t>
            </a:r>
            <a:r>
              <a:rPr lang="en-US" sz="3200" b="1" baseline="-25000" dirty="0" err="1"/>
              <a:t>m</a:t>
            </a:r>
            <a:r>
              <a:rPr lang="en-US" sz="3200" b="1" dirty="0"/>
              <a:t> = 22.4 dm</a:t>
            </a:r>
            <a:r>
              <a:rPr lang="en-US" sz="3200" b="1" baseline="30000" dirty="0"/>
              <a:t>3</a:t>
            </a:r>
            <a:r>
              <a:rPr lang="en-US" sz="3200" b="1" dirty="0"/>
              <a:t> / </a:t>
            </a:r>
            <a:r>
              <a:rPr lang="en-US" sz="3200" b="1" dirty="0" err="1"/>
              <a:t>mol</a:t>
            </a:r>
            <a:endParaRPr lang="ru-RU" sz="3200" dirty="0"/>
          </a:p>
          <a:p>
            <a:pPr marL="0" indent="0">
              <a:buNone/>
            </a:pPr>
            <a:endParaRPr lang="ru-RU" dirty="0"/>
          </a:p>
          <a:p>
            <a:pPr marL="0" indent="0">
              <a:buNone/>
            </a:pPr>
            <a:endParaRPr lang="ru-RU" dirty="0"/>
          </a:p>
          <a:p>
            <a:pPr marL="0" indent="0">
              <a:buNone/>
            </a:pPr>
            <a:endParaRPr lang="ru-RU" dirty="0">
              <a:solidFill>
                <a:srgbClr val="FF0000"/>
              </a:solidFill>
            </a:endParaRPr>
          </a:p>
        </p:txBody>
      </p:sp>
      <p:pic>
        <p:nvPicPr>
          <p:cNvPr id="18434" name="Picture 2" descr="C:\Users\user\Desktop\fizika\is (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0"/>
            <a:ext cx="1872208" cy="271010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159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60324"/>
            <a:ext cx="6943716" cy="582594"/>
          </a:xfrm>
          <a:solidFill>
            <a:schemeClr val="accent2">
              <a:lumMod val="40000"/>
              <a:lumOff val="60000"/>
            </a:schemeClr>
          </a:solidFill>
        </p:spPr>
        <p:txBody>
          <a:bodyPr>
            <a:normAutofit fontScale="90000"/>
          </a:bodyPr>
          <a:lstStyle/>
          <a:p>
            <a:r>
              <a:rPr lang="en-US" u="sng" dirty="0">
                <a:latin typeface="Times New Roman" pitchFamily="18" charset="0"/>
                <a:cs typeface="Times New Roman" pitchFamily="18" charset="0"/>
              </a:rPr>
              <a:t>The Kinetic Theory of Gases</a:t>
            </a:r>
            <a:endParaRPr lang="ru-RU" u="sng" dirty="0">
              <a:latin typeface="Times New Roman" pitchFamily="18" charset="0"/>
              <a:cs typeface="Times New Roman" pitchFamily="18" charset="0"/>
            </a:endParaRPr>
          </a:p>
        </p:txBody>
      </p:sp>
      <p:sp>
        <p:nvSpPr>
          <p:cNvPr id="3" name="Прямоугольник 2"/>
          <p:cNvSpPr/>
          <p:nvPr/>
        </p:nvSpPr>
        <p:spPr>
          <a:xfrm>
            <a:off x="119034" y="685800"/>
            <a:ext cx="8872566" cy="3108543"/>
          </a:xfrm>
          <a:prstGeom prst="rect">
            <a:avLst/>
          </a:prstGeom>
        </p:spPr>
        <p:txBody>
          <a:bodyPr wrap="square">
            <a:spAutoFit/>
          </a:bodyPr>
          <a:lstStyle/>
          <a:p>
            <a:pPr indent="457200" algn="just"/>
            <a:r>
              <a:rPr lang="en-US" sz="2800" dirty="0">
                <a:latin typeface="Times New Roman" pitchFamily="18" charset="0"/>
                <a:cs typeface="Times New Roman" pitchFamily="18" charset="0"/>
              </a:rPr>
              <a:t>In the kinetic theory of gases, we assume that a gas consists of many particles. Here "many" means so numerous that we cannot hope to trace out their individual paths. If we do not treat the molecules individually, then we must determine their average behavior. This implies that we need to develop a statistical theory that includes the rules of probability.</a:t>
            </a:r>
            <a:endParaRPr lang="ru-RU" sz="2800" dirty="0">
              <a:latin typeface="Times New Roman" pitchFamily="18" charset="0"/>
              <a:cs typeface="Times New Roman" pitchFamily="18" charset="0"/>
            </a:endParaRPr>
          </a:p>
        </p:txBody>
      </p:sp>
      <p:pic>
        <p:nvPicPr>
          <p:cNvPr id="4" name="Picture 2" descr="D:\XAZAR\Course Physics 1\1 Class 23,24 Lecture 16,17\gas_molecules.gif"/>
          <p:cNvPicPr>
            <a:picLocks noChangeAspect="1" noChangeArrowheads="1"/>
          </p:cNvPicPr>
          <p:nvPr/>
        </p:nvPicPr>
        <p:blipFill>
          <a:blip r:embed="rId2"/>
          <a:srcRect/>
          <a:stretch>
            <a:fillRect/>
          </a:stretch>
        </p:blipFill>
        <p:spPr bwMode="auto">
          <a:xfrm>
            <a:off x="152400" y="4114800"/>
            <a:ext cx="2743200" cy="2743200"/>
          </a:xfrm>
          <a:prstGeom prst="rect">
            <a:avLst/>
          </a:prstGeom>
          <a:noFill/>
        </p:spPr>
      </p:pic>
      <p:sp>
        <p:nvSpPr>
          <p:cNvPr id="5" name="Прямоугольник 5"/>
          <p:cNvSpPr/>
          <p:nvPr/>
        </p:nvSpPr>
        <p:spPr>
          <a:xfrm>
            <a:off x="3048000" y="4104144"/>
            <a:ext cx="5867400" cy="2677656"/>
          </a:xfrm>
          <a:prstGeom prst="rect">
            <a:avLst/>
          </a:prstGeom>
        </p:spPr>
        <p:txBody>
          <a:bodyPr wrap="square">
            <a:spAutoFit/>
          </a:bodyPr>
          <a:lstStyle/>
          <a:p>
            <a:pPr indent="457200" algn="just"/>
            <a:r>
              <a:rPr lang="en-US" sz="2800" dirty="0">
                <a:latin typeface="Times New Roman" pitchFamily="18" charset="0"/>
                <a:cs typeface="Times New Roman" pitchFamily="18" charset="0"/>
              </a:rPr>
              <a:t>We start by considering an ideal gas confined to a cubical box with sides of length</a:t>
            </a:r>
            <a:r>
              <a:rPr lang="en-US" sz="2800" i="1" dirty="0">
                <a:latin typeface="Times New Roman" pitchFamily="18" charset="0"/>
                <a:cs typeface="Times New Roman" pitchFamily="18" charset="0"/>
              </a:rPr>
              <a:t> L.</a:t>
            </a:r>
          </a:p>
          <a:p>
            <a:pPr indent="457200" algn="just"/>
            <a:r>
              <a:rPr lang="en-US" sz="2800" dirty="0">
                <a:latin typeface="Times New Roman" pitchFamily="18" charset="0"/>
                <a:cs typeface="Times New Roman" pitchFamily="18" charset="0"/>
              </a:rPr>
              <a:t>Consider a molecule of mass </a:t>
            </a:r>
            <a:r>
              <a:rPr lang="en-US" sz="2800" i="1" dirty="0">
                <a:latin typeface="Times New Roman" pitchFamily="18" charset="0"/>
                <a:cs typeface="Times New Roman" pitchFamily="18" charset="0"/>
              </a:rPr>
              <a:t>m</a:t>
            </a:r>
            <a:r>
              <a:rPr lang="en-US" sz="2800" dirty="0">
                <a:latin typeface="Times New Roman" pitchFamily="18" charset="0"/>
                <a:cs typeface="Times New Roman" pitchFamily="18" charset="0"/>
              </a:rPr>
              <a:t> moving parallel to the </a:t>
            </a:r>
            <a:r>
              <a:rPr lang="en-US" sz="2800" i="1" dirty="0">
                <a:latin typeface="Times New Roman" pitchFamily="18" charset="0"/>
                <a:cs typeface="Times New Roman" pitchFamily="18" charset="0"/>
              </a:rPr>
              <a:t>x</a:t>
            </a:r>
            <a:r>
              <a:rPr lang="en-US" sz="2800" dirty="0">
                <a:latin typeface="Times New Roman" pitchFamily="18" charset="0"/>
                <a:cs typeface="Times New Roman" pitchFamily="18" charset="0"/>
              </a:rPr>
              <a:t> axis in the positive direction.</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3659461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725470"/>
          </a:xfrm>
        </p:spPr>
        <p:txBody>
          <a:bodyPr>
            <a:normAutofit fontScale="90000"/>
          </a:bodyPr>
          <a:lstStyle/>
          <a:p>
            <a:r>
              <a:rPr lang="en-US" u="sng" dirty="0">
                <a:latin typeface="Times New Roman" pitchFamily="18" charset="0"/>
                <a:cs typeface="Times New Roman" pitchFamily="18" charset="0"/>
              </a:rPr>
              <a:t>The Kinetic Theory of Gases</a:t>
            </a:r>
            <a:endParaRPr lang="ru-RU" dirty="0"/>
          </a:p>
        </p:txBody>
      </p:sp>
      <p:sp>
        <p:nvSpPr>
          <p:cNvPr id="36865" name="Rectangle 1"/>
          <p:cNvSpPr>
            <a:spLocks noChangeArrowheads="1"/>
          </p:cNvSpPr>
          <p:nvPr/>
        </p:nvSpPr>
        <p:spPr bwMode="auto">
          <a:xfrm>
            <a:off x="257148" y="733246"/>
            <a:ext cx="8658252" cy="489364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800" dirty="0">
                <a:latin typeface="Times New Roman" pitchFamily="18" charset="0"/>
                <a:cs typeface="Times New Roman" pitchFamily="18" charset="0"/>
              </a:rPr>
              <a:t>The average momentum change per unit time at face</a:t>
            </a:r>
            <a:r>
              <a:rPr lang="en-US" sz="2800" i="1" dirty="0">
                <a:latin typeface="Times New Roman" pitchFamily="18" charset="0"/>
                <a:cs typeface="Times New Roman" pitchFamily="18" charset="0"/>
              </a:rPr>
              <a:t> A</a:t>
            </a:r>
            <a:r>
              <a:rPr lang="en-US" sz="2800" dirty="0">
                <a:latin typeface="Times New Roman" pitchFamily="18" charset="0"/>
                <a:cs typeface="Times New Roman" pitchFamily="18" charset="0"/>
              </a:rPr>
              <a:t> is</a:t>
            </a:r>
          </a:p>
          <a:p>
            <a:pPr algn="just"/>
            <a:endPar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algn="just"/>
            <a:endParaRPr lang="en-US" sz="2800" dirty="0">
              <a:latin typeface="Times New Roman" pitchFamily="18" charset="0"/>
              <a:ea typeface="Times New Roman" pitchFamily="18" charset="0"/>
              <a:cs typeface="Times New Roman" pitchFamily="18" charset="0"/>
            </a:endParaRPr>
          </a:p>
          <a:p>
            <a:pPr algn="just"/>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total force due to N molecules is</a:t>
            </a:r>
          </a:p>
          <a:p>
            <a:pPr algn="just"/>
            <a:endParaRPr lang="en-US" sz="2800" dirty="0">
              <a:latin typeface="Times New Roman" pitchFamily="18" charset="0"/>
              <a:ea typeface="Times New Roman" pitchFamily="18" charset="0"/>
              <a:cs typeface="Times New Roman" pitchFamily="18" charset="0"/>
            </a:endParaRPr>
          </a:p>
          <a:p>
            <a:pPr algn="just"/>
            <a:endPar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where the bar indicates, as before, the average of that quantity.</a:t>
            </a:r>
            <a:endParaRPr lang="ru-RU" sz="2800" dirty="0">
              <a:latin typeface="Times New Roman" pitchFamily="18" charset="0"/>
              <a:cs typeface="Times New Roman" pitchFamily="18" charset="0"/>
            </a:endParaRPr>
          </a:p>
          <a:p>
            <a:pPr indent="457200" algn="just"/>
            <a:r>
              <a:rPr lang="en-US" sz="2800" dirty="0">
                <a:latin typeface="Times New Roman" pitchFamily="18" charset="0"/>
                <a:cs typeface="Times New Roman" pitchFamily="18" charset="0"/>
              </a:rPr>
              <a:t>By dividing both sides of the equation by the area of the face A = L</a:t>
            </a:r>
            <a:r>
              <a:rPr lang="en-US" sz="2800" baseline="30000" dirty="0">
                <a:latin typeface="Times New Roman" pitchFamily="18" charset="0"/>
                <a:cs typeface="Times New Roman" pitchFamily="18" charset="0"/>
              </a:rPr>
              <a:t>2</a:t>
            </a:r>
            <a:r>
              <a:rPr lang="en-US" sz="2800" dirty="0">
                <a:latin typeface="Times New Roman" pitchFamily="18" charset="0"/>
                <a:cs typeface="Times New Roman" pitchFamily="18" charset="0"/>
              </a:rPr>
              <a:t>, we have the pressure P:</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686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95600" y="2667000"/>
            <a:ext cx="3181350" cy="866775"/>
          </a:xfrm>
          <a:prstGeom prst="rect">
            <a:avLst/>
          </a:prstGeom>
          <a:noFill/>
        </p:spPr>
      </p:pic>
      <p:sp>
        <p:nvSpPr>
          <p:cNvPr id="36868" name="Rectangle 4"/>
          <p:cNvSpPr>
            <a:spLocks noChangeArrowheads="1"/>
          </p:cNvSpPr>
          <p:nvPr/>
        </p:nvSpPr>
        <p:spPr bwMode="auto">
          <a:xfrm>
            <a:off x="12700" y="1323975"/>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endParaRPr>
          </a:p>
        </p:txBody>
      </p:sp>
      <p:sp>
        <p:nvSpPr>
          <p:cNvPr id="36871" name="Rectangle 7"/>
          <p:cNvSpPr>
            <a:spLocks noChangeArrowheads="1"/>
          </p:cNvSpPr>
          <p:nvPr/>
        </p:nvSpPr>
        <p:spPr bwMode="auto">
          <a:xfrm>
            <a:off x="12700" y="1323975"/>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endParaRPr>
          </a:p>
        </p:txBody>
      </p:sp>
      <p:sp>
        <p:nvSpPr>
          <p:cNvPr id="3687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12"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714744" y="1214422"/>
            <a:ext cx="1628775" cy="847725"/>
          </a:xfrm>
          <a:prstGeom prst="rect">
            <a:avLst/>
          </a:prstGeom>
          <a:noFill/>
        </p:spPr>
      </p:pic>
    </p:spTree>
    <p:extLst>
      <p:ext uri="{BB962C8B-B14F-4D97-AF65-F5344CB8AC3E}">
        <p14:creationId xmlns:p14="http://schemas.microsoft.com/office/powerpoint/2010/main" val="193113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582594"/>
          </a:xfrm>
        </p:spPr>
        <p:txBody>
          <a:bodyPr>
            <a:normAutofit fontScale="90000"/>
          </a:bodyPr>
          <a:lstStyle/>
          <a:p>
            <a:r>
              <a:rPr lang="en-US" u="sng" dirty="0">
                <a:latin typeface="Times New Roman" pitchFamily="18" charset="0"/>
                <a:cs typeface="Times New Roman" pitchFamily="18" charset="0"/>
              </a:rPr>
              <a:t>The Kinetic Theory of Gases</a:t>
            </a:r>
            <a:endParaRPr lang="ru-RU" dirty="0"/>
          </a:p>
        </p:txBody>
      </p:sp>
      <p:pic>
        <p:nvPicPr>
          <p:cNvPr id="3584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3108" y="2500306"/>
            <a:ext cx="1314450" cy="466725"/>
          </a:xfrm>
          <a:prstGeom prst="rect">
            <a:avLst/>
          </a:prstGeom>
          <a:noFill/>
        </p:spPr>
      </p:pic>
      <p:sp>
        <p:nvSpPr>
          <p:cNvPr id="35843" name="Rectangle 3"/>
          <p:cNvSpPr>
            <a:spLocks noChangeArrowheads="1"/>
          </p:cNvSpPr>
          <p:nvPr/>
        </p:nvSpPr>
        <p:spPr bwMode="auto">
          <a:xfrm>
            <a:off x="12700" y="923925"/>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endParaRPr>
          </a:p>
        </p:txBody>
      </p:sp>
      <p:sp>
        <p:nvSpPr>
          <p:cNvPr id="3584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5844"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57818" y="2342074"/>
            <a:ext cx="1895474" cy="744018"/>
          </a:xfrm>
          <a:prstGeom prst="rect">
            <a:avLst/>
          </a:prstGeom>
          <a:noFill/>
          <a:ln>
            <a:solidFill>
              <a:schemeClr val="accent1"/>
            </a:solidFill>
          </a:ln>
        </p:spPr>
      </p:pic>
      <p:sp>
        <p:nvSpPr>
          <p:cNvPr id="3584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5848"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571500"/>
            <a:ext cx="342900" cy="114300"/>
          </a:xfrm>
          <a:prstGeom prst="rect">
            <a:avLst/>
          </a:prstGeom>
          <a:noFill/>
        </p:spPr>
      </p:pic>
      <p:sp>
        <p:nvSpPr>
          <p:cNvPr id="35850" name="Rectangle 10"/>
          <p:cNvSpPr>
            <a:spLocks noChangeArrowheads="1"/>
          </p:cNvSpPr>
          <p:nvPr/>
        </p:nvSpPr>
        <p:spPr bwMode="auto">
          <a:xfrm>
            <a:off x="857224" y="3286124"/>
            <a:ext cx="7715304" cy="95410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Since			, where	       </a:t>
            </a:r>
            <a:r>
              <a:rPr lang="en-US" sz="2800" dirty="0">
                <a:latin typeface="Times New Roman" pitchFamily="18" charset="0"/>
                <a:ea typeface="Times New Roman" pitchFamily="18" charset="0"/>
                <a:cs typeface="Times New Roman" pitchFamily="18" charset="0"/>
              </a:rPr>
              <a:t>is the average kinetic energy per molecule, we have</a:t>
            </a:r>
            <a:r>
              <a:rPr lang="en-US" sz="2800" i="1" dirty="0">
                <a:latin typeface="Times New Roman" pitchFamily="18" charset="0"/>
                <a:ea typeface="Times New Roman" pitchFamily="18" charset="0"/>
                <a:cs typeface="Times New Roman" pitchFamily="18" charset="0"/>
              </a:rPr>
              <a:t>,</a:t>
            </a:r>
            <a:r>
              <a:rPr lang="en-US" sz="2800" dirty="0">
                <a:latin typeface="Times New Roman" pitchFamily="18" charset="0"/>
                <a:ea typeface="Times New Roman" pitchFamily="18" charset="0"/>
                <a:cs typeface="Times New Roman" pitchFamily="18" charset="0"/>
              </a:rPr>
              <a:t> where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a:ln>
                <a:noFill/>
              </a:ln>
              <a:solidFill>
                <a:schemeClr val="tx1"/>
              </a:solidFill>
              <a:effectLst/>
              <a:latin typeface="Arial" pitchFamily="34" charset="0"/>
            </a:endParaRPr>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5853"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143108" y="3143248"/>
            <a:ext cx="1485900" cy="676275"/>
          </a:xfrm>
          <a:prstGeom prst="rect">
            <a:avLst/>
          </a:prstGeom>
          <a:noFill/>
        </p:spPr>
      </p:pic>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5855" name="Picture 1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410200" y="3352800"/>
            <a:ext cx="342900" cy="381000"/>
          </a:xfrm>
          <a:prstGeom prst="rect">
            <a:avLst/>
          </a:prstGeom>
          <a:noFill/>
        </p:spPr>
      </p:pic>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5857" name="Picture 17"/>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810000" y="4495800"/>
            <a:ext cx="1714499" cy="738553"/>
          </a:xfrm>
          <a:prstGeom prst="rect">
            <a:avLst/>
          </a:prstGeom>
          <a:noFill/>
          <a:ln>
            <a:solidFill>
              <a:schemeClr val="accent1"/>
            </a:solidFill>
          </a:ln>
        </p:spPr>
      </p:pic>
      <p:pic>
        <p:nvPicPr>
          <p:cNvPr id="21" name="Picture 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2571736" y="642918"/>
            <a:ext cx="4057649" cy="837293"/>
          </a:xfrm>
          <a:prstGeom prst="rect">
            <a:avLst/>
          </a:prstGeom>
          <a:noFill/>
        </p:spPr>
      </p:pic>
      <p:pic>
        <p:nvPicPr>
          <p:cNvPr id="22" name="Picture 8"/>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3786182" y="1619241"/>
            <a:ext cx="1866900" cy="523875"/>
          </a:xfrm>
          <a:prstGeom prst="rect">
            <a:avLst/>
          </a:prstGeom>
          <a:noFill/>
        </p:spPr>
      </p:pic>
      <p:sp>
        <p:nvSpPr>
          <p:cNvPr id="23" name="Прямоугольник 22"/>
          <p:cNvSpPr/>
          <p:nvPr/>
        </p:nvSpPr>
        <p:spPr>
          <a:xfrm>
            <a:off x="2571736" y="1619241"/>
            <a:ext cx="484428" cy="523220"/>
          </a:xfrm>
          <a:prstGeom prst="rect">
            <a:avLst/>
          </a:prstGeom>
        </p:spPr>
        <p:txBody>
          <a:bodyPr wrap="none">
            <a:spAutoFit/>
          </a:bodyPr>
          <a:lstStyle/>
          <a:p>
            <a:r>
              <a:rPr lang="en-US" sz="2800" dirty="0">
                <a:latin typeface="Times New Roman" pitchFamily="18" charset="0"/>
                <a:cs typeface="Times New Roman" pitchFamily="18" charset="0"/>
              </a:rPr>
              <a:t>or</a:t>
            </a:r>
            <a:endParaRPr lang="ru-RU" sz="2800" dirty="0"/>
          </a:p>
        </p:txBody>
      </p:sp>
    </p:spTree>
    <p:extLst>
      <p:ext uri="{BB962C8B-B14F-4D97-AF65-F5344CB8AC3E}">
        <p14:creationId xmlns:p14="http://schemas.microsoft.com/office/powerpoint/2010/main" val="4178139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1214414" y="0"/>
            <a:ext cx="6721134" cy="70788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4000" u="sng" dirty="0">
                <a:latin typeface="Times New Roman" pitchFamily="18" charset="0"/>
                <a:cs typeface="Times New Roman" pitchFamily="18" charset="0"/>
              </a:rPr>
              <a:t>The Kinetic Theory of Gases</a:t>
            </a:r>
            <a:endParaRPr lang="ru-RU" sz="4000" dirty="0"/>
          </a:p>
        </p:txBody>
      </p:sp>
      <p:sp>
        <p:nvSpPr>
          <p:cNvPr id="5" name="Прямоугольник 4"/>
          <p:cNvSpPr/>
          <p:nvPr/>
        </p:nvSpPr>
        <p:spPr>
          <a:xfrm>
            <a:off x="180948" y="762000"/>
            <a:ext cx="8658252" cy="3108543"/>
          </a:xfrm>
          <a:prstGeom prst="rect">
            <a:avLst/>
          </a:prstGeom>
        </p:spPr>
        <p:txBody>
          <a:bodyPr wrap="square">
            <a:spAutoFit/>
          </a:bodyPr>
          <a:lstStyle/>
          <a:p>
            <a:pPr algn="just"/>
            <a:r>
              <a:rPr lang="en-US" sz="2800" dirty="0">
                <a:latin typeface="Times New Roman" pitchFamily="18" charset="0"/>
                <a:cs typeface="Times New Roman" pitchFamily="18" charset="0"/>
              </a:rPr>
              <a:t>The quantities on the left-hand side of are macroscopic (large-scale) quantities. The quantities on the right-hand side are microscopic (molecular-scale) variables. We have </a:t>
            </a:r>
            <a:r>
              <a:rPr lang="en-US" sz="2800" u="sng" dirty="0">
                <a:latin typeface="Times New Roman" pitchFamily="18" charset="0"/>
                <a:cs typeface="Times New Roman" pitchFamily="18" charset="0"/>
              </a:rPr>
              <a:t>derived</a:t>
            </a:r>
            <a:r>
              <a:rPr lang="en-US" sz="2800" dirty="0">
                <a:latin typeface="Times New Roman" pitchFamily="18" charset="0"/>
                <a:cs typeface="Times New Roman" pitchFamily="18" charset="0"/>
              </a:rPr>
              <a:t> an expression </a:t>
            </a:r>
            <a:r>
              <a:rPr lang="en-US" sz="2800" u="sng" dirty="0">
                <a:latin typeface="Times New Roman" pitchFamily="18" charset="0"/>
                <a:cs typeface="Times New Roman" pitchFamily="18" charset="0"/>
              </a:rPr>
              <a:t>linking</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the microscopic,</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and</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generally</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unobservable,</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properties </a:t>
            </a:r>
            <a:r>
              <a:rPr lang="en-US" sz="2800" dirty="0">
                <a:latin typeface="Times New Roman" pitchFamily="18" charset="0"/>
                <a:cs typeface="Times New Roman" pitchFamily="18" charset="0"/>
              </a:rPr>
              <a:t>of molecules, such as their masses and speeds, </a:t>
            </a:r>
            <a:r>
              <a:rPr lang="en-US" sz="2800" u="sng" dirty="0">
                <a:latin typeface="Times New Roman" pitchFamily="18" charset="0"/>
                <a:cs typeface="Times New Roman" pitchFamily="18" charset="0"/>
              </a:rPr>
              <a:t>with </a:t>
            </a:r>
            <a:r>
              <a:rPr lang="en-US" sz="2800" dirty="0">
                <a:latin typeface="Times New Roman" pitchFamily="18" charset="0"/>
                <a:cs typeface="Times New Roman" pitchFamily="18" charset="0"/>
              </a:rPr>
              <a:t>the easily observed </a:t>
            </a:r>
            <a:r>
              <a:rPr lang="en-US" sz="2800" u="sng" dirty="0">
                <a:latin typeface="Times New Roman" pitchFamily="18" charset="0"/>
                <a:cs typeface="Times New Roman" pitchFamily="18" charset="0"/>
              </a:rPr>
              <a:t>large-scale</a:t>
            </a:r>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properties</a:t>
            </a:r>
            <a:r>
              <a:rPr lang="en-US" sz="2800" dirty="0">
                <a:latin typeface="Times New Roman" pitchFamily="18" charset="0"/>
                <a:cs typeface="Times New Roman" pitchFamily="18" charset="0"/>
              </a:rPr>
              <a:t>, such as pressure and volume.</a:t>
            </a:r>
            <a:endParaRPr lang="ru-RU" sz="2800" dirty="0">
              <a:latin typeface="Times New Roman" pitchFamily="18" charset="0"/>
              <a:cs typeface="Times New Roman" pitchFamily="18" charset="0"/>
            </a:endParaRPr>
          </a:p>
        </p:txBody>
      </p:sp>
      <p:sp>
        <p:nvSpPr>
          <p:cNvPr id="6" name="Rectangle 1"/>
          <p:cNvSpPr>
            <a:spLocks noChangeArrowheads="1"/>
          </p:cNvSpPr>
          <p:nvPr/>
        </p:nvSpPr>
        <p:spPr bwMode="auto">
          <a:xfrm>
            <a:off x="228600" y="4114800"/>
            <a:ext cx="8686800"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800" b="1" dirty="0">
                <a:latin typeface="Times New Roman" pitchFamily="18" charset="0"/>
                <a:cs typeface="Times New Roman" pitchFamily="18" charset="0"/>
              </a:rPr>
              <a:t>Example</a:t>
            </a:r>
            <a:endParaRPr lang="ru-RU" sz="2800" dirty="0"/>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en-US" sz="2800" b="0" i="0" u="none" strike="noStrike" cap="none" normalizeH="0" baseline="0" dirty="0" bmk="">
                <a:ln>
                  <a:noFill/>
                </a:ln>
                <a:solidFill>
                  <a:schemeClr val="tx1"/>
                </a:solidFill>
                <a:effectLst/>
                <a:latin typeface="Times New Roman" pitchFamily="18" charset="0"/>
                <a:ea typeface="Times New Roman" pitchFamily="18" charset="0"/>
                <a:cs typeface="Times New Roman" pitchFamily="18" charset="0"/>
              </a:rPr>
              <a:t>verage</a:t>
            </a:r>
            <a:r>
              <a:rPr kumimoji="0" lang="en-US" sz="2800" b="1" i="1" u="none" strike="noStrike" cap="none" normalizeH="0" baseline="0" dirty="0" bmk="bookmark125">
                <a:ln>
                  <a:noFill/>
                </a:ln>
                <a:solidFill>
                  <a:schemeClr val="tx1"/>
                </a:solidFill>
                <a:effectLst/>
                <a:latin typeface="Times New Roman" pitchFamily="18" charset="0"/>
                <a:ea typeface="Times New Roman" pitchFamily="18" charset="0"/>
                <a:cs typeface="Times New Roman" pitchFamily="18" charset="0"/>
              </a:rPr>
              <a:t> speed of a gas molecule.</a:t>
            </a:r>
            <a:endPar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algn="just" eaLnBrk="0" fontAlgn="base" hangingPunct="0">
              <a:spcBef>
                <a:spcPct val="0"/>
              </a:spcBef>
              <a:spcAft>
                <a:spcPct val="0"/>
              </a:spcAf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Estimate the average speed of oxygen molecules at the</a:t>
            </a:r>
            <a:r>
              <a:rPr kumimoji="0" lang="en-US" sz="28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standard temperature and pressure of 0°C and one atmosphere. Assume that oxygen can be treated as an ideal gas.</a:t>
            </a:r>
            <a:r>
              <a:rPr kumimoji="0" lang="ru-RU" sz="2800" b="0" i="0" u="none" strike="noStrike" cap="none" normalizeH="0" baseline="0" dirty="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396599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
          </a:xfrm>
          <a:solidFill>
            <a:schemeClr val="accent2">
              <a:lumMod val="40000"/>
              <a:lumOff val="60000"/>
            </a:schemeClr>
          </a:solidFill>
        </p:spPr>
        <p:txBody>
          <a:bodyPr>
            <a:noAutofit/>
          </a:bodyPr>
          <a:lstStyle/>
          <a:p>
            <a:r>
              <a:rPr lang="en-US" sz="3200" u="sng" dirty="0">
                <a:latin typeface="Times New Roman" pitchFamily="18" charset="0"/>
                <a:cs typeface="Times New Roman" pitchFamily="18" charset="0"/>
              </a:rPr>
              <a:t>The Kinetic-Theory. Definition of Temperature</a:t>
            </a:r>
            <a:endParaRPr lang="ru-RU" sz="3200" u="sng" dirty="0"/>
          </a:p>
        </p:txBody>
      </p:sp>
      <p:sp>
        <p:nvSpPr>
          <p:cNvPr id="4099" name="Rectangle 3"/>
          <p:cNvSpPr>
            <a:spLocks noChangeArrowheads="1"/>
          </p:cNvSpPr>
          <p:nvPr/>
        </p:nvSpPr>
        <p:spPr bwMode="auto">
          <a:xfrm>
            <a:off x="199996" y="859334"/>
            <a:ext cx="8715404" cy="569386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product		is the total kinetic energy of the gas. However, since we have not considered rotations or internal vibrations of the molecules in our model of a gas, this kinetic energy represents the total internal energy of the gas,</a:t>
            </a:r>
            <a:r>
              <a:rPr kumimoji="0" lang="en-US" sz="28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US" sz="2800" dirty="0">
                <a:latin typeface="Times New Roman" pitchFamily="18" charset="0"/>
                <a:ea typeface="Times New Roman" pitchFamily="18" charset="0"/>
                <a:cs typeface="Times New Roman" pitchFamily="18" charset="0"/>
              </a:rPr>
              <a:t>W</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 know that</a:t>
            </a:r>
          </a:p>
          <a:p>
            <a:pPr indent="457200" algn="just"/>
            <a:endPar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indent="457200" algn="just"/>
            <a:endPar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indent="457200" algn="just"/>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Thus we can write</a:t>
            </a:r>
          </a:p>
          <a:p>
            <a:pPr algn="ctr"/>
            <a:r>
              <a:rPr lang="en-US" sz="2800" dirty="0">
                <a:latin typeface="Times New Roman" pitchFamily="18" charset="0"/>
                <a:cs typeface="Times New Roman" pitchFamily="18" charset="0"/>
              </a:rPr>
              <a:t>PV = 2/3U</a:t>
            </a:r>
          </a:p>
          <a:p>
            <a:pPr algn="just"/>
            <a:r>
              <a:rPr lang="en-US" sz="2800" dirty="0">
                <a:latin typeface="Times New Roman" pitchFamily="18" charset="0"/>
                <a:cs typeface="Times New Roman" pitchFamily="18" charset="0"/>
              </a:rPr>
              <a:t>By combining this equation with the ideal gas law</a:t>
            </a:r>
          </a:p>
          <a:p>
            <a:pPr algn="ctr"/>
            <a:r>
              <a:rPr lang="en-US" sz="2800" dirty="0">
                <a:latin typeface="Times New Roman" pitchFamily="18" charset="0"/>
                <a:ea typeface="Times New Roman" pitchFamily="18" charset="0"/>
                <a:cs typeface="Times New Roman" pitchFamily="18" charset="0"/>
              </a:rPr>
              <a:t>PV = </a:t>
            </a:r>
            <a:r>
              <a:rPr lang="en-US" sz="2800" dirty="0" err="1">
                <a:latin typeface="Times New Roman" pitchFamily="18" charset="0"/>
                <a:ea typeface="Times New Roman" pitchFamily="18" charset="0"/>
                <a:cs typeface="Times New Roman" pitchFamily="18" charset="0"/>
              </a:rPr>
              <a:t>nRT</a:t>
            </a:r>
            <a:endParaRPr lang="en-US" sz="2800" dirty="0">
              <a:latin typeface="Times New Roman" pitchFamily="18" charset="0"/>
              <a:ea typeface="Times New Roman" pitchFamily="18" charset="0"/>
              <a:cs typeface="Times New Roman" pitchFamily="18" charset="0"/>
            </a:endParaRPr>
          </a:p>
          <a:p>
            <a:pPr algn="just"/>
            <a:r>
              <a:rPr lang="en-US" sz="2800" dirty="0">
                <a:latin typeface="Times New Roman" pitchFamily="18" charset="0"/>
                <a:cs typeface="Times New Roman" pitchFamily="18" charset="0"/>
              </a:rPr>
              <a:t>we can relate the internal energy to the temperature through</a:t>
            </a:r>
            <a:endParaRPr lang="ru-RU" sz="2800" dirty="0">
              <a:latin typeface="Times New Roman" pitchFamily="18" charset="0"/>
              <a:cs typeface="Times New Roman" pitchFamily="18" charset="0"/>
            </a:endParaRPr>
          </a:p>
          <a:p>
            <a:pPr algn="ctr"/>
            <a:r>
              <a:rPr lang="en-US" sz="2800" dirty="0" err="1">
                <a:latin typeface="Times New Roman" pitchFamily="18" charset="0"/>
                <a:cs typeface="Times New Roman" pitchFamily="18" charset="0"/>
              </a:rPr>
              <a:t>nRT</a:t>
            </a:r>
            <a:r>
              <a:rPr lang="en-US" sz="2800" dirty="0">
                <a:latin typeface="Times New Roman" pitchFamily="18" charset="0"/>
                <a:cs typeface="Times New Roman" pitchFamily="18" charset="0"/>
              </a:rPr>
              <a:t> = </a:t>
            </a:r>
            <a:r>
              <a:rPr lang="az-Latn-AZ" sz="2800" dirty="0">
                <a:latin typeface="Times New Roman" pitchFamily="18" charset="0"/>
                <a:cs typeface="Times New Roman" pitchFamily="18" charset="0"/>
              </a:rPr>
              <a:t>2</a:t>
            </a:r>
            <a:r>
              <a:rPr lang="en-US" sz="2800" dirty="0">
                <a:latin typeface="Times New Roman" pitchFamily="18" charset="0"/>
                <a:cs typeface="Times New Roman" pitchFamily="18" charset="0"/>
              </a:rPr>
              <a:t>/</a:t>
            </a:r>
            <a:r>
              <a:rPr lang="az-Latn-AZ" sz="2800" dirty="0">
                <a:latin typeface="Times New Roman" pitchFamily="18" charset="0"/>
                <a:cs typeface="Times New Roman" pitchFamily="18" charset="0"/>
              </a:rPr>
              <a:t>3U</a:t>
            </a:r>
            <a:endParaRPr lang="ru-RU" sz="2800" dirty="0">
              <a:latin typeface="Times New Roman" pitchFamily="18" charset="0"/>
              <a:cs typeface="Times New Roman" pitchFamily="18" charset="0"/>
            </a:endParaRPr>
          </a:p>
        </p:txBody>
      </p:sp>
      <p:sp>
        <p:nvSpPr>
          <p:cNvPr id="41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102" name="Rectangle 6"/>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endParaRPr>
          </a:p>
        </p:txBody>
      </p:sp>
      <p:sp>
        <p:nvSpPr>
          <p:cNvPr id="4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103"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19400" y="914400"/>
            <a:ext cx="700094" cy="500067"/>
          </a:xfrm>
          <a:prstGeom prst="rect">
            <a:avLst/>
          </a:prstGeom>
          <a:noFill/>
        </p:spPr>
      </p:pic>
      <p:sp>
        <p:nvSpPr>
          <p:cNvPr id="41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10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10000" y="3124200"/>
            <a:ext cx="1857375" cy="800100"/>
          </a:xfrm>
          <a:prstGeom prst="rect">
            <a:avLst/>
          </a:prstGeom>
          <a:noFill/>
        </p:spPr>
      </p:pic>
    </p:spTree>
    <p:extLst>
      <p:ext uri="{BB962C8B-B14F-4D97-AF65-F5344CB8AC3E}">
        <p14:creationId xmlns:p14="http://schemas.microsoft.com/office/powerpoint/2010/main" val="208381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1500166" y="0"/>
            <a:ext cx="6515088" cy="857232"/>
          </a:xfrm>
          <a:solidFill>
            <a:schemeClr val="accent2">
              <a:lumMod val="40000"/>
              <a:lumOff val="60000"/>
            </a:schemeClr>
          </a:solidFill>
        </p:spPr>
        <p:txBody>
          <a:bodyPr>
            <a:noAutofit/>
          </a:bodyPr>
          <a:lstStyle/>
          <a:p>
            <a:r>
              <a:rPr lang="en-US" sz="3200" u="sng" dirty="0">
                <a:latin typeface="Times New Roman" pitchFamily="18" charset="0"/>
                <a:cs typeface="Times New Roman" pitchFamily="18" charset="0"/>
              </a:rPr>
              <a:t>The Kinetic-Theory</a:t>
            </a:r>
            <a:br>
              <a:rPr lang="en-US" sz="3200" u="sng" dirty="0">
                <a:latin typeface="Times New Roman" pitchFamily="18" charset="0"/>
                <a:cs typeface="Times New Roman" pitchFamily="18" charset="0"/>
              </a:rPr>
            </a:br>
            <a:r>
              <a:rPr lang="en-US" sz="3200" u="sng" dirty="0">
                <a:latin typeface="Times New Roman" pitchFamily="18" charset="0"/>
                <a:cs typeface="Times New Roman" pitchFamily="18" charset="0"/>
              </a:rPr>
              <a:t>Definition of Temperature</a:t>
            </a:r>
            <a:endParaRPr lang="ru-RU" sz="3200" u="sng" dirty="0"/>
          </a:p>
        </p:txBody>
      </p:sp>
      <p:sp>
        <p:nvSpPr>
          <p:cNvPr id="4" name="Прямоугольник 3"/>
          <p:cNvSpPr/>
          <p:nvPr/>
        </p:nvSpPr>
        <p:spPr>
          <a:xfrm>
            <a:off x="119034" y="857232"/>
            <a:ext cx="8872566" cy="4832092"/>
          </a:xfrm>
          <a:prstGeom prst="rect">
            <a:avLst/>
          </a:prstGeom>
        </p:spPr>
        <p:txBody>
          <a:bodyPr wrap="square">
            <a:spAutoFit/>
          </a:bodyPr>
          <a:lstStyle/>
          <a:p>
            <a:pPr algn="just"/>
            <a:r>
              <a:rPr lang="en-US" sz="2800" dirty="0">
                <a:latin typeface="Times New Roman" pitchFamily="18" charset="0"/>
                <a:cs typeface="Times New Roman" pitchFamily="18" charset="0"/>
              </a:rPr>
              <a:t>So we can see, that</a:t>
            </a: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We get formula for internal energy of ideal gas of </a:t>
            </a:r>
            <a:r>
              <a:rPr lang="en-US" sz="2800" dirty="0" err="1">
                <a:latin typeface="Times New Roman" pitchFamily="18" charset="0"/>
                <a:cs typeface="Times New Roman" pitchFamily="18" charset="0"/>
              </a:rPr>
              <a:t>monoatomic</a:t>
            </a:r>
            <a:r>
              <a:rPr lang="en-US" sz="2800" dirty="0">
                <a:latin typeface="Times New Roman" pitchFamily="18" charset="0"/>
                <a:cs typeface="Times New Roman" pitchFamily="18" charset="0"/>
              </a:rPr>
              <a:t> molecules</a:t>
            </a:r>
            <a:r>
              <a:rPr lang="ru-RU" sz="2800" dirty="0">
                <a:latin typeface="Times New Roman" pitchFamily="18" charset="0"/>
                <a:cs typeface="Times New Roman" pitchFamily="18" charset="0"/>
              </a:rPr>
              <a:t>у</a:t>
            </a:r>
          </a:p>
          <a:p>
            <a:pPr algn="just"/>
            <a:r>
              <a:rPr lang="en-US" sz="2800" dirty="0">
                <a:latin typeface="Times New Roman" pitchFamily="18" charset="0"/>
                <a:cs typeface="Times New Roman" pitchFamily="18" charset="0"/>
              </a:rPr>
              <a:t>n – mole of the gas</a:t>
            </a:r>
          </a:p>
          <a:p>
            <a:pPr algn="just"/>
            <a:r>
              <a:rPr lang="en-US" sz="2800" dirty="0">
                <a:latin typeface="Times New Roman" pitchFamily="18" charset="0"/>
                <a:cs typeface="Times New Roman" pitchFamily="18" charset="0"/>
              </a:rPr>
              <a:t>R</a:t>
            </a:r>
            <a:r>
              <a:rPr lang="ru-RU" sz="2800" dirty="0">
                <a:latin typeface="Times New Roman" pitchFamily="18" charset="0"/>
                <a:cs typeface="Times New Roman" pitchFamily="18" charset="0"/>
              </a:rPr>
              <a:t> – </a:t>
            </a:r>
            <a:r>
              <a:rPr lang="en-US" sz="2800" dirty="0">
                <a:latin typeface="Times New Roman" pitchFamily="18" charset="0"/>
                <a:cs typeface="Times New Roman" pitchFamily="18" charset="0"/>
              </a:rPr>
              <a:t>universal gas constant</a:t>
            </a:r>
          </a:p>
          <a:p>
            <a:pPr algn="just"/>
            <a:r>
              <a:rPr lang="en-US" sz="2800" dirty="0">
                <a:latin typeface="Times New Roman" pitchFamily="18" charset="0"/>
                <a:cs typeface="Times New Roman" pitchFamily="18" charset="0"/>
              </a:rPr>
              <a:t>By the another hand, if we combine formulas</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and	</a:t>
            </a:r>
            <a:r>
              <a:rPr lang="en-US" sz="2800" dirty="0">
                <a:latin typeface="Times New Roman" pitchFamily="18" charset="0"/>
                <a:ea typeface="Times New Roman" pitchFamily="18" charset="0"/>
                <a:cs typeface="Times New Roman" pitchFamily="18" charset="0"/>
              </a:rPr>
              <a:t>PV = </a:t>
            </a:r>
            <a:r>
              <a:rPr lang="en-US" sz="2800" dirty="0" err="1">
                <a:latin typeface="Times New Roman" pitchFamily="18" charset="0"/>
                <a:ea typeface="Times New Roman" pitchFamily="18" charset="0"/>
                <a:cs typeface="Times New Roman" pitchFamily="18" charset="0"/>
              </a:rPr>
              <a:t>nRT</a:t>
            </a:r>
            <a:endParaRPr lang="en-US" sz="2800" dirty="0">
              <a:latin typeface="Times New Roman" pitchFamily="18" charset="0"/>
              <a:cs typeface="Times New Roman" pitchFamily="18" charset="0"/>
            </a:endParaRPr>
          </a:p>
          <a:p>
            <a:pPr algn="just"/>
            <a:endParaRPr lang="ru-RU" sz="2800" dirty="0">
              <a:latin typeface="Times New Roman" pitchFamily="18" charset="0"/>
              <a:cs typeface="Times New Roman" pitchFamily="18" charset="0"/>
            </a:endParaRPr>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07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81400" y="1295400"/>
            <a:ext cx="1504950" cy="800100"/>
          </a:xfrm>
          <a:prstGeom prst="rect">
            <a:avLst/>
          </a:prstGeom>
          <a:noFill/>
        </p:spPr>
      </p:pic>
      <p:sp>
        <p:nvSpPr>
          <p:cNvPr id="7" name="Прямоугольник 6"/>
          <p:cNvSpPr/>
          <p:nvPr/>
        </p:nvSpPr>
        <p:spPr>
          <a:xfrm>
            <a:off x="3505200" y="1219200"/>
            <a:ext cx="1857388" cy="1000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90600" y="4648200"/>
            <a:ext cx="1691537" cy="728662"/>
          </a:xfrm>
          <a:prstGeom prst="rect">
            <a:avLst/>
          </a:prstGeom>
          <a:noFill/>
        </p:spPr>
      </p:pic>
      <p:pic>
        <p:nvPicPr>
          <p:cNvPr id="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276600" y="5486400"/>
            <a:ext cx="1828799" cy="742121"/>
          </a:xfrm>
          <a:prstGeom prst="rect">
            <a:avLst/>
          </a:prstGeom>
          <a:noFill/>
        </p:spPr>
      </p:pic>
    </p:spTree>
    <p:extLst>
      <p:ext uri="{BB962C8B-B14F-4D97-AF65-F5344CB8AC3E}">
        <p14:creationId xmlns:p14="http://schemas.microsoft.com/office/powerpoint/2010/main" val="808031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609600"/>
          </a:xfrm>
          <a:solidFill>
            <a:schemeClr val="accent2">
              <a:lumMod val="40000"/>
              <a:lumOff val="60000"/>
            </a:schemeClr>
          </a:solidFill>
        </p:spPr>
        <p:txBody>
          <a:bodyPr>
            <a:noAutofit/>
          </a:bodyPr>
          <a:lstStyle/>
          <a:p>
            <a:r>
              <a:rPr lang="en-US" sz="3200" u="sng" dirty="0">
                <a:latin typeface="Times New Roman" pitchFamily="18" charset="0"/>
                <a:cs typeface="Times New Roman" pitchFamily="18" charset="0"/>
              </a:rPr>
              <a:t>The Kinetic-Theory. Definition of Temperature</a:t>
            </a:r>
            <a:endParaRPr lang="ru-RU" sz="3200" u="sng"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 name="Прямоугольник 5"/>
          <p:cNvSpPr/>
          <p:nvPr/>
        </p:nvSpPr>
        <p:spPr>
          <a:xfrm>
            <a:off x="119034" y="685800"/>
            <a:ext cx="8872566" cy="3108543"/>
          </a:xfrm>
          <a:prstGeom prst="rect">
            <a:avLst/>
          </a:prstGeom>
        </p:spPr>
        <p:txBody>
          <a:bodyPr wrap="square">
            <a:spAutoFit/>
          </a:bodyPr>
          <a:lstStyle/>
          <a:p>
            <a:pPr algn="just"/>
            <a:r>
              <a:rPr lang="en-US" sz="2800" dirty="0">
                <a:latin typeface="Times New Roman" pitchFamily="18" charset="0"/>
                <a:cs typeface="Times New Roman" pitchFamily="18" charset="0"/>
              </a:rPr>
              <a:t>we get the temperatures of ideal gas in terms of the average kinetic energy per molecule</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Where </a:t>
            </a:r>
            <a:r>
              <a:rPr lang="en-US" sz="2800" i="1" dirty="0">
                <a:latin typeface="Times New Roman" pitchFamily="18" charset="0"/>
                <a:cs typeface="Times New Roman" pitchFamily="18" charset="0"/>
              </a:rPr>
              <a:t>k</a:t>
            </a:r>
            <a:r>
              <a:rPr lang="en-US" sz="2800" dirty="0">
                <a:latin typeface="Times New Roman" pitchFamily="18" charset="0"/>
                <a:cs typeface="Times New Roman" pitchFamily="18" charset="0"/>
              </a:rPr>
              <a:t> =R/N</a:t>
            </a:r>
            <a:r>
              <a:rPr lang="en-US" sz="2800" baseline="-25000" dirty="0">
                <a:latin typeface="Times New Roman" pitchFamily="18" charset="0"/>
                <a:cs typeface="Times New Roman" pitchFamily="18" charset="0"/>
              </a:rPr>
              <a:t>A</a:t>
            </a:r>
            <a:r>
              <a:rPr lang="en-US" sz="2800" dirty="0">
                <a:latin typeface="Times New Roman" pitchFamily="18" charset="0"/>
                <a:cs typeface="Times New Roman" pitchFamily="18" charset="0"/>
              </a:rPr>
              <a:t> is called the </a:t>
            </a:r>
            <a:r>
              <a:rPr lang="en-US" sz="2800" b="1" dirty="0">
                <a:latin typeface="Times New Roman" pitchFamily="18" charset="0"/>
                <a:cs typeface="Times New Roman" pitchFamily="18" charset="0"/>
              </a:rPr>
              <a:t>Boltzmann constant	</a:t>
            </a:r>
            <a:r>
              <a:rPr lang="en-US" sz="2800" i="1" dirty="0">
                <a:latin typeface="Times New Roman" pitchFamily="18" charset="0"/>
                <a:cs typeface="Times New Roman" pitchFamily="18" charset="0"/>
              </a:rPr>
              <a:t>k=</a:t>
            </a:r>
            <a:r>
              <a:rPr lang="en-US" sz="2800" dirty="0"/>
              <a:t> </a:t>
            </a:r>
            <a:r>
              <a:rPr lang="en-US" sz="2800" dirty="0">
                <a:latin typeface="Times New Roman" pitchFamily="18" charset="0"/>
                <a:cs typeface="Times New Roman" pitchFamily="18" charset="0"/>
              </a:rPr>
              <a:t>1.3807 </a:t>
            </a:r>
            <a:r>
              <a:rPr lang="en-US" sz="2800" dirty="0">
                <a:latin typeface="Times New Roman" pitchFamily="18" charset="0"/>
                <a:cs typeface="Times New Roman" pitchFamily="18" charset="0"/>
                <a:sym typeface="Symbol"/>
              </a:rPr>
              <a:t></a:t>
            </a:r>
            <a:r>
              <a:rPr lang="en-US" sz="2800" dirty="0">
                <a:latin typeface="Times New Roman" pitchFamily="18" charset="0"/>
                <a:cs typeface="Times New Roman" pitchFamily="18" charset="0"/>
              </a:rPr>
              <a:t> 10</a:t>
            </a:r>
            <a:r>
              <a:rPr lang="en-US" sz="2800" baseline="30000" dirty="0">
                <a:latin typeface="Times New Roman" pitchFamily="18" charset="0"/>
                <a:cs typeface="Times New Roman" pitchFamily="18" charset="0"/>
              </a:rPr>
              <a:t>-23</a:t>
            </a:r>
            <a:r>
              <a:rPr lang="en-US" sz="2800" dirty="0">
                <a:latin typeface="Times New Roman" pitchFamily="18" charset="0"/>
                <a:cs typeface="Times New Roman" pitchFamily="18" charset="0"/>
              </a:rPr>
              <a:t> J/K </a:t>
            </a:r>
          </a:p>
          <a:p>
            <a:pPr algn="just"/>
            <a:r>
              <a:rPr lang="en-US" sz="2800" dirty="0">
                <a:latin typeface="Times New Roman" pitchFamily="18" charset="0"/>
                <a:cs typeface="Times New Roman" pitchFamily="18" charset="0"/>
              </a:rPr>
              <a:t>   Temperature is a measure of the average                             kinetic energy of the molecules of a gas</a:t>
            </a:r>
            <a:endParaRPr lang="ru-RU" sz="2800" i="1" dirty="0">
              <a:latin typeface="Times New Roman" pitchFamily="18" charset="0"/>
              <a:cs typeface="Times New Roman"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05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0" y="1295400"/>
            <a:ext cx="1362074" cy="724141"/>
          </a:xfrm>
          <a:prstGeom prst="rect">
            <a:avLst/>
          </a:prstGeom>
          <a:noFill/>
          <a:ln>
            <a:solidFill>
              <a:schemeClr val="accent1">
                <a:lumMod val="75000"/>
              </a:schemeClr>
            </a:solidFill>
          </a:ln>
        </p:spPr>
      </p:pic>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2" name="Прямоугольник 11"/>
          <p:cNvSpPr/>
          <p:nvPr/>
        </p:nvSpPr>
        <p:spPr>
          <a:xfrm>
            <a:off x="76200" y="2895600"/>
            <a:ext cx="8915400" cy="99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85090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36" y="0"/>
            <a:ext cx="6515088" cy="582594"/>
          </a:xfrm>
          <a:solidFill>
            <a:schemeClr val="accent2">
              <a:lumMod val="40000"/>
              <a:lumOff val="60000"/>
            </a:schemeClr>
          </a:solidFill>
        </p:spPr>
        <p:txBody>
          <a:bodyPr>
            <a:normAutofit/>
          </a:bodyPr>
          <a:lstStyle/>
          <a:p>
            <a:r>
              <a:rPr lang="en-US" sz="3200" u="sng" dirty="0" smtClean="0">
                <a:latin typeface="Times New Roman" pitchFamily="18" charset="0"/>
                <a:cs typeface="Times New Roman" pitchFamily="18" charset="0"/>
              </a:rPr>
              <a:t>The Barometric Formula</a:t>
            </a:r>
            <a:endParaRPr lang="ru-RU" sz="3200" u="sng" dirty="0"/>
          </a:p>
        </p:txBody>
      </p:sp>
      <p:sp>
        <p:nvSpPr>
          <p:cNvPr id="3" name="Прямоугольник 2"/>
          <p:cNvSpPr/>
          <p:nvPr/>
        </p:nvSpPr>
        <p:spPr>
          <a:xfrm>
            <a:off x="204758" y="571480"/>
            <a:ext cx="8786842" cy="3539430"/>
          </a:xfrm>
          <a:prstGeom prst="rect">
            <a:avLst/>
          </a:prstGeom>
        </p:spPr>
        <p:txBody>
          <a:bodyPr wrap="square">
            <a:spAutoFit/>
          </a:bodyPr>
          <a:lstStyle/>
          <a:p>
            <a:pPr indent="360363" algn="just" fontAlgn="base"/>
            <a:r>
              <a:rPr lang="en-US" sz="2800" dirty="0" smtClean="0">
                <a:latin typeface="Times New Roman" pitchFamily="18" charset="0"/>
                <a:cs typeface="Times New Roman" pitchFamily="18" charset="0"/>
              </a:rPr>
              <a:t>We wish to find an expression for pressure as a function of height.</a:t>
            </a:r>
          </a:p>
          <a:p>
            <a:pPr indent="360363" algn="just" fontAlgn="base"/>
            <a:r>
              <a:rPr lang="en-US" sz="2800" dirty="0" smtClean="0">
                <a:latin typeface="Times New Roman" pitchFamily="18" charset="0"/>
                <a:cs typeface="Times New Roman" pitchFamily="18" charset="0"/>
              </a:rPr>
              <a:t>Starting at some point in midair, the change in pressure associated with a small change in height can be found in terms of the weight of the air. If we take an arbitrary gas column with intersection area S and height h, then the weight of this column is given by:</a:t>
            </a:r>
            <a:endParaRPr lang="ru-RU" sz="2800" dirty="0" smtClean="0">
              <a:latin typeface="Times New Roman" pitchFamily="18" charset="0"/>
              <a:cs typeface="Times New Roman" pitchFamily="18" charset="0"/>
            </a:endParaRPr>
          </a:p>
          <a:p>
            <a:pPr algn="ctr" fontAlgn="base"/>
            <a:r>
              <a:rPr lang="en-US" sz="2800" dirty="0" smtClean="0">
                <a:latin typeface="Times New Roman" pitchFamily="18" charset="0"/>
                <a:cs typeface="Times New Roman" pitchFamily="18" charset="0"/>
              </a:rPr>
              <a:t>				F=mg=</a:t>
            </a:r>
            <a:r>
              <a:rPr lang="ru-RU" sz="2800" dirty="0" smtClean="0">
                <a:latin typeface="Times New Roman" pitchFamily="18" charset="0"/>
                <a:cs typeface="Times New Roman" pitchFamily="18" charset="0"/>
              </a:rPr>
              <a:t>ρ</a:t>
            </a:r>
            <a:r>
              <a:rPr lang="en-US" sz="2800" dirty="0" err="1" smtClean="0">
                <a:latin typeface="Times New Roman" pitchFamily="18" charset="0"/>
                <a:cs typeface="Times New Roman" pitchFamily="18" charset="0"/>
              </a:rPr>
              <a:t>gV</a:t>
            </a:r>
            <a:r>
              <a:rPr lang="en-US" sz="2800" dirty="0" smtClean="0">
                <a:latin typeface="Times New Roman" pitchFamily="18" charset="0"/>
                <a:cs typeface="Times New Roman" pitchFamily="18" charset="0"/>
              </a:rPr>
              <a:t>=</a:t>
            </a:r>
            <a:r>
              <a:rPr lang="ru-RU" sz="2800" dirty="0" smtClean="0">
                <a:latin typeface="Times New Roman" pitchFamily="18" charset="0"/>
                <a:cs typeface="Times New Roman" pitchFamily="18" charset="0"/>
              </a:rPr>
              <a:t>ρ</a:t>
            </a:r>
            <a:r>
              <a:rPr lang="en-US" sz="2800" dirty="0" err="1" smtClean="0">
                <a:latin typeface="Times New Roman" pitchFamily="18" charset="0"/>
                <a:cs typeface="Times New Roman" pitchFamily="18" charset="0"/>
              </a:rPr>
              <a:t>ghS</a:t>
            </a:r>
            <a:r>
              <a:rPr lang="en-US" sz="2800" dirty="0" smtClean="0">
                <a:latin typeface="Times New Roman" pitchFamily="18" charset="0"/>
                <a:cs typeface="Times New Roman" pitchFamily="18" charset="0"/>
              </a:rPr>
              <a:t>,</a:t>
            </a:r>
            <a:endParaRPr lang="ru-RU" sz="2800" dirty="0" smtClean="0">
              <a:latin typeface="Times New Roman" pitchFamily="18" charset="0"/>
              <a:cs typeface="Times New Roman" pitchFamily="18" charset="0"/>
            </a:endParaRPr>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12292" name="Picture 4" descr="Похожее изображение"/>
          <p:cNvPicPr>
            <a:picLocks noChangeAspect="1" noChangeArrowheads="1"/>
          </p:cNvPicPr>
          <p:nvPr/>
        </p:nvPicPr>
        <p:blipFill>
          <a:blip r:embed="rId2"/>
          <a:srcRect/>
          <a:stretch>
            <a:fillRect/>
          </a:stretch>
        </p:blipFill>
        <p:spPr bwMode="auto">
          <a:xfrm>
            <a:off x="-1" y="3733800"/>
            <a:ext cx="2895601" cy="3124200"/>
          </a:xfrm>
          <a:prstGeom prst="rect">
            <a:avLst/>
          </a:prstGeom>
          <a:noFill/>
        </p:spPr>
      </p:pic>
      <p:sp>
        <p:nvSpPr>
          <p:cNvPr id="8" name="Rectangle 7"/>
          <p:cNvSpPr/>
          <p:nvPr/>
        </p:nvSpPr>
        <p:spPr>
          <a:xfrm>
            <a:off x="4038600" y="4267200"/>
            <a:ext cx="4953000" cy="2246769"/>
          </a:xfrm>
          <a:prstGeom prst="rect">
            <a:avLst/>
          </a:prstGeom>
        </p:spPr>
        <p:txBody>
          <a:bodyPr wrap="square">
            <a:spAutoFit/>
          </a:bodyPr>
          <a:lstStyle/>
          <a:p>
            <a:pPr fontAlgn="base"/>
            <a:r>
              <a:rPr lang="en-US" sz="2800" dirty="0" smtClean="0">
                <a:latin typeface="Times New Roman" pitchFamily="18" charset="0"/>
                <a:cs typeface="Times New Roman" pitchFamily="18" charset="0"/>
              </a:rPr>
              <a:t>where </a:t>
            </a:r>
            <a:r>
              <a:rPr lang="ru-RU" sz="2800" dirty="0" smtClean="0">
                <a:latin typeface="Times New Roman" pitchFamily="18" charset="0"/>
                <a:cs typeface="Times New Roman" pitchFamily="18" charset="0"/>
              </a:rPr>
              <a:t>ρ</a:t>
            </a:r>
            <a:r>
              <a:rPr lang="en-US" sz="2800" dirty="0" smtClean="0">
                <a:latin typeface="Times New Roman" pitchFamily="18" charset="0"/>
                <a:cs typeface="Times New Roman" pitchFamily="18" charset="0"/>
              </a:rPr>
              <a:t> is the gas density. Then the gas pressure is expressed by the following formula:</a:t>
            </a:r>
          </a:p>
          <a:p>
            <a:pPr fontAlgn="base"/>
            <a:endParaRPr lang="ru-RU" sz="2800" dirty="0" smtClean="0">
              <a:latin typeface="Times New Roman" pitchFamily="18" charset="0"/>
              <a:cs typeface="Times New Roman" pitchFamily="18" charset="0"/>
            </a:endParaRPr>
          </a:p>
          <a:p>
            <a:pPr algn="ctr"/>
            <a:r>
              <a:rPr lang="en-US" sz="2800" dirty="0" smtClean="0">
                <a:latin typeface="Times New Roman" pitchFamily="18" charset="0"/>
                <a:cs typeface="Times New Roman" pitchFamily="18" charset="0"/>
              </a:rPr>
              <a:t>P= F/S= </a:t>
            </a:r>
            <a:r>
              <a:rPr lang="ru-RU" sz="2800" dirty="0" smtClean="0">
                <a:latin typeface="Times New Roman" pitchFamily="18" charset="0"/>
                <a:cs typeface="Times New Roman" pitchFamily="18" charset="0"/>
              </a:rPr>
              <a:t>ρ</a:t>
            </a:r>
            <a:r>
              <a:rPr lang="en-US" sz="2800" dirty="0" err="1" smtClean="0">
                <a:latin typeface="Times New Roman" pitchFamily="18" charset="0"/>
                <a:cs typeface="Times New Roman" pitchFamily="18" charset="0"/>
              </a:rPr>
              <a:t>ghS</a:t>
            </a:r>
            <a:r>
              <a:rPr lang="en-US" sz="2800" dirty="0" smtClean="0">
                <a:latin typeface="Times New Roman" pitchFamily="18" charset="0"/>
                <a:cs typeface="Times New Roman" pitchFamily="18" charset="0"/>
              </a:rPr>
              <a:t>/S=</a:t>
            </a:r>
            <a:r>
              <a:rPr lang="ru-RU" sz="2800" dirty="0" smtClean="0">
                <a:latin typeface="Times New Roman" pitchFamily="18" charset="0"/>
                <a:cs typeface="Times New Roman" pitchFamily="18" charset="0"/>
              </a:rPr>
              <a:t>ρ</a:t>
            </a:r>
            <a:r>
              <a:rPr lang="en-US" sz="2800" dirty="0" err="1" smtClean="0">
                <a:latin typeface="Times New Roman" pitchFamily="18" charset="0"/>
                <a:cs typeface="Times New Roman" pitchFamily="18" charset="0"/>
              </a:rPr>
              <a:t>gh</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395903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336665" y="-14168"/>
            <a:ext cx="8528859" cy="69249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lang="en-US" sz="3600" b="1" i="1" dirty="0">
                <a:solidFill>
                  <a:srgbClr val="FF0000"/>
                </a:solidFill>
                <a:latin typeface="Times New Roman" panose="02020603050405020304" pitchFamily="18" charset="0"/>
                <a:ea typeface="Times New Roman" pitchFamily="18" charset="0"/>
                <a:cs typeface="Times New Roman" panose="02020603050405020304" pitchFamily="18" charset="0"/>
              </a:rPr>
              <a:t>Definitions of temperature and </a:t>
            </a:r>
            <a:r>
              <a:rPr lang="en-US" sz="3600" b="1" i="1" dirty="0" smtClean="0">
                <a:solidFill>
                  <a:srgbClr val="FF0000"/>
                </a:solidFill>
                <a:latin typeface="Times New Roman" panose="02020603050405020304" pitchFamily="18" charset="0"/>
                <a:ea typeface="Times New Roman" pitchFamily="18" charset="0"/>
                <a:cs typeface="Times New Roman" panose="02020603050405020304" pitchFamily="18" charset="0"/>
              </a:rPr>
              <a:t>heat</a:t>
            </a:r>
            <a:endParaRPr lang="ru-RU" sz="3600" b="1" i="1" dirty="0">
              <a:solidFill>
                <a:srgbClr val="FF0000"/>
              </a:solidFill>
              <a:latin typeface="Times New Roman" panose="02020603050405020304" pitchFamily="18" charset="0"/>
              <a:cs typeface="Times New Roman" panose="02020603050405020304" pitchFamily="18" charset="0"/>
            </a:endParaRPr>
          </a:p>
          <a:p>
            <a:pPr marL="457200" indent="-457200" eaLnBrk="0" fontAlgn="base" hangingPunct="0">
              <a:lnSpc>
                <a:spcPct val="150000"/>
              </a:lnSpc>
              <a:spcBef>
                <a:spcPct val="0"/>
              </a:spcBef>
              <a:spcAft>
                <a:spcPct val="0"/>
              </a:spcAft>
              <a:buFont typeface="Arial" panose="020B0604020202020204" pitchFamily="34" charset="0"/>
              <a:buChar char="•"/>
            </a:pPr>
            <a:r>
              <a:rPr lang="en-US" sz="3600" b="1" i="1" dirty="0">
                <a:solidFill>
                  <a:schemeClr val="accent2"/>
                </a:solidFill>
                <a:latin typeface="Times New Roman" panose="02020603050405020304" pitchFamily="18" charset="0"/>
                <a:ea typeface="Times New Roman" pitchFamily="18" charset="0"/>
                <a:cs typeface="Times New Roman" panose="02020603050405020304" pitchFamily="18" charset="0"/>
              </a:rPr>
              <a:t>Temperature is associated with molecular motion and temperature is a measure of the average random translational kinetic energy of molecules. </a:t>
            </a:r>
            <a:endParaRPr lang="ru-RU" sz="3600" b="1" i="1" dirty="0">
              <a:solidFill>
                <a:schemeClr val="accent2"/>
              </a:solidFill>
              <a:latin typeface="Times New Roman" panose="02020603050405020304" pitchFamily="18" charset="0"/>
              <a:cs typeface="Times New Roman" panose="02020603050405020304" pitchFamily="18" charset="0"/>
            </a:endParaRPr>
          </a:p>
          <a:p>
            <a:pPr marL="457200" indent="-457200" eaLnBrk="0" fontAlgn="base" hangingPunct="0">
              <a:lnSpc>
                <a:spcPct val="150000"/>
              </a:lnSpc>
              <a:spcBef>
                <a:spcPct val="0"/>
              </a:spcBef>
              <a:spcAft>
                <a:spcPct val="0"/>
              </a:spcAft>
              <a:buFont typeface="Arial" panose="020B0604020202020204" pitchFamily="34" charset="0"/>
              <a:buChar char="•"/>
            </a:pPr>
            <a:r>
              <a:rPr lang="en-US" sz="3600" b="1" i="1" dirty="0">
                <a:solidFill>
                  <a:schemeClr val="accent2"/>
                </a:solidFill>
                <a:latin typeface="Times New Roman" panose="02020603050405020304" pitchFamily="18" charset="0"/>
                <a:ea typeface="Times New Roman" pitchFamily="18" charset="0"/>
                <a:cs typeface="Times New Roman" panose="02020603050405020304" pitchFamily="18" charset="0"/>
              </a:rPr>
              <a:t>Heat is the net energy transferred from one object to another because of a temperature difference. </a:t>
            </a:r>
            <a:endParaRPr lang="ru-RU" sz="3600" b="1" i="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87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76200" y="203537"/>
            <a:ext cx="8915400" cy="35394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Now imagine such a column in the atmosphere and separate a thin layer of air with the height dh. It’s clear that such a layer causes the pressure change by the value of</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ctr"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dP</a:t>
            </a:r>
            <a:r>
              <a:rPr kumimoji="0" lang="en-US" sz="28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ru-RU" sz="28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ρ</a:t>
            </a:r>
            <a:r>
              <a:rPr kumimoji="0" lang="en-US" sz="28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gdh</a:t>
            </a:r>
            <a:r>
              <a:rPr kumimoji="0" lang="en-US" sz="28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We have put the minus sign because the pressure must decrease as the altitude increases.</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Considering atmospheric air as an ideal gas, we can use the ideal gas law to express the density </a:t>
            </a:r>
            <a:r>
              <a:rPr kumimoji="0" lang="ru-RU"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ρ</a:t>
            </a: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through pressure P:</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 name="Picture 4" descr="Похожее изображение"/>
          <p:cNvPicPr>
            <a:picLocks noChangeAspect="1" noChangeArrowheads="1"/>
          </p:cNvPicPr>
          <p:nvPr/>
        </p:nvPicPr>
        <p:blipFill>
          <a:blip r:embed="rId2"/>
          <a:srcRect/>
          <a:stretch>
            <a:fillRect/>
          </a:stretch>
        </p:blipFill>
        <p:spPr bwMode="auto">
          <a:xfrm>
            <a:off x="0" y="4038600"/>
            <a:ext cx="2514600" cy="2819400"/>
          </a:xfrm>
          <a:prstGeom prst="rect">
            <a:avLst/>
          </a:prstGeom>
          <a:noFill/>
        </p:spPr>
      </p:pic>
      <p:sp>
        <p:nvSpPr>
          <p:cNvPr id="2969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9700"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2800" y="3962400"/>
            <a:ext cx="5238750" cy="800100"/>
          </a:xfrm>
          <a:prstGeom prst="rect">
            <a:avLst/>
          </a:prstGeom>
          <a:noFill/>
        </p:spPr>
      </p:pic>
      <p:sp>
        <p:nvSpPr>
          <p:cNvPr id="2970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9704"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876800" y="4876800"/>
            <a:ext cx="1781175" cy="800100"/>
          </a:xfrm>
          <a:prstGeom prst="rect">
            <a:avLst/>
          </a:prstGeom>
          <a:noFill/>
        </p:spPr>
      </p:pic>
      <p:sp>
        <p:nvSpPr>
          <p:cNvPr id="2970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9706"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124200" y="5791200"/>
            <a:ext cx="5562600" cy="809625"/>
          </a:xfrm>
          <a:prstGeom prst="rect">
            <a:avLst/>
          </a:prstGeom>
          <a:noFill/>
        </p:spPr>
      </p:pic>
    </p:spTree>
    <p:extLst>
      <p:ext uri="{BB962C8B-B14F-4D97-AF65-F5344CB8AC3E}">
        <p14:creationId xmlns:p14="http://schemas.microsoft.com/office/powerpoint/2010/main" val="2907259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152400" y="215205"/>
            <a:ext cx="88392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We obtain a differential equation describing the gas pressure P as a function of the altitude h. Integrating gives the equation: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867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867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71800" y="1371600"/>
            <a:ext cx="2838450" cy="1304925"/>
          </a:xfrm>
          <a:prstGeom prst="rect">
            <a:avLst/>
          </a:prstGeom>
          <a:noFill/>
        </p:spPr>
      </p:pic>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867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0" y="2819400"/>
            <a:ext cx="5619750" cy="866775"/>
          </a:xfrm>
          <a:prstGeom prst="rect">
            <a:avLst/>
          </a:prstGeom>
          <a:noFill/>
        </p:spPr>
      </p:pic>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8680"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52600" y="3962400"/>
            <a:ext cx="5276850" cy="628650"/>
          </a:xfrm>
          <a:prstGeom prst="rect">
            <a:avLst/>
          </a:prstGeom>
          <a:noFill/>
        </p:spPr>
      </p:pic>
      <p:sp>
        <p:nvSpPr>
          <p:cNvPr id="11" name="Rectangle 10"/>
          <p:cNvSpPr/>
          <p:nvPr/>
        </p:nvSpPr>
        <p:spPr>
          <a:xfrm>
            <a:off x="1447800" y="3886200"/>
            <a:ext cx="2514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4953000" y="3886200"/>
            <a:ext cx="2514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609600" y="4953000"/>
            <a:ext cx="4411785" cy="523220"/>
          </a:xfrm>
          <a:prstGeom prst="rect">
            <a:avLst/>
          </a:prstGeom>
        </p:spPr>
        <p:txBody>
          <a:bodyPr wrap="none">
            <a:spAutoFit/>
          </a:bodyPr>
          <a:lstStyle/>
          <a:p>
            <a:r>
              <a:rPr lang="en-US" sz="2800" dirty="0" smtClean="0">
                <a:latin typeface="Times New Roman" pitchFamily="18" charset="0"/>
                <a:cs typeface="Times New Roman" pitchFamily="18" charset="0"/>
              </a:rPr>
              <a:t>where we use, that </a:t>
            </a:r>
            <a:r>
              <a:rPr lang="en-US" sz="2800" i="1" dirty="0" smtClean="0">
                <a:latin typeface="Times New Roman" pitchFamily="18" charset="0"/>
                <a:cs typeface="Times New Roman" pitchFamily="18" charset="0"/>
              </a:rPr>
              <a:t>M/R =m/k</a:t>
            </a:r>
            <a:endParaRPr lang="ru-RU" sz="2800" dirty="0">
              <a:latin typeface="Times New Roman" pitchFamily="18" charset="0"/>
              <a:cs typeface="Times New Roman" pitchFamily="18" charset="0"/>
            </a:endParaRPr>
          </a:p>
        </p:txBody>
      </p:sp>
    </p:spTree>
    <p:extLst>
      <p:ext uri="{BB962C8B-B14F-4D97-AF65-F5344CB8AC3E}">
        <p14:creationId xmlns:p14="http://schemas.microsoft.com/office/powerpoint/2010/main" val="146675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3400" y="2133600"/>
            <a:ext cx="4800600" cy="3970318"/>
          </a:xfrm>
          <a:prstGeom prst="rect">
            <a:avLst/>
          </a:prstGeom>
        </p:spPr>
        <p:txBody>
          <a:bodyPr wrap="square">
            <a:spAutoFit/>
          </a:bodyPr>
          <a:lstStyle/>
          <a:p>
            <a:pPr algn="just"/>
            <a:r>
              <a:rPr lang="en-US" sz="2800" dirty="0" smtClean="0">
                <a:latin typeface="Times New Roman" pitchFamily="18" charset="0"/>
                <a:cs typeface="Times New Roman" pitchFamily="18" charset="0"/>
              </a:rPr>
              <a:t>where P</a:t>
            </a:r>
            <a:r>
              <a:rPr lang="en-US" sz="2800" baseline="-25000" dirty="0" smtClean="0">
                <a:latin typeface="Times New Roman" pitchFamily="18" charset="0"/>
                <a:cs typeface="Times New Roman" pitchFamily="18" charset="0"/>
              </a:rPr>
              <a:t>0</a:t>
            </a:r>
            <a:r>
              <a:rPr lang="en-US" sz="2800" dirty="0" smtClean="0">
                <a:latin typeface="Times New Roman" pitchFamily="18" charset="0"/>
                <a:cs typeface="Times New Roman" pitchFamily="18" charset="0"/>
              </a:rPr>
              <a:t> - the pressure at height h = 0</a:t>
            </a:r>
          </a:p>
          <a:p>
            <a:pPr algn="just"/>
            <a:r>
              <a:rPr lang="en-US" sz="2800" dirty="0" smtClean="0">
                <a:latin typeface="Times New Roman" pitchFamily="18" charset="0"/>
                <a:cs typeface="Times New Roman" pitchFamily="18" charset="0"/>
              </a:rPr>
              <a:t>P - the pressure at height h =  z</a:t>
            </a:r>
          </a:p>
          <a:p>
            <a:pPr algn="just"/>
            <a:r>
              <a:rPr lang="en-US" sz="2800" dirty="0" smtClean="0">
                <a:latin typeface="Times New Roman" pitchFamily="18" charset="0"/>
                <a:cs typeface="Times New Roman" pitchFamily="18" charset="0"/>
              </a:rPr>
              <a:t>m - the mass of one molecule</a:t>
            </a:r>
          </a:p>
          <a:p>
            <a:pPr algn="just"/>
            <a:r>
              <a:rPr lang="en-US" sz="2800" dirty="0" smtClean="0">
                <a:latin typeface="Times New Roman" pitchFamily="18" charset="0"/>
                <a:cs typeface="Times New Roman" pitchFamily="18" charset="0"/>
              </a:rPr>
              <a:t>g - free fall acceleration </a:t>
            </a:r>
          </a:p>
          <a:p>
            <a:pPr algn="just"/>
            <a:r>
              <a:rPr lang="en-US" sz="2800" i="1" dirty="0"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 - the Boltzmann constant</a:t>
            </a:r>
          </a:p>
          <a:p>
            <a:pPr algn="just"/>
            <a:r>
              <a:rPr lang="en-US" sz="2800" i="1" dirty="0" smtClean="0">
                <a:latin typeface="Times New Roman" pitchFamily="18" charset="0"/>
                <a:cs typeface="Times New Roman" pitchFamily="18" charset="0"/>
              </a:rPr>
              <a:t>e</a:t>
            </a:r>
            <a:r>
              <a:rPr lang="en-US" sz="2800" dirty="0" smtClean="0">
                <a:latin typeface="Times New Roman" pitchFamily="18" charset="0"/>
                <a:cs typeface="Times New Roman" pitchFamily="18" charset="0"/>
              </a:rPr>
              <a:t> - an irrational number with a value approximately equal to 2.718.</a:t>
            </a:r>
            <a:endParaRPr lang="ru-RU" sz="2800" dirty="0">
              <a:latin typeface="Times New Roman" pitchFamily="18" charset="0"/>
              <a:cs typeface="Times New Roman" pitchFamily="18" charset="0"/>
            </a:endParaRPr>
          </a:p>
        </p:txBody>
      </p:sp>
      <p:pic>
        <p:nvPicPr>
          <p:cNvPr id="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34000" y="609600"/>
            <a:ext cx="2609850" cy="702652"/>
          </a:xfrm>
          <a:prstGeom prst="rect">
            <a:avLst/>
          </a:prstGeom>
          <a:noFill/>
          <a:ln w="28575">
            <a:solidFill>
              <a:srgbClr val="C00000"/>
            </a:solidFill>
          </a:ln>
        </p:spPr>
      </p:pic>
      <p:pic>
        <p:nvPicPr>
          <p:cNvPr id="1026" name="Picture 2" descr="Картинки по запросу barometric formula"/>
          <p:cNvPicPr>
            <a:picLocks noChangeAspect="1" noChangeArrowheads="1"/>
          </p:cNvPicPr>
          <p:nvPr/>
        </p:nvPicPr>
        <p:blipFill>
          <a:blip r:embed="rId3"/>
          <a:srcRect/>
          <a:stretch>
            <a:fillRect/>
          </a:stretch>
        </p:blipFill>
        <p:spPr bwMode="auto">
          <a:xfrm>
            <a:off x="0" y="1219200"/>
            <a:ext cx="4114800" cy="4789132"/>
          </a:xfrm>
          <a:prstGeom prst="rect">
            <a:avLst/>
          </a:prstGeom>
          <a:noFill/>
        </p:spPr>
      </p:pic>
    </p:spTree>
    <p:extLst>
      <p:ext uri="{BB962C8B-B14F-4D97-AF65-F5344CB8AC3E}">
        <p14:creationId xmlns:p14="http://schemas.microsoft.com/office/powerpoint/2010/main" val="3507940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Похожее изображение"/>
          <p:cNvPicPr>
            <a:picLocks noChangeAspect="1" noChangeArrowheads="1"/>
          </p:cNvPicPr>
          <p:nvPr/>
        </p:nvPicPr>
        <p:blipFill>
          <a:blip r:embed="rId2"/>
          <a:srcRect/>
          <a:stretch>
            <a:fillRect/>
          </a:stretch>
        </p:blipFill>
        <p:spPr bwMode="auto">
          <a:xfrm>
            <a:off x="0" y="990600"/>
            <a:ext cx="5014872" cy="5133976"/>
          </a:xfrm>
          <a:prstGeom prst="rect">
            <a:avLst/>
          </a:prstGeom>
          <a:noFill/>
        </p:spPr>
      </p:pic>
      <p:pic>
        <p:nvPicPr>
          <p:cNvPr id="3" name="Picture 2" descr="http://hyperphysics.phy-astr.gsu.edu/hbase/Kinetic/imgkin/barf2.gif"/>
          <p:cNvPicPr>
            <a:picLocks noChangeAspect="1" noChangeArrowheads="1"/>
          </p:cNvPicPr>
          <p:nvPr/>
        </p:nvPicPr>
        <p:blipFill>
          <a:blip r:embed="rId3"/>
          <a:srcRect/>
          <a:stretch>
            <a:fillRect/>
          </a:stretch>
        </p:blipFill>
        <p:spPr bwMode="auto">
          <a:xfrm>
            <a:off x="5257800" y="838200"/>
            <a:ext cx="3886200" cy="4845294"/>
          </a:xfrm>
          <a:prstGeom prst="rect">
            <a:avLst/>
          </a:prstGeom>
          <a:noFill/>
        </p:spPr>
      </p:pic>
    </p:spTree>
    <p:extLst>
      <p:ext uri="{BB962C8B-B14F-4D97-AF65-F5344CB8AC3E}">
        <p14:creationId xmlns:p14="http://schemas.microsoft.com/office/powerpoint/2010/main" val="1792663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500034" y="0"/>
            <a:ext cx="8229600" cy="582594"/>
          </a:xfrm>
        </p:spPr>
        <p:txBody>
          <a:bodyPr>
            <a:normAutofit/>
          </a:bodyPr>
          <a:lstStyle/>
          <a:p>
            <a:r>
              <a:rPr lang="en-US" sz="3200" u="sng" dirty="0" smtClean="0">
                <a:latin typeface="Times New Roman" pitchFamily="18" charset="0"/>
                <a:cs typeface="Times New Roman" pitchFamily="18" charset="0"/>
              </a:rPr>
              <a:t>The Barometric Formula</a:t>
            </a:r>
            <a:endParaRPr lang="ru-RU" sz="3200" u="sng" dirty="0"/>
          </a:p>
        </p:txBody>
      </p:sp>
      <p:sp>
        <p:nvSpPr>
          <p:cNvPr id="4" name="Прямоугольник 3"/>
          <p:cNvSpPr/>
          <p:nvPr/>
        </p:nvSpPr>
        <p:spPr>
          <a:xfrm>
            <a:off x="152400" y="714356"/>
            <a:ext cx="8858280" cy="4401205"/>
          </a:xfrm>
          <a:prstGeom prst="rect">
            <a:avLst/>
          </a:prstGeom>
        </p:spPr>
        <p:txBody>
          <a:bodyPr wrap="square">
            <a:spAutoFit/>
          </a:bodyPr>
          <a:lstStyle/>
          <a:p>
            <a:pPr algn="just"/>
            <a:r>
              <a:rPr lang="en-US" sz="2800" dirty="0" smtClean="0">
                <a:latin typeface="Times New Roman" pitchFamily="18" charset="0"/>
                <a:cs typeface="Times New Roman" pitchFamily="18" charset="0"/>
              </a:rPr>
              <a:t>We may also express this equation in terms of the number density n, the number of molecules per unit volume. We can do so because at constant temperature, the pressure and density of an ideal gas are proportional. Thus</a:t>
            </a: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ru-RU"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equation also is called the</a:t>
            </a:r>
            <a:r>
              <a:rPr lang="en-US" sz="2800" i="1" dirty="0" smtClean="0">
                <a:latin typeface="Times New Roman" pitchFamily="18" charset="0"/>
                <a:cs typeface="Times New Roman" pitchFamily="18" charset="0"/>
              </a:rPr>
              <a:t> </a:t>
            </a:r>
            <a:r>
              <a:rPr lang="en-US" sz="2800" b="1" i="1" u="sng" dirty="0" smtClean="0">
                <a:latin typeface="Times New Roman" pitchFamily="18" charset="0"/>
                <a:cs typeface="Times New Roman" pitchFamily="18" charset="0"/>
              </a:rPr>
              <a:t>barometric formula</a:t>
            </a:r>
            <a:r>
              <a:rPr lang="en-US" sz="2800" i="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It gives the number of molecules per unit volume as a function of height z in our idealized atmosphere.</a:t>
            </a:r>
            <a:endParaRPr lang="ru-RU" sz="2800" dirty="0">
              <a:latin typeface="Times New Roman" pitchFamily="18" charset="0"/>
              <a:cs typeface="Times New Roman" pitchFamily="18" charset="0"/>
            </a:endParaRPr>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07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47686" y="2590800"/>
            <a:ext cx="2310190" cy="762000"/>
          </a:xfrm>
          <a:prstGeom prst="rect">
            <a:avLst/>
          </a:prstGeom>
          <a:noFill/>
          <a:ln w="28575">
            <a:solidFill>
              <a:srgbClr val="C00000"/>
            </a:solidFill>
          </a:ln>
        </p:spPr>
      </p:pic>
    </p:spTree>
    <p:extLst>
      <p:ext uri="{BB962C8B-B14F-4D97-AF65-F5344CB8AC3E}">
        <p14:creationId xmlns:p14="http://schemas.microsoft.com/office/powerpoint/2010/main" val="3372894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28746" y="0"/>
            <a:ext cx="7158030" cy="582594"/>
          </a:xfrm>
          <a:solidFill>
            <a:schemeClr val="accent2">
              <a:lumMod val="40000"/>
              <a:lumOff val="60000"/>
            </a:schemeClr>
          </a:solidFill>
        </p:spPr>
        <p:txBody>
          <a:bodyPr>
            <a:normAutofit/>
          </a:bodyPr>
          <a:lstStyle/>
          <a:p>
            <a:r>
              <a:rPr lang="en-US" sz="3200" u="sng" dirty="0" smtClean="0">
                <a:latin typeface="Times New Roman" pitchFamily="18" charset="0"/>
                <a:cs typeface="Times New Roman" pitchFamily="18" charset="0"/>
              </a:rPr>
              <a:t>The Distribution of Molecular Speeds</a:t>
            </a:r>
            <a:endParaRPr lang="ru-RU" sz="3200" u="sng" dirty="0"/>
          </a:p>
        </p:txBody>
      </p:sp>
      <p:sp>
        <p:nvSpPr>
          <p:cNvPr id="28673" name="Rectangle 1"/>
          <p:cNvSpPr>
            <a:spLocks noChangeArrowheads="1"/>
          </p:cNvSpPr>
          <p:nvPr/>
        </p:nvSpPr>
        <p:spPr bwMode="auto">
          <a:xfrm>
            <a:off x="357190" y="714356"/>
            <a:ext cx="8358214" cy="440120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We have considered only the average speeds of molecules. However, there are times when we need to know the distribution of the molecular speeds in a gas.</a:t>
            </a: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By distribution we mean a mathematical expression that tells us what fraction of the molecules have speeds in a given range.</a:t>
            </a: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problem of the distribution of molecular speeds was first solved by James Clerk Maxwell (1831-1879) in 1860. Maxwell's significant contribution was the introduction of statistical ideas into classical mechanics. </a:t>
            </a:r>
            <a:endParaRPr kumimoji="0" lang="en-US" sz="2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479868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500034" y="0"/>
            <a:ext cx="8229600" cy="654032"/>
          </a:xfrm>
        </p:spPr>
        <p:txBody>
          <a:bodyPr>
            <a:normAutofit/>
          </a:bodyPr>
          <a:lstStyle/>
          <a:p>
            <a:r>
              <a:rPr lang="en-US" sz="3200" u="sng" dirty="0" smtClean="0">
                <a:latin typeface="Times New Roman" pitchFamily="18" charset="0"/>
                <a:cs typeface="Times New Roman" pitchFamily="18" charset="0"/>
              </a:rPr>
              <a:t>The Distribution of Molecular Speeds</a:t>
            </a:r>
            <a:endParaRPr lang="ru-RU" sz="3200" u="sng" dirty="0"/>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 name="Прямоугольник 6"/>
          <p:cNvSpPr/>
          <p:nvPr/>
        </p:nvSpPr>
        <p:spPr>
          <a:xfrm>
            <a:off x="571472" y="785794"/>
            <a:ext cx="7786742" cy="4401205"/>
          </a:xfrm>
          <a:prstGeom prst="rect">
            <a:avLst/>
          </a:prstGeom>
        </p:spPr>
        <p:txBody>
          <a:bodyPr wrap="square">
            <a:spAutoFit/>
          </a:bodyPr>
          <a:lstStyle/>
          <a:p>
            <a:pPr algn="just"/>
            <a:r>
              <a:rPr lang="en-US" sz="2800" dirty="0" smtClean="0">
                <a:latin typeface="Times New Roman" pitchFamily="18" charset="0"/>
                <a:cs typeface="Times New Roman" pitchFamily="18" charset="0"/>
              </a:rPr>
              <a:t>The</a:t>
            </a:r>
            <a:r>
              <a:rPr lang="en-US" sz="2800" b="1" dirty="0" smtClean="0">
                <a:latin typeface="Times New Roman" pitchFamily="18" charset="0"/>
                <a:cs typeface="Times New Roman" pitchFamily="18" charset="0"/>
              </a:rPr>
              <a:t> Maxwell-Boltzmann distribution</a:t>
            </a:r>
            <a:r>
              <a:rPr lang="en-US" sz="2800" dirty="0" smtClean="0">
                <a:latin typeface="Times New Roman" pitchFamily="18" charset="0"/>
                <a:cs typeface="Times New Roman" pitchFamily="18" charset="0"/>
              </a:rPr>
              <a:t> function:</a:t>
            </a: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ru-RU"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where</a:t>
            </a:r>
            <a:r>
              <a:rPr lang="en-US" sz="2800" i="1" dirty="0" smtClean="0">
                <a:latin typeface="Times New Roman" pitchFamily="18" charset="0"/>
                <a:cs typeface="Times New Roman" pitchFamily="18" charset="0"/>
              </a:rPr>
              <a:t> f(v)</a:t>
            </a:r>
            <a:r>
              <a:rPr lang="en-US" sz="2800" dirty="0" smtClean="0">
                <a:latin typeface="Times New Roman" pitchFamily="18" charset="0"/>
                <a:cs typeface="Times New Roman" pitchFamily="18" charset="0"/>
              </a:rPr>
              <a:t> is the fraction of molecules that have speeds between </a:t>
            </a:r>
            <a:r>
              <a:rPr lang="en-US" sz="2800" i="1" dirty="0" smtClean="0">
                <a:latin typeface="Times New Roman" pitchFamily="18" charset="0"/>
                <a:cs typeface="Times New Roman" pitchFamily="18" charset="0"/>
              </a:rPr>
              <a:t>v</a:t>
            </a:r>
            <a:r>
              <a:rPr lang="en-US" sz="2800" dirty="0" smtClean="0">
                <a:latin typeface="Times New Roman" pitchFamily="18" charset="0"/>
                <a:cs typeface="Times New Roman" pitchFamily="18" charset="0"/>
              </a:rPr>
              <a:t> and</a:t>
            </a:r>
            <a:r>
              <a:rPr lang="en-US" sz="2800" i="1" dirty="0" smtClean="0">
                <a:latin typeface="Times New Roman" pitchFamily="18" charset="0"/>
                <a:cs typeface="Times New Roman" pitchFamily="18" charset="0"/>
              </a:rPr>
              <a:t> v + </a:t>
            </a:r>
            <a:r>
              <a:rPr lang="en-US" sz="2800" i="1" dirty="0" err="1" smtClean="0">
                <a:latin typeface="Times New Roman" pitchFamily="18" charset="0"/>
                <a:cs typeface="Times New Roman" pitchFamily="18" charset="0"/>
              </a:rPr>
              <a:t>Δv</a:t>
            </a:r>
            <a:r>
              <a:rPr lang="en-US" sz="2800" i="1"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m - the mass of one molecule</a:t>
            </a:r>
          </a:p>
          <a:p>
            <a:pPr algn="just"/>
            <a:r>
              <a:rPr lang="en-US" sz="2800" dirty="0" smtClean="0">
                <a:latin typeface="Times New Roman" pitchFamily="18" charset="0"/>
                <a:cs typeface="Times New Roman" pitchFamily="18" charset="0"/>
              </a:rPr>
              <a:t>T - temperature</a:t>
            </a:r>
          </a:p>
          <a:p>
            <a:pPr algn="just"/>
            <a:r>
              <a:rPr lang="en-US" sz="2800" i="1" dirty="0"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 - the Boltzmann constant</a:t>
            </a:r>
          </a:p>
          <a:p>
            <a:pPr algn="just"/>
            <a:r>
              <a:rPr lang="en-US" sz="2800" i="1" dirty="0" smtClean="0">
                <a:latin typeface="Times New Roman" pitchFamily="18" charset="0"/>
                <a:cs typeface="Times New Roman" pitchFamily="18" charset="0"/>
              </a:rPr>
              <a:t>e</a:t>
            </a:r>
            <a:r>
              <a:rPr lang="en-US" sz="2800" dirty="0" smtClean="0">
                <a:latin typeface="Times New Roman" pitchFamily="18" charset="0"/>
                <a:cs typeface="Times New Roman" pitchFamily="18" charset="0"/>
              </a:rPr>
              <a:t> - an irrational number</a:t>
            </a:r>
            <a:endParaRPr lang="ru-RU" sz="2800" dirty="0">
              <a:latin typeface="Times New Roman" pitchFamily="18" charset="0"/>
              <a:cs typeface="Times New Roman" pitchFamily="18" charset="0"/>
            </a:endParaRPr>
          </a:p>
        </p:txBody>
      </p:sp>
      <p:sp>
        <p:nvSpPr>
          <p:cNvPr id="348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481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14480" y="1524000"/>
            <a:ext cx="5534025" cy="685800"/>
          </a:xfrm>
          <a:prstGeom prst="rect">
            <a:avLst/>
          </a:prstGeom>
          <a:noFill/>
          <a:ln>
            <a:solidFill>
              <a:srgbClr val="C00000"/>
            </a:solidFill>
          </a:ln>
        </p:spPr>
      </p:pic>
    </p:spTree>
    <p:extLst>
      <p:ext uri="{BB962C8B-B14F-4D97-AF65-F5344CB8AC3E}">
        <p14:creationId xmlns:p14="http://schemas.microsoft.com/office/powerpoint/2010/main" val="297164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500034" y="0"/>
            <a:ext cx="8229600" cy="654032"/>
          </a:xfrm>
        </p:spPr>
        <p:txBody>
          <a:bodyPr>
            <a:normAutofit/>
          </a:bodyPr>
          <a:lstStyle/>
          <a:p>
            <a:r>
              <a:rPr lang="en-US" sz="3200" u="sng" dirty="0" smtClean="0">
                <a:latin typeface="Times New Roman" pitchFamily="18" charset="0"/>
                <a:cs typeface="Times New Roman" pitchFamily="18" charset="0"/>
              </a:rPr>
              <a:t>The Distribution of Molecular Speeds</a:t>
            </a:r>
            <a:endParaRPr lang="ru-RU" sz="3200" u="sng" dirty="0"/>
          </a:p>
        </p:txBody>
      </p:sp>
      <p:pic>
        <p:nvPicPr>
          <p:cNvPr id="33793" name="Picture 1" descr="D:\XAZAR\Course Physics 1\1 Class 23,24 Lecture 16,17\KinTheoryGas05.gif"/>
          <p:cNvPicPr>
            <a:picLocks noChangeAspect="1" noChangeArrowheads="1"/>
          </p:cNvPicPr>
          <p:nvPr/>
        </p:nvPicPr>
        <p:blipFill>
          <a:blip r:embed="rId2"/>
          <a:srcRect/>
          <a:stretch>
            <a:fillRect/>
          </a:stretch>
        </p:blipFill>
        <p:spPr bwMode="auto">
          <a:xfrm>
            <a:off x="971528" y="1524000"/>
            <a:ext cx="6877072" cy="5240423"/>
          </a:xfrm>
          <a:prstGeom prst="rect">
            <a:avLst/>
          </a:prstGeom>
          <a:noFill/>
        </p:spPr>
      </p:pic>
    </p:spTree>
    <p:extLst>
      <p:ext uri="{BB962C8B-B14F-4D97-AF65-F5344CB8AC3E}">
        <p14:creationId xmlns:p14="http://schemas.microsoft.com/office/powerpoint/2010/main" val="3657010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582594"/>
          </a:xfrm>
        </p:spPr>
        <p:txBody>
          <a:bodyPr>
            <a:normAutofit/>
          </a:bodyPr>
          <a:lstStyle/>
          <a:p>
            <a:r>
              <a:rPr lang="en-US" sz="3200" u="sng" dirty="0" smtClean="0">
                <a:latin typeface="Times New Roman" pitchFamily="18" charset="0"/>
                <a:cs typeface="Times New Roman" pitchFamily="18" charset="0"/>
              </a:rPr>
              <a:t>The Distribution of Molecular Speeds</a:t>
            </a:r>
            <a:endParaRPr lang="ru-RU" sz="3200" dirty="0"/>
          </a:p>
        </p:txBody>
      </p:sp>
      <p:sp>
        <p:nvSpPr>
          <p:cNvPr id="5" name="Rectangle 4"/>
          <p:cNvSpPr/>
          <p:nvPr/>
        </p:nvSpPr>
        <p:spPr>
          <a:xfrm>
            <a:off x="533400" y="1371600"/>
            <a:ext cx="4078361" cy="3970318"/>
          </a:xfrm>
          <a:prstGeom prst="rect">
            <a:avLst/>
          </a:prstGeom>
        </p:spPr>
        <p:txBody>
          <a:bodyPr wrap="none">
            <a:spAutoFit/>
          </a:bodyPr>
          <a:lstStyle/>
          <a:p>
            <a:r>
              <a:rPr lang="en-US" sz="2800" dirty="0" smtClean="0">
                <a:latin typeface="Times New Roman" pitchFamily="18" charset="0"/>
                <a:cs typeface="Times New Roman" pitchFamily="18" charset="0"/>
              </a:rPr>
              <a:t>Most probable speed:</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Average speed: </a:t>
            </a:r>
            <a:endParaRPr lang="ru-RU"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p>
          <a:p>
            <a:endParaRPr lang="ru-RU"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Root mean squired speed:  </a:t>
            </a:r>
            <a:endParaRPr lang="ru-RU" sz="2800" dirty="0">
              <a:latin typeface="Times New Roman" pitchFamily="18" charset="0"/>
              <a:cs typeface="Times New Roman" pitchFamily="18" charset="0"/>
            </a:endParaRP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16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62400" y="990600"/>
            <a:ext cx="2857500" cy="1228725"/>
          </a:xfrm>
          <a:prstGeom prst="rect">
            <a:avLst/>
          </a:prstGeom>
          <a:noFill/>
        </p:spPr>
      </p:pic>
      <p:sp>
        <p:nvSpPr>
          <p:cNvPr id="71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17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00400" y="2733675"/>
            <a:ext cx="2990850" cy="1228725"/>
          </a:xfrm>
          <a:prstGeom prst="rect">
            <a:avLst/>
          </a:prstGeom>
          <a:noFill/>
        </p:spPr>
      </p:pic>
      <p:sp>
        <p:nvSpPr>
          <p:cNvPr id="71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173"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72000" y="4419600"/>
            <a:ext cx="3171825" cy="1228725"/>
          </a:xfrm>
          <a:prstGeom prst="rect">
            <a:avLst/>
          </a:prstGeom>
          <a:noFill/>
        </p:spPr>
      </p:pic>
      <p:sp>
        <p:nvSpPr>
          <p:cNvPr id="11" name="Rectangle 10"/>
          <p:cNvSpPr/>
          <p:nvPr/>
        </p:nvSpPr>
        <p:spPr>
          <a:xfrm>
            <a:off x="3733800" y="762000"/>
            <a:ext cx="3352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3048000" y="2514600"/>
            <a:ext cx="3352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4495800" y="4267200"/>
            <a:ext cx="3352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75980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XAZAR\Course Physics 1\1 Class 23,24 Lecture 16,17\maxwell.jpg"/>
          <p:cNvPicPr>
            <a:picLocks noChangeAspect="1" noChangeArrowheads="1"/>
          </p:cNvPicPr>
          <p:nvPr/>
        </p:nvPicPr>
        <p:blipFill>
          <a:blip r:embed="rId2"/>
          <a:srcRect/>
          <a:stretch>
            <a:fillRect/>
          </a:stretch>
        </p:blipFill>
        <p:spPr bwMode="auto">
          <a:xfrm>
            <a:off x="533400" y="2362200"/>
            <a:ext cx="7010400" cy="4090667"/>
          </a:xfrm>
          <a:prstGeom prst="rect">
            <a:avLst/>
          </a:prstGeom>
          <a:noFill/>
        </p:spPr>
      </p:pic>
      <p:sp>
        <p:nvSpPr>
          <p:cNvPr id="3" name="Rectangle 2"/>
          <p:cNvSpPr/>
          <p:nvPr/>
        </p:nvSpPr>
        <p:spPr>
          <a:xfrm>
            <a:off x="228600" y="241518"/>
            <a:ext cx="8610600" cy="1815882"/>
          </a:xfrm>
          <a:prstGeom prst="rect">
            <a:avLst/>
          </a:prstGeom>
        </p:spPr>
        <p:txBody>
          <a:bodyPr wrap="square">
            <a:spAutoFit/>
          </a:bodyPr>
          <a:lstStyle/>
          <a:p>
            <a:pPr indent="360363" algn="just"/>
            <a:r>
              <a:rPr lang="en-US" sz="2800" dirty="0" smtClean="0">
                <a:latin typeface="Times New Roman" pitchFamily="18" charset="0"/>
                <a:cs typeface="Times New Roman" pitchFamily="18" charset="0"/>
              </a:rPr>
              <a:t>Figure represents speed distribution curves for different temperatures. The peak in each curve shifts to the right as </a:t>
            </a:r>
            <a:r>
              <a:rPr lang="en-US" sz="2800" i="1" dirty="0" smtClean="0">
                <a:latin typeface="Times New Roman" pitchFamily="18" charset="0"/>
                <a:cs typeface="Times New Roman" pitchFamily="18" charset="0"/>
              </a:rPr>
              <a:t>T increases, indicating that the average speed increases with increasing </a:t>
            </a:r>
            <a:r>
              <a:rPr lang="en-US" sz="2800" dirty="0" smtClean="0">
                <a:latin typeface="Times New Roman" pitchFamily="18" charset="0"/>
                <a:cs typeface="Times New Roman" pitchFamily="18" charset="0"/>
              </a:rPr>
              <a:t>temperature, as expected. </a:t>
            </a:r>
            <a:endParaRPr lang="ru-RU" sz="2800" dirty="0">
              <a:latin typeface="Times New Roman" pitchFamily="18" charset="0"/>
              <a:cs typeface="Times New Roman" pitchFamily="18" charset="0"/>
            </a:endParaRPr>
          </a:p>
        </p:txBody>
      </p:sp>
      <p:sp>
        <p:nvSpPr>
          <p:cNvPr id="4" name="Rectangle 3"/>
          <p:cNvSpPr/>
          <p:nvPr/>
        </p:nvSpPr>
        <p:spPr>
          <a:xfrm>
            <a:off x="5105400" y="1981200"/>
            <a:ext cx="3810000" cy="2677656"/>
          </a:xfrm>
          <a:prstGeom prst="rect">
            <a:avLst/>
          </a:prstGeom>
        </p:spPr>
        <p:txBody>
          <a:bodyPr wrap="square">
            <a:spAutoFit/>
          </a:bodyPr>
          <a:lstStyle/>
          <a:p>
            <a:pPr indent="360363" algn="just"/>
            <a:r>
              <a:rPr lang="en-US" sz="2800" dirty="0" smtClean="0">
                <a:latin typeface="Times New Roman" pitchFamily="18" charset="0"/>
                <a:cs typeface="Times New Roman" pitchFamily="18" charset="0"/>
              </a:rPr>
              <a:t>Because the lowest speed possible is zero and the upper classical limit of the speed is infinity, the curves are asymmetrical.</a:t>
            </a:r>
            <a:endParaRPr lang="ru-RU" sz="2800" dirty="0"/>
          </a:p>
        </p:txBody>
      </p:sp>
    </p:spTree>
    <p:extLst>
      <p:ext uri="{BB962C8B-B14F-4D97-AF65-F5344CB8AC3E}">
        <p14:creationId xmlns:p14="http://schemas.microsoft.com/office/powerpoint/2010/main" val="394401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7290" y="0"/>
            <a:ext cx="7372344" cy="796908"/>
          </a:xfrm>
        </p:spPr>
        <p:txBody>
          <a:bodyPr>
            <a:normAutofit/>
          </a:bodyPr>
          <a:lstStyle/>
          <a:p>
            <a:r>
              <a:rPr lang="en-US" sz="4000" u="sng" dirty="0">
                <a:latin typeface="Times New Roman" pitchFamily="18" charset="0"/>
                <a:cs typeface="Times New Roman" pitchFamily="18" charset="0"/>
              </a:rPr>
              <a:t>Temperature and Thermometry</a:t>
            </a:r>
            <a:endParaRPr lang="ru-RU" sz="4000" dirty="0"/>
          </a:p>
        </p:txBody>
      </p:sp>
      <p:sp>
        <p:nvSpPr>
          <p:cNvPr id="3" name="Прямоугольник 2"/>
          <p:cNvSpPr/>
          <p:nvPr/>
        </p:nvSpPr>
        <p:spPr>
          <a:xfrm>
            <a:off x="3786182" y="785794"/>
            <a:ext cx="4643438" cy="5632311"/>
          </a:xfrm>
          <a:prstGeom prst="rect">
            <a:avLst/>
          </a:prstGeom>
        </p:spPr>
        <p:txBody>
          <a:bodyPr wrap="square">
            <a:spAutoFit/>
          </a:bodyPr>
          <a:lstStyle/>
          <a:p>
            <a:pPr indent="165100" algn="just" fontAlgn="base">
              <a:spcBef>
                <a:spcPct val="0"/>
              </a:spcBef>
              <a:spcAft>
                <a:spcPct val="0"/>
              </a:spcAft>
            </a:pPr>
            <a:r>
              <a:rPr lang="en-US" sz="2400" dirty="0">
                <a:latin typeface="Times New Roman" pitchFamily="18" charset="0"/>
                <a:cs typeface="Times New Roman" pitchFamily="18" charset="0"/>
              </a:rPr>
              <a:t>In the Celsius temperature scale the two fixed points of reference are the ice point and the steam point.</a:t>
            </a:r>
          </a:p>
          <a:p>
            <a:pPr lvl="0" indent="165100" algn="just" fontAlgn="base">
              <a:spcBef>
                <a:spcPct val="0"/>
              </a:spcBef>
              <a:spcAft>
                <a:spcPct val="0"/>
              </a:spcAft>
            </a:pPr>
            <a:r>
              <a:rPr lang="en-US" sz="2400" dirty="0">
                <a:latin typeface="Times New Roman" pitchFamily="18" charset="0"/>
                <a:cs typeface="Times New Roman" pitchFamily="18" charset="0"/>
              </a:rPr>
              <a:t>The numbers assigned to these two points in the Celsius scale are arbitrarily chosen as 0 for the ice point and 100 for the steam point.</a:t>
            </a:r>
          </a:p>
          <a:p>
            <a:pPr lvl="0" indent="165100" algn="just" fontAlgn="base">
              <a:spcBef>
                <a:spcPct val="0"/>
              </a:spcBef>
              <a:spcAft>
                <a:spcPct val="0"/>
              </a:spcAft>
            </a:pPr>
            <a:r>
              <a:rPr lang="en-US" sz="2400" dirty="0">
                <a:latin typeface="Times New Roman" pitchFamily="18" charset="0"/>
                <a:ea typeface="Calibri" pitchFamily="34" charset="0"/>
                <a:cs typeface="Times New Roman" pitchFamily="18" charset="0"/>
              </a:rPr>
              <a:t>We may calculate the temperature by</a:t>
            </a:r>
          </a:p>
          <a:p>
            <a:pPr lvl="0" indent="165100" algn="just" fontAlgn="base">
              <a:spcBef>
                <a:spcPct val="0"/>
              </a:spcBef>
              <a:spcAft>
                <a:spcPct val="0"/>
              </a:spcAft>
            </a:pPr>
            <a:endParaRPr lang="en-US" sz="2400" dirty="0">
              <a:latin typeface="Times New Roman" pitchFamily="18" charset="0"/>
              <a:cs typeface="Times New Roman" pitchFamily="18" charset="0"/>
            </a:endParaRPr>
          </a:p>
          <a:p>
            <a:pPr lvl="0" indent="165100" algn="just" fontAlgn="base">
              <a:spcBef>
                <a:spcPct val="0"/>
              </a:spcBef>
              <a:spcAft>
                <a:spcPct val="0"/>
              </a:spcAft>
            </a:pPr>
            <a:endParaRPr lang="en-US" sz="2400" dirty="0">
              <a:latin typeface="Times New Roman" pitchFamily="18" charset="0"/>
              <a:cs typeface="Times New Roman" pitchFamily="18" charset="0"/>
            </a:endParaRPr>
          </a:p>
          <a:p>
            <a:pPr lvl="0" indent="165100" algn="just" fontAlgn="base">
              <a:spcBef>
                <a:spcPct val="0"/>
              </a:spcBef>
              <a:spcAft>
                <a:spcPct val="0"/>
              </a:spcAft>
            </a:pPr>
            <a:r>
              <a:rPr lang="en-US" sz="2400" dirty="0">
                <a:latin typeface="Times New Roman" pitchFamily="18" charset="0"/>
                <a:cs typeface="Times New Roman" pitchFamily="18" charset="0"/>
              </a:rPr>
              <a:t>where </a:t>
            </a:r>
            <a:r>
              <a:rPr lang="en-US" sz="2400" i="1" dirty="0">
                <a:latin typeface="Times New Roman" pitchFamily="18" charset="0"/>
                <a:cs typeface="Times New Roman" pitchFamily="18" charset="0"/>
              </a:rPr>
              <a:t>L</a:t>
            </a:r>
            <a:r>
              <a:rPr lang="en-US" sz="2400" i="1" baseline="-25000" dirty="0">
                <a:latin typeface="Times New Roman" pitchFamily="18" charset="0"/>
                <a:cs typeface="Times New Roman" pitchFamily="18" charset="0"/>
              </a:rPr>
              <a:t>o</a:t>
            </a:r>
            <a:r>
              <a:rPr lang="en-US" sz="2400" dirty="0">
                <a:latin typeface="Times New Roman" pitchFamily="18" charset="0"/>
                <a:cs typeface="Times New Roman" pitchFamily="18" charset="0"/>
              </a:rPr>
              <a:t> is the distance between the 0</a:t>
            </a:r>
            <a:r>
              <a:rPr lang="en-US" sz="2400" baseline="30000" dirty="0">
                <a:latin typeface="Times New Roman" pitchFamily="18" charset="0"/>
                <a:cs typeface="Times New Roman" pitchFamily="18" charset="0"/>
              </a:rPr>
              <a:t>o</a:t>
            </a:r>
            <a:r>
              <a:rPr lang="en-US" sz="2400" dirty="0">
                <a:latin typeface="Times New Roman" pitchFamily="18" charset="0"/>
                <a:cs typeface="Times New Roman" pitchFamily="18" charset="0"/>
              </a:rPr>
              <a:t> and 100</a:t>
            </a:r>
            <a:r>
              <a:rPr lang="en-US" sz="2400" baseline="30000" dirty="0">
                <a:latin typeface="Times New Roman" pitchFamily="18" charset="0"/>
                <a:cs typeface="Times New Roman" pitchFamily="18" charset="0"/>
              </a:rPr>
              <a:t>o</a:t>
            </a:r>
            <a:r>
              <a:rPr lang="en-US" sz="2400" dirty="0">
                <a:latin typeface="Times New Roman" pitchFamily="18" charset="0"/>
                <a:cs typeface="Times New Roman" pitchFamily="18" charset="0"/>
              </a:rPr>
              <a:t> marks, and </a:t>
            </a:r>
            <a:r>
              <a:rPr lang="en-US" sz="2400" i="1" dirty="0">
                <a:latin typeface="Times New Roman" pitchFamily="18" charset="0"/>
                <a:cs typeface="Times New Roman" pitchFamily="18" charset="0"/>
              </a:rPr>
              <a:t>L</a:t>
            </a:r>
            <a:r>
              <a:rPr lang="en-US" sz="2400" dirty="0">
                <a:latin typeface="Times New Roman" pitchFamily="18" charset="0"/>
                <a:cs typeface="Times New Roman" pitchFamily="18" charset="0"/>
              </a:rPr>
              <a:t> is the distance the liquid is extended beyond the zero position.</a:t>
            </a:r>
            <a:endParaRPr lang="ru-RU" sz="2400" dirty="0">
              <a:latin typeface="Times New Roman" pitchFamily="18" charset="0"/>
              <a:cs typeface="Times New Roman" pitchFamily="18" charset="0"/>
            </a:endParaRPr>
          </a:p>
        </p:txBody>
      </p:sp>
      <p:pic>
        <p:nvPicPr>
          <p:cNvPr id="7170" name="Picture 2" descr="D:\XAZAR\Course Physics 1\1 Class 20 Lecture 14\4.htm9.gif"/>
          <p:cNvPicPr>
            <a:picLocks noChangeAspect="1" noChangeArrowheads="1"/>
          </p:cNvPicPr>
          <p:nvPr/>
        </p:nvPicPr>
        <p:blipFill>
          <a:blip r:embed="rId2"/>
          <a:srcRect/>
          <a:stretch>
            <a:fillRect/>
          </a:stretch>
        </p:blipFill>
        <p:spPr bwMode="auto">
          <a:xfrm>
            <a:off x="1285852" y="928670"/>
            <a:ext cx="2276475" cy="5276850"/>
          </a:xfrm>
          <a:prstGeom prst="rect">
            <a:avLst/>
          </a:prstGeom>
          <a:noFill/>
        </p:spPr>
      </p:pic>
      <p:pic>
        <p:nvPicPr>
          <p:cNvPr id="6"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72066" y="3929066"/>
            <a:ext cx="2525059" cy="691069"/>
          </a:xfrm>
          <a:prstGeom prst="rect">
            <a:avLst/>
          </a:prstGeom>
          <a:noFill/>
        </p:spPr>
      </p:pic>
    </p:spTree>
    <p:extLst>
      <p:ext uri="{BB962C8B-B14F-4D97-AF65-F5344CB8AC3E}">
        <p14:creationId xmlns:p14="http://schemas.microsoft.com/office/powerpoint/2010/main" val="1006973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534400" cy="6001643"/>
          </a:xfrm>
          <a:prstGeom prst="rect">
            <a:avLst/>
          </a:prstGeom>
        </p:spPr>
        <p:txBody>
          <a:bodyPr wrap="square">
            <a:spAutoFit/>
          </a:bodyPr>
          <a:lstStyle/>
          <a:p>
            <a:pPr indent="360363" algn="just"/>
            <a:r>
              <a:rPr lang="en-US" sz="2400" dirty="0" smtClean="0">
                <a:latin typeface="Times New Roman" pitchFamily="18" charset="0"/>
                <a:cs typeface="Times New Roman" pitchFamily="18" charset="0"/>
              </a:rPr>
              <a:t>The speed distribution curves for molecules in a liquid are similar to those shown in Figure. We can understand the phenomenon of evaporation of a liquid from this distribution in speeds, given that some molecules in the liquid are more energetic than others. Some of the faster-moving molecules in the liquid penetrate the surface and even leave the liquid at temperatures well below the boiling point.</a:t>
            </a:r>
          </a:p>
          <a:p>
            <a:pPr indent="360363" algn="just"/>
            <a:r>
              <a:rPr lang="en-US" sz="2400" dirty="0" smtClean="0">
                <a:latin typeface="Times New Roman" pitchFamily="18" charset="0"/>
                <a:cs typeface="Times New Roman" pitchFamily="18" charset="0"/>
              </a:rPr>
              <a:t>The molecules that escape the liquid by evaporation are those that have sufficient energy to overcome the attractive forces of the molecules in the liquid phase. Consequently, the molecules left behind in the liquid phase have a lower average kinetic energy; as a result, the temperature of the liquid decreases.</a:t>
            </a:r>
          </a:p>
          <a:p>
            <a:pPr indent="360363" algn="just"/>
            <a:endParaRPr lang="en-US" sz="2400" dirty="0" smtClean="0">
              <a:latin typeface="Times New Roman" pitchFamily="18" charset="0"/>
              <a:cs typeface="Times New Roman" pitchFamily="18" charset="0"/>
            </a:endParaRPr>
          </a:p>
          <a:p>
            <a:pPr indent="360363" algn="just"/>
            <a:r>
              <a:rPr lang="en-US" sz="2400" dirty="0" smtClean="0">
                <a:latin typeface="Times New Roman" pitchFamily="18" charset="0"/>
                <a:cs typeface="Times New Roman" pitchFamily="18" charset="0"/>
              </a:rPr>
              <a:t>Hence, evaporation is a cooling process. For example, an alcohol-soaked cloth can be placed on a feverish head to cool and comfort a patient.</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218378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857256"/>
          </a:xfrm>
        </p:spPr>
        <p:txBody>
          <a:bodyPr>
            <a:normAutofit/>
          </a:bodyPr>
          <a:lstStyle/>
          <a:p>
            <a:r>
              <a:rPr lang="en-US" sz="4000" u="sng" dirty="0">
                <a:latin typeface="Times New Roman" pitchFamily="18" charset="0"/>
                <a:cs typeface="Times New Roman" pitchFamily="18" charset="0"/>
              </a:rPr>
              <a:t>Temperature and Thermometry</a:t>
            </a:r>
            <a:endParaRPr lang="ru-RU" sz="4000" dirty="0"/>
          </a:p>
        </p:txBody>
      </p:sp>
      <p:sp>
        <p:nvSpPr>
          <p:cNvPr id="3" name="Прямоугольник 2"/>
          <p:cNvSpPr/>
          <p:nvPr/>
        </p:nvSpPr>
        <p:spPr>
          <a:xfrm>
            <a:off x="357158" y="857232"/>
            <a:ext cx="8429684" cy="3046988"/>
          </a:xfrm>
          <a:prstGeom prst="rect">
            <a:avLst/>
          </a:prstGeom>
        </p:spPr>
        <p:txBody>
          <a:bodyPr wrap="square">
            <a:spAutoFit/>
          </a:bodyPr>
          <a:lstStyle/>
          <a:p>
            <a:pPr indent="457200" algn="just"/>
            <a:r>
              <a:rPr lang="en-US" sz="2400" dirty="0">
                <a:latin typeface="Times New Roman" pitchFamily="18" charset="0"/>
                <a:cs typeface="Times New Roman" pitchFamily="18" charset="0"/>
              </a:rPr>
              <a:t>In both the Fahrenheit and Celsius temperature scales, the assignment of the zero point is arbitrary. We can readily achieve temperatures below these zero points. However, one temperature scale has a more fundamental choice of zero. This scale was proposed in 1848 by William Thomson, Lord Kelvin.</a:t>
            </a:r>
          </a:p>
          <a:p>
            <a:pPr indent="457200" algn="just"/>
            <a:r>
              <a:rPr lang="en-US" sz="2400" dirty="0">
                <a:latin typeface="Times New Roman" pitchFamily="18" charset="0"/>
                <a:cs typeface="Times New Roman" pitchFamily="18" charset="0"/>
              </a:rPr>
              <a:t>The conversion between Celsius and Kelvin temperatures is a simple one,</a:t>
            </a:r>
            <a:endParaRPr lang="ru-RU" sz="2400" dirty="0">
              <a:latin typeface="Times New Roman" pitchFamily="18" charset="0"/>
              <a:cs typeface="Times New Roman" pitchFamily="18" charset="0"/>
            </a:endParaRPr>
          </a:p>
          <a:p>
            <a:pPr indent="457200" algn="ctr"/>
            <a:r>
              <a:rPr lang="en-US" sz="2400" dirty="0">
                <a:latin typeface="Times New Roman" pitchFamily="18" charset="0"/>
                <a:cs typeface="Times New Roman" pitchFamily="18" charset="0"/>
              </a:rPr>
              <a:t>T(K) = T(</a:t>
            </a:r>
            <a:r>
              <a:rPr lang="en-US" sz="2400" baseline="30000" dirty="0">
                <a:latin typeface="Times New Roman" pitchFamily="18" charset="0"/>
                <a:cs typeface="Times New Roman" pitchFamily="18" charset="0"/>
              </a:rPr>
              <a:t>o</a:t>
            </a:r>
            <a:r>
              <a:rPr lang="en-US" sz="2400" dirty="0">
                <a:latin typeface="Times New Roman" pitchFamily="18" charset="0"/>
                <a:cs typeface="Times New Roman" pitchFamily="18" charset="0"/>
              </a:rPr>
              <a:t>C) + 273.15</a:t>
            </a:r>
          </a:p>
        </p:txBody>
      </p:sp>
    </p:spTree>
    <p:extLst>
      <p:ext uri="{BB962C8B-B14F-4D97-AF65-F5344CB8AC3E}">
        <p14:creationId xmlns:p14="http://schemas.microsoft.com/office/powerpoint/2010/main" val="426095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5852" y="0"/>
            <a:ext cx="7372344" cy="796908"/>
          </a:xfrm>
        </p:spPr>
        <p:txBody>
          <a:bodyPr>
            <a:normAutofit/>
          </a:bodyPr>
          <a:lstStyle/>
          <a:p>
            <a:r>
              <a:rPr lang="en-US" sz="4000" u="sng" dirty="0">
                <a:latin typeface="Times New Roman" pitchFamily="18" charset="0"/>
                <a:cs typeface="Times New Roman" pitchFamily="18" charset="0"/>
              </a:rPr>
              <a:t>Temperature and Thermometry</a:t>
            </a:r>
            <a:endParaRPr lang="ru-RU" sz="4000" dirty="0"/>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35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 name="Picture 2" descr="D:\XAZAR\Course Physics 1\1 Class 20 Lecture 14\averillfwk-fig05_025.jpg"/>
          <p:cNvPicPr>
            <a:picLocks noChangeAspect="1" noChangeArrowheads="1"/>
          </p:cNvPicPr>
          <p:nvPr/>
        </p:nvPicPr>
        <p:blipFill>
          <a:blip r:embed="rId2"/>
          <a:srcRect/>
          <a:stretch>
            <a:fillRect/>
          </a:stretch>
        </p:blipFill>
        <p:spPr bwMode="auto">
          <a:xfrm>
            <a:off x="1332041" y="1000108"/>
            <a:ext cx="6597545" cy="4643470"/>
          </a:xfrm>
          <a:prstGeom prst="rect">
            <a:avLst/>
          </a:prstGeom>
          <a:noFill/>
        </p:spPr>
      </p:pic>
    </p:spTree>
    <p:extLst>
      <p:ext uri="{BB962C8B-B14F-4D97-AF65-F5344CB8AC3E}">
        <p14:creationId xmlns:p14="http://schemas.microsoft.com/office/powerpoint/2010/main" val="308556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0"/>
            <a:ext cx="6872278" cy="725470"/>
          </a:xfrm>
          <a:solidFill>
            <a:schemeClr val="accent2">
              <a:lumMod val="40000"/>
              <a:lumOff val="60000"/>
            </a:schemeClr>
          </a:solidFill>
        </p:spPr>
        <p:txBody>
          <a:bodyPr>
            <a:normAutofit fontScale="90000"/>
          </a:bodyPr>
          <a:lstStyle/>
          <a:p>
            <a:r>
              <a:rPr lang="en-US" u="sng" dirty="0">
                <a:latin typeface="Times New Roman" pitchFamily="18" charset="0"/>
                <a:cs typeface="Times New Roman" pitchFamily="18" charset="0"/>
              </a:rPr>
              <a:t>Heat Transfer</a:t>
            </a:r>
            <a:endParaRPr lang="ru-RU" u="sng" dirty="0"/>
          </a:p>
        </p:txBody>
      </p:sp>
      <p:sp>
        <p:nvSpPr>
          <p:cNvPr id="3" name="Прямоугольник 2"/>
          <p:cNvSpPr/>
          <p:nvPr/>
        </p:nvSpPr>
        <p:spPr>
          <a:xfrm>
            <a:off x="142876" y="642918"/>
            <a:ext cx="8786842" cy="830997"/>
          </a:xfrm>
          <a:prstGeom prst="rect">
            <a:avLst/>
          </a:prstGeom>
        </p:spPr>
        <p:txBody>
          <a:bodyPr wrap="square">
            <a:spAutoFit/>
          </a:bodyPr>
          <a:lstStyle/>
          <a:p>
            <a:pPr algn="just"/>
            <a:r>
              <a:rPr lang="en-US" sz="2400" dirty="0">
                <a:latin typeface="Times New Roman" pitchFamily="18" charset="0"/>
                <a:cs typeface="Times New Roman" pitchFamily="18" charset="0"/>
              </a:rPr>
              <a:t>Heat transfer takes place in three ways: conduction, convection, and radiation.</a:t>
            </a:r>
            <a:endParaRPr lang="ru-RU" sz="2400" dirty="0">
              <a:latin typeface="Times New Roman" pitchFamily="18" charset="0"/>
              <a:cs typeface="Times New Roman" pitchFamily="18" charset="0"/>
            </a:endParaRPr>
          </a:p>
        </p:txBody>
      </p:sp>
      <p:graphicFrame>
        <p:nvGraphicFramePr>
          <p:cNvPr id="6" name="Таблица 5"/>
          <p:cNvGraphicFramePr>
            <a:graphicFrameLocks noGrp="1"/>
          </p:cNvGraphicFramePr>
          <p:nvPr/>
        </p:nvGraphicFramePr>
        <p:xfrm>
          <a:off x="500034" y="1571612"/>
          <a:ext cx="8286808" cy="5120640"/>
        </p:xfrm>
        <a:graphic>
          <a:graphicData uri="http://schemas.openxmlformats.org/drawingml/2006/table">
            <a:tbl>
              <a:tblPr/>
              <a:tblGrid>
                <a:gridCol w="2594859">
                  <a:extLst>
                    <a:ext uri="{9D8B030D-6E8A-4147-A177-3AD203B41FA5}">
                      <a16:colId xmlns="" xmlns:a16="http://schemas.microsoft.com/office/drawing/2014/main" val="20000"/>
                    </a:ext>
                  </a:extLst>
                </a:gridCol>
                <a:gridCol w="2427448">
                  <a:extLst>
                    <a:ext uri="{9D8B030D-6E8A-4147-A177-3AD203B41FA5}">
                      <a16:colId xmlns="" xmlns:a16="http://schemas.microsoft.com/office/drawing/2014/main" val="20001"/>
                    </a:ext>
                  </a:extLst>
                </a:gridCol>
                <a:gridCol w="3264501">
                  <a:extLst>
                    <a:ext uri="{9D8B030D-6E8A-4147-A177-3AD203B41FA5}">
                      <a16:colId xmlns="" xmlns:a16="http://schemas.microsoft.com/office/drawing/2014/main" val="20002"/>
                    </a:ext>
                  </a:extLst>
                </a:gridCol>
              </a:tblGrid>
              <a:tr h="294855">
                <a:tc>
                  <a:txBody>
                    <a:bodyPr/>
                    <a:lstStyle/>
                    <a:p>
                      <a:pPr marR="12700" indent="-762000" algn="ctr">
                        <a:lnSpc>
                          <a:spcPct val="150000"/>
                        </a:lnSpc>
                        <a:spcAft>
                          <a:spcPts val="0"/>
                        </a:spcAft>
                      </a:pPr>
                      <a:r>
                        <a:rPr lang="en-US" sz="2400" b="1" dirty="0">
                          <a:latin typeface="Times New Roman"/>
                          <a:ea typeface="Times New Roman"/>
                          <a:cs typeface="Times New Roman"/>
                        </a:rPr>
                        <a:t>Conduction</a:t>
                      </a:r>
                      <a:endParaRPr lang="ru-RU" sz="24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R="12700" indent="-762000" algn="ctr">
                        <a:lnSpc>
                          <a:spcPct val="150000"/>
                        </a:lnSpc>
                        <a:spcAft>
                          <a:spcPts val="0"/>
                        </a:spcAft>
                      </a:pPr>
                      <a:r>
                        <a:rPr lang="en-US" sz="2400" b="1" dirty="0">
                          <a:latin typeface="Times New Roman"/>
                          <a:ea typeface="Times New Roman"/>
                          <a:cs typeface="Times New Roman"/>
                        </a:rPr>
                        <a:t>Convection</a:t>
                      </a:r>
                      <a:endParaRPr lang="ru-RU" sz="24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R="12700" indent="-762000" algn="ctr">
                        <a:lnSpc>
                          <a:spcPct val="150000"/>
                        </a:lnSpc>
                        <a:spcAft>
                          <a:spcPts val="0"/>
                        </a:spcAft>
                      </a:pPr>
                      <a:r>
                        <a:rPr lang="en-US" sz="2400" b="1" dirty="0">
                          <a:latin typeface="Times New Roman"/>
                          <a:ea typeface="Times New Roman"/>
                          <a:cs typeface="Times New Roman"/>
                        </a:rPr>
                        <a:t>Radiation</a:t>
                      </a:r>
                      <a:endParaRPr lang="ru-RU" sz="24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94855">
                <a:tc>
                  <a:txBody>
                    <a:bodyPr/>
                    <a:lstStyle/>
                    <a:p>
                      <a:pPr marR="12700" indent="-762000" algn="l">
                        <a:lnSpc>
                          <a:spcPct val="150000"/>
                        </a:lnSpc>
                        <a:spcAft>
                          <a:spcPts val="0"/>
                        </a:spcAft>
                      </a:pPr>
                      <a:r>
                        <a:rPr lang="en-US" sz="2000" dirty="0">
                          <a:latin typeface="Times New Roman"/>
                          <a:ea typeface="Times New Roman"/>
                          <a:cs typeface="Times New Roman"/>
                        </a:rPr>
                        <a:t>Relatively slow process</a:t>
                      </a:r>
                      <a:endParaRPr lang="ru-RU" sz="20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R="12700" indent="-762000" algn="l">
                        <a:lnSpc>
                          <a:spcPct val="150000"/>
                        </a:lnSpc>
                        <a:spcAft>
                          <a:spcPts val="0"/>
                        </a:spcAft>
                      </a:pPr>
                      <a:r>
                        <a:rPr lang="en-US" sz="2000" dirty="0">
                          <a:latin typeface="Times New Roman"/>
                          <a:ea typeface="Times New Roman"/>
                          <a:cs typeface="Times New Roman"/>
                        </a:rPr>
                        <a:t>A more rapid process</a:t>
                      </a:r>
                      <a:endParaRPr lang="ru-RU" sz="20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R="12700" indent="-762000" algn="just">
                        <a:lnSpc>
                          <a:spcPct val="150000"/>
                        </a:lnSpc>
                        <a:spcAft>
                          <a:spcPts val="0"/>
                        </a:spcAft>
                      </a:pPr>
                      <a:r>
                        <a:rPr lang="en-US" sz="2000" dirty="0">
                          <a:latin typeface="Times New Roman"/>
                          <a:ea typeface="Times New Roman"/>
                          <a:cs typeface="Times New Roman"/>
                        </a:rPr>
                        <a:t>A still more rapid</a:t>
                      </a:r>
                      <a:endParaRPr lang="ru-RU" sz="20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84564">
                <a:tc>
                  <a:txBody>
                    <a:bodyPr/>
                    <a:lstStyle/>
                    <a:p>
                      <a:pPr marR="12700" indent="-762000" algn="just">
                        <a:lnSpc>
                          <a:spcPct val="150000"/>
                        </a:lnSpc>
                        <a:spcAft>
                          <a:spcPts val="0"/>
                        </a:spcAft>
                      </a:pPr>
                      <a:r>
                        <a:rPr lang="en-US" sz="2000" dirty="0">
                          <a:latin typeface="Times New Roman"/>
                          <a:ea typeface="Times New Roman"/>
                          <a:cs typeface="Times New Roman"/>
                        </a:rPr>
                        <a:t>Heat energy is transferred without any net movement of the material itself.</a:t>
                      </a:r>
                      <a:endParaRPr lang="ru-RU" sz="20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R="12700" indent="-762000" algn="just">
                        <a:lnSpc>
                          <a:spcPct val="150000"/>
                        </a:lnSpc>
                        <a:spcAft>
                          <a:spcPts val="0"/>
                        </a:spcAft>
                      </a:pPr>
                      <a:r>
                        <a:rPr lang="en-US" sz="2000" dirty="0">
                          <a:latin typeface="Times New Roman"/>
                          <a:ea typeface="Times New Roman"/>
                          <a:cs typeface="Times New Roman"/>
                        </a:rPr>
                        <a:t>Is accomplished through the mass motion or flow of some fluid</a:t>
                      </a:r>
                      <a:endParaRPr lang="ru-RU" sz="20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R="12700" indent="-762000" algn="just">
                        <a:lnSpc>
                          <a:spcPct val="150000"/>
                        </a:lnSpc>
                        <a:spcAft>
                          <a:spcPts val="0"/>
                        </a:spcAft>
                      </a:pPr>
                      <a:r>
                        <a:rPr lang="en-US" sz="2000" dirty="0">
                          <a:latin typeface="Times New Roman"/>
                          <a:ea typeface="Times New Roman"/>
                          <a:cs typeface="Times New Roman"/>
                        </a:rPr>
                        <a:t>Realize by electromagnetic radiation (as a light radiation)</a:t>
                      </a:r>
                      <a:endParaRPr lang="ru-RU" sz="20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474273">
                <a:tc>
                  <a:txBody>
                    <a:bodyPr/>
                    <a:lstStyle/>
                    <a:p>
                      <a:pPr marR="12700" indent="-762000" algn="just">
                        <a:lnSpc>
                          <a:spcPct val="150000"/>
                        </a:lnSpc>
                        <a:spcAft>
                          <a:spcPts val="0"/>
                        </a:spcAft>
                      </a:pPr>
                      <a:r>
                        <a:rPr lang="en-US" sz="2000">
                          <a:latin typeface="Times New Roman"/>
                          <a:ea typeface="Times New Roman"/>
                          <a:cs typeface="Book Antiqua"/>
                        </a:rPr>
                        <a:t>Environment is necessary. Not occur in a vacuum.</a:t>
                      </a:r>
                      <a:endParaRPr lang="ru-RU" sz="200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R="12700" indent="-762000" algn="just">
                        <a:lnSpc>
                          <a:spcPct val="150000"/>
                        </a:lnSpc>
                        <a:spcAft>
                          <a:spcPts val="0"/>
                        </a:spcAft>
                      </a:pPr>
                      <a:r>
                        <a:rPr lang="en-US" sz="2000" dirty="0">
                          <a:latin typeface="Times New Roman"/>
                          <a:ea typeface="Times New Roman"/>
                          <a:cs typeface="Book Antiqua"/>
                        </a:rPr>
                        <a:t>Environment is necessary. Not occur in a vacuum.</a:t>
                      </a:r>
                      <a:endParaRPr lang="ru-RU" sz="20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R="12700" indent="-762000" algn="just">
                        <a:lnSpc>
                          <a:spcPct val="150000"/>
                        </a:lnSpc>
                        <a:spcAft>
                          <a:spcPts val="0"/>
                        </a:spcAft>
                      </a:pPr>
                      <a:r>
                        <a:rPr lang="en-US" sz="2000" dirty="0">
                          <a:latin typeface="Times New Roman"/>
                          <a:ea typeface="Times New Roman"/>
                          <a:cs typeface="Times New Roman"/>
                        </a:rPr>
                        <a:t>This process requires neither contact nor mass flow, nor any environment, and can pass through empty space (a vacuum).</a:t>
                      </a:r>
                      <a:endParaRPr lang="ru-RU" sz="2000" dirty="0">
                        <a:latin typeface="Book Antiqua"/>
                        <a:ea typeface="Times New Roman"/>
                        <a:cs typeface="Book Antiqua"/>
                      </a:endParaRPr>
                    </a:p>
                  </a:txBody>
                  <a:tcPr marL="63183" marR="631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2462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928670"/>
          </a:xfrm>
        </p:spPr>
        <p:txBody>
          <a:bodyPr>
            <a:normAutofit/>
          </a:bodyPr>
          <a:lstStyle/>
          <a:p>
            <a:r>
              <a:rPr lang="en-US" sz="4000" u="sng" dirty="0">
                <a:latin typeface="Times New Roman" pitchFamily="18" charset="0"/>
                <a:cs typeface="Times New Roman" pitchFamily="18" charset="0"/>
              </a:rPr>
              <a:t>Heat Transfer</a:t>
            </a:r>
            <a:r>
              <a:rPr lang="en-US" sz="4000" dirty="0">
                <a:latin typeface="Times New Roman" pitchFamily="18" charset="0"/>
                <a:cs typeface="Times New Roman" pitchFamily="18" charset="0"/>
              </a:rPr>
              <a:t>  </a:t>
            </a:r>
            <a:r>
              <a:rPr lang="en-US" sz="4000" u="sng" dirty="0">
                <a:solidFill>
                  <a:srgbClr val="C00000"/>
                </a:solidFill>
                <a:latin typeface="Times New Roman" pitchFamily="18" charset="0"/>
                <a:cs typeface="Times New Roman" pitchFamily="18" charset="0"/>
              </a:rPr>
              <a:t>Conduction</a:t>
            </a:r>
            <a:endParaRPr lang="ru-RU" sz="4000" dirty="0">
              <a:solidFill>
                <a:srgbClr val="C00000"/>
              </a:solidFill>
            </a:endParaRPr>
          </a:p>
        </p:txBody>
      </p:sp>
      <p:sp>
        <p:nvSpPr>
          <p:cNvPr id="3" name="Прямоугольник 2"/>
          <p:cNvSpPr/>
          <p:nvPr/>
        </p:nvSpPr>
        <p:spPr>
          <a:xfrm>
            <a:off x="4286248" y="928670"/>
            <a:ext cx="4357718" cy="1938992"/>
          </a:xfrm>
          <a:prstGeom prst="rect">
            <a:avLst/>
          </a:prstGeom>
        </p:spPr>
        <p:txBody>
          <a:bodyPr wrap="square">
            <a:spAutoFit/>
          </a:bodyPr>
          <a:lstStyle/>
          <a:p>
            <a:pPr algn="just"/>
            <a:r>
              <a:rPr lang="en-US" sz="2000" dirty="0">
                <a:latin typeface="Times New Roman" pitchFamily="18" charset="0"/>
                <a:cs typeface="Times New Roman" pitchFamily="18" charset="0"/>
              </a:rPr>
              <a:t>Suppose we imagine a wall of uniform material, that separates a warm room from a cold one. After a period of time, a steady temperature change occurs across the wall and a steady flow of heat goes from the warmer room to the cooler one</a:t>
            </a:r>
            <a:endParaRPr lang="ru-RU" sz="2000" dirty="0">
              <a:latin typeface="Times New Roman" pitchFamily="18" charset="0"/>
              <a:cs typeface="Times New Roman" pitchFamily="18" charset="0"/>
            </a:endParaRPr>
          </a:p>
        </p:txBody>
      </p:sp>
      <p:pic>
        <p:nvPicPr>
          <p:cNvPr id="51201" name="Picture 1" descr="D:\XAZAR\Course Physics 1\1 Class 20 Lecture 14\Conduction_2.JPG"/>
          <p:cNvPicPr>
            <a:picLocks noChangeAspect="1" noChangeArrowheads="1"/>
          </p:cNvPicPr>
          <p:nvPr/>
        </p:nvPicPr>
        <p:blipFill>
          <a:blip r:embed="rId2"/>
          <a:srcRect/>
          <a:stretch>
            <a:fillRect/>
          </a:stretch>
        </p:blipFill>
        <p:spPr bwMode="auto">
          <a:xfrm>
            <a:off x="785786" y="928670"/>
            <a:ext cx="3093894" cy="1836330"/>
          </a:xfrm>
          <a:prstGeom prst="rect">
            <a:avLst/>
          </a:prstGeom>
          <a:noFill/>
        </p:spPr>
      </p:pic>
      <p:sp>
        <p:nvSpPr>
          <p:cNvPr id="5" name="Прямоугольник 4"/>
          <p:cNvSpPr/>
          <p:nvPr/>
        </p:nvSpPr>
        <p:spPr>
          <a:xfrm>
            <a:off x="1357290" y="4143380"/>
            <a:ext cx="6786610" cy="492443"/>
          </a:xfrm>
          <a:prstGeom prst="rect">
            <a:avLst/>
          </a:prstGeom>
        </p:spPr>
        <p:txBody>
          <a:bodyPr wrap="square">
            <a:spAutoFit/>
          </a:bodyPr>
          <a:lstStyle/>
          <a:p>
            <a:pPr algn="just"/>
            <a:r>
              <a:rPr lang="en-US" sz="2600" dirty="0">
                <a:latin typeface="Times New Roman" pitchFamily="18" charset="0"/>
                <a:cs typeface="Times New Roman" pitchFamily="18" charset="0"/>
              </a:rPr>
              <a:t> </a:t>
            </a:r>
            <a:endParaRPr lang="ru-RU" sz="2600" dirty="0"/>
          </a:p>
        </p:txBody>
      </p:sp>
      <p:sp>
        <p:nvSpPr>
          <p:cNvPr id="6" name="Rectangle 5"/>
          <p:cNvSpPr/>
          <p:nvPr/>
        </p:nvSpPr>
        <p:spPr>
          <a:xfrm>
            <a:off x="142844" y="3000372"/>
            <a:ext cx="8929718" cy="3785652"/>
          </a:xfrm>
          <a:prstGeom prst="rect">
            <a:avLst/>
          </a:prstGeom>
        </p:spPr>
        <p:txBody>
          <a:bodyPr wrap="square">
            <a:spAutoFit/>
          </a:bodyPr>
          <a:lstStyle/>
          <a:p>
            <a:pPr indent="457200" algn="just"/>
            <a:r>
              <a:rPr lang="en-US" sz="2400" dirty="0">
                <a:latin typeface="Times New Roman" pitchFamily="18" charset="0"/>
                <a:cs typeface="Times New Roman" pitchFamily="18" charset="0"/>
              </a:rPr>
              <a:t>The time rate at which heat flows</a:t>
            </a:r>
            <a:r>
              <a:rPr lang="en-US" sz="2400" i="1" dirty="0">
                <a:latin typeface="Times New Roman" pitchFamily="18" charset="0"/>
                <a:cs typeface="Times New Roman" pitchFamily="18" charset="0"/>
              </a:rPr>
              <a:t> (ΔQ/</a:t>
            </a:r>
            <a:r>
              <a:rPr lang="en-US" sz="2400" i="1" dirty="0" err="1">
                <a:latin typeface="Times New Roman" pitchFamily="18" charset="0"/>
                <a:cs typeface="Times New Roman" pitchFamily="18" charset="0"/>
              </a:rPr>
              <a:t>Δt</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through the wall is proportional to the area</a:t>
            </a:r>
            <a:r>
              <a:rPr lang="en-US" sz="2400" i="1" dirty="0">
                <a:latin typeface="Times New Roman" pitchFamily="18" charset="0"/>
                <a:cs typeface="Times New Roman" pitchFamily="18" charset="0"/>
              </a:rPr>
              <a:t> A,</a:t>
            </a:r>
            <a:r>
              <a:rPr lang="en-US" sz="2400" dirty="0">
                <a:latin typeface="Times New Roman" pitchFamily="18" charset="0"/>
                <a:cs typeface="Times New Roman" pitchFamily="18" charset="0"/>
              </a:rPr>
              <a:t> proportional to the temperature difference (T</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T</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and inversely proportional to the thickness L of the wall.</a:t>
            </a:r>
            <a:endParaRPr lang="en-US" sz="2400" i="1" dirty="0">
              <a:latin typeface="Times New Roman" pitchFamily="18" charset="0"/>
              <a:cs typeface="Times New Roman" pitchFamily="18" charset="0"/>
            </a:endParaRPr>
          </a:p>
          <a:p>
            <a:pPr indent="457200" algn="just"/>
            <a:endParaRPr lang="en-US" sz="2400" i="1" dirty="0">
              <a:latin typeface="Times New Roman" pitchFamily="18" charset="0"/>
              <a:cs typeface="Times New Roman" pitchFamily="18" charset="0"/>
            </a:endParaRPr>
          </a:p>
          <a:p>
            <a:pPr indent="457200" algn="just"/>
            <a:endParaRPr lang="en-US" sz="2400" i="1" dirty="0">
              <a:latin typeface="Times New Roman" pitchFamily="18" charset="0"/>
              <a:cs typeface="Times New Roman" pitchFamily="18" charset="0"/>
            </a:endParaRPr>
          </a:p>
          <a:p>
            <a:pPr indent="457200" algn="just"/>
            <a:r>
              <a:rPr lang="en-US" sz="2400" i="1" dirty="0">
                <a:latin typeface="Times New Roman" pitchFamily="18" charset="0"/>
                <a:cs typeface="Times New Roman" pitchFamily="18" charset="0"/>
              </a:rPr>
              <a:t>K</a:t>
            </a:r>
            <a:r>
              <a:rPr lang="en-US" sz="2400" dirty="0">
                <a:latin typeface="Times New Roman" pitchFamily="18" charset="0"/>
                <a:cs typeface="Times New Roman" pitchFamily="18" charset="0"/>
              </a:rPr>
              <a:t> - the</a:t>
            </a:r>
            <a:r>
              <a:rPr lang="en-US" sz="2400" b="1" dirty="0">
                <a:latin typeface="Times New Roman" pitchFamily="18" charset="0"/>
                <a:cs typeface="Times New Roman" pitchFamily="18" charset="0"/>
              </a:rPr>
              <a:t> thermal conductivity [</a:t>
            </a:r>
            <a:r>
              <a:rPr lang="en-US" sz="2400" dirty="0">
                <a:latin typeface="Times New Roman" pitchFamily="18" charset="0"/>
                <a:cs typeface="Times New Roman" pitchFamily="18" charset="0"/>
              </a:rPr>
              <a:t>W/</a:t>
            </a:r>
            <a:r>
              <a:rPr lang="en-US" sz="2400" dirty="0" err="1">
                <a:latin typeface="Times New Roman" pitchFamily="18" charset="0"/>
                <a:cs typeface="Times New Roman" pitchFamily="18" charset="0"/>
              </a:rPr>
              <a:t>m·K</a:t>
            </a: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indent="457200" algn="just"/>
            <a:r>
              <a:rPr lang="en-US" sz="2400" dirty="0">
                <a:latin typeface="Times New Roman" pitchFamily="18" charset="0"/>
                <a:cs typeface="Times New Roman" pitchFamily="18" charset="0"/>
              </a:rPr>
              <a:t>A</a:t>
            </a:r>
            <a:r>
              <a:rPr lang="en-US" sz="2400" b="1" dirty="0">
                <a:latin typeface="Times New Roman" pitchFamily="18" charset="0"/>
                <a:cs typeface="Times New Roman" pitchFamily="18" charset="0"/>
              </a:rPr>
              <a:t> – </a:t>
            </a:r>
            <a:r>
              <a:rPr lang="en-US" sz="2400" dirty="0">
                <a:latin typeface="Times New Roman" pitchFamily="18" charset="0"/>
                <a:cs typeface="Times New Roman" pitchFamily="18" charset="0"/>
              </a:rPr>
              <a:t>area</a:t>
            </a:r>
          </a:p>
          <a:p>
            <a:pPr indent="457200" algn="just"/>
            <a:r>
              <a:rPr lang="en-US" sz="2400" dirty="0">
                <a:latin typeface="Times New Roman" pitchFamily="18" charset="0"/>
                <a:cs typeface="Times New Roman" pitchFamily="18" charset="0"/>
              </a:rPr>
              <a:t>L - thickness L of the wall</a:t>
            </a:r>
          </a:p>
          <a:p>
            <a:pPr indent="457200" algn="just"/>
            <a:r>
              <a:rPr lang="en-US" sz="2400" dirty="0">
                <a:latin typeface="Times New Roman" pitchFamily="18" charset="0"/>
                <a:cs typeface="Times New Roman" pitchFamily="18" charset="0"/>
              </a:rPr>
              <a:t>T</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and T</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 the wall temperature on the hot and cold side, respectively</a:t>
            </a:r>
          </a:p>
        </p:txBody>
      </p:sp>
      <p:pic>
        <p:nvPicPr>
          <p:cNvPr id="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57620" y="4286256"/>
            <a:ext cx="2216259" cy="642942"/>
          </a:xfrm>
          <a:prstGeom prst="rect">
            <a:avLst/>
          </a:prstGeom>
          <a:noFill/>
        </p:spPr>
      </p:pic>
    </p:spTree>
    <p:extLst>
      <p:ext uri="{BB962C8B-B14F-4D97-AF65-F5344CB8AC3E}">
        <p14:creationId xmlns:p14="http://schemas.microsoft.com/office/powerpoint/2010/main" val="342349747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2561</Words>
  <Application>Microsoft Office PowerPoint</Application>
  <PresentationFormat>Экран (4:3)</PresentationFormat>
  <Paragraphs>262</Paragraphs>
  <Slides>50</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50</vt:i4>
      </vt:variant>
    </vt:vector>
  </HeadingPairs>
  <TitlesOfParts>
    <vt:vector size="52" baseType="lpstr">
      <vt:lpstr>Тема Office</vt:lpstr>
      <vt:lpstr>Формула</vt:lpstr>
      <vt:lpstr>Презентация PowerPoint</vt:lpstr>
      <vt:lpstr>Презентация PowerPoint</vt:lpstr>
      <vt:lpstr>Temperature and Thermometry</vt:lpstr>
      <vt:lpstr>Презентация PowerPoint</vt:lpstr>
      <vt:lpstr>Temperature and Thermometry</vt:lpstr>
      <vt:lpstr>Temperature and Thermometry</vt:lpstr>
      <vt:lpstr>Temperature and Thermometry</vt:lpstr>
      <vt:lpstr>Heat Transfer</vt:lpstr>
      <vt:lpstr>Heat Transfer  Conduction</vt:lpstr>
      <vt:lpstr>Презентация PowerPoint</vt:lpstr>
      <vt:lpstr>Heat Transfer  Radiation</vt:lpstr>
      <vt:lpstr>The Zeroth Law of Thermodynamics</vt:lpstr>
      <vt:lpstr>Molecular-kinetic theory of gases</vt:lpstr>
      <vt:lpstr>Презентация PowerPoint</vt:lpstr>
      <vt:lpstr>Differences between ideal and real gases</vt:lpstr>
      <vt:lpstr>The main principles of the molecular-kinetic theory (MKT) of an ideal gas.  </vt:lpstr>
      <vt:lpstr>The Kinetic- Molecular Theory Postulates </vt:lpstr>
      <vt:lpstr>The Ideal Gas Law</vt:lpstr>
      <vt:lpstr>Презентация PowerPoint</vt:lpstr>
      <vt:lpstr>Boyle’s Law</vt:lpstr>
      <vt:lpstr>Презентация PowerPoint</vt:lpstr>
      <vt:lpstr>The Law of Charles and Gay-Lussac</vt:lpstr>
      <vt:lpstr>Презентация PowerPoint</vt:lpstr>
      <vt:lpstr>The Law of Charles and Gay-Lussac</vt:lpstr>
      <vt:lpstr>Презентация PowerPoint</vt:lpstr>
      <vt:lpstr>Ideal gas laws</vt:lpstr>
      <vt:lpstr>Презентация PowerPoint</vt:lpstr>
      <vt:lpstr>The Ideal Gas Law</vt:lpstr>
      <vt:lpstr>Презентация PowerPoint</vt:lpstr>
      <vt:lpstr>Презентация PowerPoint</vt:lpstr>
      <vt:lpstr>6.Avogadro’s Law </vt:lpstr>
      <vt:lpstr>The Kinetic Theory of Gases</vt:lpstr>
      <vt:lpstr>The Kinetic Theory of Gases</vt:lpstr>
      <vt:lpstr>The Kinetic Theory of Gases</vt:lpstr>
      <vt:lpstr>The Kinetic Theory of Gases</vt:lpstr>
      <vt:lpstr>The Kinetic-Theory. Definition of Temperature</vt:lpstr>
      <vt:lpstr>The Kinetic-Theory Definition of Temperature</vt:lpstr>
      <vt:lpstr>The Kinetic-Theory. Definition of Temperature</vt:lpstr>
      <vt:lpstr>The Barometric Formula</vt:lpstr>
      <vt:lpstr>Презентация PowerPoint</vt:lpstr>
      <vt:lpstr>Презентация PowerPoint</vt:lpstr>
      <vt:lpstr>Презентация PowerPoint</vt:lpstr>
      <vt:lpstr>Презентация PowerPoint</vt:lpstr>
      <vt:lpstr>The Barometric Formula</vt:lpstr>
      <vt:lpstr>The Distribution of Molecular Speeds</vt:lpstr>
      <vt:lpstr>The Distribution of Molecular Speeds</vt:lpstr>
      <vt:lpstr>The Distribution of Molecular Speeds</vt:lpstr>
      <vt:lpstr>The Distribution of Molecular Speeds</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Ideal Gas and Real Gas   There are some differences between ideal gas and real gas. The behaviour of real gases is very much complex while the behaviour of ideal gases is much simpler. The behaviour of real gas can be more tangible by understanding fully the behaviour ideal gas. This ideal gas can be considered as a “point mass”. It simply means that the particle is extremely small where its mass is almost zero. Ideal gas particle, therefore, does not have volume while a real gas particle does have real volume since real gases are made up of molecules or atoms that typically take up some space even though they are extremely small. In ideal gas, the collision or impact between the particles are said to be elastic. In other words, there is neither attractive nor repulsive energy included throughout the collision of particles. Since there is lack of inter-particle energy the kinetic forces will remain unchanged in gas molecules. In contrast, collisions of particles in real gases are said to be non-elastic. Real gases are made up of particles or molecules that may attract one another very strongly with the expenditure of repulsive energy or attractive force, just like water vapor, ammonia, sulfur dioxide, and etc.</dc:title>
  <dc:creator>SHAHLA</dc:creator>
  <cp:lastModifiedBy>user</cp:lastModifiedBy>
  <cp:revision>59</cp:revision>
  <cp:lastPrinted>2019-10-17T12:04:22Z</cp:lastPrinted>
  <dcterms:created xsi:type="dcterms:W3CDTF">2019-10-14T11:49:17Z</dcterms:created>
  <dcterms:modified xsi:type="dcterms:W3CDTF">2020-02-12T11:03:13Z</dcterms:modified>
</cp:coreProperties>
</file>