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1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1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1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1" name="Google Shape;101;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IN" sz="8000" cap="none">
                <a:solidFill>
                  <a:schemeClr val="dk1"/>
                </a:solidFill>
                <a:latin typeface="Twentieth Century"/>
                <a:ea typeface="Twentieth Century"/>
                <a:cs typeface="Twentieth Century"/>
                <a:sym typeface="Twentieth Century"/>
              </a:rPr>
              <a:t>“</a:t>
            </a:r>
            <a:endParaRPr/>
          </a:p>
        </p:txBody>
      </p:sp>
      <p:sp>
        <p:nvSpPr>
          <p:cNvPr id="102" name="Google Shape;102;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IN"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1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1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1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1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1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1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1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1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1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1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1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1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1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1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1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7"/>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18"/>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8"/>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descr="Droplets-HD-Content-R1d.png" id="32" name="Google Shape;32;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 name="Google Shape;33;p5"/>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pic>
        <p:nvPicPr>
          <p:cNvPr descr="Droplets-HD-Content-R1d.png" id="39" name="Google Shape;39;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Google Shape;40;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6"/>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pic>
        <p:nvPicPr>
          <p:cNvPr descr="Droplets-HD-Content-R1d.png" id="47" name="Google Shape;47;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8" name="Google Shape;48;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7"/>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pic>
        <p:nvPicPr>
          <p:cNvPr descr="Droplets-HD-Content-R1d.png" id="57" name="Google Shape;57;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Google Shape;58;p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1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n.wikipedia.org/wiki/Hyperplane" TargetMode="External"/><Relationship Id="rId4" Type="http://schemas.openxmlformats.org/officeDocument/2006/relationships/hyperlink" Target="https://en.wikipedia.org/wiki/High-dimensional_space" TargetMode="External"/><Relationship Id="rId5" Type="http://schemas.openxmlformats.org/officeDocument/2006/relationships/hyperlink" Target="https://en.wikipedia.org/wiki/Regression_analysis" TargetMode="External"/><Relationship Id="rId6" Type="http://schemas.openxmlformats.org/officeDocument/2006/relationships/hyperlink" Target="https://en.wikipedia.org/wiki/Generalization_error" TargetMode="External"/><Relationship Id="rId7" Type="http://schemas.openxmlformats.org/officeDocument/2006/relationships/image" Target="../media/image31.png"/><Relationship Id="rId8"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scikit-learn.org/stable/modules/generated/sklearn.linear_model.SGDRegressor.html#sklearn.linear_model.SGDRegressor" TargetMode="External"/><Relationship Id="rId4" Type="http://schemas.openxmlformats.org/officeDocument/2006/relationships/hyperlink" Target="https://scikit-learn.org/stable/modules/generated/sklearn.linear_model.SGDRegressor.html#sklearn.linear_model.SGDRegressor" TargetMode="External"/><Relationship Id="rId5" Type="http://schemas.openxmlformats.org/officeDocument/2006/relationships/image" Target="../media/image43.png"/><Relationship Id="rId6"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2.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yatra.com/" TargetMode="External"/><Relationship Id="rId4" Type="http://schemas.openxmlformats.org/officeDocument/2006/relationships/hyperlink" Target="http://www.makemytrip.com/" TargetMode="External"/><Relationship Id="rId5" Type="http://schemas.openxmlformats.org/officeDocument/2006/relationships/hyperlink" Target="http://www.tripodeal.com/" TargetMode="External"/><Relationship Id="rId6" Type="http://schemas.openxmlformats.org/officeDocument/2006/relationships/hyperlink" Target="http://www.vimaansafar.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ctrTitle"/>
          </p:nvPr>
        </p:nvSpPr>
        <p:spPr>
          <a:xfrm>
            <a:off x="1751012" y="281355"/>
            <a:ext cx="8689976" cy="130126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IN"/>
              <a:t>FLIGHT PRICE PREDICTION</a:t>
            </a:r>
            <a:endParaRPr/>
          </a:p>
        </p:txBody>
      </p:sp>
      <p:sp>
        <p:nvSpPr>
          <p:cNvPr id="156" name="Google Shape;156;p19"/>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IN">
                <a:solidFill>
                  <a:schemeClr val="dk1"/>
                </a:solidFill>
              </a:rPr>
              <a:t>PRESENTED BY:</a:t>
            </a:r>
            <a:endParaRPr/>
          </a:p>
          <a:p>
            <a:pPr indent="0" lvl="0" marL="0" rtl="0" algn="ctr">
              <a:lnSpc>
                <a:spcPct val="120000"/>
              </a:lnSpc>
              <a:spcBef>
                <a:spcPts val="1000"/>
              </a:spcBef>
              <a:spcAft>
                <a:spcPts val="0"/>
              </a:spcAft>
              <a:buSzPts val="2200"/>
              <a:buNone/>
            </a:pPr>
            <a:r>
              <a:rPr lang="en-IN">
                <a:solidFill>
                  <a:schemeClr val="dk1"/>
                </a:solidFill>
              </a:rPr>
              <a:t>GAURAV MORE</a:t>
            </a:r>
            <a:endParaRPr>
              <a:solidFill>
                <a:schemeClr val="dk1"/>
              </a:solidFill>
            </a:endParaRPr>
          </a:p>
        </p:txBody>
      </p:sp>
      <p:pic>
        <p:nvPicPr>
          <p:cNvPr id="157" name="Google Shape;157;p19"/>
          <p:cNvPicPr preferRelativeResize="0"/>
          <p:nvPr/>
        </p:nvPicPr>
        <p:blipFill rotWithShape="1">
          <a:blip r:embed="rId3">
            <a:alphaModFix/>
          </a:blip>
          <a:srcRect b="0" l="0" r="0" t="0"/>
          <a:stretch/>
        </p:blipFill>
        <p:spPr>
          <a:xfrm>
            <a:off x="890954" y="3402623"/>
            <a:ext cx="2743200" cy="19950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913775" y="1"/>
            <a:ext cx="10364451" cy="10286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okman Old Style"/>
              <a:buNone/>
            </a:pPr>
            <a:r>
              <a:rPr lang="en-IN" u="sng">
                <a:latin typeface="Bookman Old Style"/>
                <a:ea typeface="Bookman Old Style"/>
                <a:cs typeface="Bookman Old Style"/>
                <a:sym typeface="Bookman Old Style"/>
              </a:rPr>
              <a:t>UNIVARIATE ANALYSIS: VISUALIZING COUNTS OF CATEGORICAL VARIABLES</a:t>
            </a:r>
            <a:endParaRPr u="sng">
              <a:latin typeface="Bookman Old Style"/>
              <a:ea typeface="Bookman Old Style"/>
              <a:cs typeface="Bookman Old Style"/>
              <a:sym typeface="Bookman Old Style"/>
            </a:endParaRPr>
          </a:p>
        </p:txBody>
      </p:sp>
      <p:pic>
        <p:nvPicPr>
          <p:cNvPr id="213" name="Google Shape;213;p28"/>
          <p:cNvPicPr preferRelativeResize="0"/>
          <p:nvPr>
            <p:ph idx="1" type="body"/>
          </p:nvPr>
        </p:nvPicPr>
        <p:blipFill rotWithShape="1">
          <a:blip r:embed="rId3">
            <a:alphaModFix/>
          </a:blip>
          <a:srcRect b="0" l="0" r="0" t="0"/>
          <a:stretch/>
        </p:blipFill>
        <p:spPr>
          <a:xfrm>
            <a:off x="980698" y="1028700"/>
            <a:ext cx="3518075" cy="2875085"/>
          </a:xfrm>
          <a:prstGeom prst="rect">
            <a:avLst/>
          </a:prstGeom>
          <a:noFill/>
          <a:ln>
            <a:noFill/>
          </a:ln>
        </p:spPr>
      </p:pic>
      <p:pic>
        <p:nvPicPr>
          <p:cNvPr id="214" name="Google Shape;214;p28"/>
          <p:cNvPicPr preferRelativeResize="0"/>
          <p:nvPr/>
        </p:nvPicPr>
        <p:blipFill rotWithShape="1">
          <a:blip r:embed="rId4">
            <a:alphaModFix/>
          </a:blip>
          <a:srcRect b="0" l="0" r="0" t="0"/>
          <a:stretch/>
        </p:blipFill>
        <p:spPr>
          <a:xfrm>
            <a:off x="5992750" y="1028700"/>
            <a:ext cx="4181118" cy="2875085"/>
          </a:xfrm>
          <a:prstGeom prst="rect">
            <a:avLst/>
          </a:prstGeom>
          <a:noFill/>
          <a:ln>
            <a:noFill/>
          </a:ln>
        </p:spPr>
      </p:pic>
      <p:pic>
        <p:nvPicPr>
          <p:cNvPr id="215" name="Google Shape;215;p28"/>
          <p:cNvPicPr preferRelativeResize="0"/>
          <p:nvPr/>
        </p:nvPicPr>
        <p:blipFill rotWithShape="1">
          <a:blip r:embed="rId5">
            <a:alphaModFix/>
          </a:blip>
          <a:srcRect b="0" l="0" r="0" t="0"/>
          <a:stretch/>
        </p:blipFill>
        <p:spPr>
          <a:xfrm>
            <a:off x="3544101" y="4010441"/>
            <a:ext cx="3931998" cy="2872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913775" y="1"/>
            <a:ext cx="10364451" cy="11517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okman Old Style"/>
              <a:buNone/>
            </a:pPr>
            <a:r>
              <a:rPr lang="en-IN" sz="3200" u="sng">
                <a:latin typeface="Bookman Old Style"/>
                <a:ea typeface="Bookman Old Style"/>
                <a:cs typeface="Bookman Old Style"/>
                <a:sym typeface="Bookman Old Style"/>
              </a:rPr>
              <a:t>BIVARIATE ANALYSIS: VISUALIZING CATEGORICAL VARIABLES VS PRICE</a:t>
            </a:r>
            <a:br>
              <a:rPr lang="en-IN" sz="3200" u="sng">
                <a:latin typeface="Bookman Old Style"/>
                <a:ea typeface="Bookman Old Style"/>
                <a:cs typeface="Bookman Old Style"/>
                <a:sym typeface="Bookman Old Style"/>
              </a:rPr>
            </a:br>
            <a:endParaRPr sz="3200" u="sng">
              <a:latin typeface="Bookman Old Style"/>
              <a:ea typeface="Bookman Old Style"/>
              <a:cs typeface="Bookman Old Style"/>
              <a:sym typeface="Bookman Old Style"/>
            </a:endParaRPr>
          </a:p>
        </p:txBody>
      </p:sp>
      <p:pic>
        <p:nvPicPr>
          <p:cNvPr id="221" name="Google Shape;221;p29"/>
          <p:cNvPicPr preferRelativeResize="0"/>
          <p:nvPr>
            <p:ph idx="1" type="body"/>
          </p:nvPr>
        </p:nvPicPr>
        <p:blipFill rotWithShape="1">
          <a:blip r:embed="rId3">
            <a:alphaModFix/>
          </a:blip>
          <a:srcRect b="0" l="0" r="0" t="0"/>
          <a:stretch/>
        </p:blipFill>
        <p:spPr>
          <a:xfrm>
            <a:off x="131763" y="870438"/>
            <a:ext cx="11957050" cy="2593731"/>
          </a:xfrm>
          <a:prstGeom prst="rect">
            <a:avLst/>
          </a:prstGeom>
          <a:noFill/>
          <a:ln>
            <a:noFill/>
          </a:ln>
        </p:spPr>
      </p:pic>
      <p:sp>
        <p:nvSpPr>
          <p:cNvPr id="222" name="Google Shape;222;p29"/>
          <p:cNvSpPr/>
          <p:nvPr/>
        </p:nvSpPr>
        <p:spPr>
          <a:xfrm>
            <a:off x="333743" y="3798275"/>
            <a:ext cx="11351234" cy="1754326"/>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b="1" i="0" lang="en-IN" sz="1800" u="none" cap="none" strike="noStrike">
                <a:solidFill>
                  <a:schemeClr val="dk1"/>
                </a:solidFill>
                <a:latin typeface="Century"/>
                <a:ea typeface="Century"/>
                <a:cs typeface="Century"/>
                <a:sym typeface="Century"/>
              </a:rPr>
              <a:t>Airline vs Price:</a:t>
            </a:r>
            <a:r>
              <a:rPr b="0" i="0" lang="en-IN" sz="1800" u="none" cap="none" strike="noStrike">
                <a:solidFill>
                  <a:schemeClr val="dk1"/>
                </a:solidFill>
                <a:latin typeface="Century"/>
                <a:ea typeface="Century"/>
                <a:cs typeface="Century"/>
                <a:sym typeface="Century"/>
              </a:rPr>
              <a:t> From the bar plot we can notice "Vistara" and "Air India" airlines have highest ticket prices compared to other airlines.</a:t>
            </a:r>
            <a:endParaRPr/>
          </a:p>
          <a:p>
            <a:pPr indent="-285750" lvl="0" marL="285750" marR="0" rtl="0" algn="just">
              <a:spcBef>
                <a:spcPts val="0"/>
              </a:spcBef>
              <a:spcAft>
                <a:spcPts val="0"/>
              </a:spcAft>
              <a:buClr>
                <a:schemeClr val="dk1"/>
              </a:buClr>
              <a:buSzPts val="1800"/>
              <a:buFont typeface="Noto Sans Symbols"/>
              <a:buChar char="✔"/>
            </a:pPr>
            <a:r>
              <a:rPr b="1" i="0" lang="en-IN" sz="1800" u="none" cap="none" strike="noStrike">
                <a:solidFill>
                  <a:schemeClr val="dk1"/>
                </a:solidFill>
                <a:latin typeface="Century"/>
                <a:ea typeface="Century"/>
                <a:cs typeface="Century"/>
                <a:sym typeface="Century"/>
              </a:rPr>
              <a:t>Total Stops vs Price:</a:t>
            </a:r>
            <a:r>
              <a:rPr b="0" i="0" lang="en-IN" sz="1800" u="none" cap="none" strike="noStrike">
                <a:solidFill>
                  <a:schemeClr val="dk1"/>
                </a:solidFill>
                <a:latin typeface="Century"/>
                <a:ea typeface="Century"/>
                <a:cs typeface="Century"/>
                <a:sym typeface="Century"/>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913775" y="61547"/>
            <a:ext cx="10364451" cy="94956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okman Old Style"/>
              <a:buNone/>
            </a:pPr>
            <a:r>
              <a:rPr lang="en-IN" sz="3200" u="sng">
                <a:latin typeface="Bookman Old Style"/>
                <a:ea typeface="Bookman Old Style"/>
                <a:cs typeface="Bookman Old Style"/>
                <a:sym typeface="Bookman Old Style"/>
              </a:rPr>
              <a:t>BIVARIATE ANALYSIS: VISUALIZING CATEGORICAL VARIABLES VS PRICE</a:t>
            </a:r>
            <a:endParaRPr sz="3200" u="sng">
              <a:latin typeface="Bookman Old Style"/>
              <a:ea typeface="Bookman Old Style"/>
              <a:cs typeface="Bookman Old Style"/>
              <a:sym typeface="Bookman Old Style"/>
            </a:endParaRPr>
          </a:p>
        </p:txBody>
      </p:sp>
      <p:pic>
        <p:nvPicPr>
          <p:cNvPr id="228" name="Google Shape;228;p30"/>
          <p:cNvPicPr preferRelativeResize="0"/>
          <p:nvPr>
            <p:ph idx="1" type="body"/>
          </p:nvPr>
        </p:nvPicPr>
        <p:blipFill rotWithShape="1">
          <a:blip r:embed="rId3">
            <a:alphaModFix/>
          </a:blip>
          <a:srcRect b="0" l="0" r="0" t="0"/>
          <a:stretch/>
        </p:blipFill>
        <p:spPr>
          <a:xfrm>
            <a:off x="275431" y="1011115"/>
            <a:ext cx="11641137" cy="3235569"/>
          </a:xfrm>
          <a:prstGeom prst="rect">
            <a:avLst/>
          </a:prstGeom>
          <a:noFill/>
          <a:ln>
            <a:noFill/>
          </a:ln>
        </p:spPr>
      </p:pic>
      <p:sp>
        <p:nvSpPr>
          <p:cNvPr id="229" name="Google Shape;229;p30"/>
          <p:cNvSpPr/>
          <p:nvPr/>
        </p:nvSpPr>
        <p:spPr>
          <a:xfrm>
            <a:off x="275431" y="4734587"/>
            <a:ext cx="558024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1800" u="none" cap="none" strike="noStrike">
                <a:solidFill>
                  <a:schemeClr val="dk1"/>
                </a:solidFill>
                <a:latin typeface="Century"/>
                <a:ea typeface="Century"/>
                <a:cs typeface="Century"/>
                <a:sym typeface="Century"/>
              </a:rPr>
              <a:t>Source vs Price:</a:t>
            </a:r>
            <a:r>
              <a:rPr b="0" i="0" lang="en-IN" sz="1800" u="none" cap="none" strike="noStrike">
                <a:solidFill>
                  <a:schemeClr val="dk1"/>
                </a:solidFill>
                <a:latin typeface="Century"/>
                <a:ea typeface="Century"/>
                <a:cs typeface="Century"/>
                <a:sym typeface="Century"/>
              </a:rPr>
              <a:t> From the box plot we can observe the flights from Kochi are having somewhat higher prices compared to other sources</a:t>
            </a:r>
            <a:endParaRPr sz="1800">
              <a:solidFill>
                <a:schemeClr val="dk1"/>
              </a:solidFill>
              <a:latin typeface="Twentieth Century"/>
              <a:ea typeface="Twentieth Century"/>
              <a:cs typeface="Twentieth Century"/>
              <a:sym typeface="Twentieth Century"/>
            </a:endParaRPr>
          </a:p>
        </p:txBody>
      </p:sp>
      <p:sp>
        <p:nvSpPr>
          <p:cNvPr id="230" name="Google Shape;230;p30"/>
          <p:cNvSpPr/>
          <p:nvPr/>
        </p:nvSpPr>
        <p:spPr>
          <a:xfrm>
            <a:off x="6312877" y="4734587"/>
            <a:ext cx="5723792"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1800">
                <a:solidFill>
                  <a:schemeClr val="dk1"/>
                </a:solidFill>
                <a:latin typeface="Century"/>
                <a:ea typeface="Century"/>
                <a:cs typeface="Century"/>
                <a:sym typeface="Century"/>
              </a:rPr>
              <a:t> Destination vs Price:</a:t>
            </a:r>
            <a:r>
              <a:rPr lang="en-IN" sz="1800">
                <a:solidFill>
                  <a:schemeClr val="dk1"/>
                </a:solidFill>
                <a:latin typeface="Century"/>
                <a:ea typeface="Century"/>
                <a:cs typeface="Century"/>
                <a:sym typeface="Century"/>
              </a:rPr>
              <a:t> From the boxen plot we can notice that the flights travelling to Bengaluru have higher flight ticket prices.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913775" y="1"/>
            <a:ext cx="10364451" cy="10286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Bookman Old Style"/>
              <a:buNone/>
            </a:pPr>
            <a:r>
              <a:rPr lang="en-IN" sz="3200" u="sng">
                <a:latin typeface="Bookman Old Style"/>
                <a:ea typeface="Bookman Old Style"/>
                <a:cs typeface="Bookman Old Style"/>
                <a:sym typeface="Bookman Old Style"/>
              </a:rPr>
              <a:t>BIVARIATE ANALYSIS: VISUALIZING NUMERICAL VARIABLES VS PRICE</a:t>
            </a:r>
            <a:endParaRPr sz="3200" u="sng">
              <a:latin typeface="Bookman Old Style"/>
              <a:ea typeface="Bookman Old Style"/>
              <a:cs typeface="Bookman Old Style"/>
              <a:sym typeface="Bookman Old Style"/>
            </a:endParaRPr>
          </a:p>
        </p:txBody>
      </p:sp>
      <p:sp>
        <p:nvSpPr>
          <p:cNvPr id="236" name="Google Shape;236;p31"/>
          <p:cNvSpPr txBox="1"/>
          <p:nvPr>
            <p:ph idx="1" type="body"/>
          </p:nvPr>
        </p:nvSpPr>
        <p:spPr>
          <a:xfrm>
            <a:off x="202223" y="1028701"/>
            <a:ext cx="5336931" cy="4967653"/>
          </a:xfrm>
          <a:prstGeom prst="rect">
            <a:avLst/>
          </a:prstGeom>
          <a:noFill/>
          <a:ln>
            <a:noFill/>
          </a:ln>
        </p:spPr>
        <p:txBody>
          <a:bodyPr anchorCtr="0" anchor="t" bIns="45700" lIns="91425" spcFirstLastPara="1" rIns="91425" wrap="square" tIns="45700">
            <a:normAutofit fontScale="92500"/>
          </a:bodyPr>
          <a:lstStyle/>
          <a:p>
            <a:pPr indent="-285750" lvl="0" marL="285750" rtl="0" algn="just">
              <a:lnSpc>
                <a:spcPct val="120000"/>
              </a:lnSpc>
              <a:spcBef>
                <a:spcPts val="0"/>
              </a:spcBef>
              <a:spcAft>
                <a:spcPts val="0"/>
              </a:spcAft>
              <a:buSzPct val="100000"/>
              <a:buFont typeface="Noto Sans Symbols"/>
              <a:buChar char="⮚"/>
            </a:pPr>
            <a:r>
              <a:rPr b="1" lang="en-IN" cap="none">
                <a:latin typeface="Century"/>
                <a:ea typeface="Century"/>
                <a:cs typeface="Century"/>
                <a:sym typeface="Century"/>
              </a:rPr>
              <a:t>Departure Hour vs price:</a:t>
            </a:r>
            <a:r>
              <a:rPr lang="en-IN" cap="none">
                <a:latin typeface="Century"/>
                <a:ea typeface="Century"/>
                <a:cs typeface="Century"/>
                <a:sym typeface="Century"/>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b="1" lang="en-IN" cap="none">
                <a:latin typeface="Century"/>
                <a:ea typeface="Century"/>
                <a:cs typeface="Century"/>
                <a:sym typeface="Century"/>
              </a:rPr>
              <a:t>Departure Min vs price:</a:t>
            </a:r>
            <a:r>
              <a:rPr lang="en-IN" cap="none">
                <a:latin typeface="Century"/>
                <a:ea typeface="Century"/>
                <a:cs typeface="Century"/>
                <a:sym typeface="Century"/>
              </a:rPr>
              <a:t> the boxen plot and line plot gives there is no significant difference between price and departure min.</a:t>
            </a:r>
            <a:endParaRPr cap="none">
              <a:latin typeface="Century"/>
              <a:ea typeface="Century"/>
              <a:cs typeface="Century"/>
              <a:sym typeface="Century"/>
            </a:endParaRPr>
          </a:p>
        </p:txBody>
      </p:sp>
      <p:pic>
        <p:nvPicPr>
          <p:cNvPr id="237" name="Google Shape;237;p31"/>
          <p:cNvPicPr preferRelativeResize="0"/>
          <p:nvPr/>
        </p:nvPicPr>
        <p:blipFill rotWithShape="1">
          <a:blip r:embed="rId3">
            <a:alphaModFix/>
          </a:blip>
          <a:srcRect b="0" l="0" r="0" t="0"/>
          <a:stretch/>
        </p:blipFill>
        <p:spPr>
          <a:xfrm>
            <a:off x="5578938" y="597877"/>
            <a:ext cx="6410840" cy="55743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913775" y="1"/>
            <a:ext cx="10364451" cy="10111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Bookman Old Style"/>
              <a:buNone/>
            </a:pPr>
            <a:r>
              <a:rPr lang="en-IN" sz="3200" u="sng">
                <a:latin typeface="Bookman Old Style"/>
                <a:ea typeface="Bookman Old Style"/>
                <a:cs typeface="Bookman Old Style"/>
                <a:sym typeface="Bookman Old Style"/>
              </a:rPr>
              <a:t>BIVARIATE ANALYSIS: VISUALIZING NUMERICAL VARIABLES VS PRICE</a:t>
            </a:r>
            <a:endParaRPr sz="3200" u="sng">
              <a:latin typeface="Bookman Old Style"/>
              <a:ea typeface="Bookman Old Style"/>
              <a:cs typeface="Bookman Old Style"/>
              <a:sym typeface="Bookman Old Style"/>
            </a:endParaRPr>
          </a:p>
        </p:txBody>
      </p:sp>
      <p:sp>
        <p:nvSpPr>
          <p:cNvPr id="243" name="Google Shape;243;p32"/>
          <p:cNvSpPr txBox="1"/>
          <p:nvPr>
            <p:ph idx="1" type="body"/>
          </p:nvPr>
        </p:nvSpPr>
        <p:spPr>
          <a:xfrm>
            <a:off x="913775" y="1011116"/>
            <a:ext cx="5610118" cy="5002822"/>
          </a:xfrm>
          <a:prstGeom prst="rect">
            <a:avLst/>
          </a:prstGeom>
          <a:noFill/>
          <a:ln>
            <a:noFill/>
          </a:ln>
        </p:spPr>
        <p:txBody>
          <a:bodyPr anchorCtr="0" anchor="t" bIns="45700" lIns="91425" spcFirstLastPara="1" rIns="91425" wrap="square" tIns="45700">
            <a:normAutofit fontScale="92500"/>
          </a:bodyPr>
          <a:lstStyle/>
          <a:p>
            <a:pPr indent="-285750" lvl="0" marL="285750" rtl="0" algn="just">
              <a:lnSpc>
                <a:spcPct val="120000"/>
              </a:lnSpc>
              <a:spcBef>
                <a:spcPts val="0"/>
              </a:spcBef>
              <a:spcAft>
                <a:spcPts val="0"/>
              </a:spcAft>
              <a:buSzPct val="100000"/>
              <a:buFont typeface="Noto Sans Symbols"/>
              <a:buChar char="⮚"/>
            </a:pPr>
            <a:r>
              <a:rPr b="1" lang="en-IN" cap="none">
                <a:latin typeface="Century"/>
                <a:ea typeface="Century"/>
                <a:cs typeface="Century"/>
                <a:sym typeface="Century"/>
              </a:rPr>
              <a:t>Arrival Hour vs price:</a:t>
            </a:r>
            <a:r>
              <a:rPr lang="en-IN" cap="none">
                <a:latin typeface="Century"/>
                <a:ea typeface="Century"/>
                <a:cs typeface="Century"/>
                <a:sym typeface="Century"/>
              </a:rPr>
              <a:t> from the bar plot and line plot we can observe that very few flights are arriving in the early morning that is 0 to 6 AM they have very less ticket price. Also, the flights which are arriving in the afternoon and evening have somewhat higher price. So, we can conlude this column has some positive correlation with price.</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b="1" lang="en-IN" cap="none">
                <a:latin typeface="Century"/>
                <a:ea typeface="Century"/>
                <a:cs typeface="Century"/>
                <a:sym typeface="Century"/>
              </a:rPr>
              <a:t>Arrival Min vs price:</a:t>
            </a:r>
            <a:r>
              <a:rPr lang="en-IN" cap="none">
                <a:latin typeface="Century"/>
                <a:ea typeface="Century"/>
                <a:cs typeface="Century"/>
                <a:sym typeface="Century"/>
              </a:rPr>
              <a:t> there is no significant difference between this feature and price. We can say flight ticket prices are not much dependent on the arrival_min.</a:t>
            </a:r>
            <a:endParaRPr/>
          </a:p>
          <a:p>
            <a:pPr indent="-111125" lvl="0" marL="228600" rtl="0" algn="l">
              <a:lnSpc>
                <a:spcPct val="120000"/>
              </a:lnSpc>
              <a:spcBef>
                <a:spcPts val="1000"/>
              </a:spcBef>
              <a:spcAft>
                <a:spcPts val="0"/>
              </a:spcAft>
              <a:buSzPct val="100000"/>
              <a:buNone/>
            </a:pPr>
            <a:r>
              <a:t/>
            </a:r>
            <a:endParaRPr cap="none"/>
          </a:p>
        </p:txBody>
      </p:sp>
      <p:pic>
        <p:nvPicPr>
          <p:cNvPr id="244" name="Google Shape;244;p32"/>
          <p:cNvPicPr preferRelativeResize="0"/>
          <p:nvPr/>
        </p:nvPicPr>
        <p:blipFill rotWithShape="1">
          <a:blip r:embed="rId3">
            <a:alphaModFix/>
          </a:blip>
          <a:srcRect b="0" l="0" r="0" t="0"/>
          <a:stretch/>
        </p:blipFill>
        <p:spPr>
          <a:xfrm>
            <a:off x="6523893" y="1011115"/>
            <a:ext cx="5615852" cy="48181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913775" y="1"/>
            <a:ext cx="10364451" cy="6857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Bookman Old Style"/>
              <a:buNone/>
            </a:pPr>
            <a:r>
              <a:rPr lang="en-IN" sz="3200" u="sng">
                <a:latin typeface="Bookman Old Style"/>
                <a:ea typeface="Bookman Old Style"/>
                <a:cs typeface="Bookman Old Style"/>
                <a:sym typeface="Bookman Old Style"/>
              </a:rPr>
              <a:t>BIVARIATE ANALYSIS</a:t>
            </a:r>
            <a:endParaRPr sz="3200" u="sng">
              <a:latin typeface="Bookman Old Style"/>
              <a:ea typeface="Bookman Old Style"/>
              <a:cs typeface="Bookman Old Style"/>
              <a:sym typeface="Bookman Old Style"/>
            </a:endParaRPr>
          </a:p>
        </p:txBody>
      </p:sp>
      <p:pic>
        <p:nvPicPr>
          <p:cNvPr id="250" name="Google Shape;250;p33"/>
          <p:cNvPicPr preferRelativeResize="0"/>
          <p:nvPr>
            <p:ph idx="1" type="body"/>
          </p:nvPr>
        </p:nvPicPr>
        <p:blipFill rotWithShape="1">
          <a:blip r:embed="rId3">
            <a:alphaModFix/>
          </a:blip>
          <a:srcRect b="0" l="0" r="0" t="0"/>
          <a:stretch/>
        </p:blipFill>
        <p:spPr>
          <a:xfrm>
            <a:off x="433470" y="757182"/>
            <a:ext cx="4027666" cy="2979550"/>
          </a:xfrm>
          <a:prstGeom prst="rect">
            <a:avLst/>
          </a:prstGeom>
          <a:noFill/>
          <a:ln>
            <a:noFill/>
          </a:ln>
        </p:spPr>
      </p:pic>
      <p:pic>
        <p:nvPicPr>
          <p:cNvPr id="251" name="Google Shape;251;p33"/>
          <p:cNvPicPr preferRelativeResize="0"/>
          <p:nvPr/>
        </p:nvPicPr>
        <p:blipFill rotWithShape="1">
          <a:blip r:embed="rId4">
            <a:alphaModFix/>
          </a:blip>
          <a:srcRect b="0" l="0" r="0" t="0"/>
          <a:stretch/>
        </p:blipFill>
        <p:spPr>
          <a:xfrm>
            <a:off x="4320459" y="535294"/>
            <a:ext cx="7239449" cy="3201438"/>
          </a:xfrm>
          <a:prstGeom prst="rect">
            <a:avLst/>
          </a:prstGeom>
          <a:noFill/>
          <a:ln>
            <a:noFill/>
          </a:ln>
        </p:spPr>
      </p:pic>
      <p:sp>
        <p:nvSpPr>
          <p:cNvPr id="252" name="Google Shape;252;p33"/>
          <p:cNvSpPr/>
          <p:nvPr/>
        </p:nvSpPr>
        <p:spPr>
          <a:xfrm>
            <a:off x="366346" y="4156475"/>
            <a:ext cx="3954113" cy="2031325"/>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b="1" lang="en-IN" sz="1800">
                <a:solidFill>
                  <a:schemeClr val="dk1"/>
                </a:solidFill>
                <a:latin typeface="Century"/>
                <a:ea typeface="Century"/>
                <a:cs typeface="Century"/>
                <a:sym typeface="Century"/>
              </a:rPr>
              <a:t>Duration vs Price:</a:t>
            </a:r>
            <a:r>
              <a:rPr lang="en-IN" sz="1800">
                <a:solidFill>
                  <a:schemeClr val="dk1"/>
                </a:solidFill>
                <a:latin typeface="Century"/>
                <a:ea typeface="Century"/>
                <a:cs typeface="Century"/>
                <a:sym typeface="Century"/>
              </a:rPr>
              <a:t> From the reg plot we can observe some positive linear relation between Duration and Price. Flights having 1-12 hours of duration, they have ticket price of around 15000.</a:t>
            </a:r>
            <a:endParaRPr/>
          </a:p>
        </p:txBody>
      </p:sp>
      <p:sp>
        <p:nvSpPr>
          <p:cNvPr id="253" name="Google Shape;253;p33"/>
          <p:cNvSpPr/>
          <p:nvPr/>
        </p:nvSpPr>
        <p:spPr>
          <a:xfrm>
            <a:off x="4744914" y="4156475"/>
            <a:ext cx="6922477"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Noto Sans Symbols"/>
              <a:buChar char="⮚"/>
            </a:pPr>
            <a:r>
              <a:rPr b="1" lang="en-IN" sz="1800">
                <a:solidFill>
                  <a:srgbClr val="000000"/>
                </a:solidFill>
                <a:latin typeface="Helvetica Neue"/>
                <a:ea typeface="Helvetica Neue"/>
                <a:cs typeface="Helvetica Neue"/>
                <a:sym typeface="Helvetica Neue"/>
              </a:rPr>
              <a:t>Source vs Price</a:t>
            </a:r>
            <a:r>
              <a:rPr lang="en-IN" sz="1800">
                <a:solidFill>
                  <a:srgbClr val="000000"/>
                </a:solidFill>
                <a:latin typeface="Helvetica Neue"/>
                <a:ea typeface="Helvetica Neue"/>
                <a:cs typeface="Helvetica Neue"/>
                <a:sym typeface="Helvetica Neue"/>
              </a:rPr>
              <a:t>:The plot showing the region wise count of airlines shows that New Delhi, Kolkata, Mumbai and Bengaluru Source is not having True jet flight, Hyderabad source is not having Go First, SpiceJet,AirAsia and True Jet flights, Kochi is not having Go First,SpiceJet and True jet flights, Ahmedabad is not having Go FirstAirAsia flights, Chennai is not having Go First,Go Air and True jet flights. Air India flights are in higher count in almost all the regions except Kolkata. Kolkata has Vistara flights in higher count.</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913775" y="2"/>
            <a:ext cx="10364451" cy="7209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Bookman Old Style"/>
              <a:buNone/>
            </a:pPr>
            <a:r>
              <a:rPr lang="en-IN" sz="2800" u="sng">
                <a:latin typeface="Bookman Old Style"/>
                <a:ea typeface="Bookman Old Style"/>
                <a:cs typeface="Bookman Old Style"/>
                <a:sym typeface="Bookman Old Style"/>
              </a:rPr>
              <a:t>CORRELATION BETWEEN FEATURES AND LABEL</a:t>
            </a:r>
            <a:endParaRPr sz="2800" u="sng">
              <a:latin typeface="Bookman Old Style"/>
              <a:ea typeface="Bookman Old Style"/>
              <a:cs typeface="Bookman Old Style"/>
              <a:sym typeface="Bookman Old Style"/>
            </a:endParaRPr>
          </a:p>
        </p:txBody>
      </p:sp>
      <p:pic>
        <p:nvPicPr>
          <p:cNvPr id="259" name="Google Shape;259;p34"/>
          <p:cNvPicPr preferRelativeResize="0"/>
          <p:nvPr>
            <p:ph idx="1" type="body"/>
          </p:nvPr>
        </p:nvPicPr>
        <p:blipFill rotWithShape="1">
          <a:blip r:embed="rId3">
            <a:alphaModFix/>
          </a:blip>
          <a:srcRect b="0" l="0" r="0" t="0"/>
          <a:stretch/>
        </p:blipFill>
        <p:spPr>
          <a:xfrm>
            <a:off x="316523" y="800713"/>
            <a:ext cx="5090718" cy="3771287"/>
          </a:xfrm>
          <a:prstGeom prst="rect">
            <a:avLst/>
          </a:prstGeom>
          <a:noFill/>
          <a:ln>
            <a:noFill/>
          </a:ln>
        </p:spPr>
      </p:pic>
      <p:pic>
        <p:nvPicPr>
          <p:cNvPr id="260" name="Google Shape;260;p34"/>
          <p:cNvPicPr preferRelativeResize="0"/>
          <p:nvPr/>
        </p:nvPicPr>
        <p:blipFill rotWithShape="1">
          <a:blip r:embed="rId4">
            <a:alphaModFix/>
          </a:blip>
          <a:srcRect b="0" l="0" r="0" t="0"/>
          <a:stretch/>
        </p:blipFill>
        <p:spPr>
          <a:xfrm>
            <a:off x="5407241" y="720725"/>
            <a:ext cx="6638221" cy="3851275"/>
          </a:xfrm>
          <a:prstGeom prst="rect">
            <a:avLst/>
          </a:prstGeom>
          <a:noFill/>
          <a:ln>
            <a:noFill/>
          </a:ln>
        </p:spPr>
      </p:pic>
      <p:sp>
        <p:nvSpPr>
          <p:cNvPr id="261" name="Google Shape;261;p34"/>
          <p:cNvSpPr txBox="1"/>
          <p:nvPr/>
        </p:nvSpPr>
        <p:spPr>
          <a:xfrm>
            <a:off x="245107" y="4928895"/>
            <a:ext cx="11206066" cy="92333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0" i="0" lang="en-IN" sz="1800">
                <a:solidFill>
                  <a:schemeClr val="dk1"/>
                </a:solidFill>
                <a:latin typeface="Century"/>
                <a:ea typeface="Century"/>
                <a:cs typeface="Century"/>
                <a:sym typeface="Century"/>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913775" y="1"/>
            <a:ext cx="10364451" cy="624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DATA ANALYSIS STEPS</a:t>
            </a:r>
            <a:endParaRPr u="sng"/>
          </a:p>
        </p:txBody>
      </p:sp>
      <p:sp>
        <p:nvSpPr>
          <p:cNvPr id="267" name="Google Shape;267;p35"/>
          <p:cNvSpPr txBox="1"/>
          <p:nvPr>
            <p:ph idx="1" type="body"/>
          </p:nvPr>
        </p:nvSpPr>
        <p:spPr>
          <a:xfrm>
            <a:off x="378069" y="624254"/>
            <a:ext cx="11813931" cy="5890846"/>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just">
              <a:lnSpc>
                <a:spcPct val="120000"/>
              </a:lnSpc>
              <a:spcBef>
                <a:spcPts val="0"/>
              </a:spcBef>
              <a:spcAft>
                <a:spcPts val="0"/>
              </a:spcAft>
              <a:buSzPct val="100000"/>
              <a:buFont typeface="Noto Sans Symbols"/>
              <a:buChar char="❖"/>
            </a:pPr>
            <a:r>
              <a:rPr lang="en-IN" cap="none">
                <a:latin typeface="Century"/>
                <a:ea typeface="Century"/>
                <a:cs typeface="Century"/>
                <a:sym typeface="Century"/>
              </a:rPr>
              <a:t>I have done feature engineering steps like feature extraction and feature selection to improve data normality and linearity.</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Identified outliers using boxplots and found no outliers in numerical variables.</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Identified skewness using distribution plots and removed skewness using square root transformation method.</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Used pearson’s correlation coefficient to check the correlation between dependent and independent variables. To visualize the correlation I have used heatmap and bar plot. </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I have used standardscalar method to scale the data to overcome with the issue of data biasness.</a:t>
            </a:r>
            <a:endParaRPr/>
          </a:p>
          <a:p>
            <a:pPr indent="-111125" lvl="0" marL="228600" rtl="0" algn="just">
              <a:lnSpc>
                <a:spcPct val="120000"/>
              </a:lnSpc>
              <a:spcBef>
                <a:spcPts val="1000"/>
              </a:spcBef>
              <a:spcAft>
                <a:spcPts val="0"/>
              </a:spcAft>
              <a:buSzPct val="100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Split train and test to build machine learning models. Found best random state and best accuracy. Model building process will be shown in the further steps.</a:t>
            </a:r>
            <a:endParaRPr cap="none">
              <a:latin typeface="Century"/>
              <a:ea typeface="Century"/>
              <a:cs typeface="Century"/>
              <a:sym typeface="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913775" y="114301"/>
            <a:ext cx="10364451" cy="8440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IN" u="sng"/>
              <a:t>ASSUMPTIONS</a:t>
            </a:r>
            <a:endParaRPr u="sng"/>
          </a:p>
        </p:txBody>
      </p:sp>
      <p:sp>
        <p:nvSpPr>
          <p:cNvPr id="273" name="Google Shape;273;p36"/>
          <p:cNvSpPr txBox="1"/>
          <p:nvPr>
            <p:ph idx="1" type="body"/>
          </p:nvPr>
        </p:nvSpPr>
        <p:spPr>
          <a:xfrm>
            <a:off x="316523" y="870438"/>
            <a:ext cx="11781692" cy="5855677"/>
          </a:xfrm>
          <a:prstGeom prst="rect">
            <a:avLst/>
          </a:prstGeom>
          <a:noFill/>
          <a:ln>
            <a:noFill/>
          </a:ln>
        </p:spPr>
        <p:txBody>
          <a:bodyPr anchorCtr="0" anchor="t" bIns="45700" lIns="91425" spcFirstLastPara="1" rIns="91425" wrap="square" tIns="45700">
            <a:normAutofit/>
          </a:bodyPr>
          <a:lstStyle/>
          <a:p>
            <a:pPr indent="-285750" lvl="0" marL="285750" rtl="0" algn="just">
              <a:lnSpc>
                <a:spcPct val="120000"/>
              </a:lnSpc>
              <a:spcBef>
                <a:spcPts val="0"/>
              </a:spcBef>
              <a:spcAft>
                <a:spcPts val="0"/>
              </a:spcAft>
              <a:buSzPts val="2000"/>
              <a:buFont typeface="Noto Sans Symbols"/>
              <a:buChar char="✔"/>
            </a:pPr>
            <a:r>
              <a:rPr lang="en-IN" cap="none">
                <a:latin typeface="Century"/>
                <a:ea typeface="Century"/>
                <a:cs typeface="Century"/>
                <a:sym typeface="Century"/>
              </a:rPr>
              <a:t>Firstly, from the problem statement we got to know that it is a regression type problem for which we used regression algorithms to build the model and predicted the price of flight tickets by collecting the from yatra website using web scraping.</a:t>
            </a:r>
            <a:endParaRPr/>
          </a:p>
          <a:p>
            <a:pPr indent="-101600" lvl="0" marL="228600" rtl="0" algn="just">
              <a:lnSpc>
                <a:spcPct val="120000"/>
              </a:lnSpc>
              <a:spcBef>
                <a:spcPts val="1000"/>
              </a:spcBef>
              <a:spcAft>
                <a:spcPts val="0"/>
              </a:spcAft>
              <a:buSzPts val="2000"/>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ts val="2000"/>
              <a:buFont typeface="Noto Sans Symbols"/>
              <a:buChar char="✔"/>
            </a:pPr>
            <a:r>
              <a:rPr lang="en-IN" cap="none">
                <a:latin typeface="Century"/>
                <a:ea typeface="Century"/>
                <a:cs typeface="Century"/>
                <a:sym typeface="Century"/>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endParaRPr/>
          </a:p>
          <a:p>
            <a:pPr indent="-158750" lvl="0" marL="285750" rtl="0" algn="just">
              <a:lnSpc>
                <a:spcPct val="120000"/>
              </a:lnSpc>
              <a:spcBef>
                <a:spcPts val="1000"/>
              </a:spcBef>
              <a:spcAft>
                <a:spcPts val="0"/>
              </a:spcAft>
              <a:buSzPts val="2000"/>
              <a:buFont typeface="Noto Sans Symbols"/>
              <a:buNone/>
            </a:pPr>
            <a:r>
              <a:t/>
            </a:r>
            <a:endParaRPr cap="none">
              <a:latin typeface="Century"/>
              <a:ea typeface="Century"/>
              <a:cs typeface="Century"/>
              <a:sym typeface="Century"/>
            </a:endParaRPr>
          </a:p>
          <a:p>
            <a:pPr indent="-285750" lvl="0" marL="285750" rtl="0" algn="just">
              <a:lnSpc>
                <a:spcPct val="120000"/>
              </a:lnSpc>
              <a:spcBef>
                <a:spcPts val="1000"/>
              </a:spcBef>
              <a:spcAft>
                <a:spcPts val="0"/>
              </a:spcAft>
              <a:buSzPts val="2000"/>
              <a:buFont typeface="Noto Sans Symbols"/>
              <a:buChar char="✔"/>
            </a:pPr>
            <a:r>
              <a:rPr lang="en-IN" cap="none">
                <a:latin typeface="Century"/>
                <a:ea typeface="Century"/>
                <a:cs typeface="Century"/>
                <a:sym typeface="Century"/>
              </a:rPr>
              <a:t>So, i suggest that the sellers and buyers take this model into consideration the features that were deemed as most important as seen in this study might help them estimate the flight ticket price.</a:t>
            </a:r>
            <a:endParaRPr cap="none">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913775" y="79131"/>
            <a:ext cx="10364451" cy="7209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MODEL BUILDING</a:t>
            </a:r>
            <a:endParaRPr u="sng"/>
          </a:p>
        </p:txBody>
      </p:sp>
      <p:sp>
        <p:nvSpPr>
          <p:cNvPr id="279" name="Google Shape;279;p37"/>
          <p:cNvSpPr txBox="1"/>
          <p:nvPr>
            <p:ph idx="1" type="body"/>
          </p:nvPr>
        </p:nvSpPr>
        <p:spPr>
          <a:xfrm>
            <a:off x="913774" y="870438"/>
            <a:ext cx="10363826" cy="5697416"/>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just">
              <a:lnSpc>
                <a:spcPct val="120000"/>
              </a:lnSpc>
              <a:spcBef>
                <a:spcPts val="0"/>
              </a:spcBef>
              <a:spcAft>
                <a:spcPts val="0"/>
              </a:spcAft>
              <a:buSzPct val="100000"/>
              <a:buFont typeface="Noto Sans Symbols"/>
              <a:buChar char="⮚"/>
            </a:pPr>
            <a:r>
              <a:rPr lang="en-IN" sz="1800" cap="none">
                <a:latin typeface="Century"/>
                <a:ea typeface="Century"/>
                <a:cs typeface="Century"/>
                <a:sym typeface="Century"/>
              </a:rPr>
              <a:t>In this problem “</a:t>
            </a:r>
            <a:r>
              <a:rPr lang="en-IN" cap="none">
                <a:latin typeface="Century"/>
                <a:ea typeface="Century"/>
                <a:cs typeface="Century"/>
                <a:sym typeface="Century"/>
              </a:rPr>
              <a:t>price”</a:t>
            </a:r>
            <a:r>
              <a:rPr lang="en-IN" sz="1800" cap="none">
                <a:latin typeface="Century"/>
                <a:ea typeface="Century"/>
                <a:cs typeface="Century"/>
                <a:sym typeface="Century"/>
              </a:rPr>
              <a:t> is</a:t>
            </a:r>
            <a:r>
              <a:rPr lang="en-IN" cap="none">
                <a:latin typeface="Century"/>
                <a:ea typeface="Century"/>
                <a:cs typeface="Century"/>
                <a:sym typeface="Century"/>
              </a:rPr>
              <a:t> </a:t>
            </a:r>
            <a:r>
              <a:rPr lang="en-IN" sz="1800" cap="none">
                <a:latin typeface="Century"/>
                <a:ea typeface="Century"/>
                <a:cs typeface="Century"/>
                <a:sym typeface="Century"/>
              </a:rPr>
              <a:t>our target variable which is continuous in nature where we  need to predic</a:t>
            </a:r>
            <a:r>
              <a:rPr lang="en-IN" cap="none">
                <a:latin typeface="Century"/>
                <a:ea typeface="Century"/>
                <a:cs typeface="Century"/>
                <a:sym typeface="Century"/>
              </a:rPr>
              <a:t>t the price of flight tickets</a:t>
            </a:r>
            <a:r>
              <a:rPr lang="en-IN" sz="1800" cap="none">
                <a:latin typeface="Century"/>
                <a:ea typeface="Century"/>
                <a:cs typeface="Century"/>
                <a:sym typeface="Century"/>
              </a:rPr>
              <a:t>. From this I can conclude that it is a </a:t>
            </a:r>
            <a:r>
              <a:rPr lang="en-IN" cap="none">
                <a:latin typeface="Century"/>
                <a:ea typeface="Century"/>
                <a:cs typeface="Century"/>
                <a:sym typeface="Century"/>
              </a:rPr>
              <a:t>regression</a:t>
            </a:r>
            <a:r>
              <a:rPr lang="en-IN" sz="1800" cap="none">
                <a:latin typeface="Century"/>
                <a:ea typeface="Century"/>
                <a:cs typeface="Century"/>
                <a:sym typeface="Century"/>
              </a:rPr>
              <a:t> type problem hence I have used following regression algorithms. </a:t>
            </a:r>
            <a:endParaRPr/>
          </a:p>
          <a:p>
            <a:pPr indent="-285750" lvl="0" marL="285750" rtl="0" algn="just">
              <a:lnSpc>
                <a:spcPct val="107000"/>
              </a:lnSpc>
              <a:spcBef>
                <a:spcPts val="1000"/>
              </a:spcBef>
              <a:spcAft>
                <a:spcPts val="0"/>
              </a:spcAft>
              <a:buSzPct val="100000"/>
              <a:buFont typeface="Noto Sans Symbols"/>
              <a:buChar char="⮚"/>
            </a:pPr>
            <a:r>
              <a:rPr lang="en-IN" sz="1800" cap="none">
                <a:latin typeface="Century"/>
                <a:ea typeface="Century"/>
                <a:cs typeface="Century"/>
                <a:sym typeface="Century"/>
              </a:rPr>
              <a:t>After the pre-processing and data cleaning i left with </a:t>
            </a:r>
            <a:r>
              <a:rPr lang="en-IN" cap="none">
                <a:latin typeface="Century"/>
                <a:ea typeface="Century"/>
                <a:cs typeface="Century"/>
                <a:sym typeface="Century"/>
              </a:rPr>
              <a:t>11</a:t>
            </a:r>
            <a:r>
              <a:rPr lang="en-IN" sz="1800" cap="none">
                <a:latin typeface="Century"/>
                <a:ea typeface="Century"/>
                <a:cs typeface="Century"/>
                <a:sym typeface="Century"/>
              </a:rPr>
              <a:t> columns including target and with the help of feature importance bar graph i used these independent features for model building and prediction. The algorithms used on training the data are as follows:</a:t>
            </a:r>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Linear Regression</a:t>
            </a:r>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Lasso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Ridge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Decision Tree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KNeighbors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Support Vector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Random Forest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Ada Boost Regressor</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Gradient Boosting Regressor </a:t>
            </a:r>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Extreme Gradient Boosting (XGB)Regressor </a:t>
            </a:r>
            <a:endParaRPr cap="none">
              <a:latin typeface="Century"/>
              <a:ea typeface="Century"/>
              <a:cs typeface="Century"/>
              <a:sym typeface="Century"/>
            </a:endParaRPr>
          </a:p>
          <a:p>
            <a:pPr indent="-400050" lvl="1" marL="857250" rtl="0" algn="just">
              <a:lnSpc>
                <a:spcPct val="107000"/>
              </a:lnSpc>
              <a:spcBef>
                <a:spcPts val="1300"/>
              </a:spcBef>
              <a:spcAft>
                <a:spcPts val="0"/>
              </a:spcAft>
              <a:buSzPct val="100000"/>
              <a:buFont typeface="Twentieth Century"/>
              <a:buAutoNum type="romanLcPeriod"/>
            </a:pPr>
            <a:r>
              <a:rPr lang="en-IN" cap="none">
                <a:latin typeface="Century"/>
                <a:ea typeface="Century"/>
                <a:cs typeface="Century"/>
                <a:sym typeface="Century"/>
              </a:rPr>
              <a:t>Stochastic Gradient Descent (SGD) Regressor</a:t>
            </a:r>
            <a:endParaRPr cap="none">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913775" y="114301"/>
            <a:ext cx="10364451" cy="9935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IN" u="sng"/>
              <a:t>CONTENTS</a:t>
            </a:r>
            <a:endParaRPr u="sng"/>
          </a:p>
        </p:txBody>
      </p:sp>
      <p:sp>
        <p:nvSpPr>
          <p:cNvPr id="163" name="Google Shape;163;p20"/>
          <p:cNvSpPr txBox="1"/>
          <p:nvPr>
            <p:ph idx="1" type="body"/>
          </p:nvPr>
        </p:nvSpPr>
        <p:spPr>
          <a:xfrm>
            <a:off x="913774" y="1107831"/>
            <a:ext cx="10363826" cy="5495191"/>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120000"/>
              </a:lnSpc>
              <a:spcBef>
                <a:spcPts val="0"/>
              </a:spcBef>
              <a:spcAft>
                <a:spcPts val="0"/>
              </a:spcAft>
              <a:buSzPct val="100000"/>
              <a:buFont typeface="Noto Sans Symbols"/>
              <a:buChar char="❑"/>
            </a:pPr>
            <a:r>
              <a:rPr lang="en-IN">
                <a:latin typeface="Century"/>
                <a:ea typeface="Century"/>
                <a:cs typeface="Century"/>
                <a:sym typeface="Century"/>
              </a:rPr>
              <a:t>INTRODUCTION</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PROBLEM STATEMENT</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PROBLEM UNDERSTANDING</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BENEFITS OF FLIGHT PRICE PREDICTION</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DATA ANALYSIS &amp; MODEL BUILDING FLOWCHART</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EXPLORATORY DATA ANALYSIS STEPS</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VISUALIZATIONS: UNIVARIATE AND BIVARIATE</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DATA ANALYSIS STEPS DONE</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ASSUMPTIONS</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MODEL BUILDING</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SAVING THE MODEL AND PREDICTION RESULTS</a:t>
            </a:r>
            <a:endParaRPr/>
          </a:p>
          <a:p>
            <a:pPr indent="-457200" lvl="0" marL="457200" rtl="0" algn="l">
              <a:lnSpc>
                <a:spcPct val="120000"/>
              </a:lnSpc>
              <a:spcBef>
                <a:spcPts val="1000"/>
              </a:spcBef>
              <a:spcAft>
                <a:spcPts val="0"/>
              </a:spcAft>
              <a:buSzPct val="100000"/>
              <a:buFont typeface="Noto Sans Symbols"/>
              <a:buChar char="❑"/>
            </a:pPr>
            <a:r>
              <a:rPr lang="en-IN">
                <a:latin typeface="Century"/>
                <a:ea typeface="Century"/>
                <a:cs typeface="Century"/>
                <a:sym typeface="Century"/>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913775" y="1"/>
            <a:ext cx="10364451" cy="624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LINEAR REGRESSION</a:t>
            </a:r>
            <a:endParaRPr u="sng"/>
          </a:p>
        </p:txBody>
      </p:sp>
      <p:sp>
        <p:nvSpPr>
          <p:cNvPr id="285" name="Google Shape;285;p38"/>
          <p:cNvSpPr txBox="1"/>
          <p:nvPr>
            <p:ph idx="1" type="body"/>
          </p:nvPr>
        </p:nvSpPr>
        <p:spPr>
          <a:xfrm>
            <a:off x="123093" y="536331"/>
            <a:ext cx="11966330" cy="618978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a:t>LINEAR REGRESSION </a:t>
            </a:r>
            <a:r>
              <a:rPr lang="en-IN"/>
              <a:t>IS A MACHINE LEARNING ALGORITHM BASED ON SUPERVISED LEARNING. IT IS A MODEL THAT ASSUMES A LINEAR RELATIONSHIP BETWEEN THE INPUT VARIABLES (X) AND THE SINGLE OUTPUT VARIABLE (Y) I.E Y=BX+C</a:t>
            </a:r>
            <a:endParaRPr/>
          </a:p>
          <a:p>
            <a:pPr indent="0" lvl="0" marL="0" rtl="0" algn="l">
              <a:lnSpc>
                <a:spcPct val="120000"/>
              </a:lnSpc>
              <a:spcBef>
                <a:spcPts val="1000"/>
              </a:spcBef>
              <a:spcAft>
                <a:spcPts val="0"/>
              </a:spcAft>
              <a:buSzPts val="2000"/>
              <a:buNone/>
            </a:pPr>
            <a:r>
              <a:t/>
            </a:r>
            <a:endParaRPr b="1"/>
          </a:p>
        </p:txBody>
      </p:sp>
      <p:pic>
        <p:nvPicPr>
          <p:cNvPr id="286" name="Google Shape;286;p38"/>
          <p:cNvPicPr preferRelativeResize="0"/>
          <p:nvPr/>
        </p:nvPicPr>
        <p:blipFill rotWithShape="1">
          <a:blip r:embed="rId3">
            <a:alphaModFix/>
          </a:blip>
          <a:srcRect b="0" l="0" r="0" t="0"/>
          <a:stretch/>
        </p:blipFill>
        <p:spPr>
          <a:xfrm>
            <a:off x="123093" y="1665161"/>
            <a:ext cx="5653453" cy="3562847"/>
          </a:xfrm>
          <a:prstGeom prst="rect">
            <a:avLst/>
          </a:prstGeom>
          <a:noFill/>
          <a:ln>
            <a:noFill/>
          </a:ln>
        </p:spPr>
      </p:pic>
      <p:pic>
        <p:nvPicPr>
          <p:cNvPr id="287" name="Google Shape;287;p38"/>
          <p:cNvPicPr preferRelativeResize="0"/>
          <p:nvPr/>
        </p:nvPicPr>
        <p:blipFill rotWithShape="1">
          <a:blip r:embed="rId4">
            <a:alphaModFix/>
          </a:blip>
          <a:srcRect b="0" l="0" r="0" t="0"/>
          <a:stretch/>
        </p:blipFill>
        <p:spPr>
          <a:xfrm>
            <a:off x="5776546" y="1665161"/>
            <a:ext cx="6354062" cy="3689354"/>
          </a:xfrm>
          <a:prstGeom prst="rect">
            <a:avLst/>
          </a:prstGeom>
          <a:noFill/>
          <a:ln>
            <a:noFill/>
          </a:ln>
        </p:spPr>
      </p:pic>
      <p:sp>
        <p:nvSpPr>
          <p:cNvPr id="288" name="Google Shape;288;p38"/>
          <p:cNvSpPr/>
          <p:nvPr/>
        </p:nvSpPr>
        <p:spPr>
          <a:xfrm>
            <a:off x="123094" y="5245038"/>
            <a:ext cx="11155132" cy="127778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Linear Regression model and checked for its evaluation metrics. The model is giving R2 score as -68136.05710272539%.</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913775" y="1"/>
            <a:ext cx="10364451" cy="6242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LASSO REGRESSOR</a:t>
            </a:r>
            <a:endParaRPr u="sng"/>
          </a:p>
        </p:txBody>
      </p:sp>
      <p:sp>
        <p:nvSpPr>
          <p:cNvPr id="294" name="Google Shape;294;p39"/>
          <p:cNvSpPr txBox="1"/>
          <p:nvPr>
            <p:ph idx="1" type="body"/>
          </p:nvPr>
        </p:nvSpPr>
        <p:spPr>
          <a:xfrm>
            <a:off x="131885" y="624254"/>
            <a:ext cx="11983915" cy="603152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Least absolute shrinkage and selection operator (lasso) </a:t>
            </a:r>
            <a:r>
              <a:rPr lang="en-IN" cap="none"/>
              <a:t>is a regression technique. Lasso is a powerful technique that performs regularisation and feature selection. In lasso instead of squaring the slope like ridge regression, the absolute value of the slope is added as a penalty term.</a:t>
            </a:r>
            <a:endParaRPr/>
          </a:p>
          <a:p>
            <a:pPr indent="0" lvl="0" marL="0" rtl="0" algn="l">
              <a:lnSpc>
                <a:spcPct val="120000"/>
              </a:lnSpc>
              <a:spcBef>
                <a:spcPts val="1000"/>
              </a:spcBef>
              <a:spcAft>
                <a:spcPts val="0"/>
              </a:spcAft>
              <a:buSzPts val="2000"/>
              <a:buNone/>
            </a:pPr>
            <a:r>
              <a:t/>
            </a:r>
            <a:endParaRPr cap="none"/>
          </a:p>
        </p:txBody>
      </p:sp>
      <p:pic>
        <p:nvPicPr>
          <p:cNvPr id="295" name="Google Shape;295;p39"/>
          <p:cNvPicPr preferRelativeResize="0"/>
          <p:nvPr/>
        </p:nvPicPr>
        <p:blipFill rotWithShape="1">
          <a:blip r:embed="rId3">
            <a:alphaModFix/>
          </a:blip>
          <a:srcRect b="0" l="0" r="0" t="0"/>
          <a:stretch/>
        </p:blipFill>
        <p:spPr>
          <a:xfrm>
            <a:off x="293469" y="1872929"/>
            <a:ext cx="4563112" cy="2937996"/>
          </a:xfrm>
          <a:prstGeom prst="rect">
            <a:avLst/>
          </a:prstGeom>
          <a:noFill/>
          <a:ln>
            <a:noFill/>
          </a:ln>
        </p:spPr>
      </p:pic>
      <p:pic>
        <p:nvPicPr>
          <p:cNvPr id="296" name="Google Shape;296;p39"/>
          <p:cNvPicPr preferRelativeResize="0"/>
          <p:nvPr/>
        </p:nvPicPr>
        <p:blipFill rotWithShape="1">
          <a:blip r:embed="rId4">
            <a:alphaModFix/>
          </a:blip>
          <a:srcRect b="0" l="0" r="0" t="0"/>
          <a:stretch/>
        </p:blipFill>
        <p:spPr>
          <a:xfrm>
            <a:off x="5307623" y="1809851"/>
            <a:ext cx="6315956" cy="3001074"/>
          </a:xfrm>
          <a:prstGeom prst="rect">
            <a:avLst/>
          </a:prstGeom>
          <a:noFill/>
          <a:ln>
            <a:noFill/>
          </a:ln>
        </p:spPr>
      </p:pic>
      <p:sp>
        <p:nvSpPr>
          <p:cNvPr id="297" name="Google Shape;297;p39"/>
          <p:cNvSpPr/>
          <p:nvPr/>
        </p:nvSpPr>
        <p:spPr>
          <a:xfrm>
            <a:off x="293470" y="4920421"/>
            <a:ext cx="11479430"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Lasso Regressor model and checked for its evaluation metrics. The model is giving R2 score as 19.20%.</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913775" y="1"/>
            <a:ext cx="10364451" cy="5890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RIDGE REGRESSOR</a:t>
            </a:r>
            <a:endParaRPr u="sng"/>
          </a:p>
        </p:txBody>
      </p:sp>
      <p:sp>
        <p:nvSpPr>
          <p:cNvPr id="303" name="Google Shape;303;p40"/>
          <p:cNvSpPr txBox="1"/>
          <p:nvPr>
            <p:ph idx="1" type="body"/>
          </p:nvPr>
        </p:nvSpPr>
        <p:spPr>
          <a:xfrm>
            <a:off x="79131" y="589086"/>
            <a:ext cx="12045461" cy="618099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The ridge regression </a:t>
            </a:r>
            <a:r>
              <a:rPr lang="en-IN" cap="none"/>
              <a:t>is supervised regression technique. It is an estimation procedure to manage collinearity without removing variables from the regression model. In multiple linear regression, the multicollinearity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b="1" cap="none"/>
          </a:p>
          <a:p>
            <a:pPr indent="0" lvl="0" marL="0" rtl="0" algn="l">
              <a:lnSpc>
                <a:spcPct val="120000"/>
              </a:lnSpc>
              <a:spcBef>
                <a:spcPts val="1000"/>
              </a:spcBef>
              <a:spcAft>
                <a:spcPts val="0"/>
              </a:spcAft>
              <a:buSzPts val="2000"/>
              <a:buNone/>
            </a:pPr>
            <a:r>
              <a:t/>
            </a:r>
            <a:endParaRPr cap="none"/>
          </a:p>
        </p:txBody>
      </p:sp>
      <p:pic>
        <p:nvPicPr>
          <p:cNvPr id="304" name="Google Shape;304;p40"/>
          <p:cNvPicPr preferRelativeResize="0"/>
          <p:nvPr/>
        </p:nvPicPr>
        <p:blipFill rotWithShape="1">
          <a:blip r:embed="rId3">
            <a:alphaModFix/>
          </a:blip>
          <a:srcRect b="0" l="0" r="0" t="0"/>
          <a:stretch/>
        </p:blipFill>
        <p:spPr>
          <a:xfrm>
            <a:off x="334108" y="2637692"/>
            <a:ext cx="5117123" cy="2646486"/>
          </a:xfrm>
          <a:prstGeom prst="rect">
            <a:avLst/>
          </a:prstGeom>
          <a:noFill/>
          <a:ln>
            <a:noFill/>
          </a:ln>
        </p:spPr>
      </p:pic>
      <p:pic>
        <p:nvPicPr>
          <p:cNvPr id="305" name="Google Shape;305;p40"/>
          <p:cNvPicPr preferRelativeResize="0"/>
          <p:nvPr/>
        </p:nvPicPr>
        <p:blipFill rotWithShape="1">
          <a:blip r:embed="rId4">
            <a:alphaModFix/>
          </a:blip>
          <a:srcRect b="0" l="0" r="0" t="0"/>
          <a:stretch/>
        </p:blipFill>
        <p:spPr>
          <a:xfrm>
            <a:off x="5706208" y="2637693"/>
            <a:ext cx="5477607" cy="2646486"/>
          </a:xfrm>
          <a:prstGeom prst="rect">
            <a:avLst/>
          </a:prstGeom>
          <a:noFill/>
          <a:ln>
            <a:noFill/>
          </a:ln>
        </p:spPr>
      </p:pic>
      <p:sp>
        <p:nvSpPr>
          <p:cNvPr id="306" name="Google Shape;306;p40"/>
          <p:cNvSpPr/>
          <p:nvPr/>
        </p:nvSpPr>
        <p:spPr>
          <a:xfrm>
            <a:off x="334108" y="5386413"/>
            <a:ext cx="11183815"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Ridge Regressor model and checked for its evaluation metrics. The model is giving R2 score as 19.14%.</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913775" y="1"/>
            <a:ext cx="10364451" cy="49236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DECISION TREE REGRESSOR</a:t>
            </a:r>
            <a:endParaRPr u="sng"/>
          </a:p>
        </p:txBody>
      </p:sp>
      <p:sp>
        <p:nvSpPr>
          <p:cNvPr id="312" name="Google Shape;312;p41"/>
          <p:cNvSpPr txBox="1"/>
          <p:nvPr>
            <p:ph idx="1" type="body"/>
          </p:nvPr>
        </p:nvSpPr>
        <p:spPr>
          <a:xfrm>
            <a:off x="114300" y="492370"/>
            <a:ext cx="11992708" cy="629529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Decision tree regressor</a:t>
            </a:r>
            <a:r>
              <a:rPr lang="en-IN" cap="none"/>
              <a:t> is a decision-making tool that uses a flowchart like tree structure. It observes features of an object and trains a model in the structure of a tree to predict data in the future to produce meaningful continuous output. </a:t>
            </a:r>
            <a:endParaRPr/>
          </a:p>
          <a:p>
            <a:pPr indent="0" lvl="0" marL="0" rtl="0" algn="l">
              <a:lnSpc>
                <a:spcPct val="120000"/>
              </a:lnSpc>
              <a:spcBef>
                <a:spcPts val="1000"/>
              </a:spcBef>
              <a:spcAft>
                <a:spcPts val="0"/>
              </a:spcAft>
              <a:buSzPts val="2000"/>
              <a:buNone/>
            </a:pPr>
            <a:r>
              <a:t/>
            </a:r>
            <a:endParaRPr cap="none"/>
          </a:p>
        </p:txBody>
      </p:sp>
      <p:pic>
        <p:nvPicPr>
          <p:cNvPr id="313" name="Google Shape;313;p41"/>
          <p:cNvPicPr preferRelativeResize="0"/>
          <p:nvPr/>
        </p:nvPicPr>
        <p:blipFill rotWithShape="1">
          <a:blip r:embed="rId3">
            <a:alphaModFix/>
          </a:blip>
          <a:srcRect b="0" l="0" r="0" t="0"/>
          <a:stretch/>
        </p:blipFill>
        <p:spPr>
          <a:xfrm>
            <a:off x="442818" y="1701789"/>
            <a:ext cx="5351313" cy="3239490"/>
          </a:xfrm>
          <a:prstGeom prst="rect">
            <a:avLst/>
          </a:prstGeom>
          <a:noFill/>
          <a:ln>
            <a:noFill/>
          </a:ln>
        </p:spPr>
      </p:pic>
      <p:pic>
        <p:nvPicPr>
          <p:cNvPr id="314" name="Google Shape;314;p41"/>
          <p:cNvPicPr preferRelativeResize="0"/>
          <p:nvPr/>
        </p:nvPicPr>
        <p:blipFill rotWithShape="1">
          <a:blip r:embed="rId4">
            <a:alphaModFix/>
          </a:blip>
          <a:srcRect b="0" l="0" r="0" t="0"/>
          <a:stretch/>
        </p:blipFill>
        <p:spPr>
          <a:xfrm>
            <a:off x="5943600" y="1573823"/>
            <a:ext cx="5601482" cy="3367456"/>
          </a:xfrm>
          <a:prstGeom prst="rect">
            <a:avLst/>
          </a:prstGeom>
          <a:noFill/>
          <a:ln>
            <a:noFill/>
          </a:ln>
        </p:spPr>
      </p:pic>
      <p:sp>
        <p:nvSpPr>
          <p:cNvPr id="315" name="Google Shape;315;p41"/>
          <p:cNvSpPr/>
          <p:nvPr/>
        </p:nvSpPr>
        <p:spPr>
          <a:xfrm>
            <a:off x="442818" y="5213408"/>
            <a:ext cx="11444382" cy="134164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Decision Tree Regressor model and checked for its evaluation metrics. The model is giving R2 score as 19.14%.</a:t>
            </a:r>
            <a:endParaRPr sz="1400">
              <a:solidFill>
                <a:schemeClr val="dk1"/>
              </a:solidFill>
              <a:latin typeface="Calibri"/>
              <a:ea typeface="Calibri"/>
              <a:cs typeface="Calibri"/>
              <a:sym typeface="Calibri"/>
            </a:endParaRPr>
          </a:p>
          <a:p>
            <a:pPr indent="-285750" lvl="0" marL="285750" marR="0" rtl="0" algn="l">
              <a:spcBef>
                <a:spcPts val="80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913775" y="1"/>
            <a:ext cx="10364451" cy="50995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KNEIGHBORS REGRESSOR</a:t>
            </a:r>
            <a:endParaRPr u="sng"/>
          </a:p>
        </p:txBody>
      </p:sp>
      <p:sp>
        <p:nvSpPr>
          <p:cNvPr id="321" name="Google Shape;321;p42"/>
          <p:cNvSpPr txBox="1"/>
          <p:nvPr>
            <p:ph idx="1" type="body"/>
          </p:nvPr>
        </p:nvSpPr>
        <p:spPr>
          <a:xfrm>
            <a:off x="96715" y="439616"/>
            <a:ext cx="12001500" cy="634804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Kneighbors regressor</a:t>
            </a:r>
            <a:r>
              <a:rPr lang="en-IN" cap="none"/>
              <a:t> is a supervised regression technique based on k-nearest neighbors. The target is predicted by local interpolation of the targets associated of the nearest neighbors in the training set.</a:t>
            </a:r>
            <a:endParaRPr/>
          </a:p>
          <a:p>
            <a:pPr indent="0" lvl="0" marL="0" rtl="0" algn="l">
              <a:lnSpc>
                <a:spcPct val="120000"/>
              </a:lnSpc>
              <a:spcBef>
                <a:spcPts val="1000"/>
              </a:spcBef>
              <a:spcAft>
                <a:spcPts val="0"/>
              </a:spcAft>
              <a:buSzPts val="2000"/>
              <a:buNone/>
            </a:pPr>
            <a:r>
              <a:t/>
            </a:r>
            <a:endParaRPr cap="none"/>
          </a:p>
        </p:txBody>
      </p:sp>
      <p:pic>
        <p:nvPicPr>
          <p:cNvPr id="322" name="Google Shape;322;p42"/>
          <p:cNvPicPr preferRelativeResize="0"/>
          <p:nvPr/>
        </p:nvPicPr>
        <p:blipFill rotWithShape="1">
          <a:blip r:embed="rId3">
            <a:alphaModFix/>
          </a:blip>
          <a:srcRect b="0" l="0" r="0" t="0"/>
          <a:stretch/>
        </p:blipFill>
        <p:spPr>
          <a:xfrm>
            <a:off x="459165" y="1380391"/>
            <a:ext cx="5177670" cy="3481754"/>
          </a:xfrm>
          <a:prstGeom prst="rect">
            <a:avLst/>
          </a:prstGeom>
          <a:noFill/>
          <a:ln>
            <a:noFill/>
          </a:ln>
        </p:spPr>
      </p:pic>
      <p:pic>
        <p:nvPicPr>
          <p:cNvPr id="323" name="Google Shape;323;p42"/>
          <p:cNvPicPr preferRelativeResize="0"/>
          <p:nvPr/>
        </p:nvPicPr>
        <p:blipFill rotWithShape="1">
          <a:blip r:embed="rId4">
            <a:alphaModFix/>
          </a:blip>
          <a:srcRect b="0" l="0" r="0" t="0"/>
          <a:stretch/>
        </p:blipFill>
        <p:spPr>
          <a:xfrm>
            <a:off x="5648165" y="1304959"/>
            <a:ext cx="5630061" cy="3632619"/>
          </a:xfrm>
          <a:prstGeom prst="rect">
            <a:avLst/>
          </a:prstGeom>
          <a:noFill/>
          <a:ln>
            <a:noFill/>
          </a:ln>
        </p:spPr>
      </p:pic>
      <p:sp>
        <p:nvSpPr>
          <p:cNvPr id="324" name="Google Shape;324;p42"/>
          <p:cNvSpPr/>
          <p:nvPr/>
        </p:nvSpPr>
        <p:spPr>
          <a:xfrm>
            <a:off x="459165" y="5245736"/>
            <a:ext cx="11331320"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KNeighbors Regressor model and checked for its evaluation metrics. The model is giving R2 score as 69.31%.</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913775" y="114301"/>
            <a:ext cx="10364451" cy="43082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SUPPORT VECTOR REGRESSOR</a:t>
            </a:r>
            <a:endParaRPr u="sng"/>
          </a:p>
        </p:txBody>
      </p:sp>
      <p:sp>
        <p:nvSpPr>
          <p:cNvPr id="330" name="Google Shape;330;p43"/>
          <p:cNvSpPr txBox="1"/>
          <p:nvPr>
            <p:ph idx="1" type="body"/>
          </p:nvPr>
        </p:nvSpPr>
        <p:spPr>
          <a:xfrm>
            <a:off x="87923" y="545124"/>
            <a:ext cx="11948746" cy="62425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Support-vector</a:t>
            </a:r>
            <a:r>
              <a:rPr lang="en-IN" cap="none"/>
              <a:t> machine constructs a </a:t>
            </a:r>
            <a:r>
              <a:rPr lang="en-IN" u="sng" cap="none">
                <a:solidFill>
                  <a:schemeClr val="hlink"/>
                </a:solidFill>
                <a:hlinkClick r:id="rId3"/>
              </a:rPr>
              <a:t>hyperplane</a:t>
            </a:r>
            <a:r>
              <a:rPr lang="en-IN" cap="none"/>
              <a:t> or set of hyperplanes in a </a:t>
            </a:r>
            <a:r>
              <a:rPr lang="en-IN" u="sng" cap="none">
                <a:solidFill>
                  <a:schemeClr val="hlink"/>
                </a:solidFill>
                <a:hlinkClick r:id="rId4"/>
              </a:rPr>
              <a:t>high-</a:t>
            </a:r>
            <a:r>
              <a:rPr lang="en-IN" cap="none"/>
              <a:t> or infinite-dimensional space, which can be used for </a:t>
            </a:r>
            <a:r>
              <a:rPr lang="en-IN" u="sng" cap="none">
                <a:solidFill>
                  <a:schemeClr val="hlink"/>
                </a:solidFill>
                <a:hlinkClick r:id="rId5"/>
              </a:rPr>
              <a:t>regression</a:t>
            </a:r>
            <a:r>
              <a:rPr lang="en-IN" cap="none"/>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a:solidFill>
                  <a:schemeClr val="hlink"/>
                </a:solidFill>
                <a:hlinkClick r:id="rId6"/>
              </a:rPr>
              <a:t>generalization error</a:t>
            </a:r>
            <a:r>
              <a:rPr lang="en-IN" cap="none"/>
              <a:t> of the regressor.</a:t>
            </a:r>
            <a:endParaRPr/>
          </a:p>
          <a:p>
            <a:pPr indent="0" lvl="0" marL="0" rtl="0" algn="l">
              <a:lnSpc>
                <a:spcPct val="120000"/>
              </a:lnSpc>
              <a:spcBef>
                <a:spcPts val="1000"/>
              </a:spcBef>
              <a:spcAft>
                <a:spcPts val="0"/>
              </a:spcAft>
              <a:buSzPts val="2000"/>
              <a:buNone/>
            </a:pPr>
            <a:r>
              <a:t/>
            </a:r>
            <a:endParaRPr cap="none"/>
          </a:p>
        </p:txBody>
      </p:sp>
      <p:pic>
        <p:nvPicPr>
          <p:cNvPr id="331" name="Google Shape;331;p43"/>
          <p:cNvPicPr preferRelativeResize="0"/>
          <p:nvPr/>
        </p:nvPicPr>
        <p:blipFill rotWithShape="1">
          <a:blip r:embed="rId7">
            <a:alphaModFix/>
          </a:blip>
          <a:srcRect b="0" l="0" r="0" t="0"/>
          <a:stretch/>
        </p:blipFill>
        <p:spPr>
          <a:xfrm>
            <a:off x="325315" y="2412022"/>
            <a:ext cx="5002823" cy="3033347"/>
          </a:xfrm>
          <a:prstGeom prst="rect">
            <a:avLst/>
          </a:prstGeom>
          <a:noFill/>
          <a:ln>
            <a:noFill/>
          </a:ln>
        </p:spPr>
      </p:pic>
      <p:pic>
        <p:nvPicPr>
          <p:cNvPr id="332" name="Google Shape;332;p43"/>
          <p:cNvPicPr preferRelativeResize="0"/>
          <p:nvPr/>
        </p:nvPicPr>
        <p:blipFill rotWithShape="1">
          <a:blip r:embed="rId8">
            <a:alphaModFix/>
          </a:blip>
          <a:srcRect b="0" l="0" r="0" t="0"/>
          <a:stretch/>
        </p:blipFill>
        <p:spPr>
          <a:xfrm>
            <a:off x="5732586" y="2412022"/>
            <a:ext cx="4941276" cy="3034707"/>
          </a:xfrm>
          <a:prstGeom prst="rect">
            <a:avLst/>
          </a:prstGeom>
          <a:noFill/>
          <a:ln>
            <a:noFill/>
          </a:ln>
        </p:spPr>
      </p:pic>
      <p:sp>
        <p:nvSpPr>
          <p:cNvPr id="333" name="Google Shape;333;p43"/>
          <p:cNvSpPr/>
          <p:nvPr/>
        </p:nvSpPr>
        <p:spPr>
          <a:xfrm>
            <a:off x="325315" y="5445369"/>
            <a:ext cx="10952911" cy="127778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Support Vector Regression model and checked for its evaluation metrics. The model is giving R2 score as 0.5658%.</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the model has given.</a:t>
            </a:r>
            <a:endParaRPr sz="1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913775" y="1"/>
            <a:ext cx="10364451" cy="50116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RANDOM FOREST REGRESSOR</a:t>
            </a:r>
            <a:endParaRPr u="sng"/>
          </a:p>
        </p:txBody>
      </p:sp>
      <p:sp>
        <p:nvSpPr>
          <p:cNvPr id="339" name="Google Shape;339;p44"/>
          <p:cNvSpPr txBox="1"/>
          <p:nvPr>
            <p:ph idx="1" type="body"/>
          </p:nvPr>
        </p:nvSpPr>
        <p:spPr>
          <a:xfrm>
            <a:off x="96716" y="501162"/>
            <a:ext cx="12001500" cy="629529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Random forest regressor </a:t>
            </a:r>
            <a:r>
              <a:rPr lang="en-IN" cap="none"/>
              <a:t>is an ensemble technique capable of performing both regression and classification tasks with use of multiple decision trees and a technique called bootstrap aggregation. It improves the predictive accuracy and control over-fitting</a:t>
            </a:r>
            <a:r>
              <a:rPr lang="en-IN"/>
              <a:t>.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pic>
        <p:nvPicPr>
          <p:cNvPr id="340" name="Google Shape;340;p44"/>
          <p:cNvPicPr preferRelativeResize="0"/>
          <p:nvPr/>
        </p:nvPicPr>
        <p:blipFill rotWithShape="1">
          <a:blip r:embed="rId3">
            <a:alphaModFix/>
          </a:blip>
          <a:srcRect b="0" l="0" r="0" t="0"/>
          <a:stretch/>
        </p:blipFill>
        <p:spPr>
          <a:xfrm>
            <a:off x="334109" y="1582614"/>
            <a:ext cx="4712676" cy="3323493"/>
          </a:xfrm>
          <a:prstGeom prst="rect">
            <a:avLst/>
          </a:prstGeom>
          <a:noFill/>
          <a:ln>
            <a:noFill/>
          </a:ln>
        </p:spPr>
      </p:pic>
      <p:pic>
        <p:nvPicPr>
          <p:cNvPr id="341" name="Google Shape;341;p44"/>
          <p:cNvPicPr preferRelativeResize="0"/>
          <p:nvPr/>
        </p:nvPicPr>
        <p:blipFill rotWithShape="1">
          <a:blip r:embed="rId4">
            <a:alphaModFix/>
          </a:blip>
          <a:srcRect b="0" l="0" r="0" t="0"/>
          <a:stretch/>
        </p:blipFill>
        <p:spPr>
          <a:xfrm>
            <a:off x="5284178" y="1459523"/>
            <a:ext cx="5772956" cy="3446584"/>
          </a:xfrm>
          <a:prstGeom prst="rect">
            <a:avLst/>
          </a:prstGeom>
          <a:noFill/>
          <a:ln>
            <a:noFill/>
          </a:ln>
        </p:spPr>
      </p:pic>
      <p:sp>
        <p:nvSpPr>
          <p:cNvPr id="342" name="Google Shape;342;p44"/>
          <p:cNvSpPr/>
          <p:nvPr/>
        </p:nvSpPr>
        <p:spPr>
          <a:xfrm>
            <a:off x="246185" y="5122644"/>
            <a:ext cx="11728938"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Random Forest Regressor model and checked for it evaluation metrics. The model is giving R2 score as 19.14%.</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our model has given.</a:t>
            </a:r>
            <a:r>
              <a:rPr lang="en-IN" sz="1800">
                <a:solidFill>
                  <a:srgbClr val="000000"/>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913775" y="1"/>
            <a:ext cx="10364451" cy="7121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ADA BOOST REGRESSOR</a:t>
            </a:r>
            <a:endParaRPr u="sng"/>
          </a:p>
        </p:txBody>
      </p:sp>
      <p:sp>
        <p:nvSpPr>
          <p:cNvPr id="348" name="Google Shape;348;p45"/>
          <p:cNvSpPr txBox="1"/>
          <p:nvPr>
            <p:ph idx="1" type="body"/>
          </p:nvPr>
        </p:nvSpPr>
        <p:spPr>
          <a:xfrm>
            <a:off x="96715" y="712177"/>
            <a:ext cx="12019085" cy="606669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cap="none"/>
              <a:t>An </a:t>
            </a:r>
            <a:r>
              <a:rPr b="1" lang="en-IN" cap="none"/>
              <a:t>adaboost regressor</a:t>
            </a:r>
            <a:r>
              <a:rPr lang="en-IN" cap="none"/>
              <a:t> is a meta-estimator that begins by fitting a regressor on the original dataset and then fits additional copies of the regressor on the same dataset but where the weights of instances are adjusted according to the error of the current prediction.</a:t>
            </a:r>
            <a:endParaRPr/>
          </a:p>
          <a:p>
            <a:pPr indent="0" lvl="0" marL="0" rtl="0" algn="l">
              <a:lnSpc>
                <a:spcPct val="120000"/>
              </a:lnSpc>
              <a:spcBef>
                <a:spcPts val="1000"/>
              </a:spcBef>
              <a:spcAft>
                <a:spcPts val="0"/>
              </a:spcAft>
              <a:buSzPts val="2000"/>
              <a:buNone/>
            </a:pPr>
            <a:r>
              <a:t/>
            </a:r>
            <a:endParaRPr cap="none"/>
          </a:p>
          <a:p>
            <a:pPr indent="0" lvl="0" marL="0" rtl="0" algn="l">
              <a:lnSpc>
                <a:spcPct val="120000"/>
              </a:lnSpc>
              <a:spcBef>
                <a:spcPts val="1000"/>
              </a:spcBef>
              <a:spcAft>
                <a:spcPts val="0"/>
              </a:spcAft>
              <a:buSzPts val="2000"/>
              <a:buNone/>
            </a:pPr>
            <a:r>
              <a:t/>
            </a:r>
            <a:endParaRPr/>
          </a:p>
        </p:txBody>
      </p:sp>
      <p:pic>
        <p:nvPicPr>
          <p:cNvPr id="349" name="Google Shape;349;p45"/>
          <p:cNvPicPr preferRelativeResize="0"/>
          <p:nvPr/>
        </p:nvPicPr>
        <p:blipFill rotWithShape="1">
          <a:blip r:embed="rId3">
            <a:alphaModFix/>
          </a:blip>
          <a:srcRect b="0" l="0" r="0" t="0"/>
          <a:stretch/>
        </p:blipFill>
        <p:spPr>
          <a:xfrm>
            <a:off x="275404" y="1965002"/>
            <a:ext cx="6160565" cy="3327968"/>
          </a:xfrm>
          <a:prstGeom prst="rect">
            <a:avLst/>
          </a:prstGeom>
          <a:noFill/>
          <a:ln>
            <a:noFill/>
          </a:ln>
        </p:spPr>
      </p:pic>
      <p:pic>
        <p:nvPicPr>
          <p:cNvPr id="350" name="Google Shape;350;p45"/>
          <p:cNvPicPr preferRelativeResize="0"/>
          <p:nvPr/>
        </p:nvPicPr>
        <p:blipFill rotWithShape="1">
          <a:blip r:embed="rId4">
            <a:alphaModFix/>
          </a:blip>
          <a:srcRect b="0" l="0" r="0" t="0"/>
          <a:stretch/>
        </p:blipFill>
        <p:spPr>
          <a:xfrm>
            <a:off x="6539203" y="1424353"/>
            <a:ext cx="5611008" cy="3868617"/>
          </a:xfrm>
          <a:prstGeom prst="rect">
            <a:avLst/>
          </a:prstGeom>
          <a:noFill/>
          <a:ln>
            <a:noFill/>
          </a:ln>
        </p:spPr>
      </p:pic>
      <p:sp>
        <p:nvSpPr>
          <p:cNvPr id="351" name="Google Shape;351;p45"/>
          <p:cNvSpPr/>
          <p:nvPr/>
        </p:nvSpPr>
        <p:spPr>
          <a:xfrm>
            <a:off x="275404" y="5366253"/>
            <a:ext cx="11840396" cy="12777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Ada Boost Regressor model and checked for its evaluation metrics. The model is giving R2 score as 66.30%.</a:t>
            </a:r>
            <a:endParaRPr sz="14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dots are the predictions that our model has given.</a:t>
            </a:r>
            <a:endParaRPr sz="1400">
              <a:solidFill>
                <a:schemeClr val="dk1"/>
              </a:solidFill>
              <a:latin typeface="Calibri"/>
              <a:ea typeface="Calibri"/>
              <a:cs typeface="Calibri"/>
              <a:sym typeface="Calibri"/>
            </a:endParaRPr>
          </a:p>
          <a:p>
            <a:pPr indent="0" lvl="0" marL="914400" marR="0" rtl="0" algn="l">
              <a:lnSpc>
                <a:spcPct val="107000"/>
              </a:lnSpc>
              <a:spcBef>
                <a:spcPts val="0"/>
              </a:spcBef>
              <a:spcAft>
                <a:spcPts val="0"/>
              </a:spcAft>
              <a:buNone/>
            </a:pPr>
            <a:r>
              <a:rPr lang="en-IN" sz="18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913775" y="1"/>
            <a:ext cx="10364451" cy="48357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GRADIENT BOOSTING REGRESSOR</a:t>
            </a:r>
            <a:endParaRPr u="sng"/>
          </a:p>
        </p:txBody>
      </p:sp>
      <p:sp>
        <p:nvSpPr>
          <p:cNvPr id="357" name="Google Shape;357;p46"/>
          <p:cNvSpPr txBox="1"/>
          <p:nvPr>
            <p:ph idx="1" type="body"/>
          </p:nvPr>
        </p:nvSpPr>
        <p:spPr>
          <a:xfrm>
            <a:off x="79131" y="483578"/>
            <a:ext cx="12019084" cy="63128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Gradient boosting regressor</a:t>
            </a:r>
            <a:r>
              <a:rPr lang="en-IN" cap="none"/>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endParaRPr cap="none"/>
          </a:p>
          <a:p>
            <a:pPr indent="0" lvl="0" marL="0" rtl="0" algn="l">
              <a:lnSpc>
                <a:spcPct val="120000"/>
              </a:lnSpc>
              <a:spcBef>
                <a:spcPts val="1000"/>
              </a:spcBef>
              <a:spcAft>
                <a:spcPts val="0"/>
              </a:spcAft>
              <a:buSzPts val="2000"/>
              <a:buNone/>
            </a:pPr>
            <a:r>
              <a:t/>
            </a:r>
            <a:endParaRPr cap="none"/>
          </a:p>
        </p:txBody>
      </p:sp>
      <p:pic>
        <p:nvPicPr>
          <p:cNvPr id="358" name="Google Shape;358;p46"/>
          <p:cNvPicPr preferRelativeResize="0"/>
          <p:nvPr/>
        </p:nvPicPr>
        <p:blipFill rotWithShape="1">
          <a:blip r:embed="rId3">
            <a:alphaModFix/>
          </a:blip>
          <a:srcRect b="0" l="0" r="0" t="0"/>
          <a:stretch/>
        </p:blipFill>
        <p:spPr>
          <a:xfrm>
            <a:off x="342901" y="2069767"/>
            <a:ext cx="5275384" cy="3278113"/>
          </a:xfrm>
          <a:prstGeom prst="rect">
            <a:avLst/>
          </a:prstGeom>
          <a:noFill/>
          <a:ln>
            <a:noFill/>
          </a:ln>
        </p:spPr>
      </p:pic>
      <p:pic>
        <p:nvPicPr>
          <p:cNvPr id="359" name="Google Shape;359;p46"/>
          <p:cNvPicPr preferRelativeResize="0"/>
          <p:nvPr/>
        </p:nvPicPr>
        <p:blipFill rotWithShape="1">
          <a:blip r:embed="rId4">
            <a:alphaModFix/>
          </a:blip>
          <a:srcRect b="0" l="0" r="0" t="0"/>
          <a:stretch/>
        </p:blipFill>
        <p:spPr>
          <a:xfrm>
            <a:off x="5882055" y="1916722"/>
            <a:ext cx="5801535" cy="3431157"/>
          </a:xfrm>
          <a:prstGeom prst="rect">
            <a:avLst/>
          </a:prstGeom>
          <a:noFill/>
          <a:ln>
            <a:noFill/>
          </a:ln>
        </p:spPr>
      </p:pic>
      <p:sp>
        <p:nvSpPr>
          <p:cNvPr id="360" name="Google Shape;360;p46"/>
          <p:cNvSpPr/>
          <p:nvPr/>
        </p:nvSpPr>
        <p:spPr>
          <a:xfrm>
            <a:off x="342902" y="5439374"/>
            <a:ext cx="11553090" cy="136684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Gradient Boosting Regressor model and checked for its evaluation metrics. The model is giving R2 score as 87.01%.</a:t>
            </a:r>
            <a:endParaRPr sz="1400">
              <a:solidFill>
                <a:schemeClr val="dk1"/>
              </a:solidFill>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the dots are the predictions that our model has given</a:t>
            </a:r>
            <a:r>
              <a:rPr lang="en-IN" sz="1800">
                <a:solidFill>
                  <a:srgbClr val="000000"/>
                </a:solidFill>
                <a:latin typeface="Calibri"/>
                <a:ea typeface="Calibri"/>
                <a:cs typeface="Calibri"/>
                <a:sym typeface="Calibri"/>
              </a:rPr>
              <a:t>.</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913775" y="1"/>
            <a:ext cx="10364451" cy="6418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EXTREME GRADIENT BOOSTING (XGB) REGRESSOR</a:t>
            </a:r>
            <a:endParaRPr u="sng"/>
          </a:p>
        </p:txBody>
      </p:sp>
      <p:sp>
        <p:nvSpPr>
          <p:cNvPr id="366" name="Google Shape;366;p47"/>
          <p:cNvSpPr txBox="1"/>
          <p:nvPr>
            <p:ph idx="1" type="body"/>
          </p:nvPr>
        </p:nvSpPr>
        <p:spPr>
          <a:xfrm>
            <a:off x="70338" y="571500"/>
            <a:ext cx="12045462" cy="619857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cap="none"/>
              <a:t>XGB regressor</a:t>
            </a:r>
            <a:r>
              <a:rPr lang="en-IN" cap="none"/>
              <a:t> is a popular supervised machine learning model and it is an implementation of gradient boosting trees algorithm. It is best known to provide better solutions than other machine learning algorithms.</a:t>
            </a:r>
            <a:endParaRPr cap="none"/>
          </a:p>
          <a:p>
            <a:pPr indent="0" lvl="0" marL="0" rtl="0" algn="l">
              <a:lnSpc>
                <a:spcPct val="120000"/>
              </a:lnSpc>
              <a:spcBef>
                <a:spcPts val="1000"/>
              </a:spcBef>
              <a:spcAft>
                <a:spcPts val="0"/>
              </a:spcAft>
              <a:buSzPts val="2000"/>
              <a:buNone/>
            </a:pPr>
            <a:r>
              <a:t/>
            </a:r>
            <a:endParaRPr cap="none"/>
          </a:p>
        </p:txBody>
      </p:sp>
      <p:pic>
        <p:nvPicPr>
          <p:cNvPr id="367" name="Google Shape;367;p47"/>
          <p:cNvPicPr preferRelativeResize="0"/>
          <p:nvPr/>
        </p:nvPicPr>
        <p:blipFill rotWithShape="1">
          <a:blip r:embed="rId3">
            <a:alphaModFix/>
          </a:blip>
          <a:srcRect b="0" l="0" r="0" t="0"/>
          <a:stretch/>
        </p:blipFill>
        <p:spPr>
          <a:xfrm>
            <a:off x="254978" y="1336432"/>
            <a:ext cx="5363307" cy="4167554"/>
          </a:xfrm>
          <a:prstGeom prst="rect">
            <a:avLst/>
          </a:prstGeom>
          <a:noFill/>
          <a:ln>
            <a:noFill/>
          </a:ln>
        </p:spPr>
      </p:pic>
      <p:pic>
        <p:nvPicPr>
          <p:cNvPr id="368" name="Google Shape;368;p47"/>
          <p:cNvPicPr preferRelativeResize="0"/>
          <p:nvPr/>
        </p:nvPicPr>
        <p:blipFill rotWithShape="1">
          <a:blip r:embed="rId4">
            <a:alphaModFix/>
          </a:blip>
          <a:srcRect b="0" l="0" r="0" t="0"/>
          <a:stretch/>
        </p:blipFill>
        <p:spPr>
          <a:xfrm>
            <a:off x="6165581" y="1336432"/>
            <a:ext cx="5611008" cy="4167554"/>
          </a:xfrm>
          <a:prstGeom prst="rect">
            <a:avLst/>
          </a:prstGeom>
          <a:noFill/>
          <a:ln>
            <a:noFill/>
          </a:ln>
        </p:spPr>
      </p:pic>
      <p:sp>
        <p:nvSpPr>
          <p:cNvPr id="369" name="Google Shape;369;p47"/>
          <p:cNvSpPr/>
          <p:nvPr/>
        </p:nvSpPr>
        <p:spPr>
          <a:xfrm>
            <a:off x="254979" y="5664497"/>
            <a:ext cx="11438790"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XGB Regressor model and checked for its evaluation metrics. The model is giving R2 score as 85.62%.</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the dots are the predictions that our model has given.</a:t>
            </a:r>
            <a:endParaRPr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913775" y="1"/>
            <a:ext cx="10364451" cy="7385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INTRODUCTION</a:t>
            </a:r>
            <a:endParaRPr u="sng"/>
          </a:p>
        </p:txBody>
      </p:sp>
      <p:pic>
        <p:nvPicPr>
          <p:cNvPr id="169" name="Google Shape;169;p21"/>
          <p:cNvPicPr preferRelativeResize="0"/>
          <p:nvPr>
            <p:ph idx="1" type="body"/>
          </p:nvPr>
        </p:nvPicPr>
        <p:blipFill rotWithShape="1">
          <a:blip r:embed="rId3">
            <a:alphaModFix/>
          </a:blip>
          <a:srcRect b="0" l="0" r="0" t="0"/>
          <a:stretch/>
        </p:blipFill>
        <p:spPr>
          <a:xfrm>
            <a:off x="7153275" y="645379"/>
            <a:ext cx="5038725" cy="2762250"/>
          </a:xfrm>
          <a:prstGeom prst="rect">
            <a:avLst/>
          </a:prstGeom>
          <a:noFill/>
          <a:ln>
            <a:noFill/>
          </a:ln>
        </p:spPr>
      </p:pic>
      <p:sp>
        <p:nvSpPr>
          <p:cNvPr id="170" name="Google Shape;170;p21"/>
          <p:cNvSpPr/>
          <p:nvPr/>
        </p:nvSpPr>
        <p:spPr>
          <a:xfrm>
            <a:off x="773098" y="888023"/>
            <a:ext cx="7025679" cy="603101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7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Century"/>
                <a:ea typeface="Century"/>
                <a:cs typeface="Century"/>
                <a:sym typeface="Century"/>
              </a:rPr>
              <a:t>Airline industry is one of the most sophisticated in its use of dynamic pricing strategies to maximize revenue, based on proprietary algorithms and hidden variables. That is why the airline companies use complex algorithms to calculate the flight ticket prices. </a:t>
            </a:r>
            <a:endParaRPr/>
          </a:p>
          <a:p>
            <a:pPr indent="-285750" lvl="0" marL="285750" marR="0" rtl="0" algn="just">
              <a:lnSpc>
                <a:spcPct val="107000"/>
              </a:lnSpc>
              <a:spcBef>
                <a:spcPts val="800"/>
              </a:spcBef>
              <a:spcAft>
                <a:spcPts val="0"/>
              </a:spcAft>
              <a:buClr>
                <a:schemeClr val="dk1"/>
              </a:buClr>
              <a:buSzPts val="1800"/>
              <a:buFont typeface="Noto Sans Symbols"/>
              <a:buChar char="✔"/>
            </a:pPr>
            <a:r>
              <a:rPr b="0" i="0" lang="en-IN" sz="1800" u="none" cap="none" strike="noStrike">
                <a:solidFill>
                  <a:schemeClr val="dk1"/>
                </a:solidFill>
                <a:latin typeface="Century"/>
                <a:ea typeface="Century"/>
                <a:cs typeface="Century"/>
                <a:sym typeface="Century"/>
              </a:rPr>
              <a:t>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arrival time and time of the day it will give the best time to buy the ticket.</a:t>
            </a:r>
            <a:endParaRPr/>
          </a:p>
          <a:p>
            <a:pPr indent="-285750" lvl="0" marL="285750" marR="0" rtl="0" algn="just">
              <a:lnSpc>
                <a:spcPct val="107000"/>
              </a:lnSpc>
              <a:spcBef>
                <a:spcPts val="800"/>
              </a:spcBef>
              <a:spcAft>
                <a:spcPts val="0"/>
              </a:spcAft>
              <a:buClr>
                <a:schemeClr val="dk1"/>
              </a:buClr>
              <a:buSzPts val="1800"/>
              <a:buFont typeface="Noto Sans Symbols"/>
              <a:buChar char="✔"/>
            </a:pPr>
            <a:r>
              <a:rPr b="0" i="0" lang="en-IN" sz="1800" u="none" cap="none" strike="noStrike">
                <a:solidFill>
                  <a:schemeClr val="dk1"/>
                </a:solidFill>
                <a:latin typeface="Century"/>
                <a:ea typeface="Century"/>
                <a:cs typeface="Century"/>
                <a:sym typeface="Century"/>
              </a:rPr>
              <a:t>Nowadays, the number of people using flights has increased significantly. </a:t>
            </a:r>
            <a:r>
              <a:rPr b="0" i="0" lang="en-IN" sz="1800" u="none" cap="none" strike="noStrike">
                <a:solidFill>
                  <a:srgbClr val="000000"/>
                </a:solidFill>
                <a:latin typeface="Century"/>
                <a:ea typeface="Century"/>
                <a:cs typeface="Century"/>
                <a:sym typeface="Century"/>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b="0" i="0" sz="1800" u="none" cap="none" strike="noStrike">
              <a:solidFill>
                <a:schemeClr val="dk1"/>
              </a:solidFill>
              <a:latin typeface="Century"/>
              <a:ea typeface="Century"/>
              <a:cs typeface="Century"/>
              <a:sym typeface="Century"/>
            </a:endParaRPr>
          </a:p>
          <a:p>
            <a:pPr indent="-171450" lvl="0" marL="285750" marR="0" rtl="0" algn="just">
              <a:lnSpc>
                <a:spcPct val="107000"/>
              </a:lnSpc>
              <a:spcBef>
                <a:spcPts val="800"/>
              </a:spcBef>
              <a:spcAft>
                <a:spcPts val="0"/>
              </a:spcAft>
              <a:buClr>
                <a:schemeClr val="dk1"/>
              </a:buClr>
              <a:buSzPts val="1800"/>
              <a:buFont typeface="Noto Sans Symbols"/>
              <a:buNone/>
            </a:pPr>
            <a:r>
              <a:t/>
            </a:r>
            <a:endParaRPr b="0" i="0" sz="1800" u="none" cap="none" strike="noStrike">
              <a:solidFill>
                <a:schemeClr val="dk1"/>
              </a:solidFill>
              <a:latin typeface="Century"/>
              <a:ea typeface="Century"/>
              <a:cs typeface="Century"/>
              <a:sym typeface="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913775" y="1"/>
            <a:ext cx="10364451" cy="5978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STOCHASTIC GRADIENT DESCENT (SGD) REGRESSOR</a:t>
            </a:r>
            <a:endParaRPr u="sng"/>
          </a:p>
        </p:txBody>
      </p:sp>
      <p:sp>
        <p:nvSpPr>
          <p:cNvPr id="375" name="Google Shape;375;p48"/>
          <p:cNvSpPr txBox="1"/>
          <p:nvPr>
            <p:ph idx="1" type="body"/>
          </p:nvPr>
        </p:nvSpPr>
        <p:spPr>
          <a:xfrm>
            <a:off x="0" y="518745"/>
            <a:ext cx="12027877" cy="618978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cap="none"/>
              <a:t>The </a:t>
            </a:r>
            <a:r>
              <a:rPr b="1" lang="en-IN" u="sng" cap="none">
                <a:solidFill>
                  <a:schemeClr val="hlink"/>
                </a:solidFill>
                <a:hlinkClick r:id="rId3"/>
              </a:rPr>
              <a:t>sgdregressor</a:t>
            </a:r>
            <a:r>
              <a:rPr lang="en-IN" cap="none"/>
              <a:t> implements a plain stochastic gradient descent learning routine which supports different loss functions and penalties to fit linear regression models. </a:t>
            </a:r>
            <a:r>
              <a:rPr lang="en-IN" u="sng" cap="none">
                <a:solidFill>
                  <a:schemeClr val="hlink"/>
                </a:solidFill>
                <a:hlinkClick r:id="rId4"/>
              </a:rPr>
              <a:t>Sgdregressor</a:t>
            </a:r>
            <a:r>
              <a:rPr lang="en-IN" cap="none"/>
              <a:t> is well suited for regression problems with a large number of training samples.</a:t>
            </a:r>
            <a:endParaRPr/>
          </a:p>
          <a:p>
            <a:pPr indent="0" lvl="0" marL="0" rtl="0" algn="l">
              <a:lnSpc>
                <a:spcPct val="120000"/>
              </a:lnSpc>
              <a:spcBef>
                <a:spcPts val="1000"/>
              </a:spcBef>
              <a:spcAft>
                <a:spcPts val="0"/>
              </a:spcAft>
              <a:buSzPts val="2000"/>
              <a:buNone/>
            </a:pPr>
            <a:r>
              <a:t/>
            </a:r>
            <a:endParaRPr cap="none"/>
          </a:p>
        </p:txBody>
      </p:sp>
      <p:pic>
        <p:nvPicPr>
          <p:cNvPr id="376" name="Google Shape;376;p48"/>
          <p:cNvPicPr preferRelativeResize="0"/>
          <p:nvPr/>
        </p:nvPicPr>
        <p:blipFill rotWithShape="1">
          <a:blip r:embed="rId5">
            <a:alphaModFix/>
          </a:blip>
          <a:srcRect b="0" l="0" r="0" t="0"/>
          <a:stretch/>
        </p:blipFill>
        <p:spPr>
          <a:xfrm>
            <a:off x="175847" y="1820008"/>
            <a:ext cx="5495192" cy="3727938"/>
          </a:xfrm>
          <a:prstGeom prst="rect">
            <a:avLst/>
          </a:prstGeom>
          <a:noFill/>
          <a:ln>
            <a:noFill/>
          </a:ln>
        </p:spPr>
      </p:pic>
      <p:pic>
        <p:nvPicPr>
          <p:cNvPr id="377" name="Google Shape;377;p48"/>
          <p:cNvPicPr preferRelativeResize="0"/>
          <p:nvPr/>
        </p:nvPicPr>
        <p:blipFill rotWithShape="1">
          <a:blip r:embed="rId6">
            <a:alphaModFix/>
          </a:blip>
          <a:srcRect b="0" l="0" r="0" t="0"/>
          <a:stretch/>
        </p:blipFill>
        <p:spPr>
          <a:xfrm>
            <a:off x="5571955" y="1723294"/>
            <a:ext cx="5706271" cy="3851030"/>
          </a:xfrm>
          <a:prstGeom prst="rect">
            <a:avLst/>
          </a:prstGeom>
          <a:noFill/>
          <a:ln>
            <a:noFill/>
          </a:ln>
        </p:spPr>
      </p:pic>
      <p:sp>
        <p:nvSpPr>
          <p:cNvPr id="378" name="Google Shape;378;p48"/>
          <p:cNvSpPr/>
          <p:nvPr/>
        </p:nvSpPr>
        <p:spPr>
          <a:xfrm>
            <a:off x="175847" y="5627078"/>
            <a:ext cx="11271738" cy="98142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Created SGDRegressor model and checked for its evaluation metrics. The model is giving R2 score as 19.10%.</a:t>
            </a:r>
            <a:endParaRPr sz="1400">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From the graph we can observe how our model is mapping. In the graph we can observe the straight line which is our actual dataset and the dots are the predictions that our model has given.</a:t>
            </a:r>
            <a:endParaRPr sz="1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913775" y="79132"/>
            <a:ext cx="10364451" cy="571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SAVING THE SELECTED MODEL</a:t>
            </a:r>
            <a:endParaRPr u="sng"/>
          </a:p>
        </p:txBody>
      </p:sp>
      <p:sp>
        <p:nvSpPr>
          <p:cNvPr id="384" name="Google Shape;384;p49"/>
          <p:cNvSpPr txBox="1"/>
          <p:nvPr>
            <p:ph idx="1" type="body"/>
          </p:nvPr>
        </p:nvSpPr>
        <p:spPr>
          <a:xfrm>
            <a:off x="272561" y="589085"/>
            <a:ext cx="11816861" cy="618978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IN"/>
              <a:t>MODEL SELECTION:</a:t>
            </a:r>
            <a:r>
              <a:rPr lang="en-IN"/>
              <a:t>   </a:t>
            </a:r>
            <a:endParaRPr/>
          </a:p>
          <a:p>
            <a:pPr indent="0" lvl="0" marL="0" rtl="0" algn="l">
              <a:lnSpc>
                <a:spcPct val="120000"/>
              </a:lnSpc>
              <a:spcBef>
                <a:spcPts val="1000"/>
              </a:spcBef>
              <a:spcAft>
                <a:spcPts val="0"/>
              </a:spcAft>
              <a:buSzPts val="2000"/>
              <a:buNone/>
            </a:pPr>
            <a:r>
              <a:rPr lang="en-IN" cap="none"/>
              <a:t>From the above created models, we can conclude that “gradient boosting regressor” as the best fitting model as it is giving high R2 score and low MAE, MSE and RMSE values.</a:t>
            </a:r>
            <a:endParaRPr/>
          </a:p>
          <a:p>
            <a:pPr indent="-228600" lvl="0" marL="228600" rtl="0" algn="l">
              <a:lnSpc>
                <a:spcPct val="120000"/>
              </a:lnSpc>
              <a:spcBef>
                <a:spcPts val="1000"/>
              </a:spcBef>
              <a:spcAft>
                <a:spcPts val="0"/>
              </a:spcAft>
              <a:buSzPts val="2000"/>
              <a:buChar char="•"/>
            </a:pPr>
            <a:r>
              <a:rPr b="1" lang="en-IN" cap="none"/>
              <a:t>MODEL SAVING:</a:t>
            </a:r>
            <a:endParaRPr/>
          </a:p>
          <a:p>
            <a:pPr indent="0" lvl="0" marL="0" rtl="0" algn="l">
              <a:lnSpc>
                <a:spcPct val="120000"/>
              </a:lnSpc>
              <a:spcBef>
                <a:spcPts val="1000"/>
              </a:spcBef>
              <a:spcAft>
                <a:spcPts val="0"/>
              </a:spcAft>
              <a:buSzPts val="2000"/>
              <a:buNone/>
            </a:pPr>
            <a:r>
              <a:t/>
            </a:r>
            <a:endParaRPr b="1" cap="none"/>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b="1" lang="en-IN"/>
              <a:t>PREDICTION FROM SAVED MODEL:</a:t>
            </a:r>
            <a:endParaRPr/>
          </a:p>
          <a:p>
            <a:pPr indent="0" lvl="0" marL="0" rtl="0" algn="l">
              <a:lnSpc>
                <a:spcPct val="120000"/>
              </a:lnSpc>
              <a:spcBef>
                <a:spcPts val="1000"/>
              </a:spcBef>
              <a:spcAft>
                <a:spcPts val="0"/>
              </a:spcAft>
              <a:buSzPts val="2000"/>
              <a:buNone/>
            </a:pPr>
            <a:r>
              <a:t/>
            </a:r>
            <a:endParaRPr b="1"/>
          </a:p>
        </p:txBody>
      </p:sp>
      <p:pic>
        <p:nvPicPr>
          <p:cNvPr id="385" name="Google Shape;385;p49"/>
          <p:cNvPicPr preferRelativeResize="0"/>
          <p:nvPr/>
        </p:nvPicPr>
        <p:blipFill rotWithShape="1">
          <a:blip r:embed="rId3">
            <a:alphaModFix/>
          </a:blip>
          <a:srcRect b="0" l="0" r="0" t="0"/>
          <a:stretch/>
        </p:blipFill>
        <p:spPr>
          <a:xfrm>
            <a:off x="1485900" y="2540179"/>
            <a:ext cx="6752492" cy="1099836"/>
          </a:xfrm>
          <a:prstGeom prst="rect">
            <a:avLst/>
          </a:prstGeom>
          <a:noFill/>
          <a:ln>
            <a:noFill/>
          </a:ln>
        </p:spPr>
      </p:pic>
      <p:pic>
        <p:nvPicPr>
          <p:cNvPr id="386" name="Google Shape;386;p49"/>
          <p:cNvPicPr preferRelativeResize="0"/>
          <p:nvPr/>
        </p:nvPicPr>
        <p:blipFill rotWithShape="1">
          <a:blip r:embed="rId4">
            <a:alphaModFix/>
          </a:blip>
          <a:srcRect b="0" l="0" r="0" t="0"/>
          <a:stretch/>
        </p:blipFill>
        <p:spPr>
          <a:xfrm>
            <a:off x="4477885" y="3815862"/>
            <a:ext cx="7611537" cy="29630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913775" y="1"/>
            <a:ext cx="10364451" cy="51874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CONCLUSION</a:t>
            </a:r>
            <a:endParaRPr u="sng"/>
          </a:p>
        </p:txBody>
      </p:sp>
      <p:sp>
        <p:nvSpPr>
          <p:cNvPr id="392" name="Google Shape;392;p50"/>
          <p:cNvSpPr txBox="1"/>
          <p:nvPr>
            <p:ph idx="1" type="body"/>
          </p:nvPr>
        </p:nvSpPr>
        <p:spPr>
          <a:xfrm>
            <a:off x="87923" y="518746"/>
            <a:ext cx="11975123" cy="6233746"/>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just">
              <a:lnSpc>
                <a:spcPct val="120000"/>
              </a:lnSpc>
              <a:spcBef>
                <a:spcPts val="0"/>
              </a:spcBef>
              <a:spcAft>
                <a:spcPts val="0"/>
              </a:spcAft>
              <a:buSzPct val="100000"/>
              <a:buFont typeface="Noto Sans Symbols"/>
              <a:buChar char="⮚"/>
            </a:pPr>
            <a:r>
              <a:rPr lang="en-IN" cap="none">
                <a:latin typeface="Century"/>
                <a:ea typeface="Century"/>
                <a:cs typeface="Century"/>
                <a:sym typeface="Century"/>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First we collected the flights data from websites like </a:t>
            </a:r>
            <a:r>
              <a:rPr lang="en-IN" u="sng" cap="none">
                <a:solidFill>
                  <a:schemeClr val="hlink"/>
                </a:solidFill>
                <a:latin typeface="Century"/>
                <a:ea typeface="Century"/>
                <a:cs typeface="Century"/>
                <a:sym typeface="Century"/>
                <a:hlinkClick r:id="rId3"/>
              </a:rPr>
              <a:t>www.yatra.com</a:t>
            </a:r>
            <a:r>
              <a:rPr lang="en-IN" cap="none">
                <a:latin typeface="Century"/>
                <a:ea typeface="Century"/>
                <a:cs typeface="Century"/>
                <a:sym typeface="Century"/>
              </a:rPr>
              <a:t>, </a:t>
            </a:r>
            <a:r>
              <a:rPr lang="en-IN" u="sng" cap="none">
                <a:solidFill>
                  <a:schemeClr val="hlink"/>
                </a:solidFill>
                <a:latin typeface="Century"/>
                <a:ea typeface="Century"/>
                <a:cs typeface="Century"/>
                <a:sym typeface="Century"/>
                <a:hlinkClick r:id="rId4"/>
              </a:rPr>
              <a:t>www.makemytrip.com</a:t>
            </a:r>
            <a:r>
              <a:rPr lang="en-IN" cap="none">
                <a:latin typeface="Century"/>
                <a:ea typeface="Century"/>
                <a:cs typeface="Century"/>
                <a:sym typeface="Century"/>
              </a:rPr>
              <a:t>, </a:t>
            </a:r>
            <a:r>
              <a:rPr lang="en-IN" u="sng" cap="none">
                <a:solidFill>
                  <a:schemeClr val="hlink"/>
                </a:solidFill>
                <a:latin typeface="Century"/>
                <a:ea typeface="Century"/>
                <a:cs typeface="Century"/>
                <a:sym typeface="Century"/>
                <a:hlinkClick r:id="rId5"/>
              </a:rPr>
              <a:t>www.tripodeal.com</a:t>
            </a:r>
            <a:r>
              <a:rPr lang="en-IN" cap="none">
                <a:latin typeface="Century"/>
                <a:ea typeface="Century"/>
                <a:cs typeface="Century"/>
                <a:sym typeface="Century"/>
              </a:rPr>
              <a:t>, </a:t>
            </a:r>
            <a:r>
              <a:rPr lang="en-IN" u="sng" cap="none">
                <a:solidFill>
                  <a:schemeClr val="hlink"/>
                </a:solidFill>
                <a:latin typeface="Century"/>
                <a:ea typeface="Century"/>
                <a:cs typeface="Century"/>
                <a:sym typeface="Century"/>
                <a:hlinkClick r:id="rId6"/>
              </a:rPr>
              <a:t>www.vimaansafar.com</a:t>
            </a:r>
            <a:r>
              <a:rPr lang="en-IN" cap="none">
                <a:latin typeface="Century"/>
                <a:ea typeface="Century"/>
                <a:cs typeface="Century"/>
                <a:sym typeface="Century"/>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Then we loaded the dataset and have done data cleaning, eda process and pre-processing techniques like checking outliers, skewness, correlation, scaling data etc. And got better insights from data visualization.</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From the visualizations we got to know that flight ticket prices change during morning and evening time of the day. </a:t>
            </a:r>
            <a:r>
              <a:rPr lang="en-IN" cap="none">
                <a:latin typeface="Century"/>
                <a:ea typeface="Century"/>
                <a:cs typeface="Century"/>
                <a:sym typeface="Century"/>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spicejet airways almost having same ticket fares. </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After separating our train and test data, we started running different ml regression algorithms to find out the best performing model on the basis of different metrics like r2 score mae, mse, rmse. We got Gradient Boosting regressor as the best model among all the models. </a:t>
            </a:r>
            <a:endParaRPr cap="non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1"/>
          <p:cNvPicPr preferRelativeResize="0"/>
          <p:nvPr/>
        </p:nvPicPr>
        <p:blipFill rotWithShape="1">
          <a:blip r:embed="rId3">
            <a:alphaModFix/>
          </a:blip>
          <a:srcRect b="0" l="0" r="0" t="0"/>
          <a:stretch/>
        </p:blipFill>
        <p:spPr>
          <a:xfrm>
            <a:off x="2505808" y="905608"/>
            <a:ext cx="7192107"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913775" y="1"/>
            <a:ext cx="10364451" cy="633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PROBLEM STATEMENT</a:t>
            </a:r>
            <a:endParaRPr u="sng"/>
          </a:p>
        </p:txBody>
      </p:sp>
      <p:sp>
        <p:nvSpPr>
          <p:cNvPr id="176" name="Google Shape;176;p22"/>
          <p:cNvSpPr txBox="1"/>
          <p:nvPr>
            <p:ph idx="1" type="body"/>
          </p:nvPr>
        </p:nvSpPr>
        <p:spPr>
          <a:xfrm>
            <a:off x="913773" y="712178"/>
            <a:ext cx="10612941" cy="5785337"/>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IN" cap="none">
                <a:latin typeface="Century"/>
                <a:ea typeface="Century"/>
                <a:cs typeface="Century"/>
                <a:sym typeface="Century"/>
              </a:rPr>
              <a:t>Anyone who has booked a flight ticket knows how unexpectedly the prices vary. The cheapest available ticket on a given flight gets more and less expensive over time. This usually happens as an attempt to maximize revenue based on -</a:t>
            </a:r>
            <a:endParaRPr/>
          </a:p>
          <a:p>
            <a:pPr indent="-228600" lvl="0" marL="228600" rtl="0" algn="just">
              <a:lnSpc>
                <a:spcPct val="107000"/>
              </a:lnSpc>
              <a:spcBef>
                <a:spcPts val="1200"/>
              </a:spcBef>
              <a:spcAft>
                <a:spcPts val="0"/>
              </a:spcAft>
              <a:buSzPts val="2000"/>
              <a:buChar char="•"/>
            </a:pPr>
            <a:r>
              <a:rPr lang="en-IN" cap="none">
                <a:latin typeface="Century"/>
                <a:ea typeface="Century"/>
                <a:cs typeface="Century"/>
                <a:sym typeface="Century"/>
              </a:rPr>
              <a:t>1. Time of purchase patterns (making sure last-minute purchases are expensive).</a:t>
            </a:r>
            <a:endParaRPr cap="none">
              <a:latin typeface="Century"/>
              <a:ea typeface="Century"/>
              <a:cs typeface="Century"/>
              <a:sym typeface="Century"/>
            </a:endParaRPr>
          </a:p>
          <a:p>
            <a:pPr indent="-228600" lvl="0" marL="228600" rtl="0" algn="just">
              <a:lnSpc>
                <a:spcPct val="107000"/>
              </a:lnSpc>
              <a:spcBef>
                <a:spcPts val="2000"/>
              </a:spcBef>
              <a:spcAft>
                <a:spcPts val="0"/>
              </a:spcAft>
              <a:buSzPts val="2000"/>
              <a:buChar char="•"/>
            </a:pPr>
            <a:r>
              <a:rPr lang="en-IN" cap="none">
                <a:latin typeface="Century"/>
                <a:ea typeface="Century"/>
                <a:cs typeface="Century"/>
                <a:sym typeface="Century"/>
              </a:rPr>
              <a:t>2. Keeping the flight as full as they want it (raising prices on a flight which is filling up in order to reduce sales and hold back inventory for those expensive last-minute expensive purchases).</a:t>
            </a:r>
            <a:endParaRPr/>
          </a:p>
          <a:p>
            <a:pPr indent="-228600" lvl="0" marL="228600" rtl="0" algn="just">
              <a:lnSpc>
                <a:spcPct val="107000"/>
              </a:lnSpc>
              <a:spcBef>
                <a:spcPts val="2000"/>
              </a:spcBef>
              <a:spcAft>
                <a:spcPts val="0"/>
              </a:spcAft>
              <a:buSzPts val="2800"/>
              <a:buChar char="•"/>
            </a:pPr>
            <a:r>
              <a:rPr b="1" lang="en-IN" sz="2800" cap="none">
                <a:latin typeface="Century"/>
                <a:ea typeface="Century"/>
                <a:cs typeface="Century"/>
                <a:sym typeface="Century"/>
              </a:rPr>
              <a:t>Business goal: </a:t>
            </a:r>
            <a:r>
              <a:rPr lang="en-IN" cap="none">
                <a:solidFill>
                  <a:srgbClr val="292929"/>
                </a:solidFill>
                <a:latin typeface="Century"/>
                <a:ea typeface="Century"/>
                <a:cs typeface="Century"/>
                <a:sym typeface="Century"/>
              </a:rPr>
              <a:t>the main aim of this project is to predict the price of flight tickets based on various features. </a:t>
            </a:r>
            <a:r>
              <a:rPr lang="en-IN" cap="none">
                <a:latin typeface="Century"/>
                <a:ea typeface="Century"/>
                <a:cs typeface="Century"/>
                <a:sym typeface="Century"/>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a:solidFill>
                  <a:srgbClr val="000000"/>
                </a:solidFill>
                <a:latin typeface="Century"/>
                <a:ea typeface="Century"/>
                <a:cs typeface="Century"/>
                <a:sym typeface="Century"/>
              </a:rPr>
              <a:t>t. </a:t>
            </a:r>
            <a:r>
              <a:rPr lang="en-IN" cap="none">
                <a:latin typeface="Century"/>
                <a:ea typeface="Century"/>
                <a:cs typeface="Century"/>
                <a:sym typeface="Century"/>
              </a:rPr>
              <a:t>So, we will deploy an machine learning model for flight ticket price prediction and analysis. This model will provide the approximate selling price for the flight tickets based on different features.</a:t>
            </a:r>
            <a:endParaRPr/>
          </a:p>
          <a:p>
            <a:pPr indent="-101600" lvl="0" marL="228600" rtl="0" algn="just">
              <a:lnSpc>
                <a:spcPct val="107000"/>
              </a:lnSpc>
              <a:spcBef>
                <a:spcPts val="1800"/>
              </a:spcBef>
              <a:spcAft>
                <a:spcPts val="0"/>
              </a:spcAft>
              <a:buSzPts val="2000"/>
              <a:buNone/>
            </a:pPr>
            <a:r>
              <a:t/>
            </a:r>
            <a:endParaRPr cap="non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913775" y="1"/>
            <a:ext cx="10364451" cy="6594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PROBLEM UNDERSTANDING</a:t>
            </a:r>
            <a:endParaRPr u="sng"/>
          </a:p>
        </p:txBody>
      </p:sp>
      <p:sp>
        <p:nvSpPr>
          <p:cNvPr id="182" name="Google Shape;182;p23"/>
          <p:cNvSpPr txBox="1"/>
          <p:nvPr>
            <p:ph idx="1" type="body"/>
          </p:nvPr>
        </p:nvSpPr>
        <p:spPr>
          <a:xfrm>
            <a:off x="562708" y="1063870"/>
            <a:ext cx="10785231" cy="51317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cap="none">
                <a:latin typeface="Century"/>
                <a:ea typeface="Century"/>
                <a:cs typeface="Century"/>
                <a:sym typeface="Century"/>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a:p>
          <a:p>
            <a:pPr indent="-228600" lvl="0" marL="228600" rtl="0" algn="l">
              <a:lnSpc>
                <a:spcPct val="120000"/>
              </a:lnSpc>
              <a:spcBef>
                <a:spcPts val="1000"/>
              </a:spcBef>
              <a:spcAft>
                <a:spcPts val="0"/>
              </a:spcAft>
              <a:buSzPts val="2000"/>
              <a:buChar char="•"/>
            </a:pPr>
            <a:r>
              <a:rPr lang="en-IN" cap="none">
                <a:latin typeface="Century"/>
                <a:ea typeface="Century"/>
                <a:cs typeface="Century"/>
                <a:sym typeface="Century"/>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a:latin typeface="Century"/>
                <a:ea typeface="Century"/>
                <a:cs typeface="Century"/>
                <a:sym typeface="Century"/>
              </a:rPr>
              <a:t>.</a:t>
            </a:r>
            <a:endParaRPr/>
          </a:p>
          <a:p>
            <a:pPr indent="-101600" lvl="0" marL="228600" rtl="0" algn="l">
              <a:lnSpc>
                <a:spcPct val="120000"/>
              </a:lnSpc>
              <a:spcBef>
                <a:spcPts val="1000"/>
              </a:spcBef>
              <a:spcAft>
                <a:spcPts val="0"/>
              </a:spcAft>
              <a:buSzPts val="2000"/>
              <a:buNone/>
            </a:pPr>
            <a:r>
              <a:t/>
            </a:r>
            <a:endParaRPr cap="non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913775" y="1"/>
            <a:ext cx="10364451" cy="5802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IN" u="sng"/>
              <a:t>BENEFITS OF FLIGHT PRICE PREDICTION</a:t>
            </a:r>
            <a:endParaRPr u="sng"/>
          </a:p>
        </p:txBody>
      </p:sp>
      <p:sp>
        <p:nvSpPr>
          <p:cNvPr id="188" name="Google Shape;188;p24"/>
          <p:cNvSpPr txBox="1"/>
          <p:nvPr>
            <p:ph idx="1" type="body"/>
          </p:nvPr>
        </p:nvSpPr>
        <p:spPr>
          <a:xfrm>
            <a:off x="913774" y="861646"/>
            <a:ext cx="10363826" cy="592601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20000"/>
              </a:lnSpc>
              <a:spcBef>
                <a:spcPts val="0"/>
              </a:spcBef>
              <a:spcAft>
                <a:spcPts val="0"/>
              </a:spcAft>
              <a:buSzPts val="2000"/>
              <a:buChar char="•"/>
            </a:pPr>
            <a:r>
              <a:rPr lang="en-IN" cap="none">
                <a:latin typeface="Century"/>
                <a:ea typeface="Century"/>
                <a:cs typeface="Century"/>
                <a:sym typeface="Century"/>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endParaRPr/>
          </a:p>
          <a:p>
            <a:pPr indent="-228600" lvl="0" marL="228600" rtl="0" algn="just">
              <a:lnSpc>
                <a:spcPct val="120000"/>
              </a:lnSpc>
              <a:spcBef>
                <a:spcPts val="1000"/>
              </a:spcBef>
              <a:spcAft>
                <a:spcPts val="0"/>
              </a:spcAft>
              <a:buSzPts val="2000"/>
              <a:buChar char="•"/>
            </a:pPr>
            <a:r>
              <a:rPr lang="en-IN" cap="none">
                <a:latin typeface="Century"/>
                <a:ea typeface="Century"/>
                <a:cs typeface="Century"/>
                <a:sym typeface="Century"/>
              </a:rPr>
              <a:t>There are two main use cases of flight price prediction in the travel industry. Otas and other travel platforms integrate this feature to attract more visitors looking for the best rates. Airlines employ the technology to forecast rates of competitors and adjust their pricing strategies</a:t>
            </a:r>
            <a:r>
              <a:rPr lang="en-IN">
                <a:latin typeface="Century"/>
                <a:ea typeface="Century"/>
                <a:cs typeface="Century"/>
                <a:sym typeface="Century"/>
              </a:rPr>
              <a:t> </a:t>
            </a:r>
            <a:r>
              <a:rPr lang="en-IN" cap="none">
                <a:latin typeface="Century"/>
                <a:ea typeface="Century"/>
                <a:cs typeface="Century"/>
                <a:sym typeface="Century"/>
              </a:rPr>
              <a:t>accordingly</a:t>
            </a:r>
            <a:r>
              <a:rPr lang="en-IN">
                <a:latin typeface="Century"/>
                <a:ea typeface="Century"/>
                <a:cs typeface="Century"/>
                <a:sym typeface="Century"/>
              </a:rPr>
              <a:t>.</a:t>
            </a:r>
            <a:endParaRPr/>
          </a:p>
          <a:p>
            <a:pPr indent="-228600" lvl="0" marL="228600" rtl="0" algn="just">
              <a:lnSpc>
                <a:spcPct val="120000"/>
              </a:lnSpc>
              <a:spcBef>
                <a:spcPts val="1000"/>
              </a:spcBef>
              <a:spcAft>
                <a:spcPts val="0"/>
              </a:spcAft>
              <a:buSzPts val="2000"/>
              <a:buChar char="•"/>
            </a:pPr>
            <a:r>
              <a:rPr lang="en-IN" cap="none">
                <a:solidFill>
                  <a:srgbClr val="000000"/>
                </a:solidFill>
                <a:latin typeface="Century"/>
                <a:ea typeface="Century"/>
                <a:cs typeface="Century"/>
                <a:sym typeface="Century"/>
              </a:rPr>
              <a:t>A passenger-side predictor proposed by an OTA suggests the best time to buy a ticket so that travelers can make informed decisions. Carriers, on their end, try to find out the optimal price they should set to maximize revenue while remaining competitive.</a:t>
            </a:r>
            <a:endParaRPr cap="none">
              <a:latin typeface="Century"/>
              <a:ea typeface="Century"/>
              <a:cs typeface="Century"/>
              <a:sym typeface="Century"/>
            </a:endParaRPr>
          </a:p>
          <a:p>
            <a:pPr indent="-101600" lvl="0" marL="228600" rtl="0" algn="just">
              <a:lnSpc>
                <a:spcPct val="120000"/>
              </a:lnSpc>
              <a:spcBef>
                <a:spcPts val="1000"/>
              </a:spcBef>
              <a:spcAft>
                <a:spcPts val="0"/>
              </a:spcAft>
              <a:buSzPts val="2000"/>
              <a:buNone/>
            </a:pPr>
            <a:r>
              <a:t/>
            </a:r>
            <a:endParaRPr>
              <a:latin typeface="Century"/>
              <a:ea typeface="Century"/>
              <a:cs typeface="Century"/>
              <a:sym typeface="Century"/>
            </a:endParaRPr>
          </a:p>
          <a:p>
            <a:pPr indent="-101600" lvl="0" marL="228600" rtl="0" algn="just">
              <a:lnSpc>
                <a:spcPct val="120000"/>
              </a:lnSpc>
              <a:spcBef>
                <a:spcPts val="1000"/>
              </a:spcBef>
              <a:spcAft>
                <a:spcPts val="0"/>
              </a:spcAft>
              <a:buSzPts val="2000"/>
              <a:buNone/>
            </a:pPr>
            <a:r>
              <a:t/>
            </a:r>
            <a:endParaRPr>
              <a:latin typeface="Century"/>
              <a:ea typeface="Century"/>
              <a:cs typeface="Century"/>
              <a:sym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913775" y="1"/>
            <a:ext cx="10364451" cy="7209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DATA ANALYSIS AND MODEL BUILDING FLOWCHART</a:t>
            </a:r>
            <a:endParaRPr u="sng"/>
          </a:p>
        </p:txBody>
      </p:sp>
      <p:pic>
        <p:nvPicPr>
          <p:cNvPr id="194" name="Google Shape;194;p25"/>
          <p:cNvPicPr preferRelativeResize="0"/>
          <p:nvPr>
            <p:ph idx="1" type="body"/>
          </p:nvPr>
        </p:nvPicPr>
        <p:blipFill rotWithShape="1">
          <a:blip r:embed="rId3">
            <a:alphaModFix/>
          </a:blip>
          <a:srcRect b="0" l="0" r="0" t="0"/>
          <a:stretch/>
        </p:blipFill>
        <p:spPr>
          <a:xfrm>
            <a:off x="1044363" y="720725"/>
            <a:ext cx="10103274" cy="5926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913775" y="1"/>
            <a:ext cx="10364451" cy="5890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IN" u="sng"/>
              <a:t>EXPLORATORY DATA ANALYSIS (EDA) STEPS</a:t>
            </a:r>
            <a:endParaRPr u="sng"/>
          </a:p>
        </p:txBody>
      </p:sp>
      <p:sp>
        <p:nvSpPr>
          <p:cNvPr id="200" name="Google Shape;200;p26"/>
          <p:cNvSpPr txBox="1"/>
          <p:nvPr>
            <p:ph idx="1" type="body"/>
          </p:nvPr>
        </p:nvSpPr>
        <p:spPr>
          <a:xfrm>
            <a:off x="211015" y="852854"/>
            <a:ext cx="11799277" cy="5750168"/>
          </a:xfrm>
          <a:prstGeom prst="rect">
            <a:avLst/>
          </a:prstGeom>
          <a:noFill/>
          <a:ln>
            <a:noFill/>
          </a:ln>
        </p:spPr>
        <p:txBody>
          <a:bodyPr anchorCtr="0" anchor="t" bIns="45700" lIns="91425" spcFirstLastPara="1" rIns="91425" wrap="square" tIns="45700">
            <a:normAutofit fontScale="70000" lnSpcReduction="20000"/>
          </a:bodyPr>
          <a:lstStyle/>
          <a:p>
            <a:pPr indent="-285750" lvl="0" marL="285750" rtl="0" algn="just">
              <a:lnSpc>
                <a:spcPct val="120000"/>
              </a:lnSpc>
              <a:spcBef>
                <a:spcPts val="0"/>
              </a:spcBef>
              <a:spcAft>
                <a:spcPts val="0"/>
              </a:spcAft>
              <a:buSzPct val="100000"/>
              <a:buFont typeface="Noto Sans Symbols"/>
              <a:buChar char="⮚"/>
            </a:pPr>
            <a:r>
              <a:rPr lang="en-IN" cap="none">
                <a:latin typeface="Century"/>
                <a:ea typeface="Century"/>
                <a:cs typeface="Century"/>
                <a:sym typeface="Century"/>
              </a:rPr>
              <a:t>Importing necessary libraries and importing dataset as a data frame.</a:t>
            </a:r>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Checked some statistical information like shape, number of unique values present, info, data types etc.</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Taking care of timestamp variables by converting data types of “departure_time” and “time_of_arrival” from object data type into datetime data types.</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Done feature engineering on some features as they had some irrelevant values and replaced them with empty spaces.</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Extracted proper duration column in terms of float data type from the difference of arrival time and departure time.Extracted departure_hour, deparutre_min and arrival_hour, arrival_min columns from departure_time and time_of_arrival columns and dropped these columns after extraction. </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The label “price" should be continuous numeric data but due to some string values like “,” it was showing as object data type. So, I replaced this sign by empty space and converted into float data type.</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Grouped same categories in the column meal_availability and converted categorical data into numeric data in number_of_stops  column.</a:t>
            </a:r>
            <a:endParaRPr cap="none">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Checked for null values and found no missing values in the dataset.</a:t>
            </a:r>
            <a:endParaRPr cap="none">
              <a:solidFill>
                <a:srgbClr val="000000"/>
              </a:solidFill>
              <a:latin typeface="Century"/>
              <a:ea typeface="Century"/>
              <a:cs typeface="Century"/>
              <a:sym typeface="Century"/>
            </a:endParaRPr>
          </a:p>
          <a:p>
            <a:pPr indent="-285750" lvl="0" marL="285750" rtl="0" algn="just">
              <a:lnSpc>
                <a:spcPct val="120000"/>
              </a:lnSpc>
              <a:spcBef>
                <a:spcPts val="1000"/>
              </a:spcBef>
              <a:spcAft>
                <a:spcPts val="0"/>
              </a:spcAft>
              <a:buSzPct val="100000"/>
              <a:buFont typeface="Noto Sans Symbols"/>
              <a:buChar char="⮚"/>
            </a:pPr>
            <a:r>
              <a:rPr lang="en-IN" cap="none">
                <a:latin typeface="Century"/>
                <a:ea typeface="Century"/>
                <a:cs typeface="Century"/>
                <a:sym typeface="Century"/>
              </a:rPr>
              <a:t>Performed univariate, bivariate and multivariate analysis. Visualized each feature using seaborn and matplotlib libraries by plotting several categorical and numerical plots like pie plot, count plot, bar plot, reg plot, strip plot, line plot, box plot, boxen plot, distribution plot, and pair plot.</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Identified outliers using box plots and checked skewness and removed skewness in duration column using sqrt method.</a:t>
            </a:r>
            <a:endParaRPr/>
          </a:p>
          <a:p>
            <a:pPr indent="-285750" lvl="0" marL="285750" rtl="0" algn="just">
              <a:lnSpc>
                <a:spcPct val="120000"/>
              </a:lnSpc>
              <a:spcBef>
                <a:spcPts val="1000"/>
              </a:spcBef>
              <a:spcAft>
                <a:spcPts val="0"/>
              </a:spcAft>
              <a:buSzPct val="100000"/>
              <a:buFont typeface="Noto Sans Symbols"/>
              <a:buChar char="⮚"/>
            </a:pPr>
            <a:r>
              <a:rPr lang="en-IN" cap="none">
                <a:solidFill>
                  <a:srgbClr val="000000"/>
                </a:solidFill>
                <a:latin typeface="Century"/>
                <a:ea typeface="Century"/>
                <a:cs typeface="Century"/>
                <a:sym typeface="Century"/>
              </a:rPr>
              <a:t>Used pearson’s correlation coefficient to check the correlation between label and features. With the help of heatmap and correlation bar graph was able to understand the feature vs label relativity and insights on multicollinearity amongst the feature columns.</a:t>
            </a:r>
            <a:endParaRPr cap="none">
              <a:latin typeface="Century"/>
              <a:ea typeface="Century"/>
              <a:cs typeface="Century"/>
              <a:sym typeface="Century"/>
            </a:endParaRPr>
          </a:p>
          <a:p>
            <a:pPr indent="-196850" lvl="0" marL="285750" rtl="0" algn="just">
              <a:lnSpc>
                <a:spcPct val="120000"/>
              </a:lnSpc>
              <a:spcBef>
                <a:spcPts val="1000"/>
              </a:spcBef>
              <a:spcAft>
                <a:spcPts val="0"/>
              </a:spcAft>
              <a:buSzPct val="100000"/>
              <a:buFont typeface="Noto Sans Symbols"/>
              <a:buNone/>
            </a:pPr>
            <a:r>
              <a:t/>
            </a:r>
            <a:endParaRPr cap="none">
              <a:latin typeface="Century"/>
              <a:ea typeface="Century"/>
              <a:cs typeface="Century"/>
              <a:sym typeface="Century"/>
            </a:endParaRPr>
          </a:p>
          <a:p>
            <a:pPr indent="-179070" lvl="0" marL="285750" rtl="0" algn="l">
              <a:lnSpc>
                <a:spcPct val="120000"/>
              </a:lnSpc>
              <a:spcBef>
                <a:spcPts val="1000"/>
              </a:spcBef>
              <a:spcAft>
                <a:spcPts val="0"/>
              </a:spcAft>
              <a:buSzPct val="100000"/>
              <a:buFont typeface="Noto Sans Symbols"/>
              <a:buNone/>
            </a:pPr>
            <a:r>
              <a:t/>
            </a:r>
            <a:endParaRPr sz="2400" cap="none">
              <a:latin typeface="Century"/>
              <a:ea typeface="Century"/>
              <a:cs typeface="Century"/>
              <a:sym typeface="Century"/>
            </a:endParaRPr>
          </a:p>
          <a:p>
            <a:pPr indent="-196850" lvl="0" marL="285750" rtl="0" algn="l">
              <a:lnSpc>
                <a:spcPct val="120000"/>
              </a:lnSpc>
              <a:spcBef>
                <a:spcPts val="1000"/>
              </a:spcBef>
              <a:spcAft>
                <a:spcPts val="0"/>
              </a:spcAft>
              <a:buSzPct val="100000"/>
              <a:buFont typeface="Noto Sans Symbols"/>
              <a:buNone/>
            </a:pPr>
            <a:r>
              <a:t/>
            </a:r>
            <a:endParaRPr cap="none">
              <a:latin typeface="Century"/>
              <a:ea typeface="Century"/>
              <a:cs typeface="Century"/>
              <a:sym typeface="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913775" y="1"/>
            <a:ext cx="10364451" cy="93198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okman Old Style"/>
              <a:buNone/>
            </a:pPr>
            <a:r>
              <a:rPr lang="en-IN" u="sng">
                <a:latin typeface="Bookman Old Style"/>
                <a:ea typeface="Bookman Old Style"/>
                <a:cs typeface="Bookman Old Style"/>
                <a:sym typeface="Bookman Old Style"/>
              </a:rPr>
              <a:t>VISUALIZATION :UNIVARIATE ANALYSIS FOR NUMERICAL VARIABLES</a:t>
            </a:r>
            <a:endParaRPr u="sng">
              <a:latin typeface="Bookman Old Style"/>
              <a:ea typeface="Bookman Old Style"/>
              <a:cs typeface="Bookman Old Style"/>
              <a:sym typeface="Bookman Old Style"/>
            </a:endParaRPr>
          </a:p>
        </p:txBody>
      </p:sp>
      <p:sp>
        <p:nvSpPr>
          <p:cNvPr id="206" name="Google Shape;206;p27"/>
          <p:cNvSpPr txBox="1"/>
          <p:nvPr>
            <p:ph idx="1" type="body"/>
          </p:nvPr>
        </p:nvSpPr>
        <p:spPr>
          <a:xfrm>
            <a:off x="202224" y="931985"/>
            <a:ext cx="6673361" cy="5820507"/>
          </a:xfrm>
          <a:prstGeom prst="rect">
            <a:avLst/>
          </a:prstGeom>
          <a:noFill/>
          <a:ln>
            <a:noFill/>
          </a:ln>
        </p:spPr>
        <p:txBody>
          <a:bodyPr anchorCtr="0" anchor="t" bIns="45700" lIns="91425" spcFirstLastPara="1" rIns="91425" wrap="square" tIns="45700">
            <a:normAutofit/>
          </a:bodyPr>
          <a:lstStyle/>
          <a:p>
            <a:pPr indent="-228600" lvl="0" marL="228600" rtl="0" algn="l">
              <a:lnSpc>
                <a:spcPct val="107000"/>
              </a:lnSpc>
              <a:spcBef>
                <a:spcPts val="0"/>
              </a:spcBef>
              <a:spcAft>
                <a:spcPts val="0"/>
              </a:spcAft>
              <a:buSzPts val="2000"/>
              <a:buChar char="•"/>
            </a:pPr>
            <a:r>
              <a:rPr lang="en-IN" cap="none">
                <a:solidFill>
                  <a:srgbClr val="000000"/>
                </a:solidFill>
                <a:latin typeface="Century"/>
                <a:ea typeface="Century"/>
                <a:cs typeface="Century"/>
                <a:sym typeface="Century"/>
              </a:rPr>
              <a:t>The distribution plot shows how the data has been distributed in each of the columns.</a:t>
            </a:r>
            <a:endParaRPr/>
          </a:p>
          <a:p>
            <a:pPr indent="-228600" lvl="0" marL="228600" rtl="0" algn="just">
              <a:lnSpc>
                <a:spcPct val="120000"/>
              </a:lnSpc>
              <a:spcBef>
                <a:spcPts val="1000"/>
              </a:spcBef>
              <a:spcAft>
                <a:spcPts val="0"/>
              </a:spcAft>
              <a:buSzPts val="2000"/>
              <a:buChar char="•"/>
            </a:pPr>
            <a:r>
              <a:rPr lang="en-IN" cap="none">
                <a:latin typeface="Century"/>
                <a:ea typeface="Century"/>
                <a:cs typeface="Century"/>
                <a:sym typeface="Century"/>
              </a:rPr>
              <a:t>From the distribution plot we can observe the columns are somewhat distributed normally as they have no proper bell shape curve.</a:t>
            </a:r>
            <a:endParaRPr/>
          </a:p>
          <a:p>
            <a:pPr indent="-228600" lvl="0" marL="228600" rtl="0" algn="just">
              <a:lnSpc>
                <a:spcPct val="120000"/>
              </a:lnSpc>
              <a:spcBef>
                <a:spcPts val="1000"/>
              </a:spcBef>
              <a:spcAft>
                <a:spcPts val="0"/>
              </a:spcAft>
              <a:buSzPts val="2000"/>
              <a:buChar char="•"/>
            </a:pPr>
            <a:r>
              <a:rPr lang="en-IN" cap="none">
                <a:latin typeface="Century"/>
                <a:ea typeface="Century"/>
                <a:cs typeface="Century"/>
                <a:sym typeface="Century"/>
              </a:rPr>
              <a:t>The columns like "duration“ and "price" are skewed to right as the mean value in these columns are much greater than the median(50%).</a:t>
            </a:r>
            <a:endParaRPr/>
          </a:p>
          <a:p>
            <a:pPr indent="-228600" lvl="0" marL="228600" rtl="0" algn="just">
              <a:lnSpc>
                <a:spcPct val="120000"/>
              </a:lnSpc>
              <a:spcBef>
                <a:spcPts val="1000"/>
              </a:spcBef>
              <a:spcAft>
                <a:spcPts val="0"/>
              </a:spcAft>
              <a:buSzPts val="2000"/>
              <a:buChar char="•"/>
            </a:pPr>
            <a:r>
              <a:rPr lang="en-IN" cap="none">
                <a:latin typeface="Century"/>
                <a:ea typeface="Century"/>
                <a:cs typeface="Century"/>
                <a:sym typeface="Century"/>
              </a:rPr>
              <a:t>Also the data in the column arrival hour skewed to left since the mean values is less than the median.</a:t>
            </a:r>
            <a:endParaRPr/>
          </a:p>
          <a:p>
            <a:pPr indent="-228600" lvl="0" marL="228600" rtl="0" algn="just">
              <a:lnSpc>
                <a:spcPct val="120000"/>
              </a:lnSpc>
              <a:spcBef>
                <a:spcPts val="1000"/>
              </a:spcBef>
              <a:spcAft>
                <a:spcPts val="0"/>
              </a:spcAft>
              <a:buSzPts val="2000"/>
              <a:buChar char="•"/>
            </a:pPr>
            <a:r>
              <a:rPr lang="en-IN" cap="none">
                <a:latin typeface="Century"/>
                <a:ea typeface="Century"/>
                <a:cs typeface="Century"/>
                <a:sym typeface="Century"/>
              </a:rPr>
              <a:t>Since there is presence of skewness in the data, we need to remove skewness in the numerical columns to overcome with any kind of data biasness</a:t>
            </a:r>
            <a:r>
              <a:rPr lang="en-IN">
                <a:latin typeface="Century"/>
                <a:ea typeface="Century"/>
                <a:cs typeface="Century"/>
                <a:sym typeface="Century"/>
              </a:rPr>
              <a:t>.</a:t>
            </a:r>
            <a:endParaRPr>
              <a:latin typeface="Century"/>
              <a:ea typeface="Century"/>
              <a:cs typeface="Century"/>
              <a:sym typeface="Century"/>
            </a:endParaRPr>
          </a:p>
        </p:txBody>
      </p:sp>
      <p:pic>
        <p:nvPicPr>
          <p:cNvPr id="207" name="Google Shape;207;p27"/>
          <p:cNvPicPr preferRelativeResize="0"/>
          <p:nvPr/>
        </p:nvPicPr>
        <p:blipFill rotWithShape="1">
          <a:blip r:embed="rId3">
            <a:alphaModFix/>
          </a:blip>
          <a:srcRect b="0" l="0" r="0" t="0"/>
          <a:stretch/>
        </p:blipFill>
        <p:spPr>
          <a:xfrm>
            <a:off x="6937130" y="718758"/>
            <a:ext cx="5125916" cy="5673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