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Lst>
  <p:sldSz cy="6858000" cx="12192000"/>
  <p:notesSz cx="6858000" cy="9144000"/>
  <p:embeddedFontLst>
    <p:embeddedFont>
      <p:font typeface="Roboto"/>
      <p:regular r:id="rId65"/>
      <p:bold r:id="rId66"/>
      <p:italic r:id="rId67"/>
      <p:boldItalic r:id="rId68"/>
    </p:embeddedFont>
    <p:embeddedFont>
      <p:font typeface="Libre Franklin"/>
      <p:regular r:id="rId69"/>
      <p:bold r:id="rId70"/>
      <p:italic r:id="rId71"/>
      <p:boldItalic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2" Type="http://schemas.openxmlformats.org/officeDocument/2006/relationships/font" Target="fonts/LibreFranklin-boldItalic.fntdata"/><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font" Target="fonts/LibreFranklin-italic.fntdata"/><Relationship Id="rId70" Type="http://schemas.openxmlformats.org/officeDocument/2006/relationships/font" Target="fonts/LibreFranklin-bold.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font" Target="fonts/Roboto-bold.fntdata"/><Relationship Id="rId21" Type="http://schemas.openxmlformats.org/officeDocument/2006/relationships/slide" Target="slides/slide17.xml"/><Relationship Id="rId65" Type="http://schemas.openxmlformats.org/officeDocument/2006/relationships/font" Target="fonts/Roboto-regular.fntdata"/><Relationship Id="rId24" Type="http://schemas.openxmlformats.org/officeDocument/2006/relationships/slide" Target="slides/slide20.xml"/><Relationship Id="rId68" Type="http://schemas.openxmlformats.org/officeDocument/2006/relationships/font" Target="fonts/Roboto-boldItalic.fntdata"/><Relationship Id="rId23" Type="http://schemas.openxmlformats.org/officeDocument/2006/relationships/slide" Target="slides/slide19.xml"/><Relationship Id="rId67" Type="http://schemas.openxmlformats.org/officeDocument/2006/relationships/font" Target="fonts/Roboto-italic.fntdata"/><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LibreFranklin-regular.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8130968" y="7"/>
            <a:ext cx="4060732" cy="2707359"/>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797467" y="2366963"/>
            <a:ext cx="10962900" cy="1118400"/>
          </a:xfrm>
          <a:prstGeom prst="rect">
            <a:avLst/>
          </a:prstGeom>
        </p:spPr>
        <p:txBody>
          <a:bodyPr anchorCtr="0" anchor="b" bIns="121900" lIns="121900" spcFirstLastPara="1" rIns="121900" wrap="square" tIns="121900">
            <a:normAutofit/>
          </a:bodyPr>
          <a:lstStyle>
            <a:lvl1pPr lvl="0">
              <a:spcBef>
                <a:spcPts val="0"/>
              </a:spcBef>
              <a:spcAft>
                <a:spcPts val="0"/>
              </a:spcAft>
              <a:buClr>
                <a:schemeClr val="lt1"/>
              </a:buClr>
              <a:buSzPts val="5600"/>
              <a:buNone/>
              <a:defRPr sz="5600">
                <a:solidFill>
                  <a:schemeClr val="lt1"/>
                </a:solidFill>
              </a:defRPr>
            </a:lvl1pPr>
            <a:lvl2pPr lvl="1">
              <a:spcBef>
                <a:spcPts val="0"/>
              </a:spcBef>
              <a:spcAft>
                <a:spcPts val="0"/>
              </a:spcAft>
              <a:buClr>
                <a:schemeClr val="lt1"/>
              </a:buClr>
              <a:buSzPts val="5600"/>
              <a:buNone/>
              <a:defRPr sz="5600">
                <a:solidFill>
                  <a:schemeClr val="lt1"/>
                </a:solidFill>
              </a:defRPr>
            </a:lvl2pPr>
            <a:lvl3pPr lvl="2">
              <a:spcBef>
                <a:spcPts val="0"/>
              </a:spcBef>
              <a:spcAft>
                <a:spcPts val="0"/>
              </a:spcAft>
              <a:buClr>
                <a:schemeClr val="lt1"/>
              </a:buClr>
              <a:buSzPts val="5600"/>
              <a:buNone/>
              <a:defRPr sz="5600">
                <a:solidFill>
                  <a:schemeClr val="lt1"/>
                </a:solidFill>
              </a:defRPr>
            </a:lvl3pPr>
            <a:lvl4pPr lvl="3">
              <a:spcBef>
                <a:spcPts val="0"/>
              </a:spcBef>
              <a:spcAft>
                <a:spcPts val="0"/>
              </a:spcAft>
              <a:buClr>
                <a:schemeClr val="lt1"/>
              </a:buClr>
              <a:buSzPts val="5600"/>
              <a:buNone/>
              <a:defRPr sz="5600">
                <a:solidFill>
                  <a:schemeClr val="lt1"/>
                </a:solidFill>
              </a:defRPr>
            </a:lvl4pPr>
            <a:lvl5pPr lvl="4">
              <a:spcBef>
                <a:spcPts val="0"/>
              </a:spcBef>
              <a:spcAft>
                <a:spcPts val="0"/>
              </a:spcAft>
              <a:buClr>
                <a:schemeClr val="lt1"/>
              </a:buClr>
              <a:buSzPts val="5600"/>
              <a:buNone/>
              <a:defRPr sz="5600">
                <a:solidFill>
                  <a:schemeClr val="lt1"/>
                </a:solidFill>
              </a:defRPr>
            </a:lvl5pPr>
            <a:lvl6pPr lvl="5">
              <a:spcBef>
                <a:spcPts val="0"/>
              </a:spcBef>
              <a:spcAft>
                <a:spcPts val="0"/>
              </a:spcAft>
              <a:buClr>
                <a:schemeClr val="lt1"/>
              </a:buClr>
              <a:buSzPts val="5600"/>
              <a:buNone/>
              <a:defRPr sz="5600">
                <a:solidFill>
                  <a:schemeClr val="lt1"/>
                </a:solidFill>
              </a:defRPr>
            </a:lvl6pPr>
            <a:lvl7pPr lvl="6">
              <a:spcBef>
                <a:spcPts val="0"/>
              </a:spcBef>
              <a:spcAft>
                <a:spcPts val="0"/>
              </a:spcAft>
              <a:buClr>
                <a:schemeClr val="lt1"/>
              </a:buClr>
              <a:buSzPts val="5600"/>
              <a:buNone/>
              <a:defRPr sz="5600">
                <a:solidFill>
                  <a:schemeClr val="lt1"/>
                </a:solidFill>
              </a:defRPr>
            </a:lvl7pPr>
            <a:lvl8pPr lvl="7">
              <a:spcBef>
                <a:spcPts val="0"/>
              </a:spcBef>
              <a:spcAft>
                <a:spcPts val="0"/>
              </a:spcAft>
              <a:buClr>
                <a:schemeClr val="lt1"/>
              </a:buClr>
              <a:buSzPts val="5600"/>
              <a:buNone/>
              <a:defRPr sz="5600">
                <a:solidFill>
                  <a:schemeClr val="lt1"/>
                </a:solidFill>
              </a:defRPr>
            </a:lvl8pPr>
            <a:lvl9pPr lvl="8">
              <a:spcBef>
                <a:spcPts val="0"/>
              </a:spcBef>
              <a:spcAft>
                <a:spcPts val="0"/>
              </a:spcAft>
              <a:buClr>
                <a:schemeClr val="lt1"/>
              </a:buClr>
              <a:buSzPts val="5600"/>
              <a:buNone/>
              <a:defRPr sz="5600">
                <a:solidFill>
                  <a:schemeClr val="lt1"/>
                </a:solidFill>
              </a:defRPr>
            </a:lvl9pPr>
          </a:lstStyle>
          <a:p/>
        </p:txBody>
      </p:sp>
      <p:sp>
        <p:nvSpPr>
          <p:cNvPr id="17" name="Google Shape;17;p2"/>
          <p:cNvSpPr txBox="1"/>
          <p:nvPr>
            <p:ph idx="1" type="subTitle"/>
          </p:nvPr>
        </p:nvSpPr>
        <p:spPr>
          <a:xfrm>
            <a:off x="797451" y="3621217"/>
            <a:ext cx="10962900" cy="5772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1"/>
              </a:buClr>
              <a:buSzPts val="2800"/>
              <a:buNone/>
              <a:defRPr sz="2800">
                <a:solidFill>
                  <a:schemeClr val="lt1"/>
                </a:solidFill>
              </a:defRPr>
            </a:lvl1pPr>
            <a:lvl2pPr lvl="1">
              <a:lnSpc>
                <a:spcPct val="100000"/>
              </a:lnSpc>
              <a:spcBef>
                <a:spcPts val="0"/>
              </a:spcBef>
              <a:spcAft>
                <a:spcPts val="0"/>
              </a:spcAft>
              <a:buClr>
                <a:schemeClr val="lt1"/>
              </a:buClr>
              <a:buSzPts val="2800"/>
              <a:buNone/>
              <a:defRPr sz="2800">
                <a:solidFill>
                  <a:schemeClr val="lt1"/>
                </a:solidFill>
              </a:defRPr>
            </a:lvl2pPr>
            <a:lvl3pPr lvl="2">
              <a:lnSpc>
                <a:spcPct val="100000"/>
              </a:lnSpc>
              <a:spcBef>
                <a:spcPts val="0"/>
              </a:spcBef>
              <a:spcAft>
                <a:spcPts val="0"/>
              </a:spcAft>
              <a:buClr>
                <a:schemeClr val="lt1"/>
              </a:buClr>
              <a:buSzPts val="2800"/>
              <a:buNone/>
              <a:defRPr sz="2800">
                <a:solidFill>
                  <a:schemeClr val="lt1"/>
                </a:solidFill>
              </a:defRPr>
            </a:lvl3pPr>
            <a:lvl4pPr lvl="3">
              <a:lnSpc>
                <a:spcPct val="100000"/>
              </a:lnSpc>
              <a:spcBef>
                <a:spcPts val="0"/>
              </a:spcBef>
              <a:spcAft>
                <a:spcPts val="0"/>
              </a:spcAft>
              <a:buClr>
                <a:schemeClr val="lt1"/>
              </a:buClr>
              <a:buSzPts val="2800"/>
              <a:buNone/>
              <a:defRPr sz="2800">
                <a:solidFill>
                  <a:schemeClr val="lt1"/>
                </a:solidFill>
              </a:defRPr>
            </a:lvl4pPr>
            <a:lvl5pPr lvl="4">
              <a:lnSpc>
                <a:spcPct val="100000"/>
              </a:lnSpc>
              <a:spcBef>
                <a:spcPts val="0"/>
              </a:spcBef>
              <a:spcAft>
                <a:spcPts val="0"/>
              </a:spcAft>
              <a:buClr>
                <a:schemeClr val="lt1"/>
              </a:buClr>
              <a:buSzPts val="2800"/>
              <a:buNone/>
              <a:defRPr sz="2800">
                <a:solidFill>
                  <a:schemeClr val="lt1"/>
                </a:solidFill>
              </a:defRPr>
            </a:lvl5pPr>
            <a:lvl6pPr lvl="5">
              <a:lnSpc>
                <a:spcPct val="100000"/>
              </a:lnSpc>
              <a:spcBef>
                <a:spcPts val="0"/>
              </a:spcBef>
              <a:spcAft>
                <a:spcPts val="0"/>
              </a:spcAft>
              <a:buClr>
                <a:schemeClr val="lt1"/>
              </a:buClr>
              <a:buSzPts val="2800"/>
              <a:buNone/>
              <a:defRPr sz="2800">
                <a:solidFill>
                  <a:schemeClr val="lt1"/>
                </a:solidFill>
              </a:defRPr>
            </a:lvl6pPr>
            <a:lvl7pPr lvl="6">
              <a:lnSpc>
                <a:spcPct val="100000"/>
              </a:lnSpc>
              <a:spcBef>
                <a:spcPts val="0"/>
              </a:spcBef>
              <a:spcAft>
                <a:spcPts val="0"/>
              </a:spcAft>
              <a:buClr>
                <a:schemeClr val="lt1"/>
              </a:buClr>
              <a:buSzPts val="2800"/>
              <a:buNone/>
              <a:defRPr sz="2800">
                <a:solidFill>
                  <a:schemeClr val="lt1"/>
                </a:solidFill>
              </a:defRPr>
            </a:lvl7pPr>
            <a:lvl8pPr lvl="7">
              <a:lnSpc>
                <a:spcPct val="100000"/>
              </a:lnSpc>
              <a:spcBef>
                <a:spcPts val="0"/>
              </a:spcBef>
              <a:spcAft>
                <a:spcPts val="0"/>
              </a:spcAft>
              <a:buClr>
                <a:schemeClr val="lt1"/>
              </a:buClr>
              <a:buSzPts val="2800"/>
              <a:buNone/>
              <a:defRPr sz="2800">
                <a:solidFill>
                  <a:schemeClr val="lt1"/>
                </a:solidFill>
              </a:defRPr>
            </a:lvl8pPr>
            <a:lvl9pPr lvl="8">
              <a:lnSpc>
                <a:spcPct val="100000"/>
              </a:lnSpc>
              <a:spcBef>
                <a:spcPts val="0"/>
              </a:spcBef>
              <a:spcAft>
                <a:spcPts val="0"/>
              </a:spcAft>
              <a:buClr>
                <a:schemeClr val="lt1"/>
              </a:buClr>
              <a:buSzPts val="2800"/>
              <a:buNone/>
              <a:defRPr sz="2800">
                <a:solidFill>
                  <a:schemeClr val="lt1"/>
                </a:solidFill>
              </a:defRPr>
            </a:lvl9pPr>
          </a:lstStyle>
          <a:p/>
        </p:txBody>
      </p:sp>
      <p:sp>
        <p:nvSpPr>
          <p:cNvPr id="18" name="Google Shape;18;p2"/>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8130968" y="7"/>
            <a:ext cx="4060732" cy="2707359"/>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415600" y="1674733"/>
            <a:ext cx="11360700" cy="2707500"/>
          </a:xfrm>
          <a:prstGeom prst="rect">
            <a:avLst/>
          </a:prstGeom>
        </p:spPr>
        <p:txBody>
          <a:bodyPr anchorCtr="0" anchor="b" bIns="121900" lIns="121900" spcFirstLastPara="1" rIns="121900" wrap="square" tIns="121900">
            <a:normAutofit/>
          </a:bodyPr>
          <a:lstStyle>
            <a:lvl1pPr lvl="0" algn="ctr">
              <a:spcBef>
                <a:spcPts val="0"/>
              </a:spcBef>
              <a:spcAft>
                <a:spcPts val="0"/>
              </a:spcAft>
              <a:buClr>
                <a:schemeClr val="lt1"/>
              </a:buClr>
              <a:buSzPts val="16000"/>
              <a:buNone/>
              <a:defRPr sz="16000">
                <a:solidFill>
                  <a:schemeClr val="lt1"/>
                </a:solidFill>
              </a:defRPr>
            </a:lvl1pPr>
            <a:lvl2pPr lvl="1" algn="ctr">
              <a:spcBef>
                <a:spcPts val="0"/>
              </a:spcBef>
              <a:spcAft>
                <a:spcPts val="0"/>
              </a:spcAft>
              <a:buClr>
                <a:schemeClr val="lt1"/>
              </a:buClr>
              <a:buSzPts val="16000"/>
              <a:buNone/>
              <a:defRPr sz="16000">
                <a:solidFill>
                  <a:schemeClr val="lt1"/>
                </a:solidFill>
              </a:defRPr>
            </a:lvl2pPr>
            <a:lvl3pPr lvl="2" algn="ctr">
              <a:spcBef>
                <a:spcPts val="0"/>
              </a:spcBef>
              <a:spcAft>
                <a:spcPts val="0"/>
              </a:spcAft>
              <a:buClr>
                <a:schemeClr val="lt1"/>
              </a:buClr>
              <a:buSzPts val="16000"/>
              <a:buNone/>
              <a:defRPr sz="16000">
                <a:solidFill>
                  <a:schemeClr val="lt1"/>
                </a:solidFill>
              </a:defRPr>
            </a:lvl3pPr>
            <a:lvl4pPr lvl="3" algn="ctr">
              <a:spcBef>
                <a:spcPts val="0"/>
              </a:spcBef>
              <a:spcAft>
                <a:spcPts val="0"/>
              </a:spcAft>
              <a:buClr>
                <a:schemeClr val="lt1"/>
              </a:buClr>
              <a:buSzPts val="16000"/>
              <a:buNone/>
              <a:defRPr sz="16000">
                <a:solidFill>
                  <a:schemeClr val="lt1"/>
                </a:solidFill>
              </a:defRPr>
            </a:lvl4pPr>
            <a:lvl5pPr lvl="4" algn="ctr">
              <a:spcBef>
                <a:spcPts val="0"/>
              </a:spcBef>
              <a:spcAft>
                <a:spcPts val="0"/>
              </a:spcAft>
              <a:buClr>
                <a:schemeClr val="lt1"/>
              </a:buClr>
              <a:buSzPts val="16000"/>
              <a:buNone/>
              <a:defRPr sz="16000">
                <a:solidFill>
                  <a:schemeClr val="lt1"/>
                </a:solidFill>
              </a:defRPr>
            </a:lvl5pPr>
            <a:lvl6pPr lvl="5" algn="ctr">
              <a:spcBef>
                <a:spcPts val="0"/>
              </a:spcBef>
              <a:spcAft>
                <a:spcPts val="0"/>
              </a:spcAft>
              <a:buClr>
                <a:schemeClr val="lt1"/>
              </a:buClr>
              <a:buSzPts val="16000"/>
              <a:buNone/>
              <a:defRPr sz="16000">
                <a:solidFill>
                  <a:schemeClr val="lt1"/>
                </a:solidFill>
              </a:defRPr>
            </a:lvl6pPr>
            <a:lvl7pPr lvl="6" algn="ctr">
              <a:spcBef>
                <a:spcPts val="0"/>
              </a:spcBef>
              <a:spcAft>
                <a:spcPts val="0"/>
              </a:spcAft>
              <a:buClr>
                <a:schemeClr val="lt1"/>
              </a:buClr>
              <a:buSzPts val="16000"/>
              <a:buNone/>
              <a:defRPr sz="16000">
                <a:solidFill>
                  <a:schemeClr val="lt1"/>
                </a:solidFill>
              </a:defRPr>
            </a:lvl7pPr>
            <a:lvl8pPr lvl="7" algn="ctr">
              <a:spcBef>
                <a:spcPts val="0"/>
              </a:spcBef>
              <a:spcAft>
                <a:spcPts val="0"/>
              </a:spcAft>
              <a:buClr>
                <a:schemeClr val="lt1"/>
              </a:buClr>
              <a:buSzPts val="16000"/>
              <a:buNone/>
              <a:defRPr sz="16000">
                <a:solidFill>
                  <a:schemeClr val="lt1"/>
                </a:solidFill>
              </a:defRPr>
            </a:lvl8pPr>
            <a:lvl9pPr lvl="8" algn="ctr">
              <a:spcBef>
                <a:spcPts val="0"/>
              </a:spcBef>
              <a:spcAft>
                <a:spcPts val="0"/>
              </a:spcAft>
              <a:buClr>
                <a:schemeClr val="lt1"/>
              </a:buClr>
              <a:buSzPts val="16000"/>
              <a:buNone/>
              <a:defRPr sz="16000">
                <a:solidFill>
                  <a:schemeClr val="lt1"/>
                </a:solidFill>
              </a:defRPr>
            </a:lvl9pPr>
          </a:lstStyle>
          <a:p>
            <a:r>
              <a:t>xx%</a:t>
            </a:r>
          </a:p>
        </p:txBody>
      </p:sp>
      <p:sp>
        <p:nvSpPr>
          <p:cNvPr id="77" name="Google Shape;77;p11"/>
          <p:cNvSpPr txBox="1"/>
          <p:nvPr>
            <p:ph idx="1" type="body"/>
          </p:nvPr>
        </p:nvSpPr>
        <p:spPr>
          <a:xfrm>
            <a:off x="415600" y="4492300"/>
            <a:ext cx="11360700" cy="17091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Clr>
                <a:schemeClr val="lt1"/>
              </a:buClr>
              <a:buSzPts val="2400"/>
              <a:buChar char="●"/>
              <a:defRPr>
                <a:solidFill>
                  <a:schemeClr val="lt1"/>
                </a:solidFill>
              </a:defRPr>
            </a:lvl1pPr>
            <a:lvl2pPr indent="-349250" lvl="1" marL="914400" algn="ctr">
              <a:spcBef>
                <a:spcPts val="0"/>
              </a:spcBef>
              <a:spcAft>
                <a:spcPts val="0"/>
              </a:spcAft>
              <a:buClr>
                <a:schemeClr val="lt1"/>
              </a:buClr>
              <a:buSzPts val="1900"/>
              <a:buChar char="○"/>
              <a:defRPr>
                <a:solidFill>
                  <a:schemeClr val="lt1"/>
                </a:solidFill>
              </a:defRPr>
            </a:lvl2pPr>
            <a:lvl3pPr indent="-349250" lvl="2" marL="1371600" algn="ctr">
              <a:spcBef>
                <a:spcPts val="0"/>
              </a:spcBef>
              <a:spcAft>
                <a:spcPts val="0"/>
              </a:spcAft>
              <a:buClr>
                <a:schemeClr val="lt1"/>
              </a:buClr>
              <a:buSzPts val="1900"/>
              <a:buChar char="■"/>
              <a:defRPr>
                <a:solidFill>
                  <a:schemeClr val="lt1"/>
                </a:solidFill>
              </a:defRPr>
            </a:lvl3pPr>
            <a:lvl4pPr indent="-349250" lvl="3" marL="1828800" algn="ctr">
              <a:spcBef>
                <a:spcPts val="0"/>
              </a:spcBef>
              <a:spcAft>
                <a:spcPts val="0"/>
              </a:spcAft>
              <a:buClr>
                <a:schemeClr val="lt1"/>
              </a:buClr>
              <a:buSzPts val="1900"/>
              <a:buChar char="●"/>
              <a:defRPr>
                <a:solidFill>
                  <a:schemeClr val="lt1"/>
                </a:solidFill>
              </a:defRPr>
            </a:lvl4pPr>
            <a:lvl5pPr indent="-349250" lvl="4" marL="2286000" algn="ctr">
              <a:spcBef>
                <a:spcPts val="0"/>
              </a:spcBef>
              <a:spcAft>
                <a:spcPts val="0"/>
              </a:spcAft>
              <a:buClr>
                <a:schemeClr val="lt1"/>
              </a:buClr>
              <a:buSzPts val="1900"/>
              <a:buChar char="○"/>
              <a:defRPr>
                <a:solidFill>
                  <a:schemeClr val="lt1"/>
                </a:solidFill>
              </a:defRPr>
            </a:lvl5pPr>
            <a:lvl6pPr indent="-349250" lvl="5" marL="2743200" algn="ctr">
              <a:spcBef>
                <a:spcPts val="0"/>
              </a:spcBef>
              <a:spcAft>
                <a:spcPts val="0"/>
              </a:spcAft>
              <a:buClr>
                <a:schemeClr val="lt1"/>
              </a:buClr>
              <a:buSzPts val="1900"/>
              <a:buChar char="■"/>
              <a:defRPr>
                <a:solidFill>
                  <a:schemeClr val="lt1"/>
                </a:solidFill>
              </a:defRPr>
            </a:lvl6pPr>
            <a:lvl7pPr indent="-349250" lvl="6" marL="3200400" algn="ctr">
              <a:spcBef>
                <a:spcPts val="0"/>
              </a:spcBef>
              <a:spcAft>
                <a:spcPts val="0"/>
              </a:spcAft>
              <a:buClr>
                <a:schemeClr val="lt1"/>
              </a:buClr>
              <a:buSzPts val="1900"/>
              <a:buChar char="●"/>
              <a:defRPr>
                <a:solidFill>
                  <a:schemeClr val="lt1"/>
                </a:solidFill>
              </a:defRPr>
            </a:lvl7pPr>
            <a:lvl8pPr indent="-349250" lvl="7" marL="3657600" algn="ctr">
              <a:spcBef>
                <a:spcPts val="0"/>
              </a:spcBef>
              <a:spcAft>
                <a:spcPts val="0"/>
              </a:spcAft>
              <a:buClr>
                <a:schemeClr val="lt1"/>
              </a:buClr>
              <a:buSzPts val="1900"/>
              <a:buChar char="○"/>
              <a:defRPr>
                <a:solidFill>
                  <a:schemeClr val="lt1"/>
                </a:solidFill>
              </a:defRPr>
            </a:lvl8pPr>
            <a:lvl9pPr indent="-349250" lvl="8" marL="4114800" algn="ctr">
              <a:spcBef>
                <a:spcPts val="0"/>
              </a:spcBef>
              <a:spcAft>
                <a:spcPts val="0"/>
              </a:spcAft>
              <a:buClr>
                <a:schemeClr val="lt1"/>
              </a:buClr>
              <a:buSzPts val="1900"/>
              <a:buChar char="■"/>
              <a:defRPr>
                <a:solidFill>
                  <a:schemeClr val="lt1"/>
                </a:solidFill>
              </a:defRPr>
            </a:lvl9pPr>
          </a:lstStyle>
          <a:p/>
        </p:txBody>
      </p:sp>
      <p:sp>
        <p:nvSpPr>
          <p:cNvPr id="78" name="Google Shape;78;p11"/>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1" name="Shape 81"/>
        <p:cNvGrpSpPr/>
        <p:nvPr/>
      </p:nvGrpSpPr>
      <p:grpSpPr>
        <a:xfrm>
          <a:off x="0" y="0"/>
          <a:ext cx="0" cy="0"/>
          <a:chOff x="0" y="0"/>
          <a:chExt cx="0" cy="0"/>
        </a:xfrm>
      </p:grpSpPr>
      <p:sp>
        <p:nvSpPr>
          <p:cNvPr id="82" name="Google Shape;82;p13"/>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rgbClr val="3F3F3F"/>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83" name="Google Shape;83;p13"/>
          <p:cNvSpPr txBox="1"/>
          <p:nvPr>
            <p:ph idx="1" type="body"/>
          </p:nvPr>
        </p:nvSpPr>
        <p:spPr>
          <a:xfrm>
            <a:off x="1097280" y="2108201"/>
            <a:ext cx="10058400" cy="3760800"/>
          </a:xfrm>
          <a:prstGeom prst="rect">
            <a:avLst/>
          </a:prstGeom>
          <a:noFill/>
          <a:ln>
            <a:noFill/>
          </a:ln>
        </p:spPr>
        <p:txBody>
          <a:bodyPr anchorCtr="0" anchor="t" bIns="45700" lIns="0" spcFirstLastPara="1" rIns="0" wrap="square" tIns="45700">
            <a:normAutofit/>
          </a:bodyPr>
          <a:lstStyle>
            <a:lvl1pPr indent="-342900" lvl="0" marL="457200" rtl="0" algn="l">
              <a:lnSpc>
                <a:spcPct val="110000"/>
              </a:lnSpc>
              <a:spcBef>
                <a:spcPts val="1200"/>
              </a:spcBef>
              <a:spcAft>
                <a:spcPts val="0"/>
              </a:spcAft>
              <a:buSzPts val="1800"/>
              <a:buChar char="●"/>
              <a:defRPr/>
            </a:lvl1pPr>
            <a:lvl2pPr indent="-342900" lvl="1" marL="914400" rtl="0" algn="l">
              <a:lnSpc>
                <a:spcPct val="100000"/>
              </a:lnSpc>
              <a:spcBef>
                <a:spcPts val="200"/>
              </a:spcBef>
              <a:spcAft>
                <a:spcPts val="0"/>
              </a:spcAft>
              <a:buClr>
                <a:srgbClr val="3F3F3F"/>
              </a:buClr>
              <a:buSzPts val="1800"/>
              <a:buChar char="○"/>
              <a:defRPr/>
            </a:lvl2pPr>
            <a:lvl3pPr indent="-342900" lvl="2" marL="1371600" rtl="0" algn="l">
              <a:lnSpc>
                <a:spcPct val="100000"/>
              </a:lnSpc>
              <a:spcBef>
                <a:spcPts val="400"/>
              </a:spcBef>
              <a:spcAft>
                <a:spcPts val="0"/>
              </a:spcAft>
              <a:buClr>
                <a:srgbClr val="3F3F3F"/>
              </a:buClr>
              <a:buSzPts val="1800"/>
              <a:buChar char="■"/>
              <a:defRPr/>
            </a:lvl3pPr>
            <a:lvl4pPr indent="-342900" lvl="3" marL="1828800" rtl="0" algn="l">
              <a:lnSpc>
                <a:spcPct val="100000"/>
              </a:lnSpc>
              <a:spcBef>
                <a:spcPts val="400"/>
              </a:spcBef>
              <a:spcAft>
                <a:spcPts val="0"/>
              </a:spcAft>
              <a:buClr>
                <a:srgbClr val="3F3F3F"/>
              </a:buClr>
              <a:buSzPts val="1800"/>
              <a:buChar char="●"/>
              <a:defRPr/>
            </a:lvl4pPr>
            <a:lvl5pPr indent="-342900" lvl="4" marL="2286000" rtl="0" algn="l">
              <a:lnSpc>
                <a:spcPct val="100000"/>
              </a:lnSpc>
              <a:spcBef>
                <a:spcPts val="400"/>
              </a:spcBef>
              <a:spcAft>
                <a:spcPts val="0"/>
              </a:spcAft>
              <a:buClr>
                <a:srgbClr val="3F3F3F"/>
              </a:buClr>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84" name="Google Shape;84;p13"/>
          <p:cNvSpPr txBox="1"/>
          <p:nvPr>
            <p:ph idx="10" type="dt"/>
          </p:nvPr>
        </p:nvSpPr>
        <p:spPr>
          <a:xfrm>
            <a:off x="8218426" y="6446838"/>
            <a:ext cx="25848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5" name="Google Shape;85;p13"/>
          <p:cNvSpPr txBox="1"/>
          <p:nvPr>
            <p:ph idx="11" type="ftr"/>
          </p:nvPr>
        </p:nvSpPr>
        <p:spPr>
          <a:xfrm>
            <a:off x="1097279" y="6446838"/>
            <a:ext cx="6818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13"/>
          <p:cNvSpPr txBox="1"/>
          <p:nvPr>
            <p:ph idx="12" type="sldNum"/>
          </p:nvPr>
        </p:nvSpPr>
        <p:spPr>
          <a:xfrm>
            <a:off x="10993582" y="6446838"/>
            <a:ext cx="780000" cy="365100"/>
          </a:xfrm>
          <a:prstGeom prst="rect">
            <a:avLst/>
          </a:prstGeom>
          <a:noFill/>
          <a:ln>
            <a:noFill/>
          </a:ln>
        </p:spPr>
        <p:txBody>
          <a:bodyPr anchorCtr="0" anchor="ctr" bIns="45700" lIns="91425" spcFirstLastPara="1" rIns="91425" wrap="square" tIns="45700">
            <a:norm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8130968" y="7"/>
            <a:ext cx="4060732" cy="2707359"/>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797467" y="2869796"/>
            <a:ext cx="10962900" cy="11184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5600"/>
              <a:buNone/>
              <a:defRPr sz="5600">
                <a:solidFill>
                  <a:schemeClr val="lt1"/>
                </a:solidFill>
              </a:defRPr>
            </a:lvl1pPr>
            <a:lvl2pPr lvl="1">
              <a:spcBef>
                <a:spcPts val="0"/>
              </a:spcBef>
              <a:spcAft>
                <a:spcPts val="0"/>
              </a:spcAft>
              <a:buClr>
                <a:schemeClr val="lt1"/>
              </a:buClr>
              <a:buSzPts val="5600"/>
              <a:buNone/>
              <a:defRPr sz="5600">
                <a:solidFill>
                  <a:schemeClr val="lt1"/>
                </a:solidFill>
              </a:defRPr>
            </a:lvl2pPr>
            <a:lvl3pPr lvl="2">
              <a:spcBef>
                <a:spcPts val="0"/>
              </a:spcBef>
              <a:spcAft>
                <a:spcPts val="0"/>
              </a:spcAft>
              <a:buClr>
                <a:schemeClr val="lt1"/>
              </a:buClr>
              <a:buSzPts val="5600"/>
              <a:buNone/>
              <a:defRPr sz="5600">
                <a:solidFill>
                  <a:schemeClr val="lt1"/>
                </a:solidFill>
              </a:defRPr>
            </a:lvl3pPr>
            <a:lvl4pPr lvl="3">
              <a:spcBef>
                <a:spcPts val="0"/>
              </a:spcBef>
              <a:spcAft>
                <a:spcPts val="0"/>
              </a:spcAft>
              <a:buClr>
                <a:schemeClr val="lt1"/>
              </a:buClr>
              <a:buSzPts val="5600"/>
              <a:buNone/>
              <a:defRPr sz="5600">
                <a:solidFill>
                  <a:schemeClr val="lt1"/>
                </a:solidFill>
              </a:defRPr>
            </a:lvl4pPr>
            <a:lvl5pPr lvl="4">
              <a:spcBef>
                <a:spcPts val="0"/>
              </a:spcBef>
              <a:spcAft>
                <a:spcPts val="0"/>
              </a:spcAft>
              <a:buClr>
                <a:schemeClr val="lt1"/>
              </a:buClr>
              <a:buSzPts val="5600"/>
              <a:buNone/>
              <a:defRPr sz="5600">
                <a:solidFill>
                  <a:schemeClr val="lt1"/>
                </a:solidFill>
              </a:defRPr>
            </a:lvl5pPr>
            <a:lvl6pPr lvl="5">
              <a:spcBef>
                <a:spcPts val="0"/>
              </a:spcBef>
              <a:spcAft>
                <a:spcPts val="0"/>
              </a:spcAft>
              <a:buClr>
                <a:schemeClr val="lt1"/>
              </a:buClr>
              <a:buSzPts val="5600"/>
              <a:buNone/>
              <a:defRPr sz="5600">
                <a:solidFill>
                  <a:schemeClr val="lt1"/>
                </a:solidFill>
              </a:defRPr>
            </a:lvl6pPr>
            <a:lvl7pPr lvl="6">
              <a:spcBef>
                <a:spcPts val="0"/>
              </a:spcBef>
              <a:spcAft>
                <a:spcPts val="0"/>
              </a:spcAft>
              <a:buClr>
                <a:schemeClr val="lt1"/>
              </a:buClr>
              <a:buSzPts val="5600"/>
              <a:buNone/>
              <a:defRPr sz="5600">
                <a:solidFill>
                  <a:schemeClr val="lt1"/>
                </a:solidFill>
              </a:defRPr>
            </a:lvl7pPr>
            <a:lvl8pPr lvl="7">
              <a:spcBef>
                <a:spcPts val="0"/>
              </a:spcBef>
              <a:spcAft>
                <a:spcPts val="0"/>
              </a:spcAft>
              <a:buClr>
                <a:schemeClr val="lt1"/>
              </a:buClr>
              <a:buSzPts val="5600"/>
              <a:buNone/>
              <a:defRPr sz="5600">
                <a:solidFill>
                  <a:schemeClr val="lt1"/>
                </a:solidFill>
              </a:defRPr>
            </a:lvl8pPr>
            <a:lvl9pPr lvl="8">
              <a:spcBef>
                <a:spcPts val="0"/>
              </a:spcBef>
              <a:spcAft>
                <a:spcPts val="0"/>
              </a:spcAft>
              <a:buClr>
                <a:schemeClr val="lt1"/>
              </a:buClr>
              <a:buSzPts val="5600"/>
              <a:buNone/>
              <a:defRPr sz="5600">
                <a:solidFill>
                  <a:schemeClr val="lt1"/>
                </a:solidFill>
              </a:defRPr>
            </a:lvl9pPr>
          </a:lstStyle>
          <a:p/>
        </p:txBody>
      </p:sp>
      <p:sp>
        <p:nvSpPr>
          <p:cNvPr id="27" name="Google Shape;27;p3"/>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5204762"/>
            <a:ext cx="12191695" cy="1653192"/>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415600" y="546667"/>
            <a:ext cx="11360700" cy="8103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6" name="Google Shape;36;p4"/>
          <p:cNvSpPr txBox="1"/>
          <p:nvPr>
            <p:ph idx="1" type="body"/>
          </p:nvPr>
        </p:nvSpPr>
        <p:spPr>
          <a:xfrm>
            <a:off x="415600" y="1639833"/>
            <a:ext cx="11360700" cy="44520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37" name="Google Shape;37;p4"/>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415600" y="546667"/>
            <a:ext cx="11360700" cy="8103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0" name="Google Shape;40;p5"/>
          <p:cNvSpPr txBox="1"/>
          <p:nvPr>
            <p:ph idx="1" type="body"/>
          </p:nvPr>
        </p:nvSpPr>
        <p:spPr>
          <a:xfrm>
            <a:off x="415600" y="1639967"/>
            <a:ext cx="5333100" cy="44520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1" name="Google Shape;41;p5"/>
          <p:cNvSpPr txBox="1"/>
          <p:nvPr>
            <p:ph idx="2" type="body"/>
          </p:nvPr>
        </p:nvSpPr>
        <p:spPr>
          <a:xfrm>
            <a:off x="6443200" y="1639967"/>
            <a:ext cx="5333100" cy="44520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2" name="Google Shape;42;p5"/>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415600" y="546667"/>
            <a:ext cx="11360700" cy="8103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5" name="Google Shape;45;p6"/>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8" name="Google Shape;48;p7"/>
          <p:cNvSpPr txBox="1"/>
          <p:nvPr>
            <p:ph idx="1" type="body"/>
          </p:nvPr>
        </p:nvSpPr>
        <p:spPr>
          <a:xfrm>
            <a:off x="415600" y="1954405"/>
            <a:ext cx="3744000" cy="41376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9" name="Google Shape;49;p7"/>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8130968" y="7"/>
            <a:ext cx="4060732" cy="2707359"/>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653667" y="701800"/>
            <a:ext cx="74916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58" name="Google Shape;58;p8"/>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6096000" y="-233"/>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61" name="Google Shape;61;p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354000" y="1534800"/>
            <a:ext cx="5393700" cy="2085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63" name="Google Shape;63;p9"/>
          <p:cNvSpPr txBox="1"/>
          <p:nvPr>
            <p:ph idx="1" type="subTitle"/>
          </p:nvPr>
        </p:nvSpPr>
        <p:spPr>
          <a:xfrm>
            <a:off x="354000" y="3692002"/>
            <a:ext cx="5393700" cy="16923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4" name="Google Shape;64;p9"/>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65" name="Google Shape;65;p9"/>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426000" y="5640767"/>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68" name="Google Shape;68;p10"/>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1pPr>
            <a:lvl2pPr lvl="1">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2pPr>
            <a:lvl3pPr lvl="2">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3pPr>
            <a:lvl4pPr lvl="3">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4pPr>
            <a:lvl5pPr lvl="4">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5pPr>
            <a:lvl6pPr lvl="5">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6pPr>
            <a:lvl7pPr lvl="6">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7pPr>
            <a:lvl8pPr lvl="7">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8pPr>
            <a:lvl9pPr lvl="8">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415600" y="1639833"/>
            <a:ext cx="11360700" cy="44520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Font typeface="Roboto"/>
              <a:buChar char="●"/>
              <a:defRPr sz="2400">
                <a:solidFill>
                  <a:schemeClr val="dk2"/>
                </a:solidFill>
                <a:latin typeface="Roboto"/>
                <a:ea typeface="Roboto"/>
                <a:cs typeface="Roboto"/>
                <a:sym typeface="Roboto"/>
              </a:defRPr>
            </a:lvl1pPr>
            <a:lvl2pPr indent="-349250" lvl="1" marL="9144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2pPr>
            <a:lvl3pPr indent="-349250" lvl="2" marL="13716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3pPr>
            <a:lvl4pPr indent="-349250" lvl="3" marL="18288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4pPr>
            <a:lvl5pPr indent="-349250" lvl="4" marL="22860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5pPr>
            <a:lvl6pPr indent="-349250" lvl="5" marL="27432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6pPr>
            <a:lvl7pPr indent="-349250" lvl="6" marL="32004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7pPr>
            <a:lvl8pPr indent="-349250" lvl="7" marL="36576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8pPr>
            <a:lvl9pPr indent="-349250" lvl="8" marL="41148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lt1"/>
                </a:solidFill>
                <a:latin typeface="Roboto"/>
                <a:ea typeface="Roboto"/>
                <a:cs typeface="Roboto"/>
                <a:sym typeface="Roboto"/>
              </a:defRPr>
            </a:lvl1pPr>
            <a:lvl2pPr lvl="1" algn="r">
              <a:buNone/>
              <a:defRPr sz="1300">
                <a:solidFill>
                  <a:schemeClr val="lt1"/>
                </a:solidFill>
                <a:latin typeface="Roboto"/>
                <a:ea typeface="Roboto"/>
                <a:cs typeface="Roboto"/>
                <a:sym typeface="Roboto"/>
              </a:defRPr>
            </a:lvl2pPr>
            <a:lvl3pPr lvl="2" algn="r">
              <a:buNone/>
              <a:defRPr sz="1300">
                <a:solidFill>
                  <a:schemeClr val="lt1"/>
                </a:solidFill>
                <a:latin typeface="Roboto"/>
                <a:ea typeface="Roboto"/>
                <a:cs typeface="Roboto"/>
                <a:sym typeface="Roboto"/>
              </a:defRPr>
            </a:lvl3pPr>
            <a:lvl4pPr lvl="3" algn="r">
              <a:buNone/>
              <a:defRPr sz="1300">
                <a:solidFill>
                  <a:schemeClr val="lt1"/>
                </a:solidFill>
                <a:latin typeface="Roboto"/>
                <a:ea typeface="Roboto"/>
                <a:cs typeface="Roboto"/>
                <a:sym typeface="Roboto"/>
              </a:defRPr>
            </a:lvl4pPr>
            <a:lvl5pPr lvl="4" algn="r">
              <a:buNone/>
              <a:defRPr sz="1300">
                <a:solidFill>
                  <a:schemeClr val="lt1"/>
                </a:solidFill>
                <a:latin typeface="Roboto"/>
                <a:ea typeface="Roboto"/>
                <a:cs typeface="Roboto"/>
                <a:sym typeface="Roboto"/>
              </a:defRPr>
            </a:lvl5pPr>
            <a:lvl6pPr lvl="5" algn="r">
              <a:buNone/>
              <a:defRPr sz="1300">
                <a:solidFill>
                  <a:schemeClr val="lt1"/>
                </a:solidFill>
                <a:latin typeface="Roboto"/>
                <a:ea typeface="Roboto"/>
                <a:cs typeface="Roboto"/>
                <a:sym typeface="Roboto"/>
              </a:defRPr>
            </a:lvl6pPr>
            <a:lvl7pPr lvl="6" algn="r">
              <a:buNone/>
              <a:defRPr sz="1300">
                <a:solidFill>
                  <a:schemeClr val="lt1"/>
                </a:solidFill>
                <a:latin typeface="Roboto"/>
                <a:ea typeface="Roboto"/>
                <a:cs typeface="Roboto"/>
                <a:sym typeface="Roboto"/>
              </a:defRPr>
            </a:lvl7pPr>
            <a:lvl8pPr lvl="7" algn="r">
              <a:buNone/>
              <a:defRPr sz="1300">
                <a:solidFill>
                  <a:schemeClr val="lt1"/>
                </a:solidFill>
                <a:latin typeface="Roboto"/>
                <a:ea typeface="Roboto"/>
                <a:cs typeface="Roboto"/>
                <a:sym typeface="Roboto"/>
              </a:defRPr>
            </a:lvl8pPr>
            <a:lvl9pPr lvl="8"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6.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1.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9.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hyperlink" Target="https://iq.opengenus.org/types-of-boosting-algorithms/"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15.png"/><Relationship Id="rId4" Type="http://schemas.openxmlformats.org/officeDocument/2006/relationships/image" Target="../media/image21.png"/><Relationship Id="rId5" Type="http://schemas.openxmlformats.org/officeDocument/2006/relationships/image" Target="../media/image20.png"/><Relationship Id="rId6" Type="http://schemas.openxmlformats.org/officeDocument/2006/relationships/image" Target="../media/image2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23.png"/><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3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 Id="rId3" Type="http://schemas.openxmlformats.org/officeDocument/2006/relationships/image" Target="../media/image3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 Id="rId3" Type="http://schemas.openxmlformats.org/officeDocument/2006/relationships/image" Target="../media/image31.png"/><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 Id="rId3" Type="http://schemas.openxmlformats.org/officeDocument/2006/relationships/image" Target="../media/image37.png"/><Relationship Id="rId4" Type="http://schemas.openxmlformats.org/officeDocument/2006/relationships/image" Target="../media/image2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 Id="rId3" Type="http://schemas.openxmlformats.org/officeDocument/2006/relationships/image" Target="../media/image29.png"/><Relationship Id="rId4" Type="http://schemas.openxmlformats.org/officeDocument/2006/relationships/image" Target="../media/image3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 Id="rId3" Type="http://schemas.openxmlformats.org/officeDocument/2006/relationships/image" Target="../media/image2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 Id="rId3" Type="http://schemas.openxmlformats.org/officeDocument/2006/relationships/image" Target="../media/image3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 Id="rId3" Type="http://schemas.openxmlformats.org/officeDocument/2006/relationships/image" Target="../media/image3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 Id="rId3" Type="http://schemas.openxmlformats.org/officeDocument/2006/relationships/image" Target="../media/image3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0" name="Shape 90"/>
        <p:cNvGrpSpPr/>
        <p:nvPr/>
      </p:nvGrpSpPr>
      <p:grpSpPr>
        <a:xfrm>
          <a:off x="0" y="0"/>
          <a:ext cx="0" cy="0"/>
          <a:chOff x="0" y="0"/>
          <a:chExt cx="0" cy="0"/>
        </a:xfrm>
      </p:grpSpPr>
      <p:sp>
        <p:nvSpPr>
          <p:cNvPr id="91" name="Google Shape;91;p14"/>
          <p:cNvSpPr/>
          <p:nvPr/>
        </p:nvSpPr>
        <p:spPr>
          <a:xfrm>
            <a:off x="1" y="0"/>
            <a:ext cx="12188726" cy="685897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Libre Franklin"/>
              <a:buNone/>
            </a:pPr>
            <a:r>
              <a:t/>
            </a:r>
            <a:endParaRPr b="0" i="0" sz="1800" u="none" cap="none" strike="noStrike">
              <a:solidFill>
                <a:srgbClr val="FFFFFF"/>
              </a:solidFill>
              <a:latin typeface="Libre Franklin"/>
              <a:ea typeface="Libre Franklin"/>
              <a:cs typeface="Libre Franklin"/>
              <a:sym typeface="Libre Franklin"/>
            </a:endParaRPr>
          </a:p>
        </p:txBody>
      </p:sp>
      <p:sp>
        <p:nvSpPr>
          <p:cNvPr id="92" name="Google Shape;92;p14"/>
          <p:cNvSpPr/>
          <p:nvPr/>
        </p:nvSpPr>
        <p:spPr>
          <a:xfrm>
            <a:off x="7912607" y="1238442"/>
            <a:ext cx="3635926" cy="4355751"/>
          </a:xfrm>
          <a:prstGeom prst="rect">
            <a:avLst/>
          </a:prstGeom>
          <a:solidFill>
            <a:schemeClr val="dk1">
              <a:alpha val="8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Libre Franklin"/>
              <a:buNone/>
            </a:pPr>
            <a:r>
              <a:t/>
            </a:r>
            <a:endParaRPr b="0" i="0" sz="1800" u="none" cap="none" strike="noStrike">
              <a:solidFill>
                <a:srgbClr val="FFFFFF"/>
              </a:solidFill>
              <a:latin typeface="Libre Franklin"/>
              <a:ea typeface="Libre Franklin"/>
              <a:cs typeface="Libre Franklin"/>
              <a:sym typeface="Libre Franklin"/>
            </a:endParaRPr>
          </a:p>
        </p:txBody>
      </p:sp>
      <p:sp>
        <p:nvSpPr>
          <p:cNvPr id="93" name="Google Shape;93;p14"/>
          <p:cNvSpPr txBox="1"/>
          <p:nvPr>
            <p:ph type="ctrTitle"/>
          </p:nvPr>
        </p:nvSpPr>
        <p:spPr>
          <a:xfrm>
            <a:off x="8123416" y="1475234"/>
            <a:ext cx="3214307" cy="290169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Bookman Old Style"/>
              <a:buNone/>
            </a:pPr>
            <a:r>
              <a:rPr lang="en-IN" sz="4400">
                <a:solidFill>
                  <a:schemeClr val="lt1"/>
                </a:solidFill>
              </a:rPr>
              <a:t>Malignant Comment Classifier Project </a:t>
            </a:r>
            <a:endParaRPr/>
          </a:p>
        </p:txBody>
      </p:sp>
      <p:sp>
        <p:nvSpPr>
          <p:cNvPr id="94" name="Google Shape;94;p14"/>
          <p:cNvSpPr txBox="1"/>
          <p:nvPr>
            <p:ph idx="1" type="subTitle"/>
          </p:nvPr>
        </p:nvSpPr>
        <p:spPr>
          <a:xfrm>
            <a:off x="8127750" y="4608576"/>
            <a:ext cx="3205640" cy="774186"/>
          </a:xfrm>
          <a:prstGeom prst="rect">
            <a:avLst/>
          </a:prstGeom>
          <a:noFill/>
          <a:ln>
            <a:noFill/>
          </a:ln>
        </p:spPr>
        <p:txBody>
          <a:bodyPr anchorCtr="0" anchor="t" bIns="45700" lIns="91425" spcFirstLastPara="1" rIns="91425" wrap="square" tIns="45700">
            <a:normAutofit fontScale="85000" lnSpcReduction="20000"/>
          </a:bodyPr>
          <a:lstStyle/>
          <a:p>
            <a:pPr indent="0" lvl="0" marL="0" rtl="0" algn="ctr">
              <a:lnSpc>
                <a:spcPct val="107000"/>
              </a:lnSpc>
              <a:spcBef>
                <a:spcPts val="0"/>
              </a:spcBef>
              <a:spcAft>
                <a:spcPts val="0"/>
              </a:spcAft>
              <a:buSzPct val="100000"/>
              <a:buNone/>
            </a:pPr>
            <a:r>
              <a:rPr lang="en-IN" sz="1800">
                <a:latin typeface="Arial"/>
                <a:ea typeface="Arial"/>
                <a:cs typeface="Arial"/>
                <a:sym typeface="Arial"/>
              </a:rPr>
              <a:t>SUBMITTED BY:</a:t>
            </a:r>
            <a:endParaRPr sz="1800">
              <a:latin typeface="Calibri"/>
              <a:ea typeface="Calibri"/>
              <a:cs typeface="Calibri"/>
              <a:sym typeface="Calibri"/>
            </a:endParaRPr>
          </a:p>
          <a:p>
            <a:pPr indent="0" lvl="0" marL="0" rtl="0" algn="ctr">
              <a:lnSpc>
                <a:spcPct val="107000"/>
              </a:lnSpc>
              <a:spcBef>
                <a:spcPts val="2000"/>
              </a:spcBef>
              <a:spcAft>
                <a:spcPts val="0"/>
              </a:spcAft>
              <a:buSzPct val="100000"/>
              <a:buNone/>
            </a:pPr>
            <a:r>
              <a:rPr lang="en-IN" sz="1800">
                <a:latin typeface="Calibri"/>
                <a:ea typeface="Calibri"/>
                <a:cs typeface="Calibri"/>
                <a:sym typeface="Calibri"/>
              </a:rPr>
              <a:t>GAURAV MORE</a:t>
            </a:r>
            <a:endParaRPr/>
          </a:p>
        </p:txBody>
      </p:sp>
      <p:cxnSp>
        <p:nvCxnSpPr>
          <p:cNvPr id="95" name="Google Shape;95;p14"/>
          <p:cNvCxnSpPr/>
          <p:nvPr/>
        </p:nvCxnSpPr>
        <p:spPr>
          <a:xfrm>
            <a:off x="8176090" y="4508519"/>
            <a:ext cx="3108960" cy="0"/>
          </a:xfrm>
          <a:prstGeom prst="straightConnector1">
            <a:avLst/>
          </a:prstGeom>
          <a:noFill/>
          <a:ln cap="flat" cmpd="sng" w="19050">
            <a:solidFill>
              <a:schemeClr val="accent1"/>
            </a:solidFill>
            <a:prstDash val="solid"/>
            <a:round/>
            <a:headEnd len="sm" w="sm" type="none"/>
            <a:tailEnd len="sm" w="sm" type="none"/>
          </a:ln>
        </p:spPr>
      </p:cxnSp>
      <p:pic>
        <p:nvPicPr>
          <p:cNvPr id="96" name="Google Shape;96;p14"/>
          <p:cNvPicPr preferRelativeResize="0"/>
          <p:nvPr/>
        </p:nvPicPr>
        <p:blipFill rotWithShape="1">
          <a:blip r:embed="rId3">
            <a:alphaModFix/>
          </a:blip>
          <a:srcRect b="0" l="0" r="0" t="0"/>
          <a:stretch/>
        </p:blipFill>
        <p:spPr>
          <a:xfrm>
            <a:off x="5005788" y="-557571"/>
            <a:ext cx="3367665" cy="245239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IN"/>
              <a:t>Analytical Problem Framing</a:t>
            </a:r>
            <a:endParaRPr/>
          </a:p>
        </p:txBody>
      </p:sp>
      <p:sp>
        <p:nvSpPr>
          <p:cNvPr id="150" name="Google Shape;150;p23"/>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14300" lvl="0" marL="91440" rtl="0" algn="l">
              <a:lnSpc>
                <a:spcPct val="110000"/>
              </a:lnSpc>
              <a:spcBef>
                <a:spcPts val="0"/>
              </a:spcBef>
              <a:spcAft>
                <a:spcPts val="0"/>
              </a:spcAft>
              <a:buSzPts val="1800"/>
              <a:buChar char="●"/>
            </a:pPr>
            <a:r>
              <a:rPr b="1" lang="en-IN" sz="1800">
                <a:latin typeface="Arial"/>
                <a:ea typeface="Arial"/>
                <a:cs typeface="Arial"/>
                <a:sym typeface="Arial"/>
              </a:rPr>
              <a:t>Data Sources and their formats</a:t>
            </a:r>
            <a:endParaRPr b="1" sz="1800">
              <a:latin typeface="Calibri"/>
              <a:ea typeface="Calibri"/>
              <a:cs typeface="Calibri"/>
              <a:sym typeface="Calibri"/>
            </a:endParaRPr>
          </a:p>
          <a:p>
            <a:pPr indent="-114300" lvl="0" marL="91440" rtl="0" algn="l">
              <a:lnSpc>
                <a:spcPct val="110000"/>
              </a:lnSpc>
              <a:spcBef>
                <a:spcPts val="1400"/>
              </a:spcBef>
              <a:spcAft>
                <a:spcPts val="0"/>
              </a:spcAft>
              <a:buSzPts val="1800"/>
              <a:buChar char="●"/>
            </a:pPr>
            <a:r>
              <a:rPr lang="en-IN" sz="1800">
                <a:latin typeface="Arial"/>
                <a:ea typeface="Arial"/>
                <a:cs typeface="Arial"/>
                <a:sym typeface="Arial"/>
              </a:rPr>
              <a:t>The data set contains the training set, which has approximately 1,59,000 samples and the test set which contains nearly 1,53,000 samples. All the data samples contain 8 fields which includes ‘Id’, ‘Comments’, ‘Malignant’, ‘Highly malignant’, ‘Rude’, ‘Threat’, ‘Abuse’ and ‘Loathe’. </a:t>
            </a:r>
            <a:endParaRPr sz="1800">
              <a:latin typeface="Calibri"/>
              <a:ea typeface="Calibri"/>
              <a:cs typeface="Calibri"/>
              <a:sym typeface="Calibri"/>
            </a:endParaRPr>
          </a:p>
          <a:p>
            <a:pPr indent="-114300" lvl="0" marL="91440" rtl="0" algn="l">
              <a:lnSpc>
                <a:spcPct val="110000"/>
              </a:lnSpc>
              <a:spcBef>
                <a:spcPts val="1400"/>
              </a:spcBef>
              <a:spcAft>
                <a:spcPts val="0"/>
              </a:spcAft>
              <a:buSzPts val="1800"/>
              <a:buChar char="●"/>
            </a:pPr>
            <a:r>
              <a:rPr lang="en-IN" sz="1800">
                <a:latin typeface="Arial"/>
                <a:ea typeface="Arial"/>
                <a:cs typeface="Arial"/>
                <a:sym typeface="Arial"/>
              </a:rPr>
              <a:t>The label can be either 0 or 1, where 0 denotes a NO while 1 denotes a YES. There are various comments which have multiple labels. The first attribute is a unique ID associated with each comment.  </a:t>
            </a:r>
            <a:r>
              <a:rPr b="1" lang="en-IN" sz="1800">
                <a:latin typeface="Arial"/>
                <a:ea typeface="Arial"/>
                <a:cs typeface="Arial"/>
                <a:sym typeface="Arial"/>
              </a:rPr>
              <a:t> </a:t>
            </a:r>
            <a:endParaRPr sz="1800">
              <a:latin typeface="Calibri"/>
              <a:ea typeface="Calibri"/>
              <a:cs typeface="Calibri"/>
              <a:sym typeface="Calibri"/>
            </a:endParaRPr>
          </a:p>
          <a:p>
            <a:pPr indent="0" lvl="0" marL="91440" rtl="0" algn="l">
              <a:lnSpc>
                <a:spcPct val="110000"/>
              </a:lnSpc>
              <a:spcBef>
                <a:spcPts val="1400"/>
              </a:spcBef>
              <a:spcAft>
                <a:spcPts val="0"/>
              </a:spcAft>
              <a:buSzPts val="1900"/>
              <a:buNone/>
            </a:pPr>
            <a:r>
              <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IN"/>
              <a:t>Analytical Problem Framing</a:t>
            </a:r>
            <a:endParaRPr/>
          </a:p>
        </p:txBody>
      </p:sp>
      <p:sp>
        <p:nvSpPr>
          <p:cNvPr id="156" name="Google Shape;156;p24"/>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fontScale="85000" lnSpcReduction="20000"/>
          </a:bodyPr>
          <a:lstStyle/>
          <a:p>
            <a:pPr indent="0" lvl="0" marL="91440" rtl="0" algn="l">
              <a:lnSpc>
                <a:spcPct val="110000"/>
              </a:lnSpc>
              <a:spcBef>
                <a:spcPts val="0"/>
              </a:spcBef>
              <a:spcAft>
                <a:spcPts val="0"/>
              </a:spcAft>
              <a:buSzPct val="79166"/>
              <a:buNone/>
            </a:pPr>
            <a:r>
              <a:t/>
            </a:r>
            <a:endParaRPr/>
          </a:p>
          <a:p>
            <a:pPr indent="0" lvl="0" marL="91440" rtl="0" algn="l">
              <a:lnSpc>
                <a:spcPct val="110000"/>
              </a:lnSpc>
              <a:spcBef>
                <a:spcPts val="1400"/>
              </a:spcBef>
              <a:spcAft>
                <a:spcPts val="0"/>
              </a:spcAft>
              <a:buSzPct val="79166"/>
              <a:buNone/>
            </a:pPr>
            <a:r>
              <a:t/>
            </a:r>
            <a:endParaRPr/>
          </a:p>
          <a:p>
            <a:pPr indent="0" lvl="0" marL="91440" rtl="0" algn="l">
              <a:lnSpc>
                <a:spcPct val="110000"/>
              </a:lnSpc>
              <a:spcBef>
                <a:spcPts val="1400"/>
              </a:spcBef>
              <a:spcAft>
                <a:spcPts val="0"/>
              </a:spcAft>
              <a:buSzPct val="79166"/>
              <a:buNone/>
            </a:pPr>
            <a:r>
              <a:t/>
            </a:r>
            <a:endParaRPr/>
          </a:p>
          <a:p>
            <a:pPr indent="0" lvl="0" marL="0" rtl="0" algn="ctr">
              <a:lnSpc>
                <a:spcPct val="110000"/>
              </a:lnSpc>
              <a:spcBef>
                <a:spcPts val="1400"/>
              </a:spcBef>
              <a:spcAft>
                <a:spcPts val="0"/>
              </a:spcAft>
              <a:buSzPct val="100000"/>
              <a:buNone/>
            </a:pPr>
            <a:r>
              <a:rPr i="1" lang="en-IN" sz="1200">
                <a:solidFill>
                  <a:srgbClr val="44546A"/>
                </a:solidFill>
                <a:latin typeface="Arial"/>
                <a:ea typeface="Arial"/>
                <a:cs typeface="Arial"/>
                <a:sym typeface="Arial"/>
              </a:rPr>
              <a:t>Figure 1 Train Dataset</a:t>
            </a:r>
            <a:endParaRPr i="1" sz="1200">
              <a:solidFill>
                <a:srgbClr val="44546A"/>
              </a:solidFill>
              <a:latin typeface="Calibri"/>
              <a:ea typeface="Calibri"/>
              <a:cs typeface="Calibri"/>
              <a:sym typeface="Calibri"/>
            </a:endParaRPr>
          </a:p>
          <a:p>
            <a:pPr indent="0" lvl="0" marL="91440" rtl="0" algn="l">
              <a:lnSpc>
                <a:spcPct val="110000"/>
              </a:lnSpc>
              <a:spcBef>
                <a:spcPts val="1400"/>
              </a:spcBef>
              <a:spcAft>
                <a:spcPts val="0"/>
              </a:spcAft>
              <a:buSzPct val="79166"/>
              <a:buNone/>
            </a:pPr>
            <a:r>
              <a:t/>
            </a:r>
            <a:endParaRPr/>
          </a:p>
          <a:p>
            <a:pPr indent="0" lvl="0" marL="91440" rtl="0" algn="l">
              <a:lnSpc>
                <a:spcPct val="110000"/>
              </a:lnSpc>
              <a:spcBef>
                <a:spcPts val="1400"/>
              </a:spcBef>
              <a:spcAft>
                <a:spcPts val="0"/>
              </a:spcAft>
              <a:buSzPct val="79166"/>
              <a:buNone/>
            </a:pPr>
            <a:r>
              <a:t/>
            </a:r>
            <a:endParaRPr/>
          </a:p>
          <a:p>
            <a:pPr indent="0" lvl="0" marL="91440" rtl="0" algn="l">
              <a:lnSpc>
                <a:spcPct val="110000"/>
              </a:lnSpc>
              <a:spcBef>
                <a:spcPts val="1400"/>
              </a:spcBef>
              <a:spcAft>
                <a:spcPts val="0"/>
              </a:spcAft>
              <a:buSzPct val="79166"/>
              <a:buNone/>
            </a:pPr>
            <a:r>
              <a:t/>
            </a:r>
            <a:endParaRPr/>
          </a:p>
          <a:p>
            <a:pPr indent="-80010" lvl="0" marL="91440" rtl="0" algn="ctr">
              <a:lnSpc>
                <a:spcPct val="110000"/>
              </a:lnSpc>
              <a:spcBef>
                <a:spcPts val="1400"/>
              </a:spcBef>
              <a:spcAft>
                <a:spcPts val="0"/>
              </a:spcAft>
              <a:buSzPct val="100000"/>
              <a:buChar char="●"/>
            </a:pPr>
            <a:r>
              <a:rPr i="1" lang="en-IN" sz="1200">
                <a:solidFill>
                  <a:srgbClr val="44546A"/>
                </a:solidFill>
                <a:latin typeface="Arial"/>
                <a:ea typeface="Arial"/>
                <a:cs typeface="Arial"/>
                <a:sym typeface="Arial"/>
              </a:rPr>
              <a:t>Figure 2 Test Dataset</a:t>
            </a:r>
            <a:endParaRPr i="1" sz="1200">
              <a:solidFill>
                <a:srgbClr val="44546A"/>
              </a:solidFill>
              <a:latin typeface="Calibri"/>
              <a:ea typeface="Calibri"/>
              <a:cs typeface="Calibri"/>
              <a:sym typeface="Calibri"/>
            </a:endParaRPr>
          </a:p>
          <a:p>
            <a:pPr indent="0" lvl="0" marL="91440" rtl="0" algn="l">
              <a:lnSpc>
                <a:spcPct val="110000"/>
              </a:lnSpc>
              <a:spcBef>
                <a:spcPts val="1400"/>
              </a:spcBef>
              <a:spcAft>
                <a:spcPts val="0"/>
              </a:spcAft>
              <a:buSzPct val="79166"/>
              <a:buNone/>
            </a:pPr>
            <a:r>
              <a:t/>
            </a:r>
            <a:endParaRPr/>
          </a:p>
        </p:txBody>
      </p:sp>
      <p:pic>
        <p:nvPicPr>
          <p:cNvPr id="157" name="Google Shape;157;p24"/>
          <p:cNvPicPr preferRelativeResize="0"/>
          <p:nvPr/>
        </p:nvPicPr>
        <p:blipFill rotWithShape="1">
          <a:blip r:embed="rId3">
            <a:alphaModFix/>
          </a:blip>
          <a:srcRect b="0" l="0" r="0" t="0"/>
          <a:stretch/>
        </p:blipFill>
        <p:spPr>
          <a:xfrm>
            <a:off x="2707731" y="2424267"/>
            <a:ext cx="5731510" cy="1263015"/>
          </a:xfrm>
          <a:prstGeom prst="rect">
            <a:avLst/>
          </a:prstGeom>
          <a:noFill/>
          <a:ln>
            <a:noFill/>
          </a:ln>
        </p:spPr>
      </p:pic>
      <p:pic>
        <p:nvPicPr>
          <p:cNvPr id="158" name="Google Shape;158;p24"/>
          <p:cNvPicPr preferRelativeResize="0"/>
          <p:nvPr/>
        </p:nvPicPr>
        <p:blipFill rotWithShape="1">
          <a:blip r:embed="rId4">
            <a:alphaModFix/>
          </a:blip>
          <a:srcRect b="0" l="0" r="0" t="0"/>
          <a:stretch/>
        </p:blipFill>
        <p:spPr>
          <a:xfrm>
            <a:off x="2707730" y="3988646"/>
            <a:ext cx="5885763" cy="147129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IN"/>
              <a:t>Analytical Problem Framing</a:t>
            </a:r>
            <a:endParaRPr/>
          </a:p>
        </p:txBody>
      </p:sp>
      <p:sp>
        <p:nvSpPr>
          <p:cNvPr id="164" name="Google Shape;164;p25"/>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fontScale="92500" lnSpcReduction="20000"/>
          </a:bodyPr>
          <a:lstStyle/>
          <a:p>
            <a:pPr indent="-105727" lvl="0" marL="457200" rtl="0" algn="l">
              <a:lnSpc>
                <a:spcPct val="107000"/>
              </a:lnSpc>
              <a:spcBef>
                <a:spcPts val="0"/>
              </a:spcBef>
              <a:spcAft>
                <a:spcPts val="0"/>
              </a:spcAft>
              <a:buSzPct val="100000"/>
              <a:buChar char="●"/>
            </a:pPr>
            <a:r>
              <a:rPr lang="en-IN" sz="1800">
                <a:latin typeface="Arial"/>
                <a:ea typeface="Arial"/>
                <a:cs typeface="Arial"/>
                <a:sym typeface="Arial"/>
              </a:rPr>
              <a:t>The data set includes:</a:t>
            </a:r>
            <a:endParaRPr sz="1800">
              <a:latin typeface="Calibri"/>
              <a:ea typeface="Calibri"/>
              <a:cs typeface="Calibri"/>
              <a:sym typeface="Calibri"/>
            </a:endParaRPr>
          </a:p>
          <a:p>
            <a:pPr indent="-334327" lvl="0" marL="342900" rtl="0" algn="l">
              <a:lnSpc>
                <a:spcPct val="107000"/>
              </a:lnSpc>
              <a:spcBef>
                <a:spcPts val="2000"/>
              </a:spcBef>
              <a:spcAft>
                <a:spcPts val="0"/>
              </a:spcAft>
              <a:buSzPct val="100000"/>
              <a:buFont typeface="Noto Sans Symbols"/>
              <a:buChar char="∙"/>
            </a:pPr>
            <a:r>
              <a:rPr b="1" lang="en-IN" sz="1800">
                <a:latin typeface="Arial"/>
                <a:ea typeface="Arial"/>
                <a:cs typeface="Arial"/>
                <a:sym typeface="Arial"/>
              </a:rPr>
              <a:t>Malignant: </a:t>
            </a:r>
            <a:r>
              <a:rPr lang="en-IN" sz="1800">
                <a:latin typeface="Arial"/>
                <a:ea typeface="Arial"/>
                <a:cs typeface="Arial"/>
                <a:sym typeface="Arial"/>
              </a:rPr>
              <a:t>It is the Label column, which includes values 0 and 1, denoting if the comment is malignant or not. </a:t>
            </a:r>
            <a:endParaRPr sz="1800">
              <a:latin typeface="Calibri"/>
              <a:ea typeface="Calibri"/>
              <a:cs typeface="Calibri"/>
              <a:sym typeface="Calibri"/>
            </a:endParaRPr>
          </a:p>
          <a:p>
            <a:pPr indent="-334327" lvl="0" marL="342900" rtl="0" algn="l">
              <a:lnSpc>
                <a:spcPct val="107000"/>
              </a:lnSpc>
              <a:spcBef>
                <a:spcPts val="1400"/>
              </a:spcBef>
              <a:spcAft>
                <a:spcPts val="0"/>
              </a:spcAft>
              <a:buSzPct val="100000"/>
              <a:buFont typeface="Noto Sans Symbols"/>
              <a:buChar char="∙"/>
            </a:pPr>
            <a:r>
              <a:rPr b="1" lang="en-IN" sz="1800">
                <a:latin typeface="Arial"/>
                <a:ea typeface="Arial"/>
                <a:cs typeface="Arial"/>
                <a:sym typeface="Arial"/>
              </a:rPr>
              <a:t>Highly Malignant:</a:t>
            </a:r>
            <a:r>
              <a:rPr lang="en-IN" sz="1800">
                <a:latin typeface="Arial"/>
                <a:ea typeface="Arial"/>
                <a:cs typeface="Arial"/>
                <a:sym typeface="Arial"/>
              </a:rPr>
              <a:t> It denotes comments that are highly malignant and hurtful. </a:t>
            </a:r>
            <a:endParaRPr sz="1800">
              <a:latin typeface="Calibri"/>
              <a:ea typeface="Calibri"/>
              <a:cs typeface="Calibri"/>
              <a:sym typeface="Calibri"/>
            </a:endParaRPr>
          </a:p>
          <a:p>
            <a:pPr indent="-334327" lvl="0" marL="342900" rtl="0" algn="l">
              <a:lnSpc>
                <a:spcPct val="107000"/>
              </a:lnSpc>
              <a:spcBef>
                <a:spcPts val="1400"/>
              </a:spcBef>
              <a:spcAft>
                <a:spcPts val="0"/>
              </a:spcAft>
              <a:buSzPct val="100000"/>
              <a:buFont typeface="Noto Sans Symbols"/>
              <a:buChar char="∙"/>
            </a:pPr>
            <a:r>
              <a:rPr b="1" lang="en-IN" sz="1800">
                <a:latin typeface="Arial"/>
                <a:ea typeface="Arial"/>
                <a:cs typeface="Arial"/>
                <a:sym typeface="Arial"/>
              </a:rPr>
              <a:t>Rude: </a:t>
            </a:r>
            <a:r>
              <a:rPr lang="en-IN" sz="1800">
                <a:latin typeface="Arial"/>
                <a:ea typeface="Arial"/>
                <a:cs typeface="Arial"/>
                <a:sym typeface="Arial"/>
              </a:rPr>
              <a:t>It denotes comments that are very rude and offensive.</a:t>
            </a:r>
            <a:endParaRPr sz="1800">
              <a:latin typeface="Calibri"/>
              <a:ea typeface="Calibri"/>
              <a:cs typeface="Calibri"/>
              <a:sym typeface="Calibri"/>
            </a:endParaRPr>
          </a:p>
          <a:p>
            <a:pPr indent="-334327" lvl="0" marL="342900" rtl="0" algn="l">
              <a:lnSpc>
                <a:spcPct val="107000"/>
              </a:lnSpc>
              <a:spcBef>
                <a:spcPts val="1400"/>
              </a:spcBef>
              <a:spcAft>
                <a:spcPts val="0"/>
              </a:spcAft>
              <a:buSzPct val="100000"/>
              <a:buFont typeface="Noto Sans Symbols"/>
              <a:buChar char="∙"/>
            </a:pPr>
            <a:r>
              <a:rPr b="1" lang="en-IN" sz="1800">
                <a:latin typeface="Arial"/>
                <a:ea typeface="Arial"/>
                <a:cs typeface="Arial"/>
                <a:sym typeface="Arial"/>
              </a:rPr>
              <a:t>Threat:</a:t>
            </a:r>
            <a:r>
              <a:rPr lang="en-IN" sz="1800">
                <a:latin typeface="Arial"/>
                <a:ea typeface="Arial"/>
                <a:cs typeface="Arial"/>
                <a:sym typeface="Arial"/>
              </a:rPr>
              <a:t> It contains indication of the comments that are giving any threat to someone. 	</a:t>
            </a:r>
            <a:endParaRPr sz="1800">
              <a:latin typeface="Calibri"/>
              <a:ea typeface="Calibri"/>
              <a:cs typeface="Calibri"/>
              <a:sym typeface="Calibri"/>
            </a:endParaRPr>
          </a:p>
          <a:p>
            <a:pPr indent="-334327" lvl="0" marL="342900" rtl="0" algn="l">
              <a:lnSpc>
                <a:spcPct val="107000"/>
              </a:lnSpc>
              <a:spcBef>
                <a:spcPts val="1400"/>
              </a:spcBef>
              <a:spcAft>
                <a:spcPts val="0"/>
              </a:spcAft>
              <a:buSzPct val="100000"/>
              <a:buFont typeface="Noto Sans Symbols"/>
              <a:buChar char="∙"/>
            </a:pPr>
            <a:r>
              <a:rPr b="1" lang="en-IN" sz="1800">
                <a:latin typeface="Arial"/>
                <a:ea typeface="Arial"/>
                <a:cs typeface="Arial"/>
                <a:sym typeface="Arial"/>
              </a:rPr>
              <a:t>Abuse:</a:t>
            </a:r>
            <a:r>
              <a:rPr lang="en-IN" sz="1800">
                <a:latin typeface="Arial"/>
                <a:ea typeface="Arial"/>
                <a:cs typeface="Arial"/>
                <a:sym typeface="Arial"/>
              </a:rPr>
              <a:t> It is for comments that are abusive in nature. </a:t>
            </a:r>
            <a:endParaRPr sz="1800">
              <a:latin typeface="Calibri"/>
              <a:ea typeface="Calibri"/>
              <a:cs typeface="Calibri"/>
              <a:sym typeface="Calibri"/>
            </a:endParaRPr>
          </a:p>
          <a:p>
            <a:pPr indent="-335280" lvl="0" marL="342900" rtl="0" algn="l">
              <a:lnSpc>
                <a:spcPct val="107000"/>
              </a:lnSpc>
              <a:spcBef>
                <a:spcPts val="2000"/>
              </a:spcBef>
              <a:spcAft>
                <a:spcPts val="0"/>
              </a:spcAft>
              <a:buSzPct val="100000"/>
              <a:buFont typeface="Noto Sans Symbols"/>
              <a:buChar char="∙"/>
            </a:pPr>
            <a:r>
              <a:rPr b="1" lang="en-IN" sz="1600">
                <a:latin typeface="Arial"/>
                <a:ea typeface="Arial"/>
                <a:cs typeface="Arial"/>
                <a:sym typeface="Arial"/>
              </a:rPr>
              <a:t>Loathe:</a:t>
            </a:r>
            <a:r>
              <a:rPr lang="en-IN" sz="1600">
                <a:latin typeface="Arial"/>
                <a:ea typeface="Arial"/>
                <a:cs typeface="Arial"/>
                <a:sym typeface="Arial"/>
              </a:rPr>
              <a:t> It describes the comments </a:t>
            </a:r>
            <a:r>
              <a:rPr lang="en-IN" sz="1800">
                <a:latin typeface="Arial"/>
                <a:ea typeface="Arial"/>
                <a:cs typeface="Arial"/>
                <a:sym typeface="Arial"/>
              </a:rPr>
              <a:t>which are hateful and loathing in nature.  </a:t>
            </a:r>
            <a:endParaRPr sz="1800">
              <a:latin typeface="Calibri"/>
              <a:ea typeface="Calibri"/>
              <a:cs typeface="Calibri"/>
              <a:sym typeface="Calibri"/>
            </a:endParaRPr>
          </a:p>
          <a:p>
            <a:pPr indent="-222250" lvl="0" marL="342900" rtl="0" algn="l">
              <a:lnSpc>
                <a:spcPct val="107000"/>
              </a:lnSpc>
              <a:spcBef>
                <a:spcPts val="2000"/>
              </a:spcBef>
              <a:spcAft>
                <a:spcPts val="0"/>
              </a:spcAft>
              <a:buSzPct val="79166"/>
              <a:buFont typeface="Noto Sans Symbols"/>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IN"/>
              <a:t>Analytical Problem Framing</a:t>
            </a:r>
            <a:endParaRPr/>
          </a:p>
        </p:txBody>
      </p:sp>
      <p:sp>
        <p:nvSpPr>
          <p:cNvPr id="170" name="Google Shape;170;p26"/>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342900" lvl="0" marL="342900" rtl="0" algn="l">
              <a:lnSpc>
                <a:spcPct val="107000"/>
              </a:lnSpc>
              <a:spcBef>
                <a:spcPts val="0"/>
              </a:spcBef>
              <a:spcAft>
                <a:spcPts val="0"/>
              </a:spcAft>
              <a:buSzPts val="1800"/>
              <a:buFont typeface="Noto Sans Symbols"/>
              <a:buChar char="∙"/>
            </a:pPr>
            <a:r>
              <a:rPr b="1" lang="en-IN" sz="1800">
                <a:latin typeface="Arial"/>
                <a:ea typeface="Arial"/>
                <a:cs typeface="Arial"/>
                <a:sym typeface="Arial"/>
              </a:rPr>
              <a:t>ID: </a:t>
            </a:r>
            <a:r>
              <a:rPr lang="en-IN" sz="1800">
                <a:latin typeface="Arial"/>
                <a:ea typeface="Arial"/>
                <a:cs typeface="Arial"/>
                <a:sym typeface="Arial"/>
              </a:rPr>
              <a:t>It includes unique Ids associated with each comment text given. </a:t>
            </a:r>
            <a:r>
              <a:rPr b="1" lang="en-IN" sz="1800">
                <a:latin typeface="Arial"/>
                <a:ea typeface="Arial"/>
                <a:cs typeface="Arial"/>
                <a:sym typeface="Arial"/>
              </a:rPr>
              <a:t> </a:t>
            </a:r>
            <a:r>
              <a:rPr lang="en-IN" sz="1800">
                <a:latin typeface="Arial"/>
                <a:ea typeface="Arial"/>
                <a:cs typeface="Arial"/>
                <a:sym typeface="Arial"/>
              </a:rPr>
              <a:t> </a:t>
            </a:r>
            <a:endParaRPr sz="1800">
              <a:latin typeface="Calibri"/>
              <a:ea typeface="Calibri"/>
              <a:cs typeface="Calibri"/>
              <a:sym typeface="Calibri"/>
            </a:endParaRPr>
          </a:p>
          <a:p>
            <a:pPr indent="-342900" lvl="0" marL="342900" rtl="0" algn="l">
              <a:lnSpc>
                <a:spcPct val="107000"/>
              </a:lnSpc>
              <a:spcBef>
                <a:spcPts val="1400"/>
              </a:spcBef>
              <a:spcAft>
                <a:spcPts val="0"/>
              </a:spcAft>
              <a:buSzPts val="1800"/>
              <a:buFont typeface="Noto Sans Symbols"/>
              <a:buChar char="∙"/>
            </a:pPr>
            <a:r>
              <a:rPr b="1" lang="en-IN" sz="1800">
                <a:latin typeface="Arial"/>
                <a:ea typeface="Arial"/>
                <a:cs typeface="Arial"/>
                <a:sym typeface="Arial"/>
              </a:rPr>
              <a:t>Comment text: </a:t>
            </a:r>
            <a:r>
              <a:rPr lang="en-IN" sz="1800">
                <a:latin typeface="Arial"/>
                <a:ea typeface="Arial"/>
                <a:cs typeface="Arial"/>
                <a:sym typeface="Arial"/>
              </a:rPr>
              <a:t>This column contains the comments extracted from various social media platforms. </a:t>
            </a:r>
            <a:endParaRPr sz="1800">
              <a:latin typeface="Calibri"/>
              <a:ea typeface="Calibri"/>
              <a:cs typeface="Calibri"/>
              <a:sym typeface="Calibri"/>
            </a:endParaRPr>
          </a:p>
          <a:p>
            <a:pPr indent="0" lvl="0" marL="91440" rtl="0" algn="l">
              <a:lnSpc>
                <a:spcPct val="110000"/>
              </a:lnSpc>
              <a:spcBef>
                <a:spcPts val="2000"/>
              </a:spcBef>
              <a:spcAft>
                <a:spcPts val="0"/>
              </a:spcAft>
              <a:buSzPts val="19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IN"/>
              <a:t>Analytical Problem Framing</a:t>
            </a:r>
            <a:endParaRPr/>
          </a:p>
        </p:txBody>
      </p:sp>
      <p:sp>
        <p:nvSpPr>
          <p:cNvPr id="176" name="Google Shape;176;p27"/>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fontScale="77500"/>
          </a:bodyPr>
          <a:lstStyle/>
          <a:p>
            <a:pPr indent="-88582" lvl="0" marL="91440" rtl="0" algn="l">
              <a:lnSpc>
                <a:spcPct val="110000"/>
              </a:lnSpc>
              <a:spcBef>
                <a:spcPts val="0"/>
              </a:spcBef>
              <a:spcAft>
                <a:spcPts val="0"/>
              </a:spcAft>
              <a:buSzPct val="100000"/>
              <a:buChar char="●"/>
            </a:pPr>
            <a:r>
              <a:rPr b="1" lang="en-IN" sz="1800">
                <a:latin typeface="Arial"/>
                <a:ea typeface="Arial"/>
                <a:cs typeface="Arial"/>
                <a:sym typeface="Arial"/>
              </a:rPr>
              <a:t>Data Preprocessing Done</a:t>
            </a:r>
            <a:endParaRPr b="1" sz="1800">
              <a:latin typeface="Arial"/>
              <a:ea typeface="Arial"/>
              <a:cs typeface="Arial"/>
              <a:sym typeface="Arial"/>
            </a:endParaRPr>
          </a:p>
          <a:p>
            <a:pPr indent="-88582" lvl="0" marL="91440" rtl="0" algn="l">
              <a:lnSpc>
                <a:spcPct val="110000"/>
              </a:lnSpc>
              <a:spcBef>
                <a:spcPts val="1400"/>
              </a:spcBef>
              <a:spcAft>
                <a:spcPts val="0"/>
              </a:spcAft>
              <a:buSzPct val="100000"/>
              <a:buChar char="●"/>
            </a:pPr>
            <a:r>
              <a:rPr lang="en-IN" sz="1800">
                <a:latin typeface="Arial"/>
                <a:ea typeface="Arial"/>
                <a:cs typeface="Arial"/>
                <a:sym typeface="Arial"/>
              </a:rPr>
              <a:t>The dataset was checked to see if there were any null values or random characters present. None were found. Column: </a:t>
            </a:r>
            <a:r>
              <a:rPr b="1" lang="en-IN" sz="1800">
                <a:latin typeface="Arial"/>
                <a:ea typeface="Arial"/>
                <a:cs typeface="Arial"/>
                <a:sym typeface="Arial"/>
              </a:rPr>
              <a:t>ID</a:t>
            </a:r>
            <a:r>
              <a:rPr lang="en-IN" sz="1800">
                <a:latin typeface="Arial"/>
                <a:ea typeface="Arial"/>
                <a:cs typeface="Arial"/>
                <a:sym typeface="Arial"/>
              </a:rPr>
              <a:t> was dropped since they don't contribute to building a good model for predicting the target variable values.</a:t>
            </a:r>
            <a:endParaRPr/>
          </a:p>
          <a:p>
            <a:pPr indent="-93503" lvl="0" marL="91440" rtl="0" algn="l">
              <a:lnSpc>
                <a:spcPct val="110000"/>
              </a:lnSpc>
              <a:spcBef>
                <a:spcPts val="1400"/>
              </a:spcBef>
              <a:spcAft>
                <a:spcPts val="0"/>
              </a:spcAft>
              <a:buSzPct val="79166"/>
              <a:buChar char="●"/>
            </a:pPr>
            <a:r>
              <a:rPr lang="en-IN">
                <a:latin typeface="Arial"/>
                <a:ea typeface="Arial"/>
                <a:cs typeface="Arial"/>
                <a:sym typeface="Arial"/>
              </a:rPr>
              <a:t>The train and test dataset contents were then converted into lowercase. Punctuations, unnecessary characters etc were removed, currency symbols, phone numbers, web urls, email addresses etc were replaced with single words. Tokens that contributed nothing to semantics of the messages were removed as Stop words. Finally retained tokens were lemmatized using WordNetLemmatizer().</a:t>
            </a:r>
            <a:endParaRPr/>
          </a:p>
          <a:p>
            <a:pPr indent="-93503" lvl="0" marL="91440" rtl="0" algn="l">
              <a:lnSpc>
                <a:spcPct val="110000"/>
              </a:lnSpc>
              <a:spcBef>
                <a:spcPts val="1400"/>
              </a:spcBef>
              <a:spcAft>
                <a:spcPts val="0"/>
              </a:spcAft>
              <a:buSzPct val="79166"/>
              <a:buChar char="●"/>
            </a:pPr>
            <a:r>
              <a:rPr lang="en-IN">
                <a:latin typeface="Arial"/>
                <a:ea typeface="Arial"/>
                <a:cs typeface="Arial"/>
                <a:sym typeface="Arial"/>
              </a:rPr>
              <a:t>The string lengths of original comments and the cleaned comments were then compared.</a:t>
            </a:r>
            <a:endParaRPr/>
          </a:p>
          <a:p>
            <a:pPr indent="0" lvl="0" marL="91440" rtl="0" algn="l">
              <a:lnSpc>
                <a:spcPct val="110000"/>
              </a:lnSpc>
              <a:spcBef>
                <a:spcPts val="1400"/>
              </a:spcBef>
              <a:spcAft>
                <a:spcPts val="0"/>
              </a:spcAft>
              <a:buSzPct val="79166"/>
              <a:buNone/>
            </a:pPr>
            <a:r>
              <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IN"/>
              <a:t>Analytical Problem Framing</a:t>
            </a:r>
            <a:endParaRPr/>
          </a:p>
        </p:txBody>
      </p:sp>
      <p:sp>
        <p:nvSpPr>
          <p:cNvPr id="182" name="Google Shape;182;p28"/>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14300" lvl="0" marL="91440" rtl="0" algn="l">
              <a:lnSpc>
                <a:spcPct val="110000"/>
              </a:lnSpc>
              <a:spcBef>
                <a:spcPts val="0"/>
              </a:spcBef>
              <a:spcAft>
                <a:spcPts val="0"/>
              </a:spcAft>
              <a:buSzPts val="1800"/>
              <a:buChar char="●"/>
            </a:pPr>
            <a:r>
              <a:rPr b="1" lang="en-IN" sz="1800">
                <a:latin typeface="Arial"/>
                <a:ea typeface="Arial"/>
                <a:cs typeface="Arial"/>
                <a:sym typeface="Arial"/>
              </a:rPr>
              <a:t>Data Inputs- Logic- Output Relationships</a:t>
            </a:r>
            <a:endParaRPr b="1" sz="1800">
              <a:latin typeface="Calibri"/>
              <a:ea typeface="Calibri"/>
              <a:cs typeface="Calibri"/>
              <a:sym typeface="Calibri"/>
            </a:endParaRPr>
          </a:p>
          <a:p>
            <a:pPr indent="-114300" lvl="0" marL="91440" rtl="0" algn="l">
              <a:lnSpc>
                <a:spcPct val="110000"/>
              </a:lnSpc>
              <a:spcBef>
                <a:spcPts val="1400"/>
              </a:spcBef>
              <a:spcAft>
                <a:spcPts val="0"/>
              </a:spcAft>
              <a:buSzPts val="1800"/>
              <a:buChar char="●"/>
            </a:pPr>
            <a:r>
              <a:rPr lang="en-IN" sz="1800">
                <a:latin typeface="Arial"/>
                <a:ea typeface="Arial"/>
                <a:cs typeface="Arial"/>
                <a:sym typeface="Arial"/>
              </a:rPr>
              <a:t>The comment tokens so vectorised using TfidVectorizer are input and classified as benign(0) or malignant(1) as output by classification models.</a:t>
            </a:r>
            <a:endParaRPr sz="1800">
              <a:latin typeface="Calibri"/>
              <a:ea typeface="Calibri"/>
              <a:cs typeface="Calibri"/>
              <a:sym typeface="Calibri"/>
            </a:endParaRPr>
          </a:p>
          <a:p>
            <a:pPr indent="-114300" lvl="0" marL="91440" rtl="0" algn="l">
              <a:lnSpc>
                <a:spcPct val="110000"/>
              </a:lnSpc>
              <a:spcBef>
                <a:spcPts val="1400"/>
              </a:spcBef>
              <a:spcAft>
                <a:spcPts val="0"/>
              </a:spcAft>
              <a:buSzPts val="1800"/>
              <a:buChar char="●"/>
            </a:pPr>
            <a:r>
              <a:rPr b="1" lang="en-IN" sz="1800">
                <a:latin typeface="Arial"/>
                <a:ea typeface="Arial"/>
                <a:cs typeface="Arial"/>
                <a:sym typeface="Arial"/>
              </a:rPr>
              <a:t>Assumptions</a:t>
            </a:r>
            <a:endParaRPr/>
          </a:p>
          <a:p>
            <a:pPr indent="-114300" lvl="0" marL="91440" rtl="0" algn="l">
              <a:lnSpc>
                <a:spcPct val="110000"/>
              </a:lnSpc>
              <a:spcBef>
                <a:spcPts val="1400"/>
              </a:spcBef>
              <a:spcAft>
                <a:spcPts val="0"/>
              </a:spcAft>
              <a:buSzPts val="1800"/>
              <a:buChar char="●"/>
            </a:pPr>
            <a:r>
              <a:rPr lang="en-IN" sz="1800">
                <a:latin typeface="Arial"/>
                <a:ea typeface="Arial"/>
                <a:cs typeface="Arial"/>
                <a:sym typeface="Arial"/>
              </a:rPr>
              <a:t>The comment content made available in Train and Test Dataset is assumed to be written in English Language in the standard Greco-Roman script. This is so that the Stopword package and WordNetLemmatizer can be effectively used.</a:t>
            </a:r>
            <a:endParaRPr sz="1800">
              <a:latin typeface="Calibri"/>
              <a:ea typeface="Calibri"/>
              <a:cs typeface="Calibri"/>
              <a:sym typeface="Calibri"/>
            </a:endParaRPr>
          </a:p>
          <a:p>
            <a:pPr indent="0" lvl="0" marL="91440" rtl="0" algn="l">
              <a:lnSpc>
                <a:spcPct val="110000"/>
              </a:lnSpc>
              <a:spcBef>
                <a:spcPts val="1400"/>
              </a:spcBef>
              <a:spcAft>
                <a:spcPts val="0"/>
              </a:spcAft>
              <a:buSzPts val="1900"/>
              <a:buNone/>
            </a:pPr>
            <a:r>
              <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IN"/>
              <a:t>Analytical Problem Framing</a:t>
            </a:r>
            <a:endParaRPr/>
          </a:p>
        </p:txBody>
      </p:sp>
      <p:sp>
        <p:nvSpPr>
          <p:cNvPr id="188" name="Google Shape;188;p29"/>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fontScale="62500" lnSpcReduction="20000"/>
          </a:bodyPr>
          <a:lstStyle/>
          <a:p>
            <a:pPr indent="-74295" lvl="0" marL="91440" rtl="0" algn="l">
              <a:lnSpc>
                <a:spcPct val="110000"/>
              </a:lnSpc>
              <a:spcBef>
                <a:spcPts val="0"/>
              </a:spcBef>
              <a:spcAft>
                <a:spcPts val="0"/>
              </a:spcAft>
              <a:buSzPct val="100000"/>
              <a:buChar char="●"/>
            </a:pPr>
            <a:r>
              <a:rPr b="1" lang="en-IN" sz="1800">
                <a:latin typeface="Arial"/>
                <a:ea typeface="Arial"/>
                <a:cs typeface="Arial"/>
                <a:sym typeface="Arial"/>
              </a:rPr>
              <a:t>Hardware and Software Requirements and Tools Used</a:t>
            </a:r>
            <a:endParaRPr b="1" sz="1800">
              <a:latin typeface="Calibri"/>
              <a:ea typeface="Calibri"/>
              <a:cs typeface="Calibri"/>
              <a:sym typeface="Calibri"/>
            </a:endParaRPr>
          </a:p>
          <a:p>
            <a:pPr indent="-211455" lvl="0" marL="320040" rtl="0" algn="l">
              <a:lnSpc>
                <a:spcPct val="107000"/>
              </a:lnSpc>
              <a:spcBef>
                <a:spcPts val="1400"/>
              </a:spcBef>
              <a:spcAft>
                <a:spcPts val="0"/>
              </a:spcAft>
              <a:buSzPct val="100000"/>
              <a:buChar char="●"/>
            </a:pPr>
            <a:r>
              <a:rPr lang="en-IN" sz="1800">
                <a:latin typeface="Arial"/>
                <a:ea typeface="Arial"/>
                <a:cs typeface="Arial"/>
                <a:sym typeface="Arial"/>
              </a:rPr>
              <a:t>Hardware Used:</a:t>
            </a:r>
            <a:endParaRPr sz="1800">
              <a:latin typeface="Calibri"/>
              <a:ea typeface="Calibri"/>
              <a:cs typeface="Calibri"/>
              <a:sym typeface="Calibri"/>
            </a:endParaRPr>
          </a:p>
          <a:p>
            <a:pPr indent="-325755" lvl="0" marL="342900" rtl="0" algn="l">
              <a:lnSpc>
                <a:spcPct val="107000"/>
              </a:lnSpc>
              <a:spcBef>
                <a:spcPts val="2000"/>
              </a:spcBef>
              <a:spcAft>
                <a:spcPts val="0"/>
              </a:spcAft>
              <a:buSzPct val="100000"/>
              <a:buFont typeface="Noto Sans Symbols"/>
              <a:buChar char="∙"/>
            </a:pPr>
            <a:r>
              <a:rPr lang="en-IN" sz="1800">
                <a:latin typeface="Arial"/>
                <a:ea typeface="Arial"/>
                <a:cs typeface="Arial"/>
                <a:sym typeface="Arial"/>
              </a:rPr>
              <a:t>Processor: AMD Ryzen 9 5900HX(8 Cores 16 Logical Processors)</a:t>
            </a:r>
            <a:endParaRPr sz="1800">
              <a:latin typeface="Calibri"/>
              <a:ea typeface="Calibri"/>
              <a:cs typeface="Calibri"/>
              <a:sym typeface="Calibri"/>
            </a:endParaRPr>
          </a:p>
          <a:p>
            <a:pPr indent="-325755" lvl="0" marL="342900" rtl="0" algn="l">
              <a:lnSpc>
                <a:spcPct val="107000"/>
              </a:lnSpc>
              <a:spcBef>
                <a:spcPts val="1400"/>
              </a:spcBef>
              <a:spcAft>
                <a:spcPts val="0"/>
              </a:spcAft>
              <a:buSzPct val="100000"/>
              <a:buFont typeface="Noto Sans Symbols"/>
              <a:buChar char="∙"/>
            </a:pPr>
            <a:r>
              <a:rPr lang="en-IN" sz="1800">
                <a:latin typeface="Arial"/>
                <a:ea typeface="Arial"/>
                <a:cs typeface="Arial"/>
                <a:sym typeface="Arial"/>
              </a:rPr>
              <a:t>Physical Memory: 16.0GB (3200MHz)</a:t>
            </a:r>
            <a:endParaRPr sz="1800">
              <a:latin typeface="Calibri"/>
              <a:ea typeface="Calibri"/>
              <a:cs typeface="Calibri"/>
              <a:sym typeface="Calibri"/>
            </a:endParaRPr>
          </a:p>
          <a:p>
            <a:pPr indent="-325755" lvl="0" marL="342900" rtl="0" algn="l">
              <a:lnSpc>
                <a:spcPct val="107000"/>
              </a:lnSpc>
              <a:spcBef>
                <a:spcPts val="1400"/>
              </a:spcBef>
              <a:spcAft>
                <a:spcPts val="0"/>
              </a:spcAft>
              <a:buSzPct val="100000"/>
              <a:buFont typeface="Noto Sans Symbols"/>
              <a:buChar char="∙"/>
            </a:pPr>
            <a:r>
              <a:rPr lang="en-IN" sz="1800">
                <a:latin typeface="Arial"/>
                <a:ea typeface="Arial"/>
                <a:cs typeface="Arial"/>
                <a:sym typeface="Arial"/>
              </a:rPr>
              <a:t>GPU: Nvidia RTX 3060 (192 bits), 6GB DDR6 VRAM, 3840 CUDA cores.</a:t>
            </a:r>
            <a:endParaRPr sz="1800">
              <a:latin typeface="Calibri"/>
              <a:ea typeface="Calibri"/>
              <a:cs typeface="Calibri"/>
              <a:sym typeface="Calibri"/>
            </a:endParaRPr>
          </a:p>
          <a:p>
            <a:pPr indent="-74295" lvl="0" marL="228600" rtl="0" algn="l">
              <a:lnSpc>
                <a:spcPct val="107000"/>
              </a:lnSpc>
              <a:spcBef>
                <a:spcPts val="2000"/>
              </a:spcBef>
              <a:spcAft>
                <a:spcPts val="0"/>
              </a:spcAft>
              <a:buSzPct val="100000"/>
              <a:buChar char="●"/>
            </a:pPr>
            <a:r>
              <a:rPr lang="en-IN" sz="1800">
                <a:latin typeface="Arial"/>
                <a:ea typeface="Arial"/>
                <a:cs typeface="Arial"/>
                <a:sym typeface="Arial"/>
              </a:rPr>
              <a:t>Software Used:</a:t>
            </a:r>
            <a:endParaRPr sz="1800">
              <a:latin typeface="Calibri"/>
              <a:ea typeface="Calibri"/>
              <a:cs typeface="Calibri"/>
              <a:sym typeface="Calibri"/>
            </a:endParaRPr>
          </a:p>
          <a:p>
            <a:pPr indent="-325755" lvl="0" marL="342900" rtl="0" algn="l">
              <a:lnSpc>
                <a:spcPct val="107000"/>
              </a:lnSpc>
              <a:spcBef>
                <a:spcPts val="2000"/>
              </a:spcBef>
              <a:spcAft>
                <a:spcPts val="0"/>
              </a:spcAft>
              <a:buSzPct val="100000"/>
              <a:buFont typeface="Noto Sans Symbols"/>
              <a:buChar char="∙"/>
            </a:pPr>
            <a:r>
              <a:rPr lang="en-IN" sz="1800">
                <a:latin typeface="Arial"/>
                <a:ea typeface="Arial"/>
                <a:cs typeface="Arial"/>
                <a:sym typeface="Arial"/>
              </a:rPr>
              <a:t> Windows 10 Operating System </a:t>
            </a:r>
            <a:endParaRPr sz="1800">
              <a:latin typeface="Calibri"/>
              <a:ea typeface="Calibri"/>
              <a:cs typeface="Calibri"/>
              <a:sym typeface="Calibri"/>
            </a:endParaRPr>
          </a:p>
          <a:p>
            <a:pPr indent="-325755" lvl="0" marL="342900" rtl="0" algn="l">
              <a:lnSpc>
                <a:spcPct val="107000"/>
              </a:lnSpc>
              <a:spcBef>
                <a:spcPts val="1400"/>
              </a:spcBef>
              <a:spcAft>
                <a:spcPts val="0"/>
              </a:spcAft>
              <a:buSzPct val="100000"/>
              <a:buFont typeface="Noto Sans Symbols"/>
              <a:buChar char="∙"/>
            </a:pPr>
            <a:r>
              <a:rPr lang="en-IN" sz="1800">
                <a:latin typeface="Arial"/>
                <a:ea typeface="Arial"/>
                <a:cs typeface="Arial"/>
                <a:sym typeface="Arial"/>
              </a:rPr>
              <a:t>Anaconda Package and Environment Manager: Anaconda is a distribution of the Python and R programming languages for scientific computing, that aims to simplify package management and deployment. The distribution includes data science packages suitable for Windows and provides a host of tools and environment for conducting Data Analytical and Scientific works. Anaconda provides all the necessary Python packages and libraries for Machine learning projects. </a:t>
            </a:r>
            <a:endParaRPr sz="1800">
              <a:latin typeface="Calibri"/>
              <a:ea typeface="Calibri"/>
              <a:cs typeface="Calibri"/>
              <a:sym typeface="Calibri"/>
            </a:endParaRPr>
          </a:p>
          <a:p>
            <a:pPr indent="0" lvl="0" marL="91440" rtl="0" algn="l">
              <a:lnSpc>
                <a:spcPct val="110000"/>
              </a:lnSpc>
              <a:spcBef>
                <a:spcPts val="2000"/>
              </a:spcBef>
              <a:spcAft>
                <a:spcPts val="0"/>
              </a:spcAft>
              <a:buSzPct val="79166"/>
              <a:buNone/>
            </a:pPr>
            <a:r>
              <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IN"/>
              <a:t>Analytical Problem Framing</a:t>
            </a:r>
            <a:endParaRPr/>
          </a:p>
        </p:txBody>
      </p:sp>
      <p:sp>
        <p:nvSpPr>
          <p:cNvPr id="194" name="Google Shape;194;p30"/>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342900" lvl="0" marL="342900" rtl="0" algn="l">
              <a:lnSpc>
                <a:spcPct val="107000"/>
              </a:lnSpc>
              <a:spcBef>
                <a:spcPts val="0"/>
              </a:spcBef>
              <a:spcAft>
                <a:spcPts val="0"/>
              </a:spcAft>
              <a:buSzPts val="1800"/>
              <a:buFont typeface="Noto Sans Symbols"/>
              <a:buChar char="∙"/>
            </a:pPr>
            <a:r>
              <a:rPr lang="en-IN" sz="1800">
                <a:latin typeface="Arial"/>
                <a:ea typeface="Arial"/>
                <a:cs typeface="Arial"/>
                <a:sym typeface="Arial"/>
              </a:rPr>
              <a:t>Jupyter Notebook: The Jupyter Notebook is an open-source web application that allows data scientists to create and share documents that integrate live code, equations, computational output, visualizations, and other multimedia resources, along with explanatory text in a single document. </a:t>
            </a:r>
            <a:endParaRPr sz="1800">
              <a:latin typeface="Calibri"/>
              <a:ea typeface="Calibri"/>
              <a:cs typeface="Calibri"/>
              <a:sym typeface="Calibri"/>
            </a:endParaRPr>
          </a:p>
          <a:p>
            <a:pPr indent="-342900" lvl="0" marL="342900" rtl="0" algn="l">
              <a:lnSpc>
                <a:spcPct val="107000"/>
              </a:lnSpc>
              <a:spcBef>
                <a:spcPts val="1400"/>
              </a:spcBef>
              <a:spcAft>
                <a:spcPts val="0"/>
              </a:spcAft>
              <a:buSzPts val="1800"/>
              <a:buFont typeface="Noto Sans Symbols"/>
              <a:buChar char="∙"/>
            </a:pPr>
            <a:r>
              <a:rPr lang="en-IN" sz="1800">
                <a:latin typeface="Arial"/>
                <a:ea typeface="Arial"/>
                <a:cs typeface="Arial"/>
                <a:sym typeface="Arial"/>
              </a:rPr>
              <a:t>Python3: It is open source, interpreted, high level language and provides great approach for object-oriented programming. It is one of the best languages used for Data Analytics And Data science projects/application. Python provides numerous libraries to deal with mathematics, statistics and scientific function. </a:t>
            </a:r>
            <a:endParaRPr sz="1800">
              <a:latin typeface="Calibri"/>
              <a:ea typeface="Calibri"/>
              <a:cs typeface="Calibri"/>
              <a:sym typeface="Calibri"/>
            </a:endParaRPr>
          </a:p>
          <a:p>
            <a:pPr indent="0" lvl="0" marL="91440" rtl="0" algn="l">
              <a:lnSpc>
                <a:spcPct val="110000"/>
              </a:lnSpc>
              <a:spcBef>
                <a:spcPts val="2000"/>
              </a:spcBef>
              <a:spcAft>
                <a:spcPts val="0"/>
              </a:spcAft>
              <a:buSzPts val="19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IN"/>
              <a:t>Analytical Problem Framing</a:t>
            </a:r>
            <a:endParaRPr/>
          </a:p>
        </p:txBody>
      </p:sp>
      <p:sp>
        <p:nvSpPr>
          <p:cNvPr id="200" name="Google Shape;200;p31"/>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lnSpcReduction="10000"/>
          </a:bodyPr>
          <a:lstStyle/>
          <a:p>
            <a:pPr indent="-342900" lvl="0" marL="342900" rtl="0" algn="l">
              <a:lnSpc>
                <a:spcPct val="107000"/>
              </a:lnSpc>
              <a:spcBef>
                <a:spcPts val="0"/>
              </a:spcBef>
              <a:spcAft>
                <a:spcPts val="0"/>
              </a:spcAft>
              <a:buSzPts val="1600"/>
              <a:buFont typeface="Noto Sans Symbols"/>
              <a:buChar char="∙"/>
            </a:pPr>
            <a:r>
              <a:rPr lang="en-IN" sz="1600">
                <a:latin typeface="Arial"/>
                <a:ea typeface="Arial"/>
                <a:cs typeface="Arial"/>
                <a:sym typeface="Arial"/>
              </a:rPr>
              <a:t>Python Libraries used: </a:t>
            </a:r>
            <a:endParaRPr sz="1100">
              <a:latin typeface="Calibri"/>
              <a:ea typeface="Calibri"/>
              <a:cs typeface="Calibri"/>
              <a:sym typeface="Calibri"/>
            </a:endParaRPr>
          </a:p>
          <a:p>
            <a:pPr indent="-285750" lvl="1" marL="742950" rtl="0" algn="l">
              <a:lnSpc>
                <a:spcPct val="107000"/>
              </a:lnSpc>
              <a:spcBef>
                <a:spcPts val="400"/>
              </a:spcBef>
              <a:spcAft>
                <a:spcPts val="0"/>
              </a:spcAft>
              <a:buClr>
                <a:srgbClr val="3F3F3F"/>
              </a:buClr>
              <a:buSzPts val="1600"/>
              <a:buFont typeface="Courier New"/>
              <a:buChar char="o"/>
            </a:pPr>
            <a:r>
              <a:rPr lang="en-IN" sz="1600">
                <a:latin typeface="Arial"/>
                <a:ea typeface="Arial"/>
                <a:cs typeface="Arial"/>
                <a:sym typeface="Arial"/>
              </a:rPr>
              <a:t>Pandas: For carrying out Data Analysis, Data Manipulation, Data Cleaning etc o Numpy: For performing a variety of operations on the datasets.</a:t>
            </a:r>
            <a:endParaRPr sz="1100">
              <a:latin typeface="Calibri"/>
              <a:ea typeface="Calibri"/>
              <a:cs typeface="Calibri"/>
              <a:sym typeface="Calibri"/>
            </a:endParaRPr>
          </a:p>
          <a:p>
            <a:pPr indent="-285750" lvl="1" marL="742950" rtl="0" algn="l">
              <a:lnSpc>
                <a:spcPct val="107000"/>
              </a:lnSpc>
              <a:spcBef>
                <a:spcPts val="600"/>
              </a:spcBef>
              <a:spcAft>
                <a:spcPts val="0"/>
              </a:spcAft>
              <a:buClr>
                <a:srgbClr val="3F3F3F"/>
              </a:buClr>
              <a:buSzPts val="1600"/>
              <a:buFont typeface="Courier New"/>
              <a:buChar char="o"/>
            </a:pPr>
            <a:r>
              <a:rPr lang="en-IN" sz="1600">
                <a:latin typeface="Arial"/>
                <a:ea typeface="Arial"/>
                <a:cs typeface="Arial"/>
                <a:sym typeface="Arial"/>
              </a:rPr>
              <a:t>matplotlib.pyplot, Seaborn: For visualizing Data and various relationships between Feature and Label Columns</a:t>
            </a:r>
            <a:endParaRPr sz="1100">
              <a:latin typeface="Calibri"/>
              <a:ea typeface="Calibri"/>
              <a:cs typeface="Calibri"/>
              <a:sym typeface="Calibri"/>
            </a:endParaRPr>
          </a:p>
          <a:p>
            <a:pPr indent="-285750" lvl="1" marL="742950" rtl="0" algn="l">
              <a:lnSpc>
                <a:spcPct val="107000"/>
              </a:lnSpc>
              <a:spcBef>
                <a:spcPts val="600"/>
              </a:spcBef>
              <a:spcAft>
                <a:spcPts val="0"/>
              </a:spcAft>
              <a:buClr>
                <a:srgbClr val="3F3F3F"/>
              </a:buClr>
              <a:buSzPts val="1600"/>
              <a:buFont typeface="Courier New"/>
              <a:buChar char="o"/>
            </a:pPr>
            <a:r>
              <a:rPr lang="en-IN" sz="1600">
                <a:latin typeface="Arial"/>
                <a:ea typeface="Arial"/>
                <a:cs typeface="Arial"/>
                <a:sym typeface="Arial"/>
              </a:rPr>
              <a:t>sklearn for Modelling Machine learning algorithms, Evaluation metrics, Data Transformation etc</a:t>
            </a:r>
            <a:endParaRPr sz="1100">
              <a:latin typeface="Calibri"/>
              <a:ea typeface="Calibri"/>
              <a:cs typeface="Calibri"/>
              <a:sym typeface="Calibri"/>
            </a:endParaRPr>
          </a:p>
          <a:p>
            <a:pPr indent="-285750" lvl="1" marL="742950" rtl="0" algn="l">
              <a:lnSpc>
                <a:spcPct val="107000"/>
              </a:lnSpc>
              <a:spcBef>
                <a:spcPts val="600"/>
              </a:spcBef>
              <a:spcAft>
                <a:spcPts val="0"/>
              </a:spcAft>
              <a:buClr>
                <a:srgbClr val="3F3F3F"/>
              </a:buClr>
              <a:buSzPts val="1600"/>
              <a:buFont typeface="Courier New"/>
              <a:buChar char="o"/>
            </a:pPr>
            <a:r>
              <a:rPr lang="en-IN" sz="1600">
                <a:latin typeface="Arial"/>
                <a:ea typeface="Arial"/>
                <a:cs typeface="Arial"/>
                <a:sym typeface="Arial"/>
              </a:rPr>
              <a:t>imblearn.over_sampling: To employ SMOTE technique for balancing out the classes. </a:t>
            </a:r>
            <a:endParaRPr sz="1100">
              <a:latin typeface="Calibri"/>
              <a:ea typeface="Calibri"/>
              <a:cs typeface="Calibri"/>
              <a:sym typeface="Calibri"/>
            </a:endParaRPr>
          </a:p>
          <a:p>
            <a:pPr indent="-285750" lvl="1" marL="742950" rtl="0" algn="l">
              <a:lnSpc>
                <a:spcPct val="107000"/>
              </a:lnSpc>
              <a:spcBef>
                <a:spcPts val="600"/>
              </a:spcBef>
              <a:spcAft>
                <a:spcPts val="0"/>
              </a:spcAft>
              <a:buClr>
                <a:srgbClr val="3F3F3F"/>
              </a:buClr>
              <a:buSzPts val="1600"/>
              <a:buFont typeface="Courier New"/>
              <a:buChar char="o"/>
            </a:pPr>
            <a:r>
              <a:rPr lang="en-IN" sz="1600">
                <a:latin typeface="Arial"/>
                <a:ea typeface="Arial"/>
                <a:cs typeface="Arial"/>
                <a:sym typeface="Arial"/>
              </a:rPr>
              <a:t>re, string: To perform regex operations</a:t>
            </a:r>
            <a:endParaRPr sz="1100">
              <a:latin typeface="Calibri"/>
              <a:ea typeface="Calibri"/>
              <a:cs typeface="Calibri"/>
              <a:sym typeface="Calibri"/>
            </a:endParaRPr>
          </a:p>
          <a:p>
            <a:pPr indent="-285750" lvl="1" marL="742950" rtl="0" algn="l">
              <a:lnSpc>
                <a:spcPct val="107000"/>
              </a:lnSpc>
              <a:spcBef>
                <a:spcPts val="600"/>
              </a:spcBef>
              <a:spcAft>
                <a:spcPts val="0"/>
              </a:spcAft>
              <a:buClr>
                <a:srgbClr val="3F3F3F"/>
              </a:buClr>
              <a:buSzPts val="1600"/>
              <a:buFont typeface="Courier New"/>
              <a:buChar char="o"/>
            </a:pPr>
            <a:r>
              <a:rPr lang="en-IN" sz="1600">
                <a:latin typeface="Arial"/>
                <a:ea typeface="Arial"/>
                <a:cs typeface="Arial"/>
                <a:sym typeface="Arial"/>
              </a:rPr>
              <a:t>Wordcloud: For Data Visualization</a:t>
            </a:r>
            <a:endParaRPr sz="1100">
              <a:latin typeface="Calibri"/>
              <a:ea typeface="Calibri"/>
              <a:cs typeface="Calibri"/>
              <a:sym typeface="Calibri"/>
            </a:endParaRPr>
          </a:p>
          <a:p>
            <a:pPr indent="-285750" lvl="1" marL="742950" rtl="0" algn="l">
              <a:lnSpc>
                <a:spcPct val="107000"/>
              </a:lnSpc>
              <a:spcBef>
                <a:spcPts val="600"/>
              </a:spcBef>
              <a:spcAft>
                <a:spcPts val="0"/>
              </a:spcAft>
              <a:buClr>
                <a:srgbClr val="3F3F3F"/>
              </a:buClr>
              <a:buSzPts val="1600"/>
              <a:buFont typeface="Courier New"/>
              <a:buChar char="o"/>
            </a:pPr>
            <a:r>
              <a:rPr lang="en-IN" sz="1600">
                <a:latin typeface="Arial"/>
                <a:ea typeface="Arial"/>
                <a:cs typeface="Arial"/>
                <a:sym typeface="Arial"/>
              </a:rPr>
              <a:t>NLTK: To use various Natural Language Processing Tools.</a:t>
            </a:r>
            <a:endParaRPr sz="1100">
              <a:latin typeface="Calibri"/>
              <a:ea typeface="Calibri"/>
              <a:cs typeface="Calibri"/>
              <a:sym typeface="Calibri"/>
            </a:endParaRPr>
          </a:p>
          <a:p>
            <a:pPr indent="0" lvl="0" marL="91440" rtl="0" algn="l">
              <a:lnSpc>
                <a:spcPct val="110000"/>
              </a:lnSpc>
              <a:spcBef>
                <a:spcPts val="2000"/>
              </a:spcBef>
              <a:spcAft>
                <a:spcPts val="0"/>
              </a:spcAft>
              <a:buSzPts val="19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IN"/>
              <a:t>Analytical Problem Framing</a:t>
            </a:r>
            <a:endParaRPr/>
          </a:p>
        </p:txBody>
      </p:sp>
      <p:sp>
        <p:nvSpPr>
          <p:cNvPr id="206" name="Google Shape;206;p32"/>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14300" lvl="0" marL="91440" rtl="0" algn="l">
              <a:lnSpc>
                <a:spcPct val="110000"/>
              </a:lnSpc>
              <a:spcBef>
                <a:spcPts val="0"/>
              </a:spcBef>
              <a:spcAft>
                <a:spcPts val="0"/>
              </a:spcAft>
              <a:buSzPts val="1800"/>
              <a:buChar char="●"/>
            </a:pPr>
            <a:r>
              <a:rPr b="1" lang="en-IN" sz="1800">
                <a:latin typeface="Arial"/>
                <a:ea typeface="Arial"/>
                <a:cs typeface="Arial"/>
                <a:sym typeface="Arial"/>
              </a:rPr>
              <a:t>Exploratory Data Analysis Visualizations </a:t>
            </a:r>
            <a:endParaRPr sz="1800">
              <a:latin typeface="Calibri"/>
              <a:ea typeface="Calibri"/>
              <a:cs typeface="Calibri"/>
              <a:sym typeface="Calibri"/>
            </a:endParaRPr>
          </a:p>
          <a:p>
            <a:pPr indent="-114300" lvl="0" marL="91440" rtl="0" algn="l">
              <a:lnSpc>
                <a:spcPct val="110000"/>
              </a:lnSpc>
              <a:spcBef>
                <a:spcPts val="1400"/>
              </a:spcBef>
              <a:spcAft>
                <a:spcPts val="0"/>
              </a:spcAft>
              <a:buSzPts val="1800"/>
              <a:buChar char="●"/>
            </a:pPr>
            <a:r>
              <a:rPr lang="en-IN" sz="1800">
                <a:latin typeface="Arial"/>
                <a:ea typeface="Arial"/>
                <a:cs typeface="Arial"/>
                <a:sym typeface="Arial"/>
              </a:rPr>
              <a:t>Barplots, Countplots,Distplots,WordClouds were used to visualise the data of all the columns and their relationships with Target variable.</a:t>
            </a:r>
            <a:endParaRPr sz="1800">
              <a:latin typeface="Calibri"/>
              <a:ea typeface="Calibri"/>
              <a:cs typeface="Calibri"/>
              <a:sym typeface="Calibri"/>
            </a:endParaRPr>
          </a:p>
          <a:p>
            <a:pPr indent="0" lvl="0" marL="91440" rtl="0" algn="l">
              <a:lnSpc>
                <a:spcPct val="110000"/>
              </a:lnSpc>
              <a:spcBef>
                <a:spcPts val="1400"/>
              </a:spcBef>
              <a:spcAft>
                <a:spcPts val="0"/>
              </a:spcAft>
              <a:buSzPts val="19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IN"/>
              <a:t>ACKNOWLEDGMENT</a:t>
            </a:r>
            <a:endParaRPr/>
          </a:p>
        </p:txBody>
      </p:sp>
      <p:sp>
        <p:nvSpPr>
          <p:cNvPr id="102" name="Google Shape;102;p15"/>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14300" lvl="0" marL="91440" rtl="0" algn="l">
              <a:lnSpc>
                <a:spcPct val="110000"/>
              </a:lnSpc>
              <a:spcBef>
                <a:spcPts val="0"/>
              </a:spcBef>
              <a:spcAft>
                <a:spcPts val="0"/>
              </a:spcAft>
              <a:buSzPts val="1800"/>
              <a:buChar char="●"/>
            </a:pPr>
            <a:r>
              <a:rPr lang="en-IN" sz="1800">
                <a:latin typeface="Arial"/>
                <a:ea typeface="Arial"/>
                <a:cs typeface="Arial"/>
                <a:sym typeface="Arial"/>
              </a:rPr>
              <a:t>I express my sincere gratitude to Flip Robo Technologies for giving me the opportunity to work on this project on Malignant Comment Classifier using machine learning algorithms and NLTK suite of libraries and also, for providing me with the requisite datasets for training and testing prediction accuracies of the models. I acknowledge my indebtedness to the authors of the papers titled: “Toxic Comment Classification” and “Machine learning methods for toxic comment classification: a systematic review” for providing me with invaluable knowledge and insights into what constitute as malignant and benign comments and the role of natural language processing tools and techniques in identifying them and in helping build models to classify input comments as malignant and benign.</a:t>
            </a:r>
            <a:endParaRPr sz="1800">
              <a:latin typeface="Calibri"/>
              <a:ea typeface="Calibri"/>
              <a:cs typeface="Calibri"/>
              <a:sym typeface="Calibri"/>
            </a:endParaRPr>
          </a:p>
          <a:p>
            <a:pPr indent="0" lvl="0" marL="91440" rtl="0" algn="l">
              <a:lnSpc>
                <a:spcPct val="110000"/>
              </a:lnSpc>
              <a:spcBef>
                <a:spcPts val="1400"/>
              </a:spcBef>
              <a:spcAft>
                <a:spcPts val="0"/>
              </a:spcAft>
              <a:buSzPts val="19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IN"/>
              <a:t>Analytical Problem Framing</a:t>
            </a:r>
            <a:endParaRPr/>
          </a:p>
        </p:txBody>
      </p:sp>
      <p:sp>
        <p:nvSpPr>
          <p:cNvPr id="212" name="Google Shape;212;p33"/>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14300" lvl="0" marL="91440" rtl="0" algn="l">
              <a:lnSpc>
                <a:spcPct val="110000"/>
              </a:lnSpc>
              <a:spcBef>
                <a:spcPts val="0"/>
              </a:spcBef>
              <a:spcAft>
                <a:spcPts val="0"/>
              </a:spcAft>
              <a:buSzPts val="1800"/>
              <a:buChar char="●"/>
            </a:pPr>
            <a:r>
              <a:rPr b="1" lang="en-IN" sz="1800">
                <a:solidFill>
                  <a:srgbClr val="000000"/>
                </a:solidFill>
                <a:latin typeface="Arial"/>
                <a:ea typeface="Arial"/>
                <a:cs typeface="Arial"/>
                <a:sym typeface="Arial"/>
              </a:rPr>
              <a:t>Analyzing the Feature Columns</a:t>
            </a:r>
            <a:endParaRPr b="1" sz="1800">
              <a:latin typeface="Times New Roman"/>
              <a:ea typeface="Times New Roman"/>
              <a:cs typeface="Times New Roman"/>
              <a:sym typeface="Times New Roman"/>
            </a:endParaRPr>
          </a:p>
          <a:p>
            <a:pPr indent="0" lvl="0" marL="91440" rtl="0" algn="l">
              <a:lnSpc>
                <a:spcPct val="110000"/>
              </a:lnSpc>
              <a:spcBef>
                <a:spcPts val="1400"/>
              </a:spcBef>
              <a:spcAft>
                <a:spcPts val="0"/>
              </a:spcAft>
              <a:buSzPts val="19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34"/>
          <p:cNvPicPr preferRelativeResize="0"/>
          <p:nvPr/>
        </p:nvPicPr>
        <p:blipFill rotWithShape="1">
          <a:blip r:embed="rId3">
            <a:alphaModFix/>
          </a:blip>
          <a:srcRect b="0" l="0" r="0" t="0"/>
          <a:stretch/>
        </p:blipFill>
        <p:spPr>
          <a:xfrm>
            <a:off x="3772676" y="0"/>
            <a:ext cx="4646647" cy="65694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IN"/>
              <a:t>Analytical Problem Framing</a:t>
            </a:r>
            <a:endParaRPr/>
          </a:p>
        </p:txBody>
      </p:sp>
      <p:sp>
        <p:nvSpPr>
          <p:cNvPr id="223" name="Google Shape;223;p35"/>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14300" lvl="0" marL="91440" rtl="0" algn="l">
              <a:lnSpc>
                <a:spcPct val="110000"/>
              </a:lnSpc>
              <a:spcBef>
                <a:spcPts val="0"/>
              </a:spcBef>
              <a:spcAft>
                <a:spcPts val="0"/>
              </a:spcAft>
              <a:buSzPts val="1800"/>
              <a:buChar char="●"/>
            </a:pPr>
            <a:r>
              <a:rPr lang="en-IN" sz="1800">
                <a:latin typeface="Arial"/>
                <a:ea typeface="Arial"/>
                <a:cs typeface="Arial"/>
                <a:sym typeface="Arial"/>
              </a:rPr>
              <a:t>From the graphs about it is observed that majority of the comments are benign.</a:t>
            </a:r>
            <a:endParaRPr sz="1800">
              <a:latin typeface="Calibri"/>
              <a:ea typeface="Calibri"/>
              <a:cs typeface="Calibri"/>
              <a:sym typeface="Calibri"/>
            </a:endParaRPr>
          </a:p>
          <a:p>
            <a:pPr indent="0" lvl="0" marL="91440" rtl="0" algn="l">
              <a:lnSpc>
                <a:spcPct val="110000"/>
              </a:lnSpc>
              <a:spcBef>
                <a:spcPts val="1400"/>
              </a:spcBef>
              <a:spcAft>
                <a:spcPts val="0"/>
              </a:spcAft>
              <a:buSzPts val="19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IN"/>
              <a:t>Analytical Problem Framing</a:t>
            </a:r>
            <a:endParaRPr/>
          </a:p>
        </p:txBody>
      </p:sp>
      <p:sp>
        <p:nvSpPr>
          <p:cNvPr id="229" name="Google Shape;229;p36"/>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14300" lvl="0" marL="91440" rtl="0" algn="ctr">
              <a:lnSpc>
                <a:spcPct val="110000"/>
              </a:lnSpc>
              <a:spcBef>
                <a:spcPts val="0"/>
              </a:spcBef>
              <a:spcAft>
                <a:spcPts val="0"/>
              </a:spcAft>
              <a:buSzPts val="1800"/>
              <a:buChar char="●"/>
            </a:pPr>
            <a:r>
              <a:rPr b="1" lang="en-IN" sz="1800">
                <a:latin typeface="Arial"/>
                <a:ea typeface="Arial"/>
                <a:cs typeface="Arial"/>
                <a:sym typeface="Arial"/>
              </a:rPr>
              <a:t>Unprocessed vs Cleaned string lengths</a:t>
            </a:r>
            <a:endParaRPr sz="1800">
              <a:latin typeface="Calibri"/>
              <a:ea typeface="Calibri"/>
              <a:cs typeface="Calibri"/>
              <a:sym typeface="Calibri"/>
            </a:endParaRPr>
          </a:p>
          <a:p>
            <a:pPr indent="0" lvl="0" marL="91440" rtl="0" algn="l">
              <a:lnSpc>
                <a:spcPct val="110000"/>
              </a:lnSpc>
              <a:spcBef>
                <a:spcPts val="1400"/>
              </a:spcBef>
              <a:spcAft>
                <a:spcPts val="0"/>
              </a:spcAft>
              <a:buSzPts val="1900"/>
              <a:buNone/>
            </a:pPr>
            <a:r>
              <a:t/>
            </a:r>
            <a:endParaRPr/>
          </a:p>
        </p:txBody>
      </p:sp>
      <p:pic>
        <p:nvPicPr>
          <p:cNvPr id="230" name="Google Shape;230;p36"/>
          <p:cNvPicPr preferRelativeResize="0"/>
          <p:nvPr/>
        </p:nvPicPr>
        <p:blipFill rotWithShape="1">
          <a:blip r:embed="rId3">
            <a:alphaModFix/>
          </a:blip>
          <a:srcRect b="0" l="0" r="0" t="0"/>
          <a:stretch/>
        </p:blipFill>
        <p:spPr>
          <a:xfrm>
            <a:off x="884322" y="2542327"/>
            <a:ext cx="5142230" cy="3326765"/>
          </a:xfrm>
          <a:prstGeom prst="rect">
            <a:avLst/>
          </a:prstGeom>
          <a:noFill/>
          <a:ln>
            <a:noFill/>
          </a:ln>
        </p:spPr>
      </p:pic>
      <p:pic>
        <p:nvPicPr>
          <p:cNvPr id="231" name="Google Shape;231;p36"/>
          <p:cNvPicPr preferRelativeResize="0"/>
          <p:nvPr/>
        </p:nvPicPr>
        <p:blipFill rotWithShape="1">
          <a:blip r:embed="rId4">
            <a:alphaModFix/>
          </a:blip>
          <a:srcRect b="0" l="0" r="0" t="0"/>
          <a:stretch/>
        </p:blipFill>
        <p:spPr>
          <a:xfrm>
            <a:off x="6013450" y="2529627"/>
            <a:ext cx="5142230" cy="333946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IN"/>
              <a:t>Analytical Problem Framing</a:t>
            </a:r>
            <a:endParaRPr/>
          </a:p>
        </p:txBody>
      </p:sp>
      <p:sp>
        <p:nvSpPr>
          <p:cNvPr id="237" name="Google Shape;237;p37"/>
          <p:cNvSpPr txBox="1"/>
          <p:nvPr>
            <p:ph idx="1" type="body"/>
          </p:nvPr>
        </p:nvSpPr>
        <p:spPr>
          <a:xfrm>
            <a:off x="1097280" y="2108201"/>
            <a:ext cx="10239414" cy="4068664"/>
          </a:xfrm>
          <a:prstGeom prst="rect">
            <a:avLst/>
          </a:prstGeom>
          <a:noFill/>
          <a:ln>
            <a:noFill/>
          </a:ln>
        </p:spPr>
        <p:txBody>
          <a:bodyPr anchorCtr="0" anchor="t" bIns="45700" lIns="0" spcFirstLastPara="1" rIns="0" wrap="square" tIns="45700">
            <a:normAutofit lnSpcReduction="20000"/>
          </a:bodyPr>
          <a:lstStyle/>
          <a:p>
            <a:pPr indent="-114300" lvl="0" marL="91440" rtl="0" algn="l">
              <a:lnSpc>
                <a:spcPct val="110000"/>
              </a:lnSpc>
              <a:spcBef>
                <a:spcPts val="0"/>
              </a:spcBef>
              <a:spcAft>
                <a:spcPts val="0"/>
              </a:spcAft>
              <a:buSzPts val="1800"/>
              <a:buChar char="●"/>
            </a:pPr>
            <a:r>
              <a:rPr lang="en-IN" sz="1800">
                <a:latin typeface="Arial"/>
                <a:ea typeface="Arial"/>
                <a:cs typeface="Arial"/>
                <a:sym typeface="Arial"/>
              </a:rPr>
              <a:t>Above graphs show that the string length of comments was drastically brought down after processing.</a:t>
            </a:r>
            <a:endParaRPr sz="1800">
              <a:latin typeface="Calibri"/>
              <a:ea typeface="Calibri"/>
              <a:cs typeface="Calibri"/>
              <a:sym typeface="Calibri"/>
            </a:endParaRPr>
          </a:p>
          <a:p>
            <a:pPr indent="0" lvl="0" marL="91440" rtl="0" algn="l">
              <a:lnSpc>
                <a:spcPct val="110000"/>
              </a:lnSpc>
              <a:spcBef>
                <a:spcPts val="1400"/>
              </a:spcBef>
              <a:spcAft>
                <a:spcPts val="0"/>
              </a:spcAft>
              <a:buSzPts val="1900"/>
              <a:buNone/>
            </a:pPr>
            <a:r>
              <a:t/>
            </a:r>
            <a:endParaRPr/>
          </a:p>
          <a:p>
            <a:pPr indent="0" lvl="0" marL="91440" rtl="0" algn="l">
              <a:lnSpc>
                <a:spcPct val="110000"/>
              </a:lnSpc>
              <a:spcBef>
                <a:spcPts val="1400"/>
              </a:spcBef>
              <a:spcAft>
                <a:spcPts val="0"/>
              </a:spcAft>
              <a:buSzPts val="1900"/>
              <a:buNone/>
            </a:pPr>
            <a:r>
              <a:t/>
            </a:r>
            <a:endParaRPr/>
          </a:p>
          <a:p>
            <a:pPr indent="0" lvl="0" marL="91440" rtl="0" algn="l">
              <a:lnSpc>
                <a:spcPct val="110000"/>
              </a:lnSpc>
              <a:spcBef>
                <a:spcPts val="1400"/>
              </a:spcBef>
              <a:spcAft>
                <a:spcPts val="0"/>
              </a:spcAft>
              <a:buSzPts val="1900"/>
              <a:buNone/>
            </a:pPr>
            <a:r>
              <a:t/>
            </a:r>
            <a:endParaRPr/>
          </a:p>
          <a:p>
            <a:pPr indent="0" lvl="0" marL="91440" rtl="0" algn="l">
              <a:lnSpc>
                <a:spcPct val="110000"/>
              </a:lnSpc>
              <a:spcBef>
                <a:spcPts val="1400"/>
              </a:spcBef>
              <a:spcAft>
                <a:spcPts val="0"/>
              </a:spcAft>
              <a:buSzPts val="1900"/>
              <a:buNone/>
            </a:pPr>
            <a:r>
              <a:t/>
            </a:r>
            <a:endParaRPr/>
          </a:p>
          <a:p>
            <a:pPr indent="-114300" lvl="0" marL="91440" rtl="0" algn="l">
              <a:lnSpc>
                <a:spcPct val="110000"/>
              </a:lnSpc>
              <a:spcBef>
                <a:spcPts val="1400"/>
              </a:spcBef>
              <a:spcAft>
                <a:spcPts val="0"/>
              </a:spcAft>
              <a:buSzPts val="1800"/>
              <a:buChar char="●"/>
            </a:pPr>
            <a:r>
              <a:rPr lang="en-IN" sz="1800">
                <a:latin typeface="Arial"/>
                <a:ea typeface="Arial"/>
                <a:cs typeface="Arial"/>
                <a:sym typeface="Arial"/>
              </a:rPr>
              <a:t>The above graph shows the composition of toxic comments, of which majority are malignant followed by rude comments, abusive comments, highly malignant comments, hateful comments and threats.</a:t>
            </a:r>
            <a:endParaRPr sz="1800">
              <a:latin typeface="Calibri"/>
              <a:ea typeface="Calibri"/>
              <a:cs typeface="Calibri"/>
              <a:sym typeface="Calibri"/>
            </a:endParaRPr>
          </a:p>
          <a:p>
            <a:pPr indent="0" lvl="0" marL="91440" rtl="0" algn="l">
              <a:lnSpc>
                <a:spcPct val="110000"/>
              </a:lnSpc>
              <a:spcBef>
                <a:spcPts val="1400"/>
              </a:spcBef>
              <a:spcAft>
                <a:spcPts val="0"/>
              </a:spcAft>
              <a:buSzPts val="1900"/>
              <a:buNone/>
            </a:pPr>
            <a:r>
              <a:t/>
            </a:r>
            <a:endParaRPr/>
          </a:p>
        </p:txBody>
      </p:sp>
      <p:pic>
        <p:nvPicPr>
          <p:cNvPr id="238" name="Google Shape;238;p37"/>
          <p:cNvPicPr preferRelativeResize="0"/>
          <p:nvPr/>
        </p:nvPicPr>
        <p:blipFill rotWithShape="1">
          <a:blip r:embed="rId3">
            <a:alphaModFix/>
          </a:blip>
          <a:srcRect b="0" l="0" r="0" t="0"/>
          <a:stretch/>
        </p:blipFill>
        <p:spPr>
          <a:xfrm>
            <a:off x="2425816" y="2880069"/>
            <a:ext cx="7340368" cy="200917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IN"/>
              <a:t>Analytical Problem Framing</a:t>
            </a:r>
            <a:endParaRPr/>
          </a:p>
        </p:txBody>
      </p:sp>
      <p:sp>
        <p:nvSpPr>
          <p:cNvPr id="244" name="Google Shape;244;p38"/>
          <p:cNvSpPr txBox="1"/>
          <p:nvPr>
            <p:ph idx="1" type="body"/>
          </p:nvPr>
        </p:nvSpPr>
        <p:spPr>
          <a:xfrm>
            <a:off x="1097280" y="2108201"/>
            <a:ext cx="10058400" cy="4131732"/>
          </a:xfrm>
          <a:prstGeom prst="rect">
            <a:avLst/>
          </a:prstGeom>
          <a:noFill/>
          <a:ln>
            <a:noFill/>
          </a:ln>
        </p:spPr>
        <p:txBody>
          <a:bodyPr anchorCtr="0" anchor="t" bIns="45700" lIns="0" spcFirstLastPara="1" rIns="0" wrap="square" tIns="45700">
            <a:normAutofit/>
          </a:bodyPr>
          <a:lstStyle/>
          <a:p>
            <a:pPr indent="-114300" lvl="0" marL="91440" rtl="0" algn="l">
              <a:lnSpc>
                <a:spcPct val="110000"/>
              </a:lnSpc>
              <a:spcBef>
                <a:spcPts val="0"/>
              </a:spcBef>
              <a:spcAft>
                <a:spcPts val="0"/>
              </a:spcAft>
              <a:buSzPts val="1800"/>
              <a:buChar char="●"/>
            </a:pPr>
            <a:r>
              <a:rPr b="1" lang="en-IN" sz="1800">
                <a:latin typeface="Arial"/>
                <a:ea typeface="Arial"/>
                <a:cs typeface="Arial"/>
                <a:sym typeface="Arial"/>
              </a:rPr>
              <a:t>Word Clouds of the most frequent words under various categories of Malignant Comments</a:t>
            </a:r>
            <a:endParaRPr/>
          </a:p>
          <a:p>
            <a:pPr indent="-114300" lvl="0" marL="91440" rtl="0" algn="l">
              <a:lnSpc>
                <a:spcPct val="110000"/>
              </a:lnSpc>
              <a:spcBef>
                <a:spcPts val="1400"/>
              </a:spcBef>
              <a:spcAft>
                <a:spcPts val="0"/>
              </a:spcAft>
              <a:buSzPts val="1800"/>
              <a:buChar char="●"/>
            </a:pPr>
            <a:r>
              <a:rPr b="1" lang="en-IN" sz="1800">
                <a:latin typeface="Arial"/>
                <a:ea typeface="Arial"/>
                <a:cs typeface="Arial"/>
                <a:sym typeface="Arial"/>
              </a:rPr>
              <a:t>                                                                                   </a:t>
            </a:r>
            <a:r>
              <a:rPr lang="en-IN" sz="1800">
                <a:latin typeface="Arial"/>
                <a:ea typeface="Arial"/>
                <a:cs typeface="Arial"/>
                <a:sym typeface="Arial"/>
              </a:rPr>
              <a:t>Malignant Words </a:t>
            </a:r>
            <a:endParaRPr sz="1800">
              <a:latin typeface="Calibri"/>
              <a:ea typeface="Calibri"/>
              <a:cs typeface="Calibri"/>
              <a:sym typeface="Calibri"/>
            </a:endParaRPr>
          </a:p>
          <a:p>
            <a:pPr indent="0" lvl="0" marL="91440" rtl="0" algn="l">
              <a:lnSpc>
                <a:spcPct val="110000"/>
              </a:lnSpc>
              <a:spcBef>
                <a:spcPts val="1400"/>
              </a:spcBef>
              <a:spcAft>
                <a:spcPts val="0"/>
              </a:spcAft>
              <a:buSzPts val="1900"/>
              <a:buNone/>
            </a:pPr>
            <a:r>
              <a:t/>
            </a:r>
            <a:endParaRPr/>
          </a:p>
        </p:txBody>
      </p:sp>
      <p:pic>
        <p:nvPicPr>
          <p:cNvPr id="245" name="Google Shape;245;p38"/>
          <p:cNvPicPr preferRelativeResize="0"/>
          <p:nvPr/>
        </p:nvPicPr>
        <p:blipFill rotWithShape="1">
          <a:blip r:embed="rId3">
            <a:alphaModFix/>
          </a:blip>
          <a:srcRect b="0" l="0" r="0" t="0"/>
          <a:stretch/>
        </p:blipFill>
        <p:spPr>
          <a:xfrm>
            <a:off x="2315462" y="2525183"/>
            <a:ext cx="3604895" cy="37147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39"/>
          <p:cNvPicPr preferRelativeResize="0"/>
          <p:nvPr/>
        </p:nvPicPr>
        <p:blipFill rotWithShape="1">
          <a:blip r:embed="rId3">
            <a:alphaModFix/>
          </a:blip>
          <a:srcRect b="0" l="0" r="0" t="0"/>
          <a:stretch/>
        </p:blipFill>
        <p:spPr>
          <a:xfrm>
            <a:off x="1777935" y="785638"/>
            <a:ext cx="3765550" cy="3881120"/>
          </a:xfrm>
          <a:prstGeom prst="rect">
            <a:avLst/>
          </a:prstGeom>
          <a:noFill/>
          <a:ln>
            <a:noFill/>
          </a:ln>
        </p:spPr>
      </p:pic>
      <p:pic>
        <p:nvPicPr>
          <p:cNvPr id="251" name="Google Shape;251;p39"/>
          <p:cNvPicPr preferRelativeResize="0"/>
          <p:nvPr/>
        </p:nvPicPr>
        <p:blipFill rotWithShape="1">
          <a:blip r:embed="rId4">
            <a:alphaModFix/>
          </a:blip>
          <a:srcRect b="0" l="0" r="0" t="0"/>
          <a:stretch/>
        </p:blipFill>
        <p:spPr>
          <a:xfrm>
            <a:off x="5982497" y="785638"/>
            <a:ext cx="3765948" cy="388112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40"/>
          <p:cNvPicPr preferRelativeResize="0"/>
          <p:nvPr/>
        </p:nvPicPr>
        <p:blipFill rotWithShape="1">
          <a:blip r:embed="rId3">
            <a:alphaModFix/>
          </a:blip>
          <a:srcRect b="0" l="0" r="0" t="0"/>
          <a:stretch/>
        </p:blipFill>
        <p:spPr>
          <a:xfrm>
            <a:off x="1238437" y="671246"/>
            <a:ext cx="4174238" cy="4301969"/>
          </a:xfrm>
          <a:prstGeom prst="rect">
            <a:avLst/>
          </a:prstGeom>
          <a:noFill/>
          <a:ln>
            <a:noFill/>
          </a:ln>
        </p:spPr>
      </p:pic>
      <p:pic>
        <p:nvPicPr>
          <p:cNvPr id="257" name="Google Shape;257;p40"/>
          <p:cNvPicPr preferRelativeResize="0"/>
          <p:nvPr/>
        </p:nvPicPr>
        <p:blipFill rotWithShape="1">
          <a:blip r:embed="rId4">
            <a:alphaModFix/>
          </a:blip>
          <a:srcRect b="0" l="0" r="0" t="0"/>
          <a:stretch/>
        </p:blipFill>
        <p:spPr>
          <a:xfrm>
            <a:off x="5772408" y="671246"/>
            <a:ext cx="4174237" cy="430134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41"/>
          <p:cNvPicPr preferRelativeResize="0"/>
          <p:nvPr/>
        </p:nvPicPr>
        <p:blipFill rotWithShape="1">
          <a:blip r:embed="rId3">
            <a:alphaModFix/>
          </a:blip>
          <a:srcRect b="0" l="0" r="0" t="0"/>
          <a:stretch/>
        </p:blipFill>
        <p:spPr>
          <a:xfrm>
            <a:off x="3706404" y="791514"/>
            <a:ext cx="4644494" cy="478695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IN"/>
              <a:t>Analytical Problem Framing</a:t>
            </a:r>
            <a:endParaRPr/>
          </a:p>
        </p:txBody>
      </p:sp>
      <p:sp>
        <p:nvSpPr>
          <p:cNvPr id="268" name="Google Shape;268;p42"/>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lnSpcReduction="20000"/>
          </a:bodyPr>
          <a:lstStyle/>
          <a:p>
            <a:pPr indent="-114300" lvl="0" marL="91440" rtl="0" algn="l">
              <a:lnSpc>
                <a:spcPct val="110000"/>
              </a:lnSpc>
              <a:spcBef>
                <a:spcPts val="0"/>
              </a:spcBef>
              <a:spcAft>
                <a:spcPts val="0"/>
              </a:spcAft>
              <a:buSzPts val="1800"/>
              <a:buChar char="●"/>
            </a:pPr>
            <a:r>
              <a:rPr b="1" lang="en-IN" sz="1800">
                <a:latin typeface="Arial"/>
                <a:ea typeface="Arial"/>
                <a:cs typeface="Arial"/>
                <a:sym typeface="Arial"/>
              </a:rPr>
              <a:t>Feature Engineering</a:t>
            </a:r>
            <a:endParaRPr/>
          </a:p>
          <a:p>
            <a:pPr indent="-114300" lvl="0" marL="91440" rtl="0" algn="l">
              <a:lnSpc>
                <a:spcPct val="107000"/>
              </a:lnSpc>
              <a:spcBef>
                <a:spcPts val="1400"/>
              </a:spcBef>
              <a:spcAft>
                <a:spcPts val="0"/>
              </a:spcAft>
              <a:buSzPts val="1800"/>
              <a:buChar char="●"/>
            </a:pPr>
            <a:r>
              <a:rPr lang="en-IN" sz="1800">
                <a:latin typeface="Arial"/>
                <a:ea typeface="Arial"/>
                <a:cs typeface="Arial"/>
                <a:sym typeface="Arial"/>
              </a:rPr>
              <a:t>The comments data could belong to more than one label simultaneously(rude comments are at the same time malignant and in some cases can also be deemed hateful, abusive comments are hateful and can be highly malignant at the same time, threats are highly malignant too etc.)</a:t>
            </a:r>
            <a:endParaRPr sz="1800">
              <a:latin typeface="Calibri"/>
              <a:ea typeface="Calibri"/>
              <a:cs typeface="Calibri"/>
              <a:sym typeface="Calibri"/>
            </a:endParaRPr>
          </a:p>
          <a:p>
            <a:pPr indent="-114300" lvl="0" marL="91440" rtl="0" algn="l">
              <a:lnSpc>
                <a:spcPct val="107000"/>
              </a:lnSpc>
              <a:spcBef>
                <a:spcPts val="2000"/>
              </a:spcBef>
              <a:spcAft>
                <a:spcPts val="0"/>
              </a:spcAft>
              <a:buSzPts val="1800"/>
              <a:buChar char="●"/>
            </a:pPr>
            <a:r>
              <a:rPr lang="en-IN" sz="1800">
                <a:latin typeface="Arial"/>
                <a:ea typeface="Arial"/>
                <a:cs typeface="Arial"/>
                <a:sym typeface="Arial"/>
              </a:rPr>
              <a:t>Since each of the categories had very small data available to work with, a new column: ‘comment_type’ was created which only had binary classes: 0 which represented all the benign comments and 1 which represented all the comments which fell under malignant,highly malignant,abusive,hateful,rude,threat features. This column acted as Target Label column for malignant comment classification.</a:t>
            </a:r>
            <a:endParaRPr sz="1800">
              <a:latin typeface="Calibri"/>
              <a:ea typeface="Calibri"/>
              <a:cs typeface="Calibri"/>
              <a:sym typeface="Calibri"/>
            </a:endParaRPr>
          </a:p>
          <a:p>
            <a:pPr indent="0" lvl="0" marL="91440" rtl="0" algn="l">
              <a:lnSpc>
                <a:spcPct val="110000"/>
              </a:lnSpc>
              <a:spcBef>
                <a:spcPts val="2000"/>
              </a:spcBef>
              <a:spcAft>
                <a:spcPts val="0"/>
              </a:spcAft>
              <a:buSzPts val="1800"/>
              <a:buNone/>
            </a:pPr>
            <a:r>
              <a:t/>
            </a:r>
            <a:endParaRPr b="1" sz="1800">
              <a:latin typeface="Calibri"/>
              <a:ea typeface="Calibri"/>
              <a:cs typeface="Calibri"/>
              <a:sym typeface="Calibri"/>
            </a:endParaRPr>
          </a:p>
          <a:p>
            <a:pPr indent="0" lvl="0" marL="91440" rtl="0" algn="l">
              <a:lnSpc>
                <a:spcPct val="110000"/>
              </a:lnSpc>
              <a:spcBef>
                <a:spcPts val="1400"/>
              </a:spcBef>
              <a:spcAft>
                <a:spcPts val="0"/>
              </a:spcAft>
              <a:buSzPts val="1900"/>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IN"/>
              <a:t>INTRODUCTION</a:t>
            </a:r>
            <a:endParaRPr/>
          </a:p>
        </p:txBody>
      </p:sp>
      <p:sp>
        <p:nvSpPr>
          <p:cNvPr id="108" name="Google Shape;108;p16"/>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14300" lvl="0" marL="91440" rtl="0" algn="l">
              <a:lnSpc>
                <a:spcPct val="110000"/>
              </a:lnSpc>
              <a:spcBef>
                <a:spcPts val="0"/>
              </a:spcBef>
              <a:spcAft>
                <a:spcPts val="0"/>
              </a:spcAft>
              <a:buSzPts val="1800"/>
              <a:buChar char="●"/>
            </a:pPr>
            <a:r>
              <a:rPr b="1" lang="en-IN" sz="1800">
                <a:latin typeface="Arial"/>
                <a:ea typeface="Arial"/>
                <a:cs typeface="Arial"/>
                <a:sym typeface="Arial"/>
              </a:rPr>
              <a:t>Business Problem Framing</a:t>
            </a:r>
            <a:endParaRPr b="1" sz="1800">
              <a:latin typeface="Calibri"/>
              <a:ea typeface="Calibri"/>
              <a:cs typeface="Calibri"/>
              <a:sym typeface="Calibri"/>
            </a:endParaRPr>
          </a:p>
          <a:p>
            <a:pPr indent="-114300" lvl="0" marL="91440" rtl="0" algn="l">
              <a:lnSpc>
                <a:spcPct val="110000"/>
              </a:lnSpc>
              <a:spcBef>
                <a:spcPts val="1400"/>
              </a:spcBef>
              <a:spcAft>
                <a:spcPts val="0"/>
              </a:spcAft>
              <a:buSzPts val="1800"/>
              <a:buChar char="●"/>
            </a:pPr>
            <a:r>
              <a:rPr lang="en-IN" sz="1800">
                <a:latin typeface="Arial"/>
                <a:ea typeface="Arial"/>
                <a:cs typeface="Arial"/>
                <a:sym typeface="Arial"/>
              </a:rPr>
              <a:t>With the proliferation of social media there has been an emergence of conflict and hate, making online environments uninviting for users. There is a lack of models for online hate detection. Online hate, described as abusive language, aggression, cyberbullying, hatefulness and many others has been identified as a major threat on online social media platforms. Social media platforms are the most prominent grounds for such toxic behaviour.  Our goal is to build a prototype of online hate and abuse comment classifier which can used to classify hate and offensive comments so that it can be controlled and restricted from spreading hatred and cyberbullying. </a:t>
            </a:r>
            <a:endParaRPr sz="1800">
              <a:latin typeface="Calibri"/>
              <a:ea typeface="Calibri"/>
              <a:cs typeface="Calibri"/>
              <a:sym typeface="Calibri"/>
            </a:endParaRPr>
          </a:p>
          <a:p>
            <a:pPr indent="0" lvl="0" marL="91440" rtl="0" algn="l">
              <a:lnSpc>
                <a:spcPct val="110000"/>
              </a:lnSpc>
              <a:spcBef>
                <a:spcPts val="1400"/>
              </a:spcBef>
              <a:spcAft>
                <a:spcPts val="0"/>
              </a:spcAft>
              <a:buSzPts val="19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IN"/>
              <a:t>Analytical Problem Framing</a:t>
            </a:r>
            <a:endParaRPr/>
          </a:p>
        </p:txBody>
      </p:sp>
      <p:sp>
        <p:nvSpPr>
          <p:cNvPr id="274" name="Google Shape;274;p43"/>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14300" lvl="0" marL="91440" rtl="0" algn="l">
              <a:lnSpc>
                <a:spcPct val="110000"/>
              </a:lnSpc>
              <a:spcBef>
                <a:spcPts val="0"/>
              </a:spcBef>
              <a:spcAft>
                <a:spcPts val="0"/>
              </a:spcAft>
              <a:buSzPts val="1800"/>
              <a:buChar char="●"/>
            </a:pPr>
            <a:r>
              <a:rPr b="1" lang="en-IN" sz="1800">
                <a:latin typeface="Arial"/>
                <a:ea typeface="Arial"/>
                <a:cs typeface="Arial"/>
                <a:sym typeface="Arial"/>
              </a:rPr>
              <a:t>Visualising data in Target column</a:t>
            </a:r>
            <a:endParaRPr sz="1800">
              <a:latin typeface="Calibri"/>
              <a:ea typeface="Calibri"/>
              <a:cs typeface="Calibri"/>
              <a:sym typeface="Calibri"/>
            </a:endParaRPr>
          </a:p>
          <a:p>
            <a:pPr indent="0" lvl="0" marL="91440" rtl="0" algn="l">
              <a:lnSpc>
                <a:spcPct val="110000"/>
              </a:lnSpc>
              <a:spcBef>
                <a:spcPts val="1400"/>
              </a:spcBef>
              <a:spcAft>
                <a:spcPts val="0"/>
              </a:spcAft>
              <a:buSzPts val="1900"/>
              <a:buNone/>
            </a:pPr>
            <a:r>
              <a:t/>
            </a:r>
            <a:endParaRPr/>
          </a:p>
        </p:txBody>
      </p:sp>
      <p:pic>
        <p:nvPicPr>
          <p:cNvPr id="275" name="Google Shape;275;p43"/>
          <p:cNvPicPr preferRelativeResize="0"/>
          <p:nvPr/>
        </p:nvPicPr>
        <p:blipFill rotWithShape="1">
          <a:blip r:embed="rId3">
            <a:alphaModFix/>
          </a:blip>
          <a:srcRect b="0" l="0" r="0" t="0"/>
          <a:stretch/>
        </p:blipFill>
        <p:spPr>
          <a:xfrm>
            <a:off x="3191069" y="2564995"/>
            <a:ext cx="5977128" cy="330409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IN"/>
              <a:t>Analytical Problem Framing</a:t>
            </a:r>
            <a:endParaRPr/>
          </a:p>
        </p:txBody>
      </p:sp>
      <p:sp>
        <p:nvSpPr>
          <p:cNvPr id="281" name="Google Shape;281;p44"/>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14300" lvl="0" marL="91440" rtl="0" algn="l">
              <a:lnSpc>
                <a:spcPct val="110000"/>
              </a:lnSpc>
              <a:spcBef>
                <a:spcPts val="0"/>
              </a:spcBef>
              <a:spcAft>
                <a:spcPts val="0"/>
              </a:spcAft>
              <a:buSzPts val="1800"/>
              <a:buChar char="●"/>
            </a:pPr>
            <a:r>
              <a:rPr lang="en-IN" sz="1800">
                <a:latin typeface="Arial"/>
                <a:ea typeface="Arial"/>
                <a:cs typeface="Arial"/>
                <a:sym typeface="Arial"/>
              </a:rPr>
              <a:t>Smote Technique was used to balance out the classes</a:t>
            </a:r>
            <a:endParaRPr sz="1800">
              <a:latin typeface="Calibri"/>
              <a:ea typeface="Calibri"/>
              <a:cs typeface="Calibri"/>
              <a:sym typeface="Calibri"/>
            </a:endParaRPr>
          </a:p>
          <a:p>
            <a:pPr indent="0" lvl="0" marL="91440" rtl="0" algn="l">
              <a:lnSpc>
                <a:spcPct val="110000"/>
              </a:lnSpc>
              <a:spcBef>
                <a:spcPts val="1400"/>
              </a:spcBef>
              <a:spcAft>
                <a:spcPts val="0"/>
              </a:spcAft>
              <a:buSzPts val="1900"/>
              <a:buNone/>
            </a:pPr>
            <a:r>
              <a:t/>
            </a:r>
            <a:endParaRPr/>
          </a:p>
        </p:txBody>
      </p:sp>
      <p:pic>
        <p:nvPicPr>
          <p:cNvPr id="282" name="Google Shape;282;p44"/>
          <p:cNvPicPr preferRelativeResize="0"/>
          <p:nvPr/>
        </p:nvPicPr>
        <p:blipFill rotWithShape="1">
          <a:blip r:embed="rId3">
            <a:alphaModFix/>
          </a:blip>
          <a:srcRect b="0" l="0" r="0" t="0"/>
          <a:stretch/>
        </p:blipFill>
        <p:spPr>
          <a:xfrm>
            <a:off x="2492394" y="2840021"/>
            <a:ext cx="6165692" cy="117795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t/>
            </a:r>
            <a:endParaRPr/>
          </a:p>
        </p:txBody>
      </p:sp>
      <p:sp>
        <p:nvSpPr>
          <p:cNvPr id="288" name="Google Shape;288;p45"/>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14300" lvl="0" marL="91440" rtl="0" algn="l">
              <a:lnSpc>
                <a:spcPct val="107000"/>
              </a:lnSpc>
              <a:spcBef>
                <a:spcPts val="0"/>
              </a:spcBef>
              <a:spcAft>
                <a:spcPts val="0"/>
              </a:spcAft>
              <a:buSzPts val="1800"/>
              <a:buChar char="●"/>
            </a:pPr>
            <a:r>
              <a:rPr lang="en-IN" sz="1800">
                <a:latin typeface="Arial"/>
                <a:ea typeface="Arial"/>
                <a:cs typeface="Arial"/>
                <a:sym typeface="Arial"/>
              </a:rPr>
              <a:t> </a:t>
            </a:r>
            <a:r>
              <a:rPr b="1" lang="en-IN" sz="1800">
                <a:latin typeface="Arial"/>
                <a:ea typeface="Arial"/>
                <a:cs typeface="Arial"/>
                <a:sym typeface="Arial"/>
              </a:rPr>
              <a:t>Finding Correlation</a:t>
            </a:r>
            <a:endParaRPr sz="1800">
              <a:latin typeface="Calibri"/>
              <a:ea typeface="Calibri"/>
              <a:cs typeface="Calibri"/>
              <a:sym typeface="Calibri"/>
            </a:endParaRPr>
          </a:p>
          <a:p>
            <a:pPr indent="0" lvl="0" marL="91440" rtl="0" algn="l">
              <a:lnSpc>
                <a:spcPct val="110000"/>
              </a:lnSpc>
              <a:spcBef>
                <a:spcPts val="2000"/>
              </a:spcBef>
              <a:spcAft>
                <a:spcPts val="0"/>
              </a:spcAft>
              <a:buSzPts val="1900"/>
              <a:buNone/>
            </a:pPr>
            <a:r>
              <a:t/>
            </a:r>
            <a:endParaRPr/>
          </a:p>
        </p:txBody>
      </p:sp>
      <p:pic>
        <p:nvPicPr>
          <p:cNvPr id="289" name="Google Shape;289;p45"/>
          <p:cNvPicPr preferRelativeResize="0"/>
          <p:nvPr/>
        </p:nvPicPr>
        <p:blipFill rotWithShape="1">
          <a:blip r:embed="rId3">
            <a:alphaModFix/>
          </a:blip>
          <a:srcRect b="0" l="0" r="0" t="0"/>
          <a:stretch/>
        </p:blipFill>
        <p:spPr>
          <a:xfrm>
            <a:off x="3868497" y="2767469"/>
            <a:ext cx="3754613" cy="293940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46"/>
          <p:cNvPicPr preferRelativeResize="0"/>
          <p:nvPr/>
        </p:nvPicPr>
        <p:blipFill rotWithShape="1">
          <a:blip r:embed="rId3">
            <a:alphaModFix/>
          </a:blip>
          <a:srcRect b="0" l="0" r="0" t="0"/>
          <a:stretch/>
        </p:blipFill>
        <p:spPr>
          <a:xfrm>
            <a:off x="2707730" y="2095759"/>
            <a:ext cx="7448745" cy="382918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t/>
            </a:r>
            <a:endParaRPr/>
          </a:p>
        </p:txBody>
      </p:sp>
      <p:sp>
        <p:nvSpPr>
          <p:cNvPr id="300" name="Google Shape;300;p47"/>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14300" lvl="0" marL="91440" rtl="0" algn="l">
              <a:lnSpc>
                <a:spcPct val="107000"/>
              </a:lnSpc>
              <a:spcBef>
                <a:spcPts val="0"/>
              </a:spcBef>
              <a:spcAft>
                <a:spcPts val="0"/>
              </a:spcAft>
              <a:buSzPts val="1800"/>
              <a:buChar char="●"/>
            </a:pPr>
            <a:r>
              <a:rPr lang="en-IN" sz="1800">
                <a:latin typeface="Arial"/>
                <a:ea typeface="Arial"/>
                <a:cs typeface="Arial"/>
                <a:sym typeface="Arial"/>
              </a:rPr>
              <a:t> </a:t>
            </a:r>
            <a:endParaRPr sz="1800">
              <a:latin typeface="Calibri"/>
              <a:ea typeface="Calibri"/>
              <a:cs typeface="Calibri"/>
              <a:sym typeface="Calibri"/>
            </a:endParaRPr>
          </a:p>
          <a:p>
            <a:pPr indent="-114300" lvl="0" marL="91440" rtl="0" algn="l">
              <a:lnSpc>
                <a:spcPct val="107000"/>
              </a:lnSpc>
              <a:spcBef>
                <a:spcPts val="2000"/>
              </a:spcBef>
              <a:spcAft>
                <a:spcPts val="0"/>
              </a:spcAft>
              <a:buSzPts val="1800"/>
              <a:buChar char="●"/>
            </a:pPr>
            <a:r>
              <a:rPr lang="en-IN" sz="1800">
                <a:latin typeface="Arial"/>
                <a:ea typeface="Arial"/>
                <a:cs typeface="Arial"/>
                <a:sym typeface="Arial"/>
              </a:rPr>
              <a:t>From the graphs above it is observed that columns: Rude,Abuse, Malignant have highest positive correlation with comment_type.</a:t>
            </a:r>
            <a:endParaRPr sz="1800">
              <a:latin typeface="Calibri"/>
              <a:ea typeface="Calibri"/>
              <a:cs typeface="Calibri"/>
              <a:sym typeface="Calibri"/>
            </a:endParaRPr>
          </a:p>
          <a:p>
            <a:pPr indent="0" lvl="0" marL="91440" rtl="0" algn="l">
              <a:lnSpc>
                <a:spcPct val="110000"/>
              </a:lnSpc>
              <a:spcBef>
                <a:spcPts val="2000"/>
              </a:spcBef>
              <a:spcAft>
                <a:spcPts val="0"/>
              </a:spcAft>
              <a:buSzPts val="19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17499"/>
              <a:buFont typeface="Bookman Old Style"/>
              <a:buNone/>
            </a:pPr>
            <a:br>
              <a:rPr lang="en-IN"/>
            </a:br>
            <a:r>
              <a:rPr lang="en-IN"/>
              <a:t>Model/s Development and Evaluation </a:t>
            </a:r>
            <a:br>
              <a:rPr lang="en-IN"/>
            </a:br>
            <a:endParaRPr/>
          </a:p>
        </p:txBody>
      </p:sp>
      <p:sp>
        <p:nvSpPr>
          <p:cNvPr id="306" name="Google Shape;306;p48"/>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lnSpcReduction="20000"/>
          </a:bodyPr>
          <a:lstStyle/>
          <a:p>
            <a:pPr indent="-114300" lvl="0" marL="91440" rtl="0" algn="l">
              <a:lnSpc>
                <a:spcPct val="110000"/>
              </a:lnSpc>
              <a:spcBef>
                <a:spcPts val="0"/>
              </a:spcBef>
              <a:spcAft>
                <a:spcPts val="0"/>
              </a:spcAft>
              <a:buSzPts val="1800"/>
              <a:buChar char="●"/>
            </a:pPr>
            <a:r>
              <a:rPr b="1" lang="en-IN" sz="1800">
                <a:latin typeface="Arial"/>
                <a:ea typeface="Arial"/>
                <a:cs typeface="Arial"/>
                <a:sym typeface="Arial"/>
              </a:rPr>
              <a:t>Identification of possible problem-solving approaches (methods)</a:t>
            </a:r>
            <a:endParaRPr b="1" sz="1800">
              <a:latin typeface="Calibri"/>
              <a:ea typeface="Calibri"/>
              <a:cs typeface="Calibri"/>
              <a:sym typeface="Calibri"/>
            </a:endParaRPr>
          </a:p>
          <a:p>
            <a:pPr indent="-114300" lvl="0" marL="457200" rtl="0" algn="l">
              <a:lnSpc>
                <a:spcPct val="107000"/>
              </a:lnSpc>
              <a:spcBef>
                <a:spcPts val="1400"/>
              </a:spcBef>
              <a:spcAft>
                <a:spcPts val="0"/>
              </a:spcAft>
              <a:buSzPts val="1800"/>
              <a:buChar char="●"/>
            </a:pPr>
            <a:r>
              <a:rPr lang="en-IN" sz="1800" u="sng">
                <a:latin typeface="Arial"/>
                <a:ea typeface="Arial"/>
                <a:cs typeface="Arial"/>
                <a:sym typeface="Arial"/>
              </a:rPr>
              <a:t>The model algorithms used were as follows:</a:t>
            </a:r>
            <a:endParaRPr sz="1800">
              <a:latin typeface="Calibri"/>
              <a:ea typeface="Calibri"/>
              <a:cs typeface="Calibri"/>
              <a:sym typeface="Calibri"/>
            </a:endParaRPr>
          </a:p>
          <a:p>
            <a:pPr indent="-114300" lvl="0" marL="457200" rtl="0" algn="l">
              <a:lnSpc>
                <a:spcPct val="107000"/>
              </a:lnSpc>
              <a:spcBef>
                <a:spcPts val="1400"/>
              </a:spcBef>
              <a:spcAft>
                <a:spcPts val="0"/>
              </a:spcAft>
              <a:buSzPts val="1800"/>
              <a:buChar char="●"/>
            </a:pPr>
            <a:r>
              <a:rPr lang="en-IN" sz="1800" u="none" strike="noStrike">
                <a:latin typeface="Arial"/>
                <a:ea typeface="Arial"/>
                <a:cs typeface="Arial"/>
                <a:sym typeface="Arial"/>
              </a:rPr>
              <a:t> </a:t>
            </a:r>
            <a:endParaRPr sz="1800">
              <a:latin typeface="Calibri"/>
              <a:ea typeface="Calibri"/>
              <a:cs typeface="Calibri"/>
              <a:sym typeface="Calibri"/>
            </a:endParaRPr>
          </a:p>
          <a:p>
            <a:pPr indent="-342900" lvl="0" marL="342900" rtl="0" algn="l">
              <a:lnSpc>
                <a:spcPct val="107000"/>
              </a:lnSpc>
              <a:spcBef>
                <a:spcPts val="1400"/>
              </a:spcBef>
              <a:spcAft>
                <a:spcPts val="0"/>
              </a:spcAft>
              <a:buSzPts val="1800"/>
              <a:buFont typeface="Noto Sans Symbols"/>
              <a:buChar char="∙"/>
            </a:pPr>
            <a:r>
              <a:rPr lang="en-IN" sz="1800">
                <a:latin typeface="Arial"/>
                <a:ea typeface="Arial"/>
                <a:cs typeface="Arial"/>
                <a:sym typeface="Arial"/>
              </a:rPr>
              <a:t>Logistic Regression:  It is a classification algorithm used to find the probability of event success and event failure. It is used when the dependent variable is binary(0/1, True/False, Yes/No) in nature. It supports categorizing data into discrete classes by studying the relationship from a given set of labelled data. It learns a linear relationship from the given dataset and then introduces a non-linearity in the form of the Sigmoid function. It not only provides a measure of how appropriate a predictor(coefficient size)is, but also its direction of association (positive or negative). </a:t>
            </a:r>
            <a:endParaRPr sz="1800">
              <a:latin typeface="Calibri"/>
              <a:ea typeface="Calibri"/>
              <a:cs typeface="Calibri"/>
              <a:sym typeface="Calibri"/>
            </a:endParaRPr>
          </a:p>
          <a:p>
            <a:pPr indent="0" lvl="0" marL="91440" rtl="0" algn="l">
              <a:lnSpc>
                <a:spcPct val="110000"/>
              </a:lnSpc>
              <a:spcBef>
                <a:spcPts val="2000"/>
              </a:spcBef>
              <a:spcAft>
                <a:spcPts val="0"/>
              </a:spcAft>
              <a:buSzPts val="1900"/>
              <a:buNone/>
            </a:pPr>
            <a:r>
              <a:t/>
            </a:r>
            <a:endParaRPr b="1"/>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17499"/>
              <a:buFont typeface="Bookman Old Style"/>
              <a:buNone/>
            </a:pPr>
            <a:br>
              <a:rPr lang="en-IN"/>
            </a:br>
            <a:r>
              <a:rPr lang="en-IN"/>
              <a:t>Model/s Development and Evaluation </a:t>
            </a:r>
            <a:br>
              <a:rPr lang="en-IN"/>
            </a:br>
            <a:endParaRPr/>
          </a:p>
        </p:txBody>
      </p:sp>
      <p:sp>
        <p:nvSpPr>
          <p:cNvPr id="312" name="Google Shape;312;p49"/>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342900" lvl="0" marL="342900" rtl="0" algn="l">
              <a:lnSpc>
                <a:spcPct val="107000"/>
              </a:lnSpc>
              <a:spcBef>
                <a:spcPts val="0"/>
              </a:spcBef>
              <a:spcAft>
                <a:spcPts val="0"/>
              </a:spcAft>
              <a:buSzPts val="1800"/>
              <a:buFont typeface="Noto Sans Symbols"/>
              <a:buChar char="∙"/>
            </a:pPr>
            <a:r>
              <a:rPr lang="en-IN" sz="1800">
                <a:latin typeface="Arial"/>
                <a:ea typeface="Arial"/>
                <a:cs typeface="Arial"/>
                <a:sym typeface="Arial"/>
              </a:rPr>
              <a:t>Multinomial Naïve Bayes Classifier: Multinomial Naive Bayes algorithm is a probabilistic learning method that is mostly used in Natural Language Processing (NLP). The algorithm is based on the Bayes theorem. It calculates the probability of each tag for a given sample and then gives the tag with the highest probability as output.</a:t>
            </a:r>
            <a:endParaRPr sz="1800">
              <a:latin typeface="Calibri"/>
              <a:ea typeface="Calibri"/>
              <a:cs typeface="Calibri"/>
              <a:sym typeface="Calibri"/>
            </a:endParaRPr>
          </a:p>
          <a:p>
            <a:pPr indent="-342900" lvl="0" marL="342900" rtl="0" algn="l">
              <a:lnSpc>
                <a:spcPct val="107000"/>
              </a:lnSpc>
              <a:spcBef>
                <a:spcPts val="1400"/>
              </a:spcBef>
              <a:spcAft>
                <a:spcPts val="0"/>
              </a:spcAft>
              <a:buSzPts val="1800"/>
              <a:buFont typeface="Noto Sans Symbols"/>
              <a:buChar char="∙"/>
            </a:pPr>
            <a:r>
              <a:rPr lang="en-IN" sz="1800">
                <a:latin typeface="Arial"/>
                <a:ea typeface="Arial"/>
                <a:cs typeface="Arial"/>
                <a:sym typeface="Arial"/>
              </a:rPr>
              <a:t> XGBClassifier: XGBoost uses decision trees as base learners; combining many weak learners to make a strong learner. As a result it is referred to as an ensemble learning method since it uses the output of many models in the final prediction. It uses the power of parallel processing and supports regularization.</a:t>
            </a:r>
            <a:endParaRPr sz="1800">
              <a:latin typeface="Calibri"/>
              <a:ea typeface="Calibri"/>
              <a:cs typeface="Calibri"/>
              <a:sym typeface="Calibri"/>
            </a:endParaRPr>
          </a:p>
          <a:p>
            <a:pPr indent="0" lvl="0" marL="91440" rtl="0" algn="l">
              <a:lnSpc>
                <a:spcPct val="110000"/>
              </a:lnSpc>
              <a:spcBef>
                <a:spcPts val="2000"/>
              </a:spcBef>
              <a:spcAft>
                <a:spcPts val="0"/>
              </a:spcAft>
              <a:buSzPts val="19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17499"/>
              <a:buFont typeface="Bookman Old Style"/>
              <a:buNone/>
            </a:pPr>
            <a:br>
              <a:rPr lang="en-IN"/>
            </a:br>
            <a:r>
              <a:rPr lang="en-IN"/>
              <a:t>Model/s Development and Evaluation </a:t>
            </a:r>
            <a:br>
              <a:rPr lang="en-IN"/>
            </a:br>
            <a:endParaRPr/>
          </a:p>
        </p:txBody>
      </p:sp>
      <p:sp>
        <p:nvSpPr>
          <p:cNvPr id="318" name="Google Shape;318;p50"/>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lnSpcReduction="20000"/>
          </a:bodyPr>
          <a:lstStyle/>
          <a:p>
            <a:pPr indent="-342900" lvl="0" marL="342900" rtl="0" algn="l">
              <a:lnSpc>
                <a:spcPct val="107000"/>
              </a:lnSpc>
              <a:spcBef>
                <a:spcPts val="0"/>
              </a:spcBef>
              <a:spcAft>
                <a:spcPts val="0"/>
              </a:spcAft>
              <a:buSzPts val="1800"/>
              <a:buFont typeface="Noto Sans Symbols"/>
              <a:buChar char="∙"/>
            </a:pPr>
            <a:r>
              <a:rPr lang="en-IN" sz="1800">
                <a:latin typeface="Arial"/>
                <a:ea typeface="Arial"/>
                <a:cs typeface="Arial"/>
                <a:sym typeface="Arial"/>
              </a:rPr>
              <a:t>RandomForestClassifier: A random forest is a meta estimator that fits a number of classifying decision trees on various sub-samples of the dataset and uses averaging to improve the predictive accuracy and control over-fitting. A random forest produces good predictions that can be understood easily. It reduces overfitting and can handle large datasets efficiently. The random forest algorithm provides a higher level of accuracy in predicting outcomes over the decision tree algorithm. </a:t>
            </a:r>
            <a:endParaRPr sz="1800">
              <a:latin typeface="Calibri"/>
              <a:ea typeface="Calibri"/>
              <a:cs typeface="Calibri"/>
              <a:sym typeface="Calibri"/>
            </a:endParaRPr>
          </a:p>
          <a:p>
            <a:pPr indent="-342900" lvl="0" marL="342900" rtl="0" algn="l">
              <a:lnSpc>
                <a:spcPct val="107000"/>
              </a:lnSpc>
              <a:spcBef>
                <a:spcPts val="1400"/>
              </a:spcBef>
              <a:spcAft>
                <a:spcPts val="0"/>
              </a:spcAft>
              <a:buSzPts val="1800"/>
              <a:buFont typeface="Noto Sans Symbols"/>
              <a:buChar char="∙"/>
            </a:pPr>
            <a:r>
              <a:rPr lang="en-IN" sz="1800">
                <a:latin typeface="Arial"/>
                <a:ea typeface="Arial"/>
                <a:cs typeface="Arial"/>
                <a:sym typeface="Arial"/>
              </a:rPr>
              <a:t>Complement Naïve Bayes Classifier: Complement Naive Bayes is somewhat an adaptation of the standard Multinomial Naive Bayes algorithm. Complement Naive Bayes is particularly suited to work with imbalanced datasets. In complement Naive Bayes, instead of calculating the probability of an item belonging to a certain class, we calculate the probability of the item belonging to all the classes.</a:t>
            </a:r>
            <a:endParaRPr sz="1800">
              <a:latin typeface="Calibri"/>
              <a:ea typeface="Calibri"/>
              <a:cs typeface="Calibri"/>
              <a:sym typeface="Calibri"/>
            </a:endParaRPr>
          </a:p>
          <a:p>
            <a:pPr indent="0" lvl="0" marL="91440" rtl="0" algn="l">
              <a:lnSpc>
                <a:spcPct val="110000"/>
              </a:lnSpc>
              <a:spcBef>
                <a:spcPts val="2000"/>
              </a:spcBef>
              <a:spcAft>
                <a:spcPts val="0"/>
              </a:spcAft>
              <a:buSzPts val="19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17499"/>
              <a:buFont typeface="Bookman Old Style"/>
              <a:buNone/>
            </a:pPr>
            <a:br>
              <a:rPr lang="en-IN"/>
            </a:br>
            <a:r>
              <a:rPr lang="en-IN"/>
              <a:t>Model/s Development and Evaluation </a:t>
            </a:r>
            <a:br>
              <a:rPr lang="en-IN"/>
            </a:br>
            <a:endParaRPr/>
          </a:p>
        </p:txBody>
      </p:sp>
      <p:sp>
        <p:nvSpPr>
          <p:cNvPr id="324" name="Google Shape;324;p51"/>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lnSpcReduction="20000"/>
          </a:bodyPr>
          <a:lstStyle/>
          <a:p>
            <a:pPr indent="-342900" lvl="0" marL="342900" rtl="0" algn="l">
              <a:lnSpc>
                <a:spcPct val="107000"/>
              </a:lnSpc>
              <a:spcBef>
                <a:spcPts val="0"/>
              </a:spcBef>
              <a:spcAft>
                <a:spcPts val="0"/>
              </a:spcAft>
              <a:buSzPts val="1800"/>
              <a:buFont typeface="Noto Sans Symbols"/>
              <a:buChar char="∙"/>
            </a:pPr>
            <a:r>
              <a:rPr lang="en-IN" sz="1800">
                <a:latin typeface="Arial"/>
                <a:ea typeface="Arial"/>
                <a:cs typeface="Arial"/>
                <a:sym typeface="Arial"/>
              </a:rPr>
              <a:t>Passive Aggressive Classifier: Passive-Aggressive algorithms do not require a learning rate and are called so because if the prediction is correct, keep the model and do not make any changes. i.e., the data in the example is not enough to cause any changes in the model. If the prediction is incorrect, make changes to the model. i.e., some change to the model may correct it.</a:t>
            </a:r>
            <a:endParaRPr sz="1800">
              <a:latin typeface="Calibri"/>
              <a:ea typeface="Calibri"/>
              <a:cs typeface="Calibri"/>
              <a:sym typeface="Calibri"/>
            </a:endParaRPr>
          </a:p>
          <a:p>
            <a:pPr indent="-342900" lvl="0" marL="342900" rtl="0" algn="l">
              <a:lnSpc>
                <a:spcPct val="107000"/>
              </a:lnSpc>
              <a:spcBef>
                <a:spcPts val="1400"/>
              </a:spcBef>
              <a:spcAft>
                <a:spcPts val="0"/>
              </a:spcAft>
              <a:buSzPts val="1800"/>
              <a:buFont typeface="Noto Sans Symbols"/>
              <a:buChar char="∙"/>
            </a:pPr>
            <a:r>
              <a:rPr lang="en-IN" sz="1800">
                <a:latin typeface="Arial"/>
                <a:ea typeface="Arial"/>
                <a:cs typeface="Arial"/>
                <a:sym typeface="Arial"/>
              </a:rPr>
              <a:t>AdaBoost Classifier: The basis of this algorithm is the </a:t>
            </a:r>
            <a:r>
              <a:rPr lang="en-IN" sz="1800" u="sng">
                <a:solidFill>
                  <a:schemeClr val="hlink"/>
                </a:solidFill>
                <a:latin typeface="Arial"/>
                <a:ea typeface="Arial"/>
                <a:cs typeface="Arial"/>
                <a:sym typeface="Arial"/>
                <a:hlinkClick r:id="rId3"/>
              </a:rPr>
              <a:t>Boosting</a:t>
            </a:r>
            <a:r>
              <a:rPr lang="en-IN" sz="1800">
                <a:latin typeface="Arial"/>
                <a:ea typeface="Arial"/>
                <a:cs typeface="Arial"/>
                <a:sym typeface="Arial"/>
              </a:rPr>
              <a:t> main core: give more weight to the misclassified observations. the meta-learner adapts based upon the results of the weak classifiers, giving more weight to the misclassified observations of the last weak learner. The individual learners can be weak, but as long as the performance of each weak learner is better than random guessing, the final model can converge to a strong learner (a learner not influenced by outliers and with a great generalization power, in order to have strong performances on unknown data).</a:t>
            </a:r>
            <a:endParaRPr sz="1800">
              <a:latin typeface="Calibri"/>
              <a:ea typeface="Calibri"/>
              <a:cs typeface="Calibri"/>
              <a:sym typeface="Calibri"/>
            </a:endParaRPr>
          </a:p>
          <a:p>
            <a:pPr indent="0" lvl="0" marL="91440" rtl="0" algn="l">
              <a:lnSpc>
                <a:spcPct val="110000"/>
              </a:lnSpc>
              <a:spcBef>
                <a:spcPts val="2000"/>
              </a:spcBef>
              <a:spcAft>
                <a:spcPts val="0"/>
              </a:spcAft>
              <a:buSzPts val="19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2"/>
          <p:cNvSpPr txBox="1"/>
          <p:nvPr/>
        </p:nvSpPr>
        <p:spPr>
          <a:xfrm>
            <a:off x="3216729" y="2234415"/>
            <a:ext cx="6097554" cy="373757"/>
          </a:xfrm>
          <a:prstGeom prst="rect">
            <a:avLst/>
          </a:prstGeom>
          <a:noFill/>
          <a:ln>
            <a:noFill/>
          </a:ln>
        </p:spPr>
        <p:txBody>
          <a:bodyPr anchorCtr="0" anchor="t" bIns="45700" lIns="91425" spcFirstLastPara="1" rIns="91425" wrap="square" tIns="45700">
            <a:spAutoFit/>
          </a:bodyPr>
          <a:lstStyle/>
          <a:p>
            <a:pPr indent="0" lvl="0" marL="228600" marR="0" rtl="0" algn="l">
              <a:lnSpc>
                <a:spcPct val="107000"/>
              </a:lnSpc>
              <a:spcBef>
                <a:spcPts val="0"/>
              </a:spcBef>
              <a:spcAft>
                <a:spcPts val="0"/>
              </a:spcAft>
              <a:buNone/>
            </a:pPr>
            <a:r>
              <a:rPr b="0" i="0" lang="en-IN" sz="1800" u="none" cap="none" strike="noStrike">
                <a:solidFill>
                  <a:schemeClr val="dk1"/>
                </a:solidFill>
                <a:latin typeface="Arial"/>
                <a:ea typeface="Arial"/>
                <a:cs typeface="Arial"/>
                <a:sym typeface="Arial"/>
              </a:rPr>
              <a:t>Best Random state was found to be 56</a:t>
            </a:r>
            <a:endParaRPr b="0" i="0" sz="1400" u="none" cap="none" strike="noStrike">
              <a:solidFill>
                <a:schemeClr val="dk1"/>
              </a:solidFill>
              <a:latin typeface="Calibri"/>
              <a:ea typeface="Calibri"/>
              <a:cs typeface="Calibri"/>
              <a:sym typeface="Calibri"/>
            </a:endParaRPr>
          </a:p>
        </p:txBody>
      </p:sp>
      <p:pic>
        <p:nvPicPr>
          <p:cNvPr id="330" name="Google Shape;330;p52"/>
          <p:cNvPicPr preferRelativeResize="0"/>
          <p:nvPr/>
        </p:nvPicPr>
        <p:blipFill rotWithShape="1">
          <a:blip r:embed="rId3">
            <a:alphaModFix/>
          </a:blip>
          <a:srcRect b="0" l="0" r="0" t="0"/>
          <a:stretch/>
        </p:blipFill>
        <p:spPr>
          <a:xfrm>
            <a:off x="2467110" y="2805566"/>
            <a:ext cx="8332811" cy="22236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IN"/>
              <a:t>INTRODUCTION</a:t>
            </a:r>
            <a:endParaRPr/>
          </a:p>
        </p:txBody>
      </p:sp>
      <p:sp>
        <p:nvSpPr>
          <p:cNvPr id="114" name="Google Shape;114;p17"/>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fontScale="92500" lnSpcReduction="20000"/>
          </a:bodyPr>
          <a:lstStyle/>
          <a:p>
            <a:pPr indent="-105727" lvl="0" marL="91440" rtl="0" algn="l">
              <a:lnSpc>
                <a:spcPct val="110000"/>
              </a:lnSpc>
              <a:spcBef>
                <a:spcPts val="0"/>
              </a:spcBef>
              <a:spcAft>
                <a:spcPts val="0"/>
              </a:spcAft>
              <a:buSzPct val="100000"/>
              <a:buChar char="●"/>
            </a:pPr>
            <a:r>
              <a:rPr b="1" lang="en-IN" sz="1800">
                <a:latin typeface="Arial"/>
                <a:ea typeface="Arial"/>
                <a:cs typeface="Arial"/>
                <a:sym typeface="Arial"/>
              </a:rPr>
              <a:t>Conceptual Background of the Domain Problem</a:t>
            </a:r>
            <a:endParaRPr b="1" sz="1800">
              <a:latin typeface="Calibri"/>
              <a:ea typeface="Calibri"/>
              <a:cs typeface="Calibri"/>
              <a:sym typeface="Calibri"/>
            </a:endParaRPr>
          </a:p>
          <a:p>
            <a:pPr indent="-111601" lvl="0" marL="91440" rtl="0" algn="l">
              <a:lnSpc>
                <a:spcPct val="110000"/>
              </a:lnSpc>
              <a:spcBef>
                <a:spcPts val="1400"/>
              </a:spcBef>
              <a:spcAft>
                <a:spcPts val="0"/>
              </a:spcAft>
              <a:buSzPct val="79166"/>
              <a:buChar char="●"/>
            </a:pPr>
            <a:r>
              <a:rPr lang="en-IN">
                <a:latin typeface="Arial"/>
                <a:ea typeface="Arial"/>
                <a:cs typeface="Arial"/>
                <a:sym typeface="Arial"/>
              </a:rPr>
              <a:t>Predictive modelling, Classification algorithms are some of the machine learning techniques used along with the various libraries of the NLTK suite for Classification of comments. </a:t>
            </a:r>
            <a:endParaRPr/>
          </a:p>
          <a:p>
            <a:pPr indent="-111601" lvl="0" marL="91440" rtl="0" algn="l">
              <a:lnSpc>
                <a:spcPct val="110000"/>
              </a:lnSpc>
              <a:spcBef>
                <a:spcPts val="1400"/>
              </a:spcBef>
              <a:spcAft>
                <a:spcPts val="0"/>
              </a:spcAft>
              <a:buSzPct val="79166"/>
              <a:buChar char="●"/>
            </a:pPr>
            <a:r>
              <a:rPr lang="en-IN">
                <a:latin typeface="Arial"/>
                <a:ea typeface="Arial"/>
                <a:cs typeface="Arial"/>
                <a:sym typeface="Arial"/>
              </a:rPr>
              <a:t>Using NLTK tools, the frequencies of malignant words occurring in textual data were estimated and given appropriate weightage, whilst filtering out words, and other noise which do not have any impact on the semantics of the comments and reducing the words to their base lemmas for efficient processing and accurate classification of the comments.</a:t>
            </a:r>
            <a:endParaRPr/>
          </a:p>
          <a:p>
            <a:pPr indent="0" lvl="0" marL="91440" rtl="0" algn="l">
              <a:lnSpc>
                <a:spcPct val="110000"/>
              </a:lnSpc>
              <a:spcBef>
                <a:spcPts val="1400"/>
              </a:spcBef>
              <a:spcAft>
                <a:spcPts val="0"/>
              </a:spcAft>
              <a:buSzPct val="79166"/>
              <a:buNone/>
            </a:pPr>
            <a:r>
              <a:t/>
            </a:r>
            <a:endParaRPr b="1"/>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pic>
        <p:nvPicPr>
          <p:cNvPr id="335" name="Google Shape;335;p53"/>
          <p:cNvPicPr preferRelativeResize="0"/>
          <p:nvPr/>
        </p:nvPicPr>
        <p:blipFill rotWithShape="1">
          <a:blip r:embed="rId3">
            <a:alphaModFix/>
          </a:blip>
          <a:srcRect b="0" l="0" r="0" t="0"/>
          <a:stretch/>
        </p:blipFill>
        <p:spPr>
          <a:xfrm>
            <a:off x="3217046" y="1381306"/>
            <a:ext cx="6146018" cy="42823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17499"/>
              <a:buFont typeface="Bookman Old Style"/>
              <a:buNone/>
            </a:pPr>
            <a:br>
              <a:rPr lang="en-IN"/>
            </a:br>
            <a:r>
              <a:rPr lang="en-IN"/>
              <a:t>Model/s Development and Evaluation </a:t>
            </a:r>
            <a:br>
              <a:rPr lang="en-IN"/>
            </a:br>
            <a:endParaRPr/>
          </a:p>
        </p:txBody>
      </p:sp>
      <p:sp>
        <p:nvSpPr>
          <p:cNvPr id="341" name="Google Shape;341;p54"/>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lnSpcReduction="20000"/>
          </a:bodyPr>
          <a:lstStyle/>
          <a:p>
            <a:pPr indent="-114300" lvl="0" marL="91440" rtl="0" algn="l">
              <a:lnSpc>
                <a:spcPct val="110000"/>
              </a:lnSpc>
              <a:spcBef>
                <a:spcPts val="0"/>
              </a:spcBef>
              <a:spcAft>
                <a:spcPts val="0"/>
              </a:spcAft>
              <a:buSzPts val="1800"/>
              <a:buChar char="●"/>
            </a:pPr>
            <a:r>
              <a:rPr b="1" lang="en-IN" sz="1800">
                <a:latin typeface="Arial"/>
                <a:ea typeface="Arial"/>
                <a:cs typeface="Arial"/>
                <a:sym typeface="Arial"/>
              </a:rPr>
              <a:t>Analyzing Accuracy of The Models</a:t>
            </a:r>
            <a:endParaRPr sz="1800">
              <a:latin typeface="Calibri"/>
              <a:ea typeface="Calibri"/>
              <a:cs typeface="Calibri"/>
              <a:sym typeface="Calibri"/>
            </a:endParaRPr>
          </a:p>
          <a:p>
            <a:pPr indent="-114300" lvl="0" marL="228600" rtl="0" algn="l">
              <a:lnSpc>
                <a:spcPct val="107000"/>
              </a:lnSpc>
              <a:spcBef>
                <a:spcPts val="1400"/>
              </a:spcBef>
              <a:spcAft>
                <a:spcPts val="0"/>
              </a:spcAft>
              <a:buSzPts val="1800"/>
              <a:buChar char="●"/>
            </a:pPr>
            <a:r>
              <a:rPr lang="en-IN" sz="1800">
                <a:latin typeface="Arial"/>
                <a:ea typeface="Arial"/>
                <a:cs typeface="Arial"/>
                <a:sym typeface="Arial"/>
              </a:rPr>
              <a:t>Classification Report consisting of Precision,Recall, Support and F1-score were the metrics used to evaluate the Model Performance.</a:t>
            </a:r>
            <a:endParaRPr sz="1800">
              <a:latin typeface="Calibri"/>
              <a:ea typeface="Calibri"/>
              <a:cs typeface="Calibri"/>
              <a:sym typeface="Calibri"/>
            </a:endParaRPr>
          </a:p>
          <a:p>
            <a:pPr indent="-114300" lvl="0" marL="228600" rtl="0" algn="l">
              <a:lnSpc>
                <a:spcPct val="107000"/>
              </a:lnSpc>
              <a:spcBef>
                <a:spcPts val="2000"/>
              </a:spcBef>
              <a:spcAft>
                <a:spcPts val="0"/>
              </a:spcAft>
              <a:buSzPts val="1800"/>
              <a:buChar char="●"/>
            </a:pPr>
            <a:r>
              <a:rPr lang="en-IN" sz="1800">
                <a:latin typeface="Arial"/>
                <a:ea typeface="Arial"/>
                <a:cs typeface="Arial"/>
                <a:sym typeface="Arial"/>
              </a:rPr>
              <a:t>Precision is defined as the ratio of true positives to the sum of true and false positives. Recall is defined as the ratio of true positives to the sum of true positives and false negatives.The F1 is the weighted harmonic mean of precision and recall. The closer the value of the F1 score is to 1.0, the better the expected performance of the model is. Support is the number of actual occurrences of the class in the dataset. It doesn’t vary between models; it just diagnoses the performance evaluation process.</a:t>
            </a:r>
            <a:endParaRPr sz="1800">
              <a:latin typeface="Calibri"/>
              <a:ea typeface="Calibri"/>
              <a:cs typeface="Calibri"/>
              <a:sym typeface="Calibri"/>
            </a:endParaRPr>
          </a:p>
          <a:p>
            <a:pPr indent="-114300" lvl="0" marL="228600" rtl="0" algn="l">
              <a:lnSpc>
                <a:spcPct val="107000"/>
              </a:lnSpc>
              <a:spcBef>
                <a:spcPts val="2000"/>
              </a:spcBef>
              <a:spcAft>
                <a:spcPts val="0"/>
              </a:spcAft>
              <a:buSzPts val="1800"/>
              <a:buChar char="●"/>
            </a:pPr>
            <a:r>
              <a:rPr lang="en-IN" sz="1800">
                <a:latin typeface="Arial"/>
                <a:ea typeface="Arial"/>
                <a:cs typeface="Arial"/>
                <a:sym typeface="Arial"/>
              </a:rPr>
              <a:t>Log Loss quantifies the accuracy of a classifier by penalizing false classifications.</a:t>
            </a:r>
            <a:endParaRPr sz="1800">
              <a:latin typeface="Calibri"/>
              <a:ea typeface="Calibri"/>
              <a:cs typeface="Calibri"/>
              <a:sym typeface="Calibri"/>
            </a:endParaRPr>
          </a:p>
          <a:p>
            <a:pPr indent="0" lvl="0" marL="91440" rtl="0" algn="l">
              <a:lnSpc>
                <a:spcPct val="110000"/>
              </a:lnSpc>
              <a:spcBef>
                <a:spcPts val="2000"/>
              </a:spcBef>
              <a:spcAft>
                <a:spcPts val="0"/>
              </a:spcAft>
              <a:buSzPts val="19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id="346" name="Google Shape;346;p55"/>
          <p:cNvPicPr preferRelativeResize="0"/>
          <p:nvPr/>
        </p:nvPicPr>
        <p:blipFill rotWithShape="1">
          <a:blip r:embed="rId3">
            <a:alphaModFix/>
          </a:blip>
          <a:srcRect b="0" l="0" r="0" t="0"/>
          <a:stretch/>
        </p:blipFill>
        <p:spPr>
          <a:xfrm>
            <a:off x="1014412" y="246562"/>
            <a:ext cx="2847975" cy="6103620"/>
          </a:xfrm>
          <a:prstGeom prst="rect">
            <a:avLst/>
          </a:prstGeom>
          <a:noFill/>
          <a:ln>
            <a:noFill/>
          </a:ln>
        </p:spPr>
      </p:pic>
      <p:pic>
        <p:nvPicPr>
          <p:cNvPr id="347" name="Google Shape;347;p55"/>
          <p:cNvPicPr preferRelativeResize="0"/>
          <p:nvPr/>
        </p:nvPicPr>
        <p:blipFill rotWithShape="1">
          <a:blip r:embed="rId4">
            <a:alphaModFix/>
          </a:blip>
          <a:srcRect b="0" l="0" r="0" t="0"/>
          <a:stretch/>
        </p:blipFill>
        <p:spPr>
          <a:xfrm>
            <a:off x="3908795" y="294455"/>
            <a:ext cx="2454437" cy="5993497"/>
          </a:xfrm>
          <a:prstGeom prst="rect">
            <a:avLst/>
          </a:prstGeom>
          <a:noFill/>
          <a:ln>
            <a:noFill/>
          </a:ln>
        </p:spPr>
      </p:pic>
      <p:pic>
        <p:nvPicPr>
          <p:cNvPr id="348" name="Google Shape;348;p55"/>
          <p:cNvPicPr preferRelativeResize="0"/>
          <p:nvPr/>
        </p:nvPicPr>
        <p:blipFill rotWithShape="1">
          <a:blip r:embed="rId5">
            <a:alphaModFix/>
          </a:blip>
          <a:srcRect b="0" l="0" r="0" t="0"/>
          <a:stretch/>
        </p:blipFill>
        <p:spPr>
          <a:xfrm>
            <a:off x="6358811" y="246562"/>
            <a:ext cx="2637790" cy="6041390"/>
          </a:xfrm>
          <a:prstGeom prst="rect">
            <a:avLst/>
          </a:prstGeom>
          <a:noFill/>
          <a:ln>
            <a:noFill/>
          </a:ln>
        </p:spPr>
      </p:pic>
      <p:pic>
        <p:nvPicPr>
          <p:cNvPr id="349" name="Google Shape;349;p55"/>
          <p:cNvPicPr preferRelativeResize="0"/>
          <p:nvPr/>
        </p:nvPicPr>
        <p:blipFill rotWithShape="1">
          <a:blip r:embed="rId6">
            <a:alphaModFix/>
          </a:blip>
          <a:srcRect b="0" l="0" r="0" t="0"/>
          <a:stretch/>
        </p:blipFill>
        <p:spPr>
          <a:xfrm>
            <a:off x="9038589" y="0"/>
            <a:ext cx="2637790" cy="287945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17499"/>
              <a:buFont typeface="Bookman Old Style"/>
              <a:buNone/>
            </a:pPr>
            <a:br>
              <a:rPr lang="en-IN"/>
            </a:br>
            <a:r>
              <a:rPr lang="en-IN"/>
              <a:t>Model/s Development and Evaluation </a:t>
            </a:r>
            <a:br>
              <a:rPr lang="en-IN"/>
            </a:br>
            <a:endParaRPr/>
          </a:p>
        </p:txBody>
      </p:sp>
      <p:sp>
        <p:nvSpPr>
          <p:cNvPr id="355" name="Google Shape;355;p56"/>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lnSpcReduction="20000"/>
          </a:bodyPr>
          <a:lstStyle/>
          <a:p>
            <a:pPr indent="-127000" lvl="0" marL="91440" rtl="0" algn="l">
              <a:lnSpc>
                <a:spcPct val="110000"/>
              </a:lnSpc>
              <a:spcBef>
                <a:spcPts val="0"/>
              </a:spcBef>
              <a:spcAft>
                <a:spcPts val="0"/>
              </a:spcAft>
              <a:buSzPts val="2000"/>
              <a:buChar char="●"/>
            </a:pPr>
            <a:r>
              <a:rPr b="1" lang="en-IN" sz="2000">
                <a:latin typeface="Arial"/>
                <a:ea typeface="Arial"/>
                <a:cs typeface="Arial"/>
                <a:sym typeface="Arial"/>
              </a:rPr>
              <a:t>Model Cross Validation</a:t>
            </a:r>
            <a:endParaRPr sz="2000">
              <a:latin typeface="Calibri"/>
              <a:ea typeface="Calibri"/>
              <a:cs typeface="Calibri"/>
              <a:sym typeface="Calibri"/>
            </a:endParaRPr>
          </a:p>
          <a:p>
            <a:pPr indent="-127000" lvl="0" marL="91440" rtl="0" algn="l">
              <a:lnSpc>
                <a:spcPct val="110000"/>
              </a:lnSpc>
              <a:spcBef>
                <a:spcPts val="1400"/>
              </a:spcBef>
              <a:spcAft>
                <a:spcPts val="0"/>
              </a:spcAft>
              <a:buSzPts val="2000"/>
              <a:buChar char="●"/>
            </a:pPr>
            <a:r>
              <a:rPr lang="en-IN" sz="2000">
                <a:latin typeface="Arial"/>
                <a:ea typeface="Arial"/>
                <a:cs typeface="Arial"/>
                <a:sym typeface="Arial"/>
              </a:rPr>
              <a:t>Cross validation is a technique for assessing how the statistical analysis generalises to an independent data set.It is a technique for evaluating machine learning models by training several models on subsets of the available input data and evaluating them on the complementary subset of the data. Using cross-validation, there are high chances that we can detect over-fitting with ease. Model Cross Validation scores were then obtained for assessing how the statistical analysis generalises to an independent data set. The models were evaluated by training several models on subsets of the available input data and evaluating them on the complementary subset of the data.</a:t>
            </a:r>
            <a:endParaRPr sz="2000">
              <a:latin typeface="Calibri"/>
              <a:ea typeface="Calibri"/>
              <a:cs typeface="Calibri"/>
              <a:sym typeface="Calibri"/>
            </a:endParaRPr>
          </a:p>
          <a:p>
            <a:pPr indent="0" lvl="0" marL="91440" rtl="0" algn="l">
              <a:lnSpc>
                <a:spcPct val="110000"/>
              </a:lnSpc>
              <a:spcBef>
                <a:spcPts val="1400"/>
              </a:spcBef>
              <a:spcAft>
                <a:spcPts val="0"/>
              </a:spcAft>
              <a:buSzPts val="1900"/>
              <a:buNone/>
            </a:pPr>
            <a:r>
              <a:t/>
            </a:r>
            <a:endParaRPr/>
          </a:p>
          <a:p>
            <a:pPr indent="0" lvl="0" marL="91440" rtl="0" algn="l">
              <a:lnSpc>
                <a:spcPct val="110000"/>
              </a:lnSpc>
              <a:spcBef>
                <a:spcPts val="1400"/>
              </a:spcBef>
              <a:spcAft>
                <a:spcPts val="0"/>
              </a:spcAft>
              <a:buSzPts val="190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id="360" name="Google Shape;360;p57"/>
          <p:cNvPicPr preferRelativeResize="0"/>
          <p:nvPr/>
        </p:nvPicPr>
        <p:blipFill rotWithShape="1">
          <a:blip r:embed="rId3">
            <a:alphaModFix/>
          </a:blip>
          <a:srcRect b="0" l="0" r="0" t="0"/>
          <a:stretch/>
        </p:blipFill>
        <p:spPr>
          <a:xfrm>
            <a:off x="2143928" y="451205"/>
            <a:ext cx="2978577" cy="5112533"/>
          </a:xfrm>
          <a:prstGeom prst="rect">
            <a:avLst/>
          </a:prstGeom>
          <a:noFill/>
          <a:ln>
            <a:noFill/>
          </a:ln>
        </p:spPr>
      </p:pic>
      <p:pic>
        <p:nvPicPr>
          <p:cNvPr id="361" name="Google Shape;361;p57"/>
          <p:cNvPicPr preferRelativeResize="0"/>
          <p:nvPr/>
        </p:nvPicPr>
        <p:blipFill rotWithShape="1">
          <a:blip r:embed="rId4">
            <a:alphaModFix/>
          </a:blip>
          <a:srcRect b="0" l="0" r="0" t="0"/>
          <a:stretch/>
        </p:blipFill>
        <p:spPr>
          <a:xfrm>
            <a:off x="5094174" y="363449"/>
            <a:ext cx="2640903" cy="31864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17499"/>
              <a:buFont typeface="Bookman Old Style"/>
              <a:buNone/>
            </a:pPr>
            <a:br>
              <a:rPr lang="en-IN"/>
            </a:br>
            <a:r>
              <a:rPr lang="en-IN"/>
              <a:t>Model/s Development and Evaluation </a:t>
            </a:r>
            <a:br>
              <a:rPr lang="en-IN"/>
            </a:br>
            <a:endParaRPr/>
          </a:p>
        </p:txBody>
      </p:sp>
      <p:sp>
        <p:nvSpPr>
          <p:cNvPr id="367" name="Google Shape;367;p58"/>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14300" lvl="0" marL="91440" rtl="0" algn="l">
              <a:lnSpc>
                <a:spcPct val="107000"/>
              </a:lnSpc>
              <a:spcBef>
                <a:spcPts val="0"/>
              </a:spcBef>
              <a:spcAft>
                <a:spcPts val="0"/>
              </a:spcAft>
              <a:buSzPts val="1800"/>
              <a:buChar char="●"/>
            </a:pPr>
            <a:r>
              <a:rPr b="1" lang="en-IN" sz="1800">
                <a:latin typeface="Arial"/>
                <a:ea typeface="Arial"/>
                <a:cs typeface="Arial"/>
                <a:sym typeface="Arial"/>
              </a:rPr>
              <a:t>ROC AUC Scores</a:t>
            </a:r>
            <a:endParaRPr sz="1800">
              <a:latin typeface="Calibri"/>
              <a:ea typeface="Calibri"/>
              <a:cs typeface="Calibri"/>
              <a:sym typeface="Calibri"/>
            </a:endParaRPr>
          </a:p>
          <a:p>
            <a:pPr indent="-114300" lvl="0" marL="91440" rtl="0" algn="l">
              <a:lnSpc>
                <a:spcPct val="107000"/>
              </a:lnSpc>
              <a:spcBef>
                <a:spcPts val="2000"/>
              </a:spcBef>
              <a:spcAft>
                <a:spcPts val="0"/>
              </a:spcAft>
              <a:buSzPts val="1800"/>
              <a:buChar char="●"/>
            </a:pPr>
            <a:r>
              <a:rPr lang="en-IN" sz="1800">
                <a:solidFill>
                  <a:srgbClr val="000000"/>
                </a:solidFill>
                <a:latin typeface="Arial"/>
                <a:ea typeface="Arial"/>
                <a:cs typeface="Arial"/>
                <a:sym typeface="Arial"/>
              </a:rPr>
              <a:t>The score is used to summarize the trade-off between the true positive rate and false positive rate for a predictive model using different probability threshold</a:t>
            </a:r>
            <a:r>
              <a:rPr lang="en-IN" sz="1800">
                <a:solidFill>
                  <a:srgbClr val="555555"/>
                </a:solidFill>
                <a:latin typeface="Arial"/>
                <a:ea typeface="Arial"/>
                <a:cs typeface="Arial"/>
                <a:sym typeface="Arial"/>
              </a:rPr>
              <a:t>s.</a:t>
            </a:r>
            <a:r>
              <a:rPr lang="en-IN" sz="1800">
                <a:latin typeface="Arial"/>
                <a:ea typeface="Arial"/>
                <a:cs typeface="Arial"/>
                <a:sym typeface="Arial"/>
              </a:rPr>
              <a:t> The AUC value lies between 0.5 to 1 where 0.5 denotes a bad classifier and 1 denotes an excellent classifier.</a:t>
            </a:r>
            <a:endParaRPr sz="1800">
              <a:latin typeface="Calibri"/>
              <a:ea typeface="Calibri"/>
              <a:cs typeface="Calibri"/>
              <a:sym typeface="Calibri"/>
            </a:endParaRPr>
          </a:p>
          <a:p>
            <a:pPr indent="0" lvl="0" marL="91440" rtl="0" algn="l">
              <a:lnSpc>
                <a:spcPct val="110000"/>
              </a:lnSpc>
              <a:spcBef>
                <a:spcPts val="2000"/>
              </a:spcBef>
              <a:spcAft>
                <a:spcPts val="0"/>
              </a:spcAft>
              <a:buSzPts val="19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pic>
        <p:nvPicPr>
          <p:cNvPr id="372" name="Google Shape;372;p59"/>
          <p:cNvPicPr preferRelativeResize="0"/>
          <p:nvPr/>
        </p:nvPicPr>
        <p:blipFill rotWithShape="1">
          <a:blip r:embed="rId3">
            <a:alphaModFix/>
          </a:blip>
          <a:srcRect b="0" l="0" r="0" t="0"/>
          <a:stretch/>
        </p:blipFill>
        <p:spPr>
          <a:xfrm>
            <a:off x="4627608" y="173568"/>
            <a:ext cx="2631608" cy="5978222"/>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t/>
            </a:r>
            <a:endParaRPr/>
          </a:p>
        </p:txBody>
      </p:sp>
      <p:sp>
        <p:nvSpPr>
          <p:cNvPr id="378" name="Google Shape;378;p60"/>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14300" lvl="0" marL="91440" rtl="0" algn="l">
              <a:lnSpc>
                <a:spcPct val="110000"/>
              </a:lnSpc>
              <a:spcBef>
                <a:spcPts val="0"/>
              </a:spcBef>
              <a:spcAft>
                <a:spcPts val="0"/>
              </a:spcAft>
              <a:buSzPts val="1800"/>
              <a:buChar char="●"/>
            </a:pPr>
            <a:r>
              <a:rPr b="1" lang="en-IN" sz="1800">
                <a:latin typeface="Arial"/>
                <a:ea typeface="Arial"/>
                <a:cs typeface="Arial"/>
                <a:sym typeface="Arial"/>
              </a:rPr>
              <a:t>ROC AUC curves</a:t>
            </a:r>
            <a:endParaRPr sz="1800">
              <a:latin typeface="Calibri"/>
              <a:ea typeface="Calibri"/>
              <a:cs typeface="Calibri"/>
              <a:sym typeface="Calibri"/>
            </a:endParaRPr>
          </a:p>
          <a:p>
            <a:pPr indent="-114300" lvl="0" marL="91440" rtl="0" algn="l">
              <a:lnSpc>
                <a:spcPct val="110000"/>
              </a:lnSpc>
              <a:spcBef>
                <a:spcPts val="1400"/>
              </a:spcBef>
              <a:spcAft>
                <a:spcPts val="0"/>
              </a:spcAft>
              <a:buSzPts val="1800"/>
              <a:buChar char="●"/>
            </a:pPr>
            <a:r>
              <a:rPr lang="en-IN" sz="1800">
                <a:latin typeface="Arial"/>
                <a:ea typeface="Arial"/>
                <a:cs typeface="Arial"/>
                <a:sym typeface="Arial"/>
              </a:rPr>
              <a:t>The AUC-ROC curve helps us visualize how well our machine learning classifier is performing. ROC curves are appropriate when the observations are balanced between each class.</a:t>
            </a:r>
            <a:endParaRPr sz="1800">
              <a:latin typeface="Calibri"/>
              <a:ea typeface="Calibri"/>
              <a:cs typeface="Calibri"/>
              <a:sym typeface="Calibri"/>
            </a:endParaRPr>
          </a:p>
          <a:p>
            <a:pPr indent="0" lvl="0" marL="91440" rtl="0" algn="l">
              <a:lnSpc>
                <a:spcPct val="110000"/>
              </a:lnSpc>
              <a:spcBef>
                <a:spcPts val="1400"/>
              </a:spcBef>
              <a:spcAft>
                <a:spcPts val="0"/>
              </a:spcAft>
              <a:buSzPts val="190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pic>
        <p:nvPicPr>
          <p:cNvPr id="383" name="Google Shape;383;p61"/>
          <p:cNvPicPr preferRelativeResize="0"/>
          <p:nvPr/>
        </p:nvPicPr>
        <p:blipFill rotWithShape="1">
          <a:blip r:embed="rId3">
            <a:alphaModFix/>
          </a:blip>
          <a:srcRect b="0" l="0" r="0" t="0"/>
          <a:stretch/>
        </p:blipFill>
        <p:spPr>
          <a:xfrm>
            <a:off x="3327976" y="1756286"/>
            <a:ext cx="5162881" cy="3504124"/>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2"/>
          <p:cNvSpPr/>
          <p:nvPr/>
        </p:nvSpPr>
        <p:spPr>
          <a:xfrm>
            <a:off x="0" y="0"/>
            <a:ext cx="12192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pic>
        <p:nvPicPr>
          <p:cNvPr id="389" name="Google Shape;389;p62"/>
          <p:cNvPicPr preferRelativeResize="0"/>
          <p:nvPr/>
        </p:nvPicPr>
        <p:blipFill rotWithShape="1">
          <a:blip r:embed="rId3">
            <a:alphaModFix/>
          </a:blip>
          <a:srcRect b="0" l="0" r="0" t="0"/>
          <a:stretch/>
        </p:blipFill>
        <p:spPr>
          <a:xfrm>
            <a:off x="858416" y="354563"/>
            <a:ext cx="5006975" cy="3532188"/>
          </a:xfrm>
          <a:prstGeom prst="rect">
            <a:avLst/>
          </a:prstGeom>
          <a:noFill/>
          <a:ln>
            <a:noFill/>
          </a:ln>
        </p:spPr>
      </p:pic>
      <p:sp>
        <p:nvSpPr>
          <p:cNvPr id="390" name="Google Shape;390;p62"/>
          <p:cNvSpPr/>
          <p:nvPr/>
        </p:nvSpPr>
        <p:spPr>
          <a:xfrm>
            <a:off x="-2453951" y="4110686"/>
            <a:ext cx="12192000" cy="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44546A"/>
              </a:buClr>
              <a:buSzPts val="900"/>
              <a:buFont typeface="Arial"/>
              <a:buNone/>
            </a:pPr>
            <a:r>
              <a:rPr b="0" i="1" lang="en-IN" sz="900" u="none" cap="none" strike="noStrike">
                <a:solidFill>
                  <a:srgbClr val="44546A"/>
                </a:solidFill>
                <a:latin typeface="Arial"/>
                <a:ea typeface="Arial"/>
                <a:cs typeface="Arial"/>
                <a:sym typeface="Arial"/>
              </a:rPr>
              <a:t> Logistic Regression ROC Curves</a:t>
            </a:r>
            <a:endParaRPr b="0" i="0" sz="1800" u="none" cap="none" strike="noStrike">
              <a:solidFill>
                <a:schemeClr val="dk1"/>
              </a:solidFill>
              <a:latin typeface="Arial"/>
              <a:ea typeface="Arial"/>
              <a:cs typeface="Arial"/>
              <a:sym typeface="Arial"/>
            </a:endParaRPr>
          </a:p>
        </p:txBody>
      </p:sp>
      <p:sp>
        <p:nvSpPr>
          <p:cNvPr id="391" name="Google Shape;391;p62"/>
          <p:cNvSpPr/>
          <p:nvPr/>
        </p:nvSpPr>
        <p:spPr>
          <a:xfrm>
            <a:off x="5865391" y="289249"/>
            <a:ext cx="12192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pic>
        <p:nvPicPr>
          <p:cNvPr id="392" name="Google Shape;392;p62"/>
          <p:cNvPicPr preferRelativeResize="0"/>
          <p:nvPr/>
        </p:nvPicPr>
        <p:blipFill rotWithShape="1">
          <a:blip r:embed="rId4">
            <a:alphaModFix/>
          </a:blip>
          <a:srcRect b="0" l="0" r="0" t="0"/>
          <a:stretch/>
        </p:blipFill>
        <p:spPr>
          <a:xfrm>
            <a:off x="5865391" y="354563"/>
            <a:ext cx="5006975" cy="3532188"/>
          </a:xfrm>
          <a:prstGeom prst="rect">
            <a:avLst/>
          </a:prstGeom>
          <a:noFill/>
          <a:ln>
            <a:noFill/>
          </a:ln>
        </p:spPr>
      </p:pic>
      <p:sp>
        <p:nvSpPr>
          <p:cNvPr id="393" name="Google Shape;393;p62"/>
          <p:cNvSpPr/>
          <p:nvPr/>
        </p:nvSpPr>
        <p:spPr>
          <a:xfrm>
            <a:off x="2596897" y="4118881"/>
            <a:ext cx="12192000" cy="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44546A"/>
              </a:buClr>
              <a:buSzPts val="900"/>
              <a:buFont typeface="Arial"/>
              <a:buNone/>
            </a:pPr>
            <a:r>
              <a:rPr b="0" i="1" lang="en-IN" sz="900" u="none" cap="none" strike="noStrike">
                <a:solidFill>
                  <a:srgbClr val="44546A"/>
                </a:solidFill>
                <a:latin typeface="Arial"/>
                <a:ea typeface="Arial"/>
                <a:cs typeface="Arial"/>
                <a:sym typeface="Arial"/>
              </a:rPr>
              <a:t>Random Forest Classifier ROC Curves</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IN"/>
              <a:t>INTRODUCTION</a:t>
            </a:r>
            <a:endParaRPr/>
          </a:p>
        </p:txBody>
      </p:sp>
      <p:sp>
        <p:nvSpPr>
          <p:cNvPr id="120" name="Google Shape;120;p18"/>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14300" lvl="0" marL="91440" rtl="0" algn="l">
              <a:lnSpc>
                <a:spcPct val="110000"/>
              </a:lnSpc>
              <a:spcBef>
                <a:spcPts val="0"/>
              </a:spcBef>
              <a:spcAft>
                <a:spcPts val="0"/>
              </a:spcAft>
              <a:buSzPts val="1800"/>
              <a:buChar char="●"/>
            </a:pPr>
            <a:r>
              <a:rPr b="1" lang="en-IN" sz="1800">
                <a:latin typeface="Arial"/>
                <a:ea typeface="Arial"/>
                <a:cs typeface="Arial"/>
                <a:sym typeface="Arial"/>
              </a:rPr>
              <a:t>Review of Literature</a:t>
            </a:r>
            <a:endParaRPr b="1" sz="1800">
              <a:latin typeface="Calibri"/>
              <a:ea typeface="Calibri"/>
              <a:cs typeface="Calibri"/>
              <a:sym typeface="Calibri"/>
            </a:endParaRPr>
          </a:p>
          <a:p>
            <a:pPr indent="-114300" lvl="0" marL="91440" rtl="0" algn="l">
              <a:lnSpc>
                <a:spcPct val="110000"/>
              </a:lnSpc>
              <a:spcBef>
                <a:spcPts val="1400"/>
              </a:spcBef>
              <a:spcAft>
                <a:spcPts val="0"/>
              </a:spcAft>
              <a:buSzPts val="1800"/>
              <a:buChar char="●"/>
            </a:pPr>
            <a:r>
              <a:rPr lang="en-IN" sz="1800">
                <a:latin typeface="Arial"/>
                <a:ea typeface="Arial"/>
                <a:cs typeface="Arial"/>
                <a:sym typeface="Arial"/>
              </a:rPr>
              <a:t>Two research papers titled: “Toxic Comment Classification” by Sara Zaheri and “Machine learning methods for toxic comment classification: a systematic review” by Darko Androcec were reviewed and studied to gain insights into the nature of malignant comments, their impact on social media platforms and the various methods that are employed for training models to detect, identify and classify them.</a:t>
            </a:r>
            <a:endParaRPr sz="1800">
              <a:latin typeface="Calibri"/>
              <a:ea typeface="Calibri"/>
              <a:cs typeface="Calibri"/>
              <a:sym typeface="Calibri"/>
            </a:endParaRPr>
          </a:p>
          <a:p>
            <a:pPr indent="0" lvl="0" marL="91440" rtl="0" algn="l">
              <a:lnSpc>
                <a:spcPct val="110000"/>
              </a:lnSpc>
              <a:spcBef>
                <a:spcPts val="1400"/>
              </a:spcBef>
              <a:spcAft>
                <a:spcPts val="0"/>
              </a:spcAft>
              <a:buSzPts val="1900"/>
              <a:buNone/>
            </a:pPr>
            <a:r>
              <a:t/>
            </a:r>
            <a:endParaRPr b="1"/>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pic>
        <p:nvPicPr>
          <p:cNvPr id="398" name="Google Shape;398;p63"/>
          <p:cNvPicPr preferRelativeResize="0"/>
          <p:nvPr/>
        </p:nvPicPr>
        <p:blipFill rotWithShape="1">
          <a:blip r:embed="rId3">
            <a:alphaModFix/>
          </a:blip>
          <a:srcRect b="0" l="0" r="0" t="0"/>
          <a:stretch/>
        </p:blipFill>
        <p:spPr>
          <a:xfrm>
            <a:off x="1092835" y="1038866"/>
            <a:ext cx="5003165" cy="3529965"/>
          </a:xfrm>
          <a:prstGeom prst="rect">
            <a:avLst/>
          </a:prstGeom>
          <a:noFill/>
          <a:ln>
            <a:noFill/>
          </a:ln>
        </p:spPr>
      </p:pic>
      <p:sp>
        <p:nvSpPr>
          <p:cNvPr id="399" name="Google Shape;399;p63"/>
          <p:cNvSpPr txBox="1"/>
          <p:nvPr/>
        </p:nvSpPr>
        <p:spPr>
          <a:xfrm>
            <a:off x="1092835" y="4556331"/>
            <a:ext cx="5106177"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IN" sz="1100">
                <a:solidFill>
                  <a:srgbClr val="44546A"/>
                </a:solidFill>
                <a:latin typeface="Arial"/>
                <a:ea typeface="Arial"/>
                <a:cs typeface="Arial"/>
                <a:sym typeface="Arial"/>
              </a:rPr>
              <a:t>Xgb Classifier ROC Curve</a:t>
            </a:r>
            <a:br>
              <a:rPr i="1" lang="en-IN" sz="1100">
                <a:solidFill>
                  <a:srgbClr val="44546A"/>
                </a:solidFill>
                <a:latin typeface="Arial"/>
                <a:ea typeface="Arial"/>
                <a:cs typeface="Arial"/>
                <a:sym typeface="Arial"/>
              </a:rPr>
            </a:br>
            <a:r>
              <a:rPr i="1" lang="en-IN" sz="1100">
                <a:solidFill>
                  <a:srgbClr val="44546A"/>
                </a:solidFill>
                <a:latin typeface="Arial"/>
                <a:ea typeface="Arial"/>
                <a:cs typeface="Arial"/>
                <a:sym typeface="Arial"/>
              </a:rPr>
              <a:t> </a:t>
            </a:r>
            <a:endParaRPr i="1" sz="1100">
              <a:solidFill>
                <a:srgbClr val="44546A"/>
              </a:solidFill>
              <a:latin typeface="Calibri"/>
              <a:ea typeface="Calibri"/>
              <a:cs typeface="Calibri"/>
              <a:sym typeface="Calibri"/>
            </a:endParaRPr>
          </a:p>
        </p:txBody>
      </p:sp>
      <p:pic>
        <p:nvPicPr>
          <p:cNvPr id="400" name="Google Shape;400;p63"/>
          <p:cNvPicPr preferRelativeResize="0"/>
          <p:nvPr/>
        </p:nvPicPr>
        <p:blipFill rotWithShape="1">
          <a:blip r:embed="rId4">
            <a:alphaModFix/>
          </a:blip>
          <a:srcRect b="0" l="0" r="0" t="0"/>
          <a:stretch/>
        </p:blipFill>
        <p:spPr>
          <a:xfrm>
            <a:off x="6011045" y="1026366"/>
            <a:ext cx="5003165" cy="3529965"/>
          </a:xfrm>
          <a:prstGeom prst="rect">
            <a:avLst/>
          </a:prstGeom>
          <a:noFill/>
          <a:ln>
            <a:noFill/>
          </a:ln>
        </p:spPr>
      </p:pic>
      <p:sp>
        <p:nvSpPr>
          <p:cNvPr id="401" name="Google Shape;401;p63"/>
          <p:cNvSpPr txBox="1"/>
          <p:nvPr/>
        </p:nvSpPr>
        <p:spPr>
          <a:xfrm>
            <a:off x="5735995" y="4516414"/>
            <a:ext cx="609755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IN" sz="1100">
                <a:solidFill>
                  <a:srgbClr val="44546A"/>
                </a:solidFill>
                <a:latin typeface="Arial"/>
                <a:ea typeface="Arial"/>
                <a:cs typeface="Arial"/>
                <a:sym typeface="Arial"/>
              </a:rPr>
              <a:t>Ada Boost Classifier ROC Curve</a:t>
            </a:r>
            <a:endParaRPr i="1" sz="1100">
              <a:solidFill>
                <a:srgbClr val="44546A"/>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pic>
        <p:nvPicPr>
          <p:cNvPr id="406" name="Google Shape;406;p64"/>
          <p:cNvPicPr preferRelativeResize="0"/>
          <p:nvPr/>
        </p:nvPicPr>
        <p:blipFill rotWithShape="1">
          <a:blip r:embed="rId3">
            <a:alphaModFix/>
          </a:blip>
          <a:srcRect b="0" l="0" r="0" t="0"/>
          <a:stretch/>
        </p:blipFill>
        <p:spPr>
          <a:xfrm>
            <a:off x="1364400" y="1029535"/>
            <a:ext cx="5003165" cy="3529965"/>
          </a:xfrm>
          <a:prstGeom prst="rect">
            <a:avLst/>
          </a:prstGeom>
          <a:noFill/>
          <a:ln>
            <a:noFill/>
          </a:ln>
        </p:spPr>
      </p:pic>
      <p:sp>
        <p:nvSpPr>
          <p:cNvPr id="407" name="Google Shape;407;p64"/>
          <p:cNvSpPr txBox="1"/>
          <p:nvPr/>
        </p:nvSpPr>
        <p:spPr>
          <a:xfrm>
            <a:off x="1201317" y="4559500"/>
            <a:ext cx="609755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IN" sz="1100">
                <a:solidFill>
                  <a:srgbClr val="44546A"/>
                </a:solidFill>
                <a:latin typeface="Arial"/>
                <a:ea typeface="Arial"/>
                <a:cs typeface="Arial"/>
                <a:sym typeface="Arial"/>
              </a:rPr>
              <a:t>Multinomial Naive Bayes ROC Curves</a:t>
            </a:r>
            <a:endParaRPr i="1" sz="1100">
              <a:solidFill>
                <a:srgbClr val="44546A"/>
              </a:solidFill>
              <a:latin typeface="Calibri"/>
              <a:ea typeface="Calibri"/>
              <a:cs typeface="Calibri"/>
              <a:sym typeface="Calibri"/>
            </a:endParaRPr>
          </a:p>
        </p:txBody>
      </p:sp>
      <p:pic>
        <p:nvPicPr>
          <p:cNvPr id="408" name="Google Shape;408;p64"/>
          <p:cNvPicPr preferRelativeResize="0"/>
          <p:nvPr/>
        </p:nvPicPr>
        <p:blipFill rotWithShape="1">
          <a:blip r:embed="rId4">
            <a:alphaModFix/>
          </a:blip>
          <a:srcRect b="0" l="0" r="0" t="0"/>
          <a:stretch/>
        </p:blipFill>
        <p:spPr>
          <a:xfrm>
            <a:off x="5987518" y="1029535"/>
            <a:ext cx="5003165" cy="3529965"/>
          </a:xfrm>
          <a:prstGeom prst="rect">
            <a:avLst/>
          </a:prstGeom>
          <a:noFill/>
          <a:ln>
            <a:noFill/>
          </a:ln>
        </p:spPr>
      </p:pic>
      <p:sp>
        <p:nvSpPr>
          <p:cNvPr id="409" name="Google Shape;409;p64"/>
          <p:cNvSpPr txBox="1"/>
          <p:nvPr/>
        </p:nvSpPr>
        <p:spPr>
          <a:xfrm>
            <a:off x="6763677" y="4559500"/>
            <a:ext cx="383089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IN" sz="1100">
                <a:solidFill>
                  <a:srgbClr val="44546A"/>
                </a:solidFill>
                <a:latin typeface="Arial"/>
                <a:ea typeface="Arial"/>
                <a:cs typeface="Arial"/>
                <a:sym typeface="Arial"/>
              </a:rPr>
              <a:t>Complement Naive Bayes ROC Curves</a:t>
            </a:r>
            <a:endParaRPr i="1" sz="1100">
              <a:solidFill>
                <a:srgbClr val="44546A"/>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id="414" name="Google Shape;414;p65"/>
          <p:cNvPicPr preferRelativeResize="0"/>
          <p:nvPr/>
        </p:nvPicPr>
        <p:blipFill rotWithShape="1">
          <a:blip r:embed="rId3">
            <a:alphaModFix/>
          </a:blip>
          <a:srcRect b="0" l="0" r="0" t="0"/>
          <a:stretch/>
        </p:blipFill>
        <p:spPr>
          <a:xfrm>
            <a:off x="3160026" y="944523"/>
            <a:ext cx="4901565" cy="3326765"/>
          </a:xfrm>
          <a:prstGeom prst="rect">
            <a:avLst/>
          </a:prstGeom>
          <a:noFill/>
          <a:ln>
            <a:noFill/>
          </a:ln>
        </p:spPr>
      </p:pic>
      <p:sp>
        <p:nvSpPr>
          <p:cNvPr id="415" name="Google Shape;415;p65"/>
          <p:cNvSpPr txBox="1"/>
          <p:nvPr/>
        </p:nvSpPr>
        <p:spPr>
          <a:xfrm>
            <a:off x="2720652" y="3998617"/>
            <a:ext cx="6097554" cy="545342"/>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IN" sz="1100">
                <a:solidFill>
                  <a:schemeClr val="dk1"/>
                </a:solidFill>
                <a:latin typeface="Arial"/>
                <a:ea typeface="Arial"/>
                <a:cs typeface="Arial"/>
                <a:sym typeface="Arial"/>
              </a:rPr>
              <a:t> </a:t>
            </a:r>
            <a:endParaRPr sz="1100">
              <a:solidFill>
                <a:schemeClr val="dk1"/>
              </a:solidFill>
              <a:latin typeface="Calibri"/>
              <a:ea typeface="Calibri"/>
              <a:cs typeface="Calibri"/>
              <a:sym typeface="Calibri"/>
            </a:endParaRPr>
          </a:p>
          <a:p>
            <a:pPr indent="0" lvl="0" marL="0" marR="0" rtl="0" algn="ctr">
              <a:spcBef>
                <a:spcPts val="800"/>
              </a:spcBef>
              <a:spcAft>
                <a:spcPts val="0"/>
              </a:spcAft>
              <a:buNone/>
            </a:pPr>
            <a:r>
              <a:rPr i="1" lang="en-IN" sz="1100">
                <a:solidFill>
                  <a:srgbClr val="44546A"/>
                </a:solidFill>
                <a:latin typeface="Arial"/>
                <a:ea typeface="Arial"/>
                <a:cs typeface="Arial"/>
                <a:sym typeface="Arial"/>
              </a:rPr>
              <a:t>Passive Aggressive Classifier ROC Curves</a:t>
            </a:r>
            <a:endParaRPr i="1" sz="1100">
              <a:solidFill>
                <a:srgbClr val="44546A"/>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t/>
            </a:r>
            <a:endParaRPr/>
          </a:p>
        </p:txBody>
      </p:sp>
      <p:sp>
        <p:nvSpPr>
          <p:cNvPr id="421" name="Google Shape;421;p66"/>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14300" lvl="0" marL="91440" rtl="0" algn="l">
              <a:lnSpc>
                <a:spcPct val="110000"/>
              </a:lnSpc>
              <a:spcBef>
                <a:spcPts val="0"/>
              </a:spcBef>
              <a:spcAft>
                <a:spcPts val="0"/>
              </a:spcAft>
              <a:buSzPts val="1800"/>
              <a:buChar char="●"/>
            </a:pPr>
            <a:r>
              <a:rPr b="1" lang="en-IN" sz="1800">
                <a:latin typeface="Arial"/>
                <a:ea typeface="Arial"/>
                <a:cs typeface="Arial"/>
                <a:sym typeface="Arial"/>
              </a:rPr>
              <a:t>Interpretation of the Results</a:t>
            </a:r>
            <a:endParaRPr b="1" sz="1800">
              <a:latin typeface="Calibri"/>
              <a:ea typeface="Calibri"/>
              <a:cs typeface="Calibri"/>
              <a:sym typeface="Calibri"/>
            </a:endParaRPr>
          </a:p>
          <a:p>
            <a:pPr indent="-114300" lvl="0" marL="91440" rtl="0" algn="l">
              <a:lnSpc>
                <a:spcPct val="107000"/>
              </a:lnSpc>
              <a:spcBef>
                <a:spcPts val="1130"/>
              </a:spcBef>
              <a:spcAft>
                <a:spcPts val="0"/>
              </a:spcAft>
              <a:buSzPts val="1800"/>
              <a:buChar char="●"/>
            </a:pPr>
            <a:r>
              <a:rPr lang="en-IN" sz="1800">
                <a:solidFill>
                  <a:srgbClr val="000000"/>
                </a:solidFill>
                <a:latin typeface="Arial"/>
                <a:ea typeface="Arial"/>
                <a:cs typeface="Arial"/>
                <a:sym typeface="Arial"/>
              </a:rPr>
              <a:t>Based on comparing the above graphs, roc_auc_scores,Precision, Recall, Accuracy Scores with Cross validation scores and log loss scores, it is determined that Random Forest Classifier,Passive Aggressive Classifier and Logistic Regression are the best models for the dataset.</a:t>
            </a:r>
            <a:endParaRPr sz="1800">
              <a:solidFill>
                <a:srgbClr val="1F3763"/>
              </a:solidFill>
              <a:latin typeface="Calibri"/>
              <a:ea typeface="Calibri"/>
              <a:cs typeface="Calibri"/>
              <a:sym typeface="Calibri"/>
            </a:endParaRPr>
          </a:p>
          <a:p>
            <a:pPr indent="-114300" lvl="0" marL="91440" rtl="0" algn="l">
              <a:lnSpc>
                <a:spcPct val="107000"/>
              </a:lnSpc>
              <a:spcBef>
                <a:spcPts val="1400"/>
              </a:spcBef>
              <a:spcAft>
                <a:spcPts val="0"/>
              </a:spcAft>
              <a:buSzPts val="1800"/>
              <a:buChar char="●"/>
            </a:pPr>
            <a:r>
              <a:rPr lang="en-IN" sz="1800">
                <a:latin typeface="Arial"/>
                <a:ea typeface="Arial"/>
                <a:cs typeface="Arial"/>
                <a:sym typeface="Arial"/>
              </a:rPr>
              <a:t> </a:t>
            </a:r>
            <a:endParaRPr sz="1800">
              <a:latin typeface="Calibri"/>
              <a:ea typeface="Calibri"/>
              <a:cs typeface="Calibri"/>
              <a:sym typeface="Calibri"/>
            </a:endParaRPr>
          </a:p>
          <a:p>
            <a:pPr indent="0" lvl="0" marL="91440" rtl="0" algn="l">
              <a:lnSpc>
                <a:spcPct val="110000"/>
              </a:lnSpc>
              <a:spcBef>
                <a:spcPts val="2000"/>
              </a:spcBef>
              <a:spcAft>
                <a:spcPts val="0"/>
              </a:spcAft>
              <a:buSzPts val="1900"/>
              <a:buNone/>
            </a:pPr>
            <a:r>
              <a:t/>
            </a:r>
            <a:endParaRPr b="1"/>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7"/>
          <p:cNvSpPr txBox="1"/>
          <p:nvPr>
            <p:ph idx="1" type="body"/>
          </p:nvPr>
        </p:nvSpPr>
        <p:spPr>
          <a:xfrm>
            <a:off x="1066800" y="618067"/>
            <a:ext cx="10058400" cy="3760891"/>
          </a:xfrm>
          <a:prstGeom prst="rect">
            <a:avLst/>
          </a:prstGeom>
          <a:noFill/>
          <a:ln>
            <a:noFill/>
          </a:ln>
        </p:spPr>
        <p:txBody>
          <a:bodyPr anchorCtr="0" anchor="t" bIns="45700" lIns="0" spcFirstLastPara="1" rIns="0" wrap="square" tIns="45700">
            <a:normAutofit/>
          </a:bodyPr>
          <a:lstStyle/>
          <a:p>
            <a:pPr indent="-114300" lvl="0" marL="91440" rtl="0" algn="l">
              <a:lnSpc>
                <a:spcPct val="107000"/>
              </a:lnSpc>
              <a:spcBef>
                <a:spcPts val="0"/>
              </a:spcBef>
              <a:spcAft>
                <a:spcPts val="0"/>
              </a:spcAft>
              <a:buSzPts val="1800"/>
              <a:buChar char="●"/>
            </a:pPr>
            <a:r>
              <a:rPr b="1" lang="en-IN" sz="1800">
                <a:latin typeface="Arial"/>
                <a:ea typeface="Arial"/>
                <a:cs typeface="Arial"/>
                <a:sym typeface="Arial"/>
              </a:rPr>
              <a:t>Hyper Parameter Tuning</a:t>
            </a:r>
            <a:endParaRPr b="1" sz="1800">
              <a:latin typeface="Calibri"/>
              <a:ea typeface="Calibri"/>
              <a:cs typeface="Calibri"/>
              <a:sym typeface="Calibri"/>
            </a:endParaRPr>
          </a:p>
          <a:p>
            <a:pPr indent="-114300" lvl="0" marL="457200" rtl="0" algn="l">
              <a:lnSpc>
                <a:spcPct val="107000"/>
              </a:lnSpc>
              <a:spcBef>
                <a:spcPts val="2000"/>
              </a:spcBef>
              <a:spcAft>
                <a:spcPts val="0"/>
              </a:spcAft>
              <a:buSzPts val="1800"/>
              <a:buChar char="●"/>
            </a:pPr>
            <a:r>
              <a:rPr lang="en-IN" sz="1800">
                <a:latin typeface="Arial"/>
                <a:ea typeface="Arial"/>
                <a:cs typeface="Arial"/>
                <a:sym typeface="Arial"/>
              </a:rPr>
              <a:t>GridSearchCV was used for Hyper Parameter Tuning of the Random Forest Classifier model.</a:t>
            </a:r>
            <a:endParaRPr sz="1800">
              <a:latin typeface="Calibri"/>
              <a:ea typeface="Calibri"/>
              <a:cs typeface="Calibri"/>
              <a:sym typeface="Calibri"/>
            </a:endParaRPr>
          </a:p>
          <a:p>
            <a:pPr indent="0" lvl="0" marL="91440" rtl="0" algn="l">
              <a:lnSpc>
                <a:spcPct val="110000"/>
              </a:lnSpc>
              <a:spcBef>
                <a:spcPts val="2000"/>
              </a:spcBef>
              <a:spcAft>
                <a:spcPts val="0"/>
              </a:spcAft>
              <a:buSzPts val="1900"/>
              <a:buNone/>
            </a:pPr>
            <a:r>
              <a:t/>
            </a:r>
            <a:endParaRPr/>
          </a:p>
        </p:txBody>
      </p:sp>
      <p:pic>
        <p:nvPicPr>
          <p:cNvPr id="427" name="Google Shape;427;p67"/>
          <p:cNvPicPr preferRelativeResize="0"/>
          <p:nvPr/>
        </p:nvPicPr>
        <p:blipFill rotWithShape="1">
          <a:blip r:embed="rId3">
            <a:alphaModFix/>
          </a:blip>
          <a:srcRect b="0" l="0" r="0" t="0"/>
          <a:stretch/>
        </p:blipFill>
        <p:spPr>
          <a:xfrm>
            <a:off x="3361994" y="1744982"/>
            <a:ext cx="5763038" cy="4282593"/>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pic>
        <p:nvPicPr>
          <p:cNvPr id="432" name="Google Shape;432;p68"/>
          <p:cNvPicPr preferRelativeResize="0"/>
          <p:nvPr/>
        </p:nvPicPr>
        <p:blipFill rotWithShape="1">
          <a:blip r:embed="rId3">
            <a:alphaModFix/>
          </a:blip>
          <a:srcRect b="0" l="0" r="0" t="0"/>
          <a:stretch/>
        </p:blipFill>
        <p:spPr>
          <a:xfrm>
            <a:off x="3512043" y="429331"/>
            <a:ext cx="5482668" cy="580361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t/>
            </a:r>
            <a:endParaRPr/>
          </a:p>
        </p:txBody>
      </p:sp>
      <p:sp>
        <p:nvSpPr>
          <p:cNvPr id="438" name="Google Shape;438;p69"/>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14300" lvl="0" marL="91440" rtl="0" algn="l">
              <a:lnSpc>
                <a:spcPct val="110000"/>
              </a:lnSpc>
              <a:spcBef>
                <a:spcPts val="0"/>
              </a:spcBef>
              <a:spcAft>
                <a:spcPts val="0"/>
              </a:spcAft>
              <a:buSzPts val="1800"/>
              <a:buChar char="●"/>
            </a:pPr>
            <a:r>
              <a:rPr b="1" lang="en-IN" sz="1800">
                <a:latin typeface="Arial"/>
                <a:ea typeface="Arial"/>
                <a:cs typeface="Arial"/>
                <a:sym typeface="Arial"/>
              </a:rPr>
              <a:t>After Tuning the hyper parameters and based on the input parameter values and after fitting the train datasets it is found that Logistic Regression model performs the best.</a:t>
            </a:r>
            <a:endParaRPr sz="1800">
              <a:latin typeface="Calibri"/>
              <a:ea typeface="Calibri"/>
              <a:cs typeface="Calibri"/>
              <a:sym typeface="Calibri"/>
            </a:endParaRPr>
          </a:p>
          <a:p>
            <a:pPr indent="-114300" lvl="0" marL="91440" rtl="0" algn="l">
              <a:lnSpc>
                <a:spcPct val="110000"/>
              </a:lnSpc>
              <a:spcBef>
                <a:spcPts val="1400"/>
              </a:spcBef>
              <a:spcAft>
                <a:spcPts val="0"/>
              </a:spcAft>
              <a:buSzPts val="1800"/>
              <a:buChar char="●"/>
            </a:pPr>
            <a:r>
              <a:rPr lang="en-IN" sz="1800">
                <a:latin typeface="Arial"/>
                <a:ea typeface="Arial"/>
                <a:cs typeface="Arial"/>
                <a:sym typeface="Arial"/>
              </a:rPr>
              <a:t>The model was saved and the Test Dataset was then prepared for final classification work by the model. This model was then tested using the Test Dataset. The model performed with good amount of accuracy.</a:t>
            </a:r>
            <a:endParaRPr sz="1800">
              <a:latin typeface="Calibri"/>
              <a:ea typeface="Calibri"/>
              <a:cs typeface="Calibri"/>
              <a:sym typeface="Calibri"/>
            </a:endParaRPr>
          </a:p>
          <a:p>
            <a:pPr indent="0" lvl="0" marL="91440" rtl="0" algn="l">
              <a:lnSpc>
                <a:spcPct val="110000"/>
              </a:lnSpc>
              <a:spcBef>
                <a:spcPts val="1400"/>
              </a:spcBef>
              <a:spcAft>
                <a:spcPts val="0"/>
              </a:spcAft>
              <a:buSzPts val="1900"/>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pic>
        <p:nvPicPr>
          <p:cNvPr id="443" name="Google Shape;443;p70"/>
          <p:cNvPicPr preferRelativeResize="0"/>
          <p:nvPr/>
        </p:nvPicPr>
        <p:blipFill rotWithShape="1">
          <a:blip r:embed="rId3">
            <a:alphaModFix/>
          </a:blip>
          <a:srcRect b="0" l="0" r="0" t="0"/>
          <a:stretch/>
        </p:blipFill>
        <p:spPr>
          <a:xfrm>
            <a:off x="2106301" y="2284075"/>
            <a:ext cx="8502898" cy="2289849"/>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7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IN"/>
              <a:t>CONCLUSION </a:t>
            </a:r>
            <a:endParaRPr/>
          </a:p>
        </p:txBody>
      </p:sp>
      <p:sp>
        <p:nvSpPr>
          <p:cNvPr id="449" name="Google Shape;449;p71"/>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14300" lvl="0" marL="91440" rtl="0" algn="l">
              <a:lnSpc>
                <a:spcPct val="110000"/>
              </a:lnSpc>
              <a:spcBef>
                <a:spcPts val="0"/>
              </a:spcBef>
              <a:spcAft>
                <a:spcPts val="0"/>
              </a:spcAft>
              <a:buSzPts val="1800"/>
              <a:buChar char="●"/>
            </a:pPr>
            <a:r>
              <a:rPr b="1" lang="en-IN" sz="1800">
                <a:latin typeface="Arial"/>
                <a:ea typeface="Arial"/>
                <a:cs typeface="Arial"/>
                <a:sym typeface="Arial"/>
              </a:rPr>
              <a:t>Key Findings and Conclusions of the Study</a:t>
            </a:r>
            <a:endParaRPr b="1" sz="1800">
              <a:latin typeface="Calibri"/>
              <a:ea typeface="Calibri"/>
              <a:cs typeface="Calibri"/>
              <a:sym typeface="Calibri"/>
            </a:endParaRPr>
          </a:p>
          <a:p>
            <a:pPr indent="-114300" lvl="0" marL="91440" rtl="0" algn="l">
              <a:lnSpc>
                <a:spcPct val="110000"/>
              </a:lnSpc>
              <a:spcBef>
                <a:spcPts val="1400"/>
              </a:spcBef>
              <a:spcAft>
                <a:spcPts val="0"/>
              </a:spcAft>
              <a:buSzPts val="1800"/>
              <a:buChar char="●"/>
            </a:pPr>
            <a:r>
              <a:rPr lang="en-IN" sz="1800">
                <a:latin typeface="Arial"/>
                <a:ea typeface="Arial"/>
                <a:cs typeface="Arial"/>
                <a:sym typeface="Arial"/>
              </a:rPr>
              <a:t>The final model offered 1.03% performance boost over the benchmark logistic regression model.</a:t>
            </a:r>
            <a:r>
              <a:rPr lang="en-IN" sz="1800">
                <a:latin typeface="Calibri"/>
                <a:ea typeface="Calibri"/>
                <a:cs typeface="Calibri"/>
                <a:sym typeface="Calibri"/>
              </a:rPr>
              <a:t> </a:t>
            </a:r>
            <a:r>
              <a:rPr lang="en-IN" sz="1800">
                <a:latin typeface="Arial"/>
                <a:ea typeface="Arial"/>
                <a:cs typeface="Arial"/>
                <a:sym typeface="Arial"/>
              </a:rPr>
              <a:t>The Model has 95.72% accuracy. But since the dataset was highly imbalanced that is not the best metric for measuring its efficiency. Recall score of 0.93 for Benign (0) and 0.98 for Malignant(1), on the other hand, means that the model is optimized better to detect actual malignant comments. However, there is a need to strike a balance between precision and recall and have low false positives, which unnecessarily consume time and low false negatives which means only very few toxic comments deceive the model. F1 score of 0.96 provides a nuanced way to catch positive results without harming the usefulness of the model. </a:t>
            </a:r>
            <a:endParaRPr sz="1800">
              <a:latin typeface="Calibri"/>
              <a:ea typeface="Calibri"/>
              <a:cs typeface="Calibri"/>
              <a:sym typeface="Calibri"/>
            </a:endParaRPr>
          </a:p>
          <a:p>
            <a:pPr indent="0" lvl="0" marL="91440" rtl="0" algn="l">
              <a:lnSpc>
                <a:spcPct val="110000"/>
              </a:lnSpc>
              <a:spcBef>
                <a:spcPts val="1400"/>
              </a:spcBef>
              <a:spcAft>
                <a:spcPts val="0"/>
              </a:spcAft>
              <a:buSzPts val="1900"/>
              <a:buNone/>
            </a:pPr>
            <a:r>
              <a:t/>
            </a:r>
            <a:endParaRPr b="1"/>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7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IN"/>
              <a:t>CONCLUSION </a:t>
            </a:r>
            <a:endParaRPr/>
          </a:p>
        </p:txBody>
      </p:sp>
      <p:sp>
        <p:nvSpPr>
          <p:cNvPr id="455" name="Google Shape;455;p72"/>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14300" lvl="0" marL="91440" rtl="0" algn="l">
              <a:lnSpc>
                <a:spcPct val="110000"/>
              </a:lnSpc>
              <a:spcBef>
                <a:spcPts val="0"/>
              </a:spcBef>
              <a:spcAft>
                <a:spcPts val="0"/>
              </a:spcAft>
              <a:buSzPts val="1800"/>
              <a:buChar char="●"/>
            </a:pPr>
            <a:r>
              <a:rPr b="1" lang="en-IN" sz="1800">
                <a:latin typeface="Arial"/>
                <a:ea typeface="Arial"/>
                <a:cs typeface="Arial"/>
                <a:sym typeface="Arial"/>
              </a:rPr>
              <a:t>Learning Outcomes of the Study in respect of Data Science</a:t>
            </a:r>
            <a:endParaRPr b="1" sz="1800">
              <a:latin typeface="Calibri"/>
              <a:ea typeface="Calibri"/>
              <a:cs typeface="Calibri"/>
              <a:sym typeface="Calibri"/>
            </a:endParaRPr>
          </a:p>
          <a:p>
            <a:pPr indent="-114300" lvl="0" marL="91440" rtl="0" algn="l">
              <a:lnSpc>
                <a:spcPct val="110000"/>
              </a:lnSpc>
              <a:spcBef>
                <a:spcPts val="1400"/>
              </a:spcBef>
              <a:spcAft>
                <a:spcPts val="0"/>
              </a:spcAft>
              <a:buSzPts val="1800"/>
              <a:buChar char="●"/>
            </a:pPr>
            <a:r>
              <a:rPr lang="en-IN" sz="1800">
                <a:solidFill>
                  <a:srgbClr val="292929"/>
                </a:solidFill>
                <a:latin typeface="Georgia"/>
                <a:ea typeface="Georgia"/>
                <a:cs typeface="Georgia"/>
                <a:sym typeface="Georgia"/>
              </a:rPr>
              <a:t>The various data pre-processing and feature engineering steps in the project lent cognizance to various efficient methods for processing textual data. The NLTK suite is very useful in pre-processing text-based data and building classification models.</a:t>
            </a:r>
            <a:endParaRPr sz="1800">
              <a:latin typeface="Calibri"/>
              <a:ea typeface="Calibri"/>
              <a:cs typeface="Calibri"/>
              <a:sym typeface="Calibri"/>
            </a:endParaRPr>
          </a:p>
          <a:p>
            <a:pPr indent="0" lvl="0" marL="91440" rtl="0" algn="l">
              <a:lnSpc>
                <a:spcPct val="110000"/>
              </a:lnSpc>
              <a:spcBef>
                <a:spcPts val="1400"/>
              </a:spcBef>
              <a:spcAft>
                <a:spcPts val="0"/>
              </a:spcAft>
              <a:buSzPts val="1900"/>
              <a:buNone/>
            </a:pPr>
            <a:r>
              <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IN"/>
              <a:t>INTRODUCTION</a:t>
            </a:r>
            <a:endParaRPr/>
          </a:p>
        </p:txBody>
      </p:sp>
      <p:sp>
        <p:nvSpPr>
          <p:cNvPr id="126" name="Google Shape;126;p19"/>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14300" lvl="0" marL="91440" rtl="0" algn="l">
              <a:lnSpc>
                <a:spcPct val="110000"/>
              </a:lnSpc>
              <a:spcBef>
                <a:spcPts val="0"/>
              </a:spcBef>
              <a:spcAft>
                <a:spcPts val="0"/>
              </a:spcAft>
              <a:buSzPts val="1800"/>
              <a:buChar char="●"/>
            </a:pPr>
            <a:r>
              <a:rPr b="1" lang="en-IN" sz="1800">
                <a:latin typeface="Arial"/>
                <a:ea typeface="Arial"/>
                <a:cs typeface="Arial"/>
                <a:sym typeface="Arial"/>
              </a:rPr>
              <a:t>Motivation for the Problem Undertaken</a:t>
            </a:r>
            <a:endParaRPr b="1" sz="1800">
              <a:latin typeface="Calibri"/>
              <a:ea typeface="Calibri"/>
              <a:cs typeface="Calibri"/>
              <a:sym typeface="Calibri"/>
            </a:endParaRPr>
          </a:p>
          <a:p>
            <a:pPr indent="-114300" lvl="0" marL="91440" rtl="0" algn="l">
              <a:lnSpc>
                <a:spcPct val="110000"/>
              </a:lnSpc>
              <a:spcBef>
                <a:spcPts val="1400"/>
              </a:spcBef>
              <a:spcAft>
                <a:spcPts val="0"/>
              </a:spcAft>
              <a:buSzPts val="1800"/>
              <a:buChar char="●"/>
            </a:pPr>
            <a:r>
              <a:rPr lang="en-IN" sz="1800">
                <a:latin typeface="Arial"/>
                <a:ea typeface="Arial"/>
                <a:cs typeface="Arial"/>
                <a:sym typeface="Arial"/>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sz="1800">
              <a:latin typeface="Calibri"/>
              <a:ea typeface="Calibri"/>
              <a:cs typeface="Calibri"/>
              <a:sym typeface="Calibri"/>
            </a:endParaRPr>
          </a:p>
          <a:p>
            <a:pPr indent="-114300" lvl="0" marL="91440" rtl="0" algn="l">
              <a:lnSpc>
                <a:spcPct val="110000"/>
              </a:lnSpc>
              <a:spcBef>
                <a:spcPts val="1400"/>
              </a:spcBef>
              <a:spcAft>
                <a:spcPts val="0"/>
              </a:spcAft>
              <a:buSzPts val="1800"/>
              <a:buChar char="●"/>
            </a:pPr>
            <a:r>
              <a:rPr lang="en-IN" sz="1800">
                <a:latin typeface="Arial"/>
                <a:ea typeface="Arial"/>
                <a:cs typeface="Arial"/>
                <a:sym typeface="Arial"/>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 </a:t>
            </a:r>
            <a:endParaRPr b="1"/>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7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IN"/>
              <a:t>CONCLUSION </a:t>
            </a:r>
            <a:endParaRPr/>
          </a:p>
        </p:txBody>
      </p:sp>
      <p:sp>
        <p:nvSpPr>
          <p:cNvPr id="461" name="Google Shape;461;p73"/>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14300" lvl="0" marL="91440" rtl="0" algn="l">
              <a:lnSpc>
                <a:spcPct val="110000"/>
              </a:lnSpc>
              <a:spcBef>
                <a:spcPts val="0"/>
              </a:spcBef>
              <a:spcAft>
                <a:spcPts val="0"/>
              </a:spcAft>
              <a:buSzPts val="1800"/>
              <a:buChar char="●"/>
            </a:pPr>
            <a:r>
              <a:rPr b="1" lang="en-IN" sz="1800">
                <a:latin typeface="Arial"/>
                <a:ea typeface="Arial"/>
                <a:cs typeface="Arial"/>
                <a:sym typeface="Arial"/>
              </a:rPr>
              <a:t>Limitations of this work and Scope for Future Work</a:t>
            </a:r>
            <a:endParaRPr b="1" sz="1800">
              <a:latin typeface="Calibri"/>
              <a:ea typeface="Calibri"/>
              <a:cs typeface="Calibri"/>
              <a:sym typeface="Calibri"/>
            </a:endParaRPr>
          </a:p>
          <a:p>
            <a:pPr indent="-114300" lvl="0" marL="91440" rtl="0" algn="l">
              <a:lnSpc>
                <a:spcPct val="110000"/>
              </a:lnSpc>
              <a:spcBef>
                <a:spcPts val="1400"/>
              </a:spcBef>
              <a:spcAft>
                <a:spcPts val="0"/>
              </a:spcAft>
              <a:buSzPts val="1800"/>
              <a:buChar char="●"/>
            </a:pPr>
            <a:r>
              <a:rPr lang="en-IN" sz="1800">
                <a:latin typeface="Arial"/>
                <a:ea typeface="Arial"/>
                <a:cs typeface="Arial"/>
                <a:sym typeface="Arial"/>
              </a:rPr>
              <a:t>The models were trained on a highly imbalanced dataset where the total malignant comments formed only 10% of the entire available data, which seriously affected the training and accuracy of the models. By training the models on more diverse data sets, longer comments, and a more balanced dataset, more accurate and efficient classification models can be built.</a:t>
            </a:r>
            <a:endParaRPr sz="1800">
              <a:latin typeface="Calibri"/>
              <a:ea typeface="Calibri"/>
              <a:cs typeface="Calibri"/>
              <a:sym typeface="Calibri"/>
            </a:endParaRPr>
          </a:p>
          <a:p>
            <a:pPr indent="0" lvl="0" marL="91440" rtl="0" algn="l">
              <a:lnSpc>
                <a:spcPct val="110000"/>
              </a:lnSpc>
              <a:spcBef>
                <a:spcPts val="1400"/>
              </a:spcBef>
              <a:spcAft>
                <a:spcPts val="0"/>
              </a:spcAft>
              <a:buSzPts val="1900"/>
              <a:buNone/>
            </a:pPr>
            <a:r>
              <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IN"/>
              <a:t>INTRODUCTION</a:t>
            </a:r>
            <a:endParaRPr/>
          </a:p>
        </p:txBody>
      </p:sp>
      <p:sp>
        <p:nvSpPr>
          <p:cNvPr id="132" name="Google Shape;132;p20"/>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14300" lvl="0" marL="91440" rtl="0" algn="l">
              <a:lnSpc>
                <a:spcPct val="110000"/>
              </a:lnSpc>
              <a:spcBef>
                <a:spcPts val="0"/>
              </a:spcBef>
              <a:spcAft>
                <a:spcPts val="0"/>
              </a:spcAft>
              <a:buSzPts val="1800"/>
              <a:buChar char="●"/>
            </a:pPr>
            <a:r>
              <a:rPr lang="en-IN" sz="1800">
                <a:latin typeface="Arial"/>
                <a:ea typeface="Arial"/>
                <a:cs typeface="Arial"/>
                <a:sym typeface="Arial"/>
              </a:rPr>
              <a:t>Automatic recognition of malignant comments on online forums, and social media serves as a useful provision for moderators of public platforms as well as users who could receive warnings and filter unwanted contents. The need of advanced methods and techniques to improve identification of different types of comments posted online motivated the current project.</a:t>
            </a:r>
            <a:endParaRPr sz="1800">
              <a:latin typeface="Calibri"/>
              <a:ea typeface="Calibri"/>
              <a:cs typeface="Calibri"/>
              <a:sym typeface="Calibri"/>
            </a:endParaRPr>
          </a:p>
          <a:p>
            <a:pPr indent="0" lvl="0" marL="91440" rtl="0" algn="l">
              <a:lnSpc>
                <a:spcPct val="110000"/>
              </a:lnSpc>
              <a:spcBef>
                <a:spcPts val="1400"/>
              </a:spcBef>
              <a:spcAft>
                <a:spcPts val="0"/>
              </a:spcAft>
              <a:buSzPts val="19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IN"/>
              <a:t>Analytical Problem Framing</a:t>
            </a:r>
            <a:endParaRPr/>
          </a:p>
        </p:txBody>
      </p:sp>
      <p:sp>
        <p:nvSpPr>
          <p:cNvPr id="138" name="Google Shape;138;p21"/>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14300" lvl="0" marL="91440" rtl="0" algn="l">
              <a:lnSpc>
                <a:spcPct val="110000"/>
              </a:lnSpc>
              <a:spcBef>
                <a:spcPts val="0"/>
              </a:spcBef>
              <a:spcAft>
                <a:spcPts val="0"/>
              </a:spcAft>
              <a:buSzPts val="1800"/>
              <a:buChar char="●"/>
            </a:pPr>
            <a:r>
              <a:rPr b="1" lang="en-IN" sz="1800">
                <a:latin typeface="Arial"/>
                <a:ea typeface="Arial"/>
                <a:cs typeface="Arial"/>
                <a:sym typeface="Arial"/>
              </a:rPr>
              <a:t>Mathematical/ Analytical Modeling of the Problem</a:t>
            </a:r>
            <a:endParaRPr b="1" sz="1800">
              <a:latin typeface="Calibri"/>
              <a:ea typeface="Calibri"/>
              <a:cs typeface="Calibri"/>
              <a:sym typeface="Calibri"/>
            </a:endParaRPr>
          </a:p>
          <a:p>
            <a:pPr indent="-114300" lvl="0" marL="91440" rtl="0" algn="l">
              <a:lnSpc>
                <a:spcPct val="110000"/>
              </a:lnSpc>
              <a:spcBef>
                <a:spcPts val="1400"/>
              </a:spcBef>
              <a:spcAft>
                <a:spcPts val="0"/>
              </a:spcAft>
              <a:buSzPts val="1800"/>
              <a:buChar char="●"/>
            </a:pPr>
            <a:r>
              <a:rPr lang="en-IN" sz="1800">
                <a:latin typeface="Arial"/>
                <a:ea typeface="Arial"/>
                <a:cs typeface="Arial"/>
                <a:sym typeface="Arial"/>
              </a:rPr>
              <a:t>Various Classification analysis techniques were used to build Classification models to determine whether an input Message content is benign or malignant. Machine Learning Algorithms such as Multinomial Naïve Bayes and Complement Naïve Bayes were employed which are based on the Bayes Theorem:</a:t>
            </a:r>
            <a:endParaRPr sz="1800">
              <a:latin typeface="Calibri"/>
              <a:ea typeface="Calibri"/>
              <a:cs typeface="Calibri"/>
              <a:sym typeface="Calibri"/>
            </a:endParaRPr>
          </a:p>
          <a:p>
            <a:pPr indent="0" lvl="0" marL="365760" rtl="0" algn="l">
              <a:lnSpc>
                <a:spcPct val="107000"/>
              </a:lnSpc>
              <a:spcBef>
                <a:spcPts val="1400"/>
              </a:spcBef>
              <a:spcAft>
                <a:spcPts val="0"/>
              </a:spcAft>
              <a:buSzPts val="1800"/>
              <a:buNone/>
            </a:pPr>
            <a:r>
              <a:rPr lang="en-IN" sz="1800">
                <a:latin typeface="Arial"/>
                <a:ea typeface="Arial"/>
                <a:cs typeface="Arial"/>
                <a:sym typeface="Arial"/>
              </a:rPr>
              <a:t>P(message is malignant | message content) = P(message content | malignant). P(malignant) / P(message content)</a:t>
            </a:r>
            <a:endParaRPr sz="1800">
              <a:latin typeface="Calibri"/>
              <a:ea typeface="Calibri"/>
              <a:cs typeface="Calibri"/>
              <a:sym typeface="Calibri"/>
            </a:endParaRPr>
          </a:p>
          <a:p>
            <a:pPr indent="0" lvl="0" marL="91440" rtl="0" algn="l">
              <a:lnSpc>
                <a:spcPct val="110000"/>
              </a:lnSpc>
              <a:spcBef>
                <a:spcPts val="2000"/>
              </a:spcBef>
              <a:spcAft>
                <a:spcPts val="0"/>
              </a:spcAft>
              <a:buSzPts val="1900"/>
              <a:buNone/>
            </a:pPr>
            <a:r>
              <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1097280" y="263529"/>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IN"/>
              <a:t>Analytical Problem Framing</a:t>
            </a:r>
            <a:endParaRPr/>
          </a:p>
        </p:txBody>
      </p:sp>
      <p:sp>
        <p:nvSpPr>
          <p:cNvPr id="144" name="Google Shape;144;p22"/>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0" lvl="0" marL="365760" rtl="0" algn="l">
              <a:lnSpc>
                <a:spcPct val="107000"/>
              </a:lnSpc>
              <a:spcBef>
                <a:spcPts val="0"/>
              </a:spcBef>
              <a:spcAft>
                <a:spcPts val="0"/>
              </a:spcAft>
              <a:buSzPts val="1800"/>
              <a:buNone/>
            </a:pPr>
            <a:r>
              <a:rPr lang="en-IN" sz="1800">
                <a:latin typeface="Arial"/>
                <a:ea typeface="Arial"/>
                <a:cs typeface="Arial"/>
                <a:sym typeface="Arial"/>
              </a:rPr>
              <a:t>The probability of message being Malignant, knowing that Message Content has occurred could be calculated. Event of “Message Content” represents the evidence and “Message is Malignant”, the hypothesis to be approved. The theorem runs on the assumption that all predictors/features are independent and the presence of one would not affect the other.</a:t>
            </a:r>
            <a:endParaRPr sz="1800">
              <a:latin typeface="Calibri"/>
              <a:ea typeface="Calibri"/>
              <a:cs typeface="Calibri"/>
              <a:sym typeface="Calibri"/>
            </a:endParaRPr>
          </a:p>
          <a:p>
            <a:pPr indent="0" lvl="0" marL="365760" rtl="0" algn="l">
              <a:lnSpc>
                <a:spcPct val="107000"/>
              </a:lnSpc>
              <a:spcBef>
                <a:spcPts val="2000"/>
              </a:spcBef>
              <a:spcAft>
                <a:spcPts val="0"/>
              </a:spcAft>
              <a:buSzPts val="1800"/>
              <a:buNone/>
            </a:pPr>
            <a:r>
              <a:rPr lang="en-IN" sz="1800">
                <a:latin typeface="Arial"/>
                <a:ea typeface="Arial"/>
                <a:cs typeface="Arial"/>
                <a:sym typeface="Arial"/>
              </a:rPr>
              <a:t>The approach to classify a comment as malignant would depend on training data labelled as various categories of malignant messages and benign messages.</a:t>
            </a:r>
            <a:endParaRPr sz="1800">
              <a:latin typeface="Calibri"/>
              <a:ea typeface="Calibri"/>
              <a:cs typeface="Calibri"/>
              <a:sym typeface="Calibri"/>
            </a:endParaRPr>
          </a:p>
          <a:p>
            <a:pPr indent="0" lvl="0" marL="91440" rtl="0" algn="l">
              <a:lnSpc>
                <a:spcPct val="110000"/>
              </a:lnSpc>
              <a:spcBef>
                <a:spcPts val="2000"/>
              </a:spcBef>
              <a:spcAft>
                <a:spcPts val="0"/>
              </a:spcAft>
              <a:buSzPts val="19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