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
      <p:font typeface="Poppins"/>
      <p:bold r:id="rId36"/>
      <p:boldItalic r:id="rId37"/>
    </p:embeddedFont>
    <p:embeddedFont>
      <p:font typeface="Cinzel Black"/>
      <p:bold r:id="rId38"/>
    </p:embeddedFont>
    <p:embeddedFont>
      <p:font typeface="Quattrocento Sans"/>
      <p:regular r:id="rId39"/>
      <p:bold r:id="rId40"/>
      <p:italic r:id="rId41"/>
      <p:boldItalic r:id="rId42"/>
    </p:embeddedFont>
    <p:embeddedFont>
      <p:font typeface="Helvetica Neue"/>
      <p:regular r:id="rId43"/>
      <p:bold r:id="rId44"/>
      <p:italic r:id="rId45"/>
      <p:boldItalic r:id="rId46"/>
    </p:embeddedFont>
    <p:embeddedFont>
      <p:font typeface="Arial Black"/>
      <p:regular r:id="rId47"/>
    </p:embeddedFont>
    <p:embeddedFont>
      <p:font typeface="Stardos Stencil"/>
      <p:regular r:id="rId48"/>
      <p:bold r:id="rId49"/>
    </p:embeddedFon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44" Type="http://schemas.openxmlformats.org/officeDocument/2006/relationships/font" Target="fonts/HelveticaNeue-bold.fntdata"/><Relationship Id="rId43" Type="http://schemas.openxmlformats.org/officeDocument/2006/relationships/font" Target="fonts/HelveticaNeue-regular.fntdata"/><Relationship Id="rId46" Type="http://schemas.openxmlformats.org/officeDocument/2006/relationships/font" Target="fonts/HelveticaNeue-boldItalic.fntdata"/><Relationship Id="rId45"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tardosStencil-regular.fntdata"/><Relationship Id="rId47" Type="http://schemas.openxmlformats.org/officeDocument/2006/relationships/font" Target="fonts/ArialBlack-regular.fntdata"/><Relationship Id="rId49" Type="http://schemas.openxmlformats.org/officeDocument/2006/relationships/font" Target="fonts/StardosStencil-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33" Type="http://schemas.openxmlformats.org/officeDocument/2006/relationships/font" Target="fonts/Lato-bold.fntdata"/><Relationship Id="rId32" Type="http://schemas.openxmlformats.org/officeDocument/2006/relationships/font" Target="fonts/Lato-regular.fntdata"/><Relationship Id="rId35" Type="http://schemas.openxmlformats.org/officeDocument/2006/relationships/font" Target="fonts/Lato-boldItalic.fntdata"/><Relationship Id="rId34" Type="http://schemas.openxmlformats.org/officeDocument/2006/relationships/font" Target="fonts/Lato-italic.fntdata"/><Relationship Id="rId37" Type="http://schemas.openxmlformats.org/officeDocument/2006/relationships/font" Target="fonts/Poppins-boldItalic.fntdata"/><Relationship Id="rId36" Type="http://schemas.openxmlformats.org/officeDocument/2006/relationships/font" Target="fonts/Poppins-bold.fntdata"/><Relationship Id="rId39" Type="http://schemas.openxmlformats.org/officeDocument/2006/relationships/font" Target="fonts/QuattrocentoSans-regular.fntdata"/><Relationship Id="rId38" Type="http://schemas.openxmlformats.org/officeDocument/2006/relationships/font" Target="fonts/CinzelBlack-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29" Type="http://schemas.openxmlformats.org/officeDocument/2006/relationships/font" Target="fonts/Montserrat-bold.fntdata"/><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p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lvl1pPr lvl="0" rtl="0" algn="r">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13"/>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1600"/>
              </a:spcBef>
              <a:spcAft>
                <a:spcPts val="0"/>
              </a:spcAft>
              <a:buClr>
                <a:schemeClr val="lt1"/>
              </a:buClr>
              <a:buSzPts val="1800"/>
              <a:buChar char="○"/>
              <a:defRPr/>
            </a:lvl2pPr>
            <a:lvl3pPr indent="-342900" lvl="2" marL="1371600" rtl="0" algn="l">
              <a:lnSpc>
                <a:spcPct val="90000"/>
              </a:lnSpc>
              <a:spcBef>
                <a:spcPts val="1600"/>
              </a:spcBef>
              <a:spcAft>
                <a:spcPts val="0"/>
              </a:spcAft>
              <a:buClr>
                <a:schemeClr val="lt1"/>
              </a:buClr>
              <a:buSzPts val="1800"/>
              <a:buChar char="■"/>
              <a:defRPr/>
            </a:lvl3pPr>
            <a:lvl4pPr indent="-342900" lvl="3" marL="1828800" rtl="0" algn="l">
              <a:lnSpc>
                <a:spcPct val="90000"/>
              </a:lnSpc>
              <a:spcBef>
                <a:spcPts val="1600"/>
              </a:spcBef>
              <a:spcAft>
                <a:spcPts val="0"/>
              </a:spcAft>
              <a:buClr>
                <a:schemeClr val="lt1"/>
              </a:buClr>
              <a:buSzPts val="1800"/>
              <a:buChar char="●"/>
              <a:defRPr/>
            </a:lvl4pPr>
            <a:lvl5pPr indent="-342900" lvl="4" marL="2286000" rtl="0" algn="l">
              <a:lnSpc>
                <a:spcPct val="90000"/>
              </a:lnSpc>
              <a:spcBef>
                <a:spcPts val="1600"/>
              </a:spcBef>
              <a:spcAft>
                <a:spcPts val="0"/>
              </a:spcAft>
              <a:buClr>
                <a:schemeClr val="lt1"/>
              </a:buClr>
              <a:buSzPts val="1800"/>
              <a:buChar char="○"/>
              <a:defRPr/>
            </a:lvl5pPr>
            <a:lvl6pPr indent="-342900" lvl="5" marL="2743200" rtl="0" algn="l">
              <a:lnSpc>
                <a:spcPct val="90000"/>
              </a:lnSpc>
              <a:spcBef>
                <a:spcPts val="1600"/>
              </a:spcBef>
              <a:spcAft>
                <a:spcPts val="0"/>
              </a:spcAft>
              <a:buClr>
                <a:schemeClr val="lt1"/>
              </a:buClr>
              <a:buSzPts val="1800"/>
              <a:buChar char="■"/>
              <a:defRPr/>
            </a:lvl6pPr>
            <a:lvl7pPr indent="-342900" lvl="6" marL="3200400" rtl="0" algn="l">
              <a:lnSpc>
                <a:spcPct val="90000"/>
              </a:lnSpc>
              <a:spcBef>
                <a:spcPts val="1600"/>
              </a:spcBef>
              <a:spcAft>
                <a:spcPts val="0"/>
              </a:spcAft>
              <a:buClr>
                <a:schemeClr val="lt1"/>
              </a:buClr>
              <a:buSzPts val="1800"/>
              <a:buChar char="●"/>
              <a:defRPr/>
            </a:lvl7pPr>
            <a:lvl8pPr indent="-342900" lvl="7" marL="3657600" rtl="0" algn="l">
              <a:lnSpc>
                <a:spcPct val="90000"/>
              </a:lnSpc>
              <a:spcBef>
                <a:spcPts val="1600"/>
              </a:spcBef>
              <a:spcAft>
                <a:spcPts val="0"/>
              </a:spcAft>
              <a:buClr>
                <a:schemeClr val="lt1"/>
              </a:buClr>
              <a:buSzPts val="1800"/>
              <a:buChar char="○"/>
              <a:defRPr/>
            </a:lvl8pPr>
            <a:lvl9pPr indent="-342900" lvl="8" marL="4114800" rtl="0" algn="l">
              <a:lnSpc>
                <a:spcPct val="90000"/>
              </a:lnSpc>
              <a:spcBef>
                <a:spcPts val="1600"/>
              </a:spcBef>
              <a:spcAft>
                <a:spcPts val="1600"/>
              </a:spcAft>
              <a:buClr>
                <a:schemeClr val="lt1"/>
              </a:buClr>
              <a:buSzPts val="1800"/>
              <a:buChar char="■"/>
              <a:defRPr/>
            </a:lvl9pPr>
          </a:lstStyle>
          <a:p/>
        </p:txBody>
      </p:sp>
      <p:sp>
        <p:nvSpPr>
          <p:cNvPr id="133" name="Google Shape;133;p13"/>
          <p:cNvSpPr txBox="1"/>
          <p:nvPr>
            <p:ph idx="10" type="dt"/>
          </p:nvPr>
        </p:nvSpPr>
        <p:spPr>
          <a:xfrm>
            <a:off x="8595360" y="6356350"/>
            <a:ext cx="2910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685800" y="6355845"/>
            <a:ext cx="7772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8763000" y="38100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p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p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p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p9"/>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p9"/>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rgbClr val="C00000"/>
              </a:buClr>
              <a:buSzPct val="100000"/>
              <a:buFont typeface="Cinzel Black"/>
              <a:buNone/>
            </a:pPr>
            <a:br>
              <a:rPr b="1" i="0" lang="en-US" sz="1800">
                <a:solidFill>
                  <a:srgbClr val="C00000"/>
                </a:solidFill>
                <a:latin typeface="Cinzel Black"/>
                <a:ea typeface="Cinzel Black"/>
                <a:cs typeface="Cinzel Black"/>
                <a:sym typeface="Cinzel Black"/>
              </a:rPr>
            </a:br>
            <a:br>
              <a:rPr b="1" i="0" lang="en-US" sz="1800">
                <a:solidFill>
                  <a:srgbClr val="C00000"/>
                </a:solidFill>
                <a:latin typeface="Cinzel Black"/>
                <a:ea typeface="Cinzel Black"/>
                <a:cs typeface="Cinzel Black"/>
                <a:sym typeface="Cinzel Black"/>
              </a:rPr>
            </a:br>
            <a:br>
              <a:rPr b="1" i="0" lang="en-US" sz="1800">
                <a:solidFill>
                  <a:srgbClr val="C00000"/>
                </a:solidFill>
                <a:latin typeface="Cinzel Black"/>
                <a:ea typeface="Cinzel Black"/>
                <a:cs typeface="Cinzel Black"/>
                <a:sym typeface="Cinzel Black"/>
              </a:rPr>
            </a:br>
            <a:br>
              <a:rPr b="1" i="0" lang="en-US" sz="1800">
                <a:solidFill>
                  <a:srgbClr val="C00000"/>
                </a:solidFill>
                <a:latin typeface="Cinzel Black"/>
                <a:ea typeface="Cinzel Black"/>
                <a:cs typeface="Cinzel Black"/>
                <a:sym typeface="Cinzel Black"/>
              </a:rPr>
            </a:br>
            <a:br>
              <a:rPr b="0" i="0" lang="en-US">
                <a:solidFill>
                  <a:srgbClr val="000000"/>
                </a:solidFill>
                <a:latin typeface="Quattrocento Sans"/>
                <a:ea typeface="Quattrocento Sans"/>
                <a:cs typeface="Quattrocento Sans"/>
                <a:sym typeface="Quattrocento Sans"/>
              </a:rPr>
            </a:br>
            <a:r>
              <a:rPr b="0" i="0" lang="en-US" sz="1800">
                <a:solidFill>
                  <a:srgbClr val="000000"/>
                </a:solidFill>
                <a:latin typeface="Calibri"/>
                <a:ea typeface="Calibri"/>
                <a:cs typeface="Calibri"/>
                <a:sym typeface="Calibri"/>
              </a:rPr>
              <a:t> </a:t>
            </a:r>
            <a:br>
              <a:rPr b="0" i="0" lang="en-US">
                <a:solidFill>
                  <a:srgbClr val="000000"/>
                </a:solidFill>
                <a:latin typeface="Quattrocento Sans"/>
                <a:ea typeface="Quattrocento Sans"/>
                <a:cs typeface="Quattrocento Sans"/>
                <a:sym typeface="Quattrocento Sans"/>
              </a:rPr>
            </a:br>
            <a:endParaRPr/>
          </a:p>
        </p:txBody>
      </p:sp>
      <p:sp>
        <p:nvSpPr>
          <p:cNvPr id="141" name="Google Shape;141;p14"/>
          <p:cNvSpPr txBox="1"/>
          <p:nvPr/>
        </p:nvSpPr>
        <p:spPr>
          <a:xfrm>
            <a:off x="815788" y="233100"/>
            <a:ext cx="1137621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1" i="0" lang="en-US" sz="1800" u="none" cap="none" strike="noStrike">
                <a:solidFill>
                  <a:srgbClr val="C00000"/>
                </a:solidFill>
                <a:latin typeface="Cinzel Black"/>
                <a:ea typeface="Cinzel Black"/>
                <a:cs typeface="Cinzel Black"/>
                <a:sym typeface="Cinzel Black"/>
              </a:rPr>
            </a:br>
            <a:r>
              <a:rPr b="1" i="0" lang="en-US" sz="4800" u="none" cap="none" strike="noStrike">
                <a:solidFill>
                  <a:srgbClr val="FFFF00"/>
                </a:solidFill>
                <a:latin typeface="Cinzel Black"/>
                <a:ea typeface="Cinzel Black"/>
                <a:cs typeface="Cinzel Black"/>
                <a:sym typeface="Cinzel Black"/>
              </a:rPr>
              <a:t>HOUSING: PRICE PREDICTION </a:t>
            </a:r>
            <a:endParaRPr b="1" sz="4800">
              <a:solidFill>
                <a:srgbClr val="FFFF00"/>
              </a:solidFill>
              <a:latin typeface="Century Gothic"/>
              <a:ea typeface="Century Gothic"/>
              <a:cs typeface="Century Gothic"/>
              <a:sym typeface="Century Gothic"/>
            </a:endParaRPr>
          </a:p>
        </p:txBody>
      </p:sp>
      <p:sp>
        <p:nvSpPr>
          <p:cNvPr id="142" name="Google Shape;142;p14"/>
          <p:cNvSpPr/>
          <p:nvPr/>
        </p:nvSpPr>
        <p:spPr>
          <a:xfrm>
            <a:off x="2305710" y="4464441"/>
            <a:ext cx="7528572" cy="1754326"/>
          </a:xfrm>
          <a:prstGeom prst="rect">
            <a:avLst/>
          </a:prstGeom>
          <a:solidFill>
            <a:schemeClr val="lt1"/>
          </a:solidFill>
          <a:ln cap="flat"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363636"/>
                </a:solidFill>
                <a:latin typeface="Federo"/>
                <a:ea typeface="Federo"/>
                <a:cs typeface="Federo"/>
                <a:sym typeface="Federo"/>
              </a:rPr>
              <a:t>Submitted By</a:t>
            </a:r>
            <a:r>
              <a:rPr b="1" lang="en-US" sz="5400" cap="none">
                <a:solidFill>
                  <a:srgbClr val="8B3E00"/>
                </a:solidFill>
                <a:latin typeface="Federo"/>
                <a:ea typeface="Federo"/>
                <a:cs typeface="Federo"/>
                <a:sym typeface="Federo"/>
              </a:rPr>
              <a:t>:</a:t>
            </a:r>
            <a:endParaRPr/>
          </a:p>
          <a:p>
            <a:pPr indent="0" lvl="0" marL="0" marR="0" rtl="0" algn="ctr">
              <a:spcBef>
                <a:spcPts val="0"/>
              </a:spcBef>
              <a:spcAft>
                <a:spcPts val="0"/>
              </a:spcAft>
              <a:buNone/>
            </a:pPr>
            <a:r>
              <a:rPr b="1" lang="en-US" sz="5400">
                <a:solidFill>
                  <a:srgbClr val="8B3E00"/>
                </a:solidFill>
                <a:latin typeface="Federo"/>
                <a:ea typeface="Federo"/>
                <a:cs typeface="Federo"/>
                <a:sym typeface="Federo"/>
              </a:rPr>
              <a:t>Gaurav More</a:t>
            </a:r>
            <a:endParaRPr b="1" sz="5400" cap="none">
              <a:solidFill>
                <a:srgbClr val="8B3E00"/>
              </a:solidFill>
              <a:latin typeface="Federo"/>
              <a:ea typeface="Federo"/>
              <a:cs typeface="Federo"/>
              <a:sym typeface="Fede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2133600" y="764373"/>
            <a:ext cx="9372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2D883"/>
              </a:buClr>
              <a:buSzPts val="3600"/>
              <a:buFont typeface="Arial Black"/>
              <a:buNone/>
            </a:pPr>
            <a:r>
              <a:rPr b="1" lang="en-US" sz="3600">
                <a:solidFill>
                  <a:srgbClr val="F2D883"/>
                </a:solidFill>
                <a:latin typeface="Arial Black"/>
                <a:ea typeface="Arial Black"/>
                <a:cs typeface="Arial Black"/>
                <a:sym typeface="Arial Black"/>
              </a:rPr>
              <a:t>DATA INPUTS- LOGIC- OUTPUT RELATIONSHIPS</a:t>
            </a:r>
            <a:endParaRPr sz="3600">
              <a:solidFill>
                <a:srgbClr val="F2D883"/>
              </a:solidFill>
              <a:latin typeface="Arial Black"/>
              <a:ea typeface="Arial Black"/>
              <a:cs typeface="Arial Black"/>
              <a:sym typeface="Arial Black"/>
            </a:endParaRPr>
          </a:p>
        </p:txBody>
      </p:sp>
      <p:pic>
        <p:nvPicPr>
          <p:cNvPr id="196" name="Google Shape;196;p23"/>
          <p:cNvPicPr preferRelativeResize="0"/>
          <p:nvPr>
            <p:ph idx="1" type="body"/>
          </p:nvPr>
        </p:nvPicPr>
        <p:blipFill rotWithShape="1">
          <a:blip r:embed="rId3">
            <a:alphaModFix/>
          </a:blip>
          <a:srcRect b="0" l="0" r="0" t="0"/>
          <a:stretch/>
        </p:blipFill>
        <p:spPr>
          <a:xfrm>
            <a:off x="4187686" y="2193925"/>
            <a:ext cx="3816628" cy="40243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7FE0CC"/>
              </a:buClr>
              <a:buSzPts val="3600"/>
              <a:buFont typeface="Arial Black"/>
              <a:buNone/>
            </a:pPr>
            <a:r>
              <a:rPr b="1" lang="en-US" sz="3600">
                <a:solidFill>
                  <a:srgbClr val="7FE0CC"/>
                </a:solidFill>
                <a:latin typeface="Arial Black"/>
                <a:ea typeface="Arial Black"/>
                <a:cs typeface="Arial Black"/>
                <a:sym typeface="Arial Black"/>
              </a:rPr>
              <a:t>PLOT OF THE TARGET VARIABLE</a:t>
            </a:r>
            <a:endParaRPr sz="3600">
              <a:solidFill>
                <a:srgbClr val="7FE0CC"/>
              </a:solidFill>
            </a:endParaRPr>
          </a:p>
        </p:txBody>
      </p:sp>
      <p:pic>
        <p:nvPicPr>
          <p:cNvPr id="202" name="Google Shape;202;p24"/>
          <p:cNvPicPr preferRelativeResize="0"/>
          <p:nvPr>
            <p:ph idx="1" type="body"/>
          </p:nvPr>
        </p:nvPicPr>
        <p:blipFill rotWithShape="1">
          <a:blip r:embed="rId3">
            <a:alphaModFix/>
          </a:blip>
          <a:srcRect b="0" l="0" r="0" t="0"/>
          <a:stretch/>
        </p:blipFill>
        <p:spPr>
          <a:xfrm>
            <a:off x="308459" y="2613549"/>
            <a:ext cx="5034506" cy="3240404"/>
          </a:xfrm>
          <a:prstGeom prst="rect">
            <a:avLst/>
          </a:prstGeom>
          <a:noFill/>
          <a:ln>
            <a:noFill/>
          </a:ln>
        </p:spPr>
      </p:pic>
      <p:pic>
        <p:nvPicPr>
          <p:cNvPr id="203" name="Google Shape;203;p24"/>
          <p:cNvPicPr preferRelativeResize="0"/>
          <p:nvPr/>
        </p:nvPicPr>
        <p:blipFill rotWithShape="1">
          <a:blip r:embed="rId4">
            <a:alphaModFix/>
          </a:blip>
          <a:srcRect b="0" l="0" r="0" t="0"/>
          <a:stretch/>
        </p:blipFill>
        <p:spPr>
          <a:xfrm>
            <a:off x="5581351" y="1783976"/>
            <a:ext cx="6485143" cy="5074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2895600" y="764373"/>
            <a:ext cx="85344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CCE3B2"/>
              </a:buClr>
              <a:buSzPts val="4000"/>
              <a:buFont typeface="Century Gothic"/>
              <a:buNone/>
            </a:pPr>
            <a:r>
              <a:rPr b="1" lang="en-US">
                <a:solidFill>
                  <a:srgbClr val="CCE3B2"/>
                </a:solidFill>
              </a:rPr>
              <a:t>PLOTTING OUTLIERS</a:t>
            </a:r>
            <a:endParaRPr/>
          </a:p>
        </p:txBody>
      </p:sp>
      <p:pic>
        <p:nvPicPr>
          <p:cNvPr id="209" name="Google Shape;209;p25"/>
          <p:cNvPicPr preferRelativeResize="0"/>
          <p:nvPr>
            <p:ph idx="1" type="body"/>
          </p:nvPr>
        </p:nvPicPr>
        <p:blipFill rotWithShape="1">
          <a:blip r:embed="rId3">
            <a:alphaModFix/>
          </a:blip>
          <a:srcRect b="0" l="0" r="0" t="0"/>
          <a:stretch/>
        </p:blipFill>
        <p:spPr>
          <a:xfrm>
            <a:off x="3034541" y="2193925"/>
            <a:ext cx="6122917" cy="40243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2043953" y="764373"/>
            <a:ext cx="9462247"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00"/>
              </a:buClr>
              <a:buSzPts val="4000"/>
              <a:buFont typeface="Cinzel Black"/>
              <a:buNone/>
            </a:pPr>
            <a:r>
              <a:rPr b="1" i="0" lang="en-US">
                <a:solidFill>
                  <a:srgbClr val="FFFF00"/>
                </a:solidFill>
                <a:latin typeface="Cinzel Black"/>
                <a:ea typeface="Cinzel Black"/>
                <a:cs typeface="Cinzel Black"/>
                <a:sym typeface="Cinzel Black"/>
              </a:rPr>
              <a:t>REMOVING THE OUTLIERS USING Z-SCORE</a:t>
            </a:r>
            <a:r>
              <a:rPr b="0" i="0" lang="en-US">
                <a:solidFill>
                  <a:srgbClr val="FFFF00"/>
                </a:solidFill>
                <a:latin typeface="Cinzel Black"/>
                <a:ea typeface="Cinzel Black"/>
                <a:cs typeface="Cinzel Black"/>
                <a:sym typeface="Cinzel Black"/>
              </a:rPr>
              <a:t> </a:t>
            </a:r>
            <a:endParaRPr>
              <a:solidFill>
                <a:srgbClr val="FFFF00"/>
              </a:solidFill>
              <a:latin typeface="Cinzel Black"/>
              <a:ea typeface="Cinzel Black"/>
              <a:cs typeface="Cinzel Black"/>
              <a:sym typeface="Cinzel Black"/>
            </a:endParaRPr>
          </a:p>
        </p:txBody>
      </p:sp>
      <p:pic>
        <p:nvPicPr>
          <p:cNvPr id="215" name="Google Shape;215;p26"/>
          <p:cNvPicPr preferRelativeResize="0"/>
          <p:nvPr>
            <p:ph idx="1" type="body"/>
          </p:nvPr>
        </p:nvPicPr>
        <p:blipFill rotWithShape="1">
          <a:blip r:embed="rId3">
            <a:alphaModFix/>
          </a:blip>
          <a:srcRect b="0" l="0" r="0" t="0"/>
          <a:stretch/>
        </p:blipFill>
        <p:spPr>
          <a:xfrm>
            <a:off x="1979002" y="2193925"/>
            <a:ext cx="8233995" cy="40243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01271" y="764373"/>
            <a:ext cx="10304929"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9D4D2"/>
              </a:buClr>
              <a:buSzPts val="3200"/>
              <a:buFont typeface="Cinzel Black"/>
              <a:buNone/>
            </a:pPr>
            <a:r>
              <a:rPr b="1" i="0" lang="en-US" sz="3200">
                <a:solidFill>
                  <a:srgbClr val="F9D4D2"/>
                </a:solidFill>
                <a:latin typeface="Cinzel Black"/>
                <a:ea typeface="Cinzel Black"/>
                <a:cs typeface="Cinzel Black"/>
                <a:sym typeface="Cinzel Black"/>
              </a:rPr>
              <a:t>MODELS DEVELOPMENT AND EVALUATION</a:t>
            </a:r>
            <a:r>
              <a:rPr b="0" i="0" lang="en-US" sz="3200">
                <a:solidFill>
                  <a:srgbClr val="F9D4D2"/>
                </a:solidFill>
                <a:latin typeface="Cinzel Black"/>
                <a:ea typeface="Cinzel Black"/>
                <a:cs typeface="Cinzel Black"/>
                <a:sym typeface="Cinzel Black"/>
              </a:rPr>
              <a:t> </a:t>
            </a:r>
            <a:endParaRPr sz="3200">
              <a:solidFill>
                <a:srgbClr val="F9D4D2"/>
              </a:solidFill>
            </a:endParaRPr>
          </a:p>
        </p:txBody>
      </p:sp>
      <p:sp>
        <p:nvSpPr>
          <p:cNvPr id="221" name="Google Shape;221;p2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6E4AD"/>
              </a:buClr>
              <a:buSzPts val="3600"/>
              <a:buNone/>
            </a:pPr>
            <a:r>
              <a:rPr b="1" i="0" lang="en-US" sz="3600">
                <a:solidFill>
                  <a:srgbClr val="F6E4AD"/>
                </a:solidFill>
                <a:latin typeface="Cinzel Black"/>
                <a:ea typeface="Cinzel Black"/>
                <a:cs typeface="Cinzel Black"/>
                <a:sym typeface="Cinzel Black"/>
              </a:rPr>
              <a:t>Identification of possible problem-solving approaches (methods)</a:t>
            </a:r>
            <a:r>
              <a:rPr b="0" i="0" lang="en-US" sz="3600">
                <a:solidFill>
                  <a:srgbClr val="F6E4AD"/>
                </a:solidFill>
                <a:latin typeface="Cinzel Black"/>
                <a:ea typeface="Cinzel Black"/>
                <a:cs typeface="Cinzel Black"/>
                <a:sym typeface="Cinzel Black"/>
              </a:rPr>
              <a:t> </a:t>
            </a:r>
            <a:endParaRPr/>
          </a:p>
          <a:p>
            <a:pPr indent="0" lvl="0" marL="0" rtl="0" algn="l">
              <a:lnSpc>
                <a:spcPct val="90000"/>
              </a:lnSpc>
              <a:spcBef>
                <a:spcPts val="1000"/>
              </a:spcBef>
              <a:spcAft>
                <a:spcPts val="0"/>
              </a:spcAft>
              <a:buClr>
                <a:schemeClr val="lt1"/>
              </a:buClr>
              <a:buSzPts val="2800"/>
              <a:buNone/>
            </a:pPr>
            <a:r>
              <a:t/>
            </a:r>
            <a:endParaRPr sz="2800">
              <a:solidFill>
                <a:srgbClr val="FFFF00"/>
              </a:solidFill>
              <a:latin typeface="Cinzel Black"/>
              <a:ea typeface="Cinzel Black"/>
              <a:cs typeface="Cinzel Black"/>
              <a:sym typeface="Cinzel Black"/>
            </a:endParaRPr>
          </a:p>
          <a:p>
            <a:pPr indent="0" lvl="0" marL="0" rtl="0" algn="l">
              <a:lnSpc>
                <a:spcPct val="90000"/>
              </a:lnSpc>
              <a:spcBef>
                <a:spcPts val="1000"/>
              </a:spcBef>
              <a:spcAft>
                <a:spcPts val="1600"/>
              </a:spcAft>
              <a:buClr>
                <a:srgbClr val="FFFF00"/>
              </a:buClr>
              <a:buSzPts val="2800"/>
              <a:buNone/>
            </a:pPr>
            <a:r>
              <a:rPr b="0" i="0" lang="en-US" sz="2800">
                <a:solidFill>
                  <a:srgbClr val="FFFF00"/>
                </a:solidFill>
                <a:latin typeface="Times New Roman"/>
                <a:ea typeface="Times New Roman"/>
                <a:cs typeface="Times New Roman"/>
                <a:sym typeface="Times New Roman"/>
              </a:rPr>
              <a:t>We have performed various mathematical and statistical analysis such as we checked description or statistical summary of the data using describe, checked correlation using corr and also visualized it using heatmap. Then we have used zscore to plot outliers and remove them. We have used distplot to find the distribution of all attributes. </a:t>
            </a:r>
            <a:endParaRPr sz="2800">
              <a:solidFill>
                <a:srgbClr val="FFFF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CCE3B2"/>
              </a:buClr>
              <a:buSzPts val="2800"/>
              <a:buFont typeface="Cinzel Black"/>
              <a:buNone/>
            </a:pPr>
            <a:r>
              <a:rPr b="1" i="0" lang="en-US" sz="2800">
                <a:solidFill>
                  <a:srgbClr val="CCE3B2"/>
                </a:solidFill>
                <a:latin typeface="Cinzel Black"/>
                <a:ea typeface="Cinzel Black"/>
                <a:cs typeface="Cinzel Black"/>
                <a:sym typeface="Cinzel Black"/>
              </a:rPr>
              <a:t>TESTING OF IDENTIFIED APPROACHES (ALGORITHMS) </a:t>
            </a:r>
            <a:r>
              <a:rPr b="0" i="0" lang="en-US" sz="1800">
                <a:solidFill>
                  <a:srgbClr val="2F5496"/>
                </a:solidFill>
                <a:latin typeface="Cinzel Black"/>
                <a:ea typeface="Cinzel Black"/>
                <a:cs typeface="Cinzel Black"/>
                <a:sym typeface="Cinzel Black"/>
              </a:rPr>
              <a:t> </a:t>
            </a:r>
            <a:endParaRPr/>
          </a:p>
        </p:txBody>
      </p:sp>
      <p:sp>
        <p:nvSpPr>
          <p:cNvPr id="227" name="Google Shape;227;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rgbClr val="B3D68C"/>
              </a:buClr>
              <a:buSzPts val="3600"/>
              <a:buChar char="●"/>
            </a:pPr>
            <a:r>
              <a:rPr b="0" i="0" lang="en-US" sz="3600">
                <a:solidFill>
                  <a:srgbClr val="B3D68C"/>
                </a:solidFill>
                <a:latin typeface="Cinzel Black"/>
                <a:ea typeface="Cinzel Black"/>
                <a:cs typeface="Cinzel Black"/>
                <a:sym typeface="Cinzel Black"/>
              </a:rPr>
              <a:t>We have used following algorithms such as: Linear Regression, Lasso, Ridge, Elastic Net, SVR, Decision Tree Regressor, Kneighbors Regressor, Random Forest Regressor, Ada Boost Regressor and Gradient Boosting Regressor. </a:t>
            </a:r>
            <a:endParaRPr sz="3600">
              <a:solidFill>
                <a:srgbClr val="B3D68C"/>
              </a:solidFill>
              <a:latin typeface="Cinzel Black"/>
              <a:ea typeface="Cinzel Black"/>
              <a:cs typeface="Cinzel Black"/>
              <a:sym typeface="Cinze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242047" y="764373"/>
            <a:ext cx="11264153"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D3F4EE"/>
              </a:buClr>
              <a:buSzPts val="4000"/>
              <a:buFont typeface="Cinzel Black"/>
              <a:buNone/>
            </a:pPr>
            <a:r>
              <a:rPr b="1" i="0" lang="en-US">
                <a:solidFill>
                  <a:srgbClr val="D3F4EE"/>
                </a:solidFill>
                <a:latin typeface="Cinzel Black"/>
                <a:ea typeface="Cinzel Black"/>
                <a:cs typeface="Cinzel Black"/>
                <a:sym typeface="Cinzel Black"/>
              </a:rPr>
              <a:t>RUN AND EVALUATE SELECTED MODELS</a:t>
            </a:r>
            <a:endParaRPr>
              <a:solidFill>
                <a:srgbClr val="D3F4EE"/>
              </a:solidFill>
              <a:latin typeface="Cinzel Black"/>
              <a:ea typeface="Cinzel Black"/>
              <a:cs typeface="Cinzel Black"/>
              <a:sym typeface="Cinzel Black"/>
            </a:endParaRPr>
          </a:p>
        </p:txBody>
      </p:sp>
      <p:sp>
        <p:nvSpPr>
          <p:cNvPr id="233" name="Google Shape;233;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A9EADD"/>
              </a:buClr>
              <a:buSzPct val="100000"/>
              <a:buChar char="●"/>
            </a:pPr>
            <a:r>
              <a:rPr b="1" i="0" lang="en-US" sz="2400">
                <a:solidFill>
                  <a:srgbClr val="A9EADD"/>
                </a:solidFill>
                <a:latin typeface="Arial Rounded"/>
                <a:ea typeface="Arial Rounded"/>
                <a:cs typeface="Arial Rounded"/>
                <a:sym typeface="Arial Rounded"/>
              </a:rPr>
              <a:t>We have formed a loop where all the algorithms will be used one by one and their corresponding Score, Mean Absolute Error, Mean Squared Error, RMSE and r2_score will be evaluated. </a:t>
            </a:r>
            <a:endParaRPr/>
          </a:p>
          <a:p>
            <a:pPr indent="-228600" lvl="0" marL="228600" rtl="0" algn="l">
              <a:lnSpc>
                <a:spcPct val="90000"/>
              </a:lnSpc>
              <a:spcBef>
                <a:spcPts val="1000"/>
              </a:spcBef>
              <a:spcAft>
                <a:spcPts val="0"/>
              </a:spcAft>
              <a:buClr>
                <a:srgbClr val="A9EADD"/>
              </a:buClr>
              <a:buSzPct val="100000"/>
              <a:buChar char="●"/>
            </a:pPr>
            <a:r>
              <a:rPr b="1" i="0" lang="en-US" sz="2400">
                <a:solidFill>
                  <a:srgbClr val="A9EADD"/>
                </a:solidFill>
                <a:latin typeface="Arial Rounded"/>
                <a:ea typeface="Arial Rounded"/>
                <a:cs typeface="Arial Rounded"/>
                <a:sym typeface="Arial Rounded"/>
              </a:rPr>
              <a:t>• I chose Gradient Boosting Regressor as our best model since it's giving us best score and it's performing well. It's r2_score is also satisfactory and it shows that our model is neither underfitting/overfitting. Then we performed hyperparamter tuning using GridSearchCV on GradientBoostingRegressor from which got 'learning_rate': 0.1, 'n_estimators': 500 as best parameters. We got score : 0.999517991577412 after performing hyperparameter tuning and earlier it was 0.9846658425719441. Its r2_score is also satisfactory.  </a:t>
            </a:r>
            <a:endParaRPr/>
          </a:p>
          <a:p>
            <a:pPr indent="-228600" lvl="0" marL="228600" rtl="0" algn="l">
              <a:lnSpc>
                <a:spcPct val="90000"/>
              </a:lnSpc>
              <a:spcBef>
                <a:spcPts val="1000"/>
              </a:spcBef>
              <a:spcAft>
                <a:spcPts val="0"/>
              </a:spcAft>
              <a:buClr>
                <a:srgbClr val="A9EADD"/>
              </a:buClr>
              <a:buSzPct val="100000"/>
              <a:buChar char="●"/>
            </a:pPr>
            <a:r>
              <a:rPr b="1" i="0" lang="en-US" sz="2400">
                <a:solidFill>
                  <a:srgbClr val="A9EADD"/>
                </a:solidFill>
                <a:latin typeface="Arial Rounded"/>
                <a:ea typeface="Arial Rounded"/>
                <a:cs typeface="Arial Rounded"/>
                <a:sym typeface="Arial Rounded"/>
              </a:rPr>
              <a:t>Hence we saved GradientBoostingRegressor as our final model using joblib. </a:t>
            </a:r>
            <a:endParaRPr/>
          </a:p>
          <a:p>
            <a:pPr indent="-99377" lvl="0" marL="228600" rtl="0" algn="l">
              <a:lnSpc>
                <a:spcPct val="90000"/>
              </a:lnSpc>
              <a:spcBef>
                <a:spcPts val="1000"/>
              </a:spcBef>
              <a:spcAft>
                <a:spcPts val="1600"/>
              </a:spcAft>
              <a:buClr>
                <a:schemeClr val="lt1"/>
              </a:buClr>
              <a:buSzPct val="129411"/>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932329" y="764373"/>
            <a:ext cx="10573871"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inzel Black"/>
              <a:buNone/>
            </a:pPr>
            <a:r>
              <a:rPr b="1" i="0" lang="en-US">
                <a:latin typeface="Cinzel Black"/>
                <a:ea typeface="Cinzel Black"/>
                <a:cs typeface="Cinzel Black"/>
                <a:sym typeface="Cinzel Black"/>
              </a:rPr>
              <a:t>KEY METRICS FOR SUCCESS IN SOLVING PROBLEM UNDER CONSIDERATION</a:t>
            </a:r>
            <a:endParaRPr/>
          </a:p>
        </p:txBody>
      </p:sp>
      <p:sp>
        <p:nvSpPr>
          <p:cNvPr id="239" name="Google Shape;239;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rgbClr val="FAF1D5"/>
              </a:buClr>
              <a:buSzPts val="3600"/>
              <a:buChar char="●"/>
            </a:pPr>
            <a:r>
              <a:rPr b="1" i="0" lang="en-US" sz="3600">
                <a:solidFill>
                  <a:srgbClr val="FAF1D5"/>
                </a:solidFill>
                <a:latin typeface="Arial Rounded"/>
                <a:ea typeface="Arial Rounded"/>
                <a:cs typeface="Arial Rounded"/>
                <a:sym typeface="Arial Rounded"/>
              </a:rPr>
              <a:t>Key metrics used for finalising the model was Score and r2_score. Since in case of GradientBoostingRegressor it's giving us good score among all other models and it's performing well. It's r2_score is also satisfactory and it shows that our model is neither underfitting/overfitting . </a:t>
            </a:r>
            <a:endParaRPr b="1" sz="3600">
              <a:solidFill>
                <a:srgbClr val="FAF1D5"/>
              </a:solidFill>
              <a:latin typeface="Arial Rounded"/>
              <a:ea typeface="Arial Rounded"/>
              <a:cs typeface="Arial Rounded"/>
              <a:sym typeface="Arial Round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FFCBA2"/>
              </a:buClr>
              <a:buSzPts val="4800"/>
              <a:buFont typeface="Poppins"/>
              <a:buNone/>
            </a:pPr>
            <a:r>
              <a:rPr b="1" i="0" lang="en-US" sz="4800">
                <a:solidFill>
                  <a:srgbClr val="FFCBA2"/>
                </a:solidFill>
                <a:latin typeface="Poppins"/>
                <a:ea typeface="Poppins"/>
                <a:cs typeface="Poppins"/>
                <a:sym typeface="Poppins"/>
              </a:rPr>
              <a:t>CROSS VALIDATION SCORE</a:t>
            </a:r>
            <a:br>
              <a:rPr b="1" i="0" lang="en-US" sz="4800">
                <a:solidFill>
                  <a:srgbClr val="FFCBA2"/>
                </a:solidFill>
                <a:latin typeface="Poppins"/>
                <a:ea typeface="Poppins"/>
                <a:cs typeface="Poppins"/>
                <a:sym typeface="Poppins"/>
              </a:rPr>
            </a:br>
            <a:endParaRPr b="1" sz="4800">
              <a:solidFill>
                <a:srgbClr val="FFCBA2"/>
              </a:solidFill>
              <a:latin typeface="Poppins"/>
              <a:ea typeface="Poppins"/>
              <a:cs typeface="Poppins"/>
              <a:sym typeface="Poppins"/>
            </a:endParaRPr>
          </a:p>
        </p:txBody>
      </p:sp>
      <p:pic>
        <p:nvPicPr>
          <p:cNvPr id="245" name="Google Shape;245;p31"/>
          <p:cNvPicPr preferRelativeResize="0"/>
          <p:nvPr>
            <p:ph idx="1" type="body"/>
          </p:nvPr>
        </p:nvPicPr>
        <p:blipFill rotWithShape="1">
          <a:blip r:embed="rId3">
            <a:alphaModFix/>
          </a:blip>
          <a:srcRect b="0" l="0" r="0" t="0"/>
          <a:stretch/>
        </p:blipFill>
        <p:spPr>
          <a:xfrm>
            <a:off x="925382" y="2239951"/>
            <a:ext cx="10341236" cy="39322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HYPERPARAMETER TUNING</a:t>
            </a:r>
            <a:endParaRPr/>
          </a:p>
        </p:txBody>
      </p:sp>
      <p:pic>
        <p:nvPicPr>
          <p:cNvPr id="251" name="Google Shape;251;p32"/>
          <p:cNvPicPr preferRelativeResize="0"/>
          <p:nvPr>
            <p:ph idx="1" type="body"/>
          </p:nvPr>
        </p:nvPicPr>
        <p:blipFill rotWithShape="1">
          <a:blip r:embed="rId3">
            <a:alphaModFix/>
          </a:blip>
          <a:srcRect b="0" l="0" r="0" t="0"/>
          <a:stretch/>
        </p:blipFill>
        <p:spPr>
          <a:xfrm>
            <a:off x="2612095" y="2193925"/>
            <a:ext cx="6967810" cy="40243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Arial Rounded"/>
              <a:buNone/>
            </a:pPr>
            <a:r>
              <a:rPr b="1" lang="en-US" sz="4000">
                <a:latin typeface="Arial Rounded"/>
                <a:ea typeface="Arial Rounded"/>
                <a:cs typeface="Arial Rounded"/>
                <a:sym typeface="Arial Rounded"/>
              </a:rPr>
              <a:t>PROBLEM STATEMENT:</a:t>
            </a:r>
            <a:br>
              <a:rPr lang="en-US" sz="4000">
                <a:latin typeface="Arial Black"/>
                <a:ea typeface="Arial Black"/>
                <a:cs typeface="Arial Black"/>
                <a:sym typeface="Arial Black"/>
              </a:rPr>
            </a:br>
            <a:endParaRPr/>
          </a:p>
        </p:txBody>
      </p:sp>
      <p:sp>
        <p:nvSpPr>
          <p:cNvPr id="148" name="Google Shape;14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457200" lvl="0" marL="457200" rtl="0" algn="just">
              <a:lnSpc>
                <a:spcPct val="90000"/>
              </a:lnSpc>
              <a:spcBef>
                <a:spcPts val="0"/>
              </a:spcBef>
              <a:spcAft>
                <a:spcPts val="0"/>
              </a:spcAft>
              <a:buClr>
                <a:schemeClr val="lt1"/>
              </a:buClr>
              <a:buSzPts val="2200"/>
              <a:buFont typeface="Arial"/>
              <a:buChar char="•"/>
            </a:pPr>
            <a:r>
              <a:rPr lang="en-US">
                <a:latin typeface="Times New Roman"/>
                <a:ea typeface="Times New Roman"/>
                <a:cs typeface="Times New Roman"/>
                <a:sym typeface="Times New Roman"/>
              </a:rPr>
              <a:t>A US-based housing company named Surprise Housing has decided  to enter the Australian market.</a:t>
            </a:r>
            <a:endParaRPr>
              <a:latin typeface="Times New Roman"/>
              <a:ea typeface="Times New Roman"/>
              <a:cs typeface="Times New Roman"/>
              <a:sym typeface="Times New Roman"/>
            </a:endParaRPr>
          </a:p>
          <a:p>
            <a:pPr indent="-88900" lvl="0" marL="228600" rtl="0" algn="just">
              <a:lnSpc>
                <a:spcPct val="90000"/>
              </a:lnSpc>
              <a:spcBef>
                <a:spcPts val="1000"/>
              </a:spcBef>
              <a:spcAft>
                <a:spcPts val="0"/>
              </a:spcAft>
              <a:buClr>
                <a:schemeClr val="lt1"/>
              </a:buClr>
              <a:buSzPts val="2200"/>
              <a:buNone/>
            </a:pPr>
            <a:r>
              <a:t/>
            </a:r>
            <a:endParaRPr>
              <a:latin typeface="Times New Roman"/>
              <a:ea typeface="Times New Roman"/>
              <a:cs typeface="Times New Roman"/>
              <a:sym typeface="Times New Roman"/>
            </a:endParaRPr>
          </a:p>
          <a:p>
            <a:pPr indent="-457200" lvl="0" marL="457200" rtl="0" algn="just">
              <a:lnSpc>
                <a:spcPct val="90000"/>
              </a:lnSpc>
              <a:spcBef>
                <a:spcPts val="1000"/>
              </a:spcBef>
              <a:spcAft>
                <a:spcPts val="0"/>
              </a:spcAft>
              <a:buClr>
                <a:schemeClr val="lt1"/>
              </a:buClr>
              <a:buSzPts val="2200"/>
              <a:buFont typeface="Arial"/>
              <a:buChar char="•"/>
            </a:pPr>
            <a:r>
              <a:rPr lang="en-US">
                <a:latin typeface="Times New Roman"/>
                <a:ea typeface="Times New Roman"/>
                <a:cs typeface="Times New Roman"/>
                <a:sym typeface="Times New Roman"/>
              </a:rPr>
              <a:t>The company uses data analytics to  purchase houses at a price below their actual values and flip them  at a higher price. For the same purpose, the company has collected  a data set from the sale of houses in Australia.</a:t>
            </a:r>
            <a:endParaRPr>
              <a:latin typeface="Times New Roman"/>
              <a:ea typeface="Times New Roman"/>
              <a:cs typeface="Times New Roman"/>
              <a:sym typeface="Times New Roman"/>
            </a:endParaRPr>
          </a:p>
          <a:p>
            <a:pPr indent="-317500" lvl="0" marL="457200" rtl="0" algn="just">
              <a:lnSpc>
                <a:spcPct val="90000"/>
              </a:lnSpc>
              <a:spcBef>
                <a:spcPts val="1000"/>
              </a:spcBef>
              <a:spcAft>
                <a:spcPts val="0"/>
              </a:spcAft>
              <a:buClr>
                <a:schemeClr val="lt1"/>
              </a:buClr>
              <a:buSzPts val="2200"/>
              <a:buFont typeface="Arial"/>
              <a:buNone/>
            </a:pPr>
            <a:r>
              <a:t/>
            </a:r>
            <a:endParaRPr>
              <a:latin typeface="Times New Roman"/>
              <a:ea typeface="Times New Roman"/>
              <a:cs typeface="Times New Roman"/>
              <a:sym typeface="Times New Roman"/>
            </a:endParaRPr>
          </a:p>
          <a:p>
            <a:pPr indent="-457200" lvl="0" marL="457200" rtl="0" algn="just">
              <a:lnSpc>
                <a:spcPct val="90000"/>
              </a:lnSpc>
              <a:spcBef>
                <a:spcPts val="1000"/>
              </a:spcBef>
              <a:spcAft>
                <a:spcPts val="0"/>
              </a:spcAft>
              <a:buClr>
                <a:schemeClr val="lt1"/>
              </a:buClr>
              <a:buSzPts val="2200"/>
              <a:buFont typeface="Arial"/>
              <a:buChar char="•"/>
            </a:pPr>
            <a:r>
              <a:rPr lang="en-US">
                <a:latin typeface="Times New Roman"/>
                <a:ea typeface="Times New Roman"/>
                <a:cs typeface="Times New Roman"/>
                <a:sym typeface="Times New Roman"/>
              </a:rPr>
              <a:t>We are required to build a model using Machine Learning in order  to predict the actual value of the prospective properties and decide  whether to invest in them or not.</a:t>
            </a:r>
            <a:endParaRPr/>
          </a:p>
          <a:p>
            <a:pPr indent="-88900" lvl="0" marL="228600" rtl="0" algn="l">
              <a:lnSpc>
                <a:spcPct val="90000"/>
              </a:lnSpc>
              <a:spcBef>
                <a:spcPts val="1000"/>
              </a:spcBef>
              <a:spcAft>
                <a:spcPts val="1600"/>
              </a:spcAft>
              <a:buClr>
                <a:schemeClr val="lt1"/>
              </a:buClr>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MAKING PREDICTIONS</a:t>
            </a:r>
            <a:endParaRPr/>
          </a:p>
        </p:txBody>
      </p:sp>
      <p:pic>
        <p:nvPicPr>
          <p:cNvPr id="257" name="Google Shape;257;p33"/>
          <p:cNvPicPr preferRelativeResize="0"/>
          <p:nvPr>
            <p:ph idx="1" type="body"/>
          </p:nvPr>
        </p:nvPicPr>
        <p:blipFill rotWithShape="1">
          <a:blip r:embed="rId3">
            <a:alphaModFix/>
          </a:blip>
          <a:srcRect b="0" l="0" r="0" t="0"/>
          <a:stretch/>
        </p:blipFill>
        <p:spPr>
          <a:xfrm>
            <a:off x="3252349" y="2193925"/>
            <a:ext cx="5687301" cy="40243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u="sng"/>
              <a:t>CONCLUSION</a:t>
            </a:r>
            <a:endParaRPr/>
          </a:p>
        </p:txBody>
      </p:sp>
      <p:sp>
        <p:nvSpPr>
          <p:cNvPr id="263" name="Google Shape;263;p3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55000" lnSpcReduction="10000"/>
          </a:bodyPr>
          <a:lstStyle/>
          <a:p>
            <a:pPr indent="-216217" lvl="0" marL="228600" rtl="0" algn="l">
              <a:lnSpc>
                <a:spcPct val="90000"/>
              </a:lnSpc>
              <a:spcBef>
                <a:spcPts val="0"/>
              </a:spcBef>
              <a:spcAft>
                <a:spcPts val="0"/>
              </a:spcAft>
              <a:buClr>
                <a:schemeClr val="lt1"/>
              </a:buClr>
              <a:buSzPct val="100000"/>
              <a:buChar char="●"/>
            </a:pPr>
            <a:r>
              <a:rPr lang="en-US" sz="2600"/>
              <a:t>Landcon Tour</a:t>
            </a:r>
            <a:r>
              <a:rPr lang="en-US" sz="2600"/>
              <a:t> corresponding to 1 i.e, HLS Hillside - Significant slope from side to side has maximum price.</a:t>
            </a:r>
            <a:endParaRPr/>
          </a:p>
          <a:p>
            <a:pPr indent="-216217" lvl="0" marL="228600" rtl="0" algn="l">
              <a:lnSpc>
                <a:spcPct val="90000"/>
              </a:lnSpc>
              <a:spcBef>
                <a:spcPts val="1000"/>
              </a:spcBef>
              <a:spcAft>
                <a:spcPts val="0"/>
              </a:spcAft>
              <a:buClr>
                <a:schemeClr val="lt1"/>
              </a:buClr>
              <a:buSzPct val="100000"/>
              <a:buChar char="●"/>
            </a:pPr>
            <a:r>
              <a:rPr lang="en-US" sz="2600"/>
              <a:t>Neighborhood</a:t>
            </a:r>
            <a:r>
              <a:rPr lang="en-US" sz="2600"/>
              <a:t> with (15)NPkVill Northpark Villa has maximum sales price and (10)IDOTRR Iowa DOT and </a:t>
            </a:r>
            <a:r>
              <a:rPr lang="en-US" sz="2600"/>
              <a:t>Railroad</a:t>
            </a:r>
            <a:r>
              <a:rPr lang="en-US" sz="2600"/>
              <a:t> has least.</a:t>
            </a:r>
            <a:endParaRPr/>
          </a:p>
          <a:p>
            <a:pPr indent="-216217" lvl="0" marL="228600" rtl="0" algn="l">
              <a:lnSpc>
                <a:spcPct val="90000"/>
              </a:lnSpc>
              <a:spcBef>
                <a:spcPts val="1000"/>
              </a:spcBef>
              <a:spcAft>
                <a:spcPts val="0"/>
              </a:spcAft>
              <a:buClr>
                <a:schemeClr val="lt1"/>
              </a:buClr>
              <a:buSzPct val="100000"/>
              <a:buChar char="●"/>
            </a:pPr>
            <a:r>
              <a:rPr lang="en-US" sz="2600"/>
              <a:t>1 Fam</a:t>
            </a:r>
            <a:r>
              <a:rPr lang="en-US" sz="2600"/>
              <a:t> Single-family Detached and </a:t>
            </a:r>
            <a:r>
              <a:rPr lang="en-US" sz="2600"/>
              <a:t>TownhousE</a:t>
            </a:r>
            <a:r>
              <a:rPr lang="en-US" sz="2600"/>
              <a:t> Townhouse Inside Unit have maximum </a:t>
            </a:r>
            <a:r>
              <a:rPr lang="en-US" sz="2600"/>
              <a:t>sale price</a:t>
            </a:r>
            <a:r>
              <a:rPr lang="en-US" sz="2600"/>
              <a:t>.</a:t>
            </a:r>
            <a:endParaRPr/>
          </a:p>
          <a:p>
            <a:pPr indent="-216217" lvl="0" marL="228600" rtl="0" algn="l">
              <a:lnSpc>
                <a:spcPct val="90000"/>
              </a:lnSpc>
              <a:spcBef>
                <a:spcPts val="1000"/>
              </a:spcBef>
              <a:spcAft>
                <a:spcPts val="0"/>
              </a:spcAft>
              <a:buClr>
                <a:schemeClr val="lt1"/>
              </a:buClr>
              <a:buSzPct val="100000"/>
              <a:buChar char="●"/>
            </a:pPr>
            <a:r>
              <a:rPr lang="en-US" sz="2600"/>
              <a:t>In </a:t>
            </a:r>
            <a:r>
              <a:rPr lang="en-US" sz="2600"/>
              <a:t>House Style</a:t>
            </a:r>
            <a:r>
              <a:rPr lang="en-US" sz="2600"/>
              <a:t> category 3: </a:t>
            </a:r>
            <a:r>
              <a:rPr lang="en-US" sz="2600"/>
              <a:t>2 Story</a:t>
            </a:r>
            <a:r>
              <a:rPr lang="en-US" sz="2600"/>
              <a:t> Two story has max sale price.</a:t>
            </a:r>
            <a:endParaRPr/>
          </a:p>
          <a:p>
            <a:pPr indent="-216217" lvl="0" marL="228600" rtl="0" algn="l">
              <a:lnSpc>
                <a:spcPct val="90000"/>
              </a:lnSpc>
              <a:spcBef>
                <a:spcPts val="1000"/>
              </a:spcBef>
              <a:spcAft>
                <a:spcPts val="0"/>
              </a:spcAft>
              <a:buClr>
                <a:schemeClr val="lt1"/>
              </a:buClr>
              <a:buSzPct val="100000"/>
              <a:buChar char="●"/>
            </a:pPr>
            <a:r>
              <a:rPr lang="en-US" sz="2600"/>
              <a:t>In RoofStyle 5:Shed has maximum.</a:t>
            </a:r>
            <a:endParaRPr/>
          </a:p>
          <a:p>
            <a:pPr indent="-216217" lvl="0" marL="228600" rtl="0" algn="l">
              <a:lnSpc>
                <a:spcPct val="90000"/>
              </a:lnSpc>
              <a:spcBef>
                <a:spcPts val="1000"/>
              </a:spcBef>
              <a:spcAft>
                <a:spcPts val="0"/>
              </a:spcAft>
              <a:buClr>
                <a:schemeClr val="lt1"/>
              </a:buClr>
              <a:buSzPct val="100000"/>
              <a:buChar char="●"/>
            </a:pPr>
            <a:r>
              <a:rPr lang="en-US" sz="2600"/>
              <a:t>In </a:t>
            </a:r>
            <a:r>
              <a:rPr lang="en-US" sz="2600"/>
              <a:t>Exterior 1st</a:t>
            </a:r>
            <a:r>
              <a:rPr lang="en-US" sz="2600"/>
              <a:t> 6:HardBoard and 9:Other have </a:t>
            </a:r>
            <a:r>
              <a:rPr lang="en-US" sz="2600"/>
              <a:t>Sale Price</a:t>
            </a:r>
            <a:endParaRPr/>
          </a:p>
          <a:p>
            <a:pPr indent="-216217" lvl="0" marL="228600" rtl="0" algn="l">
              <a:lnSpc>
                <a:spcPct val="90000"/>
              </a:lnSpc>
              <a:spcBef>
                <a:spcPts val="1000"/>
              </a:spcBef>
              <a:spcAft>
                <a:spcPts val="0"/>
              </a:spcAft>
              <a:buClr>
                <a:schemeClr val="lt1"/>
              </a:buClr>
              <a:buSzPct val="100000"/>
              <a:buChar char="●"/>
            </a:pPr>
            <a:r>
              <a:rPr lang="en-US" sz="2600"/>
              <a:t>In MasVnrType, 3:stone has max sale price and 0:</a:t>
            </a:r>
            <a:r>
              <a:rPr lang="en-US" sz="2600"/>
              <a:t>BriCkman</a:t>
            </a:r>
            <a:r>
              <a:rPr lang="en-US" sz="2600"/>
              <a:t> Brick Common has least</a:t>
            </a:r>
            <a:endParaRPr/>
          </a:p>
          <a:p>
            <a:pPr indent="-216217" lvl="0" marL="228600" rtl="0" algn="l">
              <a:lnSpc>
                <a:spcPct val="90000"/>
              </a:lnSpc>
              <a:spcBef>
                <a:spcPts val="1000"/>
              </a:spcBef>
              <a:spcAft>
                <a:spcPts val="0"/>
              </a:spcAft>
              <a:buClr>
                <a:schemeClr val="lt1"/>
              </a:buClr>
              <a:buSzPct val="100000"/>
              <a:buChar char="●"/>
            </a:pPr>
            <a:r>
              <a:rPr lang="en-US" sz="2600"/>
              <a:t>Houses with Central Air has higher sale price</a:t>
            </a:r>
            <a:endParaRPr/>
          </a:p>
          <a:p>
            <a:pPr indent="-216217" lvl="0" marL="228600" rtl="0" algn="l">
              <a:lnSpc>
                <a:spcPct val="90000"/>
              </a:lnSpc>
              <a:spcBef>
                <a:spcPts val="1000"/>
              </a:spcBef>
              <a:spcAft>
                <a:spcPts val="0"/>
              </a:spcAft>
              <a:buClr>
                <a:schemeClr val="lt1"/>
              </a:buClr>
              <a:buSzPct val="100000"/>
              <a:buChar char="●"/>
            </a:pPr>
            <a:r>
              <a:rPr lang="en-US" sz="2600"/>
              <a:t>Garage Type</a:t>
            </a:r>
            <a:r>
              <a:rPr lang="en-US" sz="2600"/>
              <a:t> 3:</a:t>
            </a:r>
            <a:r>
              <a:rPr lang="en-US" sz="2600"/>
              <a:t>Built In</a:t>
            </a:r>
            <a:r>
              <a:rPr lang="en-US" sz="2600"/>
              <a:t> Built-In (Garage part of house - typically has room above garage) has max sale price</a:t>
            </a:r>
            <a:endParaRPr/>
          </a:p>
          <a:p>
            <a:pPr indent="-216217" lvl="0" marL="228600" rtl="0" algn="l">
              <a:lnSpc>
                <a:spcPct val="90000"/>
              </a:lnSpc>
              <a:spcBef>
                <a:spcPts val="1000"/>
              </a:spcBef>
              <a:spcAft>
                <a:spcPts val="0"/>
              </a:spcAft>
              <a:buClr>
                <a:schemeClr val="lt1"/>
              </a:buClr>
              <a:buSzPct val="100000"/>
              <a:buChar char="●"/>
            </a:pPr>
            <a:r>
              <a:rPr lang="en-US" sz="2600"/>
              <a:t>In 2007 maximum houses are sold followed by 2006</a:t>
            </a:r>
            <a:endParaRPr/>
          </a:p>
          <a:p>
            <a:pPr indent="-216217" lvl="0" marL="228600" rtl="0" algn="l">
              <a:lnSpc>
                <a:spcPct val="90000"/>
              </a:lnSpc>
              <a:spcBef>
                <a:spcPts val="1000"/>
              </a:spcBef>
              <a:spcAft>
                <a:spcPts val="0"/>
              </a:spcAft>
              <a:buClr>
                <a:schemeClr val="lt1"/>
              </a:buClr>
              <a:buSzPct val="100000"/>
              <a:buChar char="●"/>
            </a:pPr>
            <a:r>
              <a:rPr lang="en-US" sz="2600"/>
              <a:t>SubClass</a:t>
            </a:r>
            <a:r>
              <a:rPr lang="en-US" sz="2600"/>
              <a:t>,</a:t>
            </a:r>
            <a:r>
              <a:rPr lang="en-US" sz="2600"/>
              <a:t>Overall Cond</a:t>
            </a:r>
            <a:r>
              <a:rPr lang="en-US" sz="2600"/>
              <a:t>,</a:t>
            </a:r>
            <a:r>
              <a:rPr lang="en-US" sz="2600"/>
              <a:t>Kitchen bvGr</a:t>
            </a:r>
            <a:r>
              <a:rPr lang="en-US" sz="2600"/>
              <a:t>,</a:t>
            </a:r>
            <a:r>
              <a:rPr lang="en-US" sz="2600"/>
              <a:t>Enclosed Porch</a:t>
            </a:r>
            <a:r>
              <a:rPr lang="en-US" sz="2600"/>
              <a:t> and Yr Sold are the least/negatively correlated column with target('Sale Price') variable</a:t>
            </a:r>
            <a:endParaRPr/>
          </a:p>
          <a:p>
            <a:pPr indent="-216217" lvl="0" marL="228600" rtl="0" algn="l">
              <a:lnSpc>
                <a:spcPct val="90000"/>
              </a:lnSpc>
              <a:spcBef>
                <a:spcPts val="1000"/>
              </a:spcBef>
              <a:spcAft>
                <a:spcPts val="0"/>
              </a:spcAft>
              <a:buClr>
                <a:schemeClr val="lt1"/>
              </a:buClr>
              <a:buSzPct val="100000"/>
              <a:buChar char="●"/>
            </a:pPr>
            <a:r>
              <a:rPr lang="en-US" sz="2600"/>
              <a:t>OverallQual is highly correlated column with target variable followed by GrLivArea and other attributes.</a:t>
            </a:r>
            <a:endParaRPr/>
          </a:p>
          <a:p>
            <a:pPr indent="0" lvl="0" marL="0" rtl="0" algn="l">
              <a:lnSpc>
                <a:spcPct val="90000"/>
              </a:lnSpc>
              <a:spcBef>
                <a:spcPts val="1000"/>
              </a:spcBef>
              <a:spcAft>
                <a:spcPts val="1600"/>
              </a:spcAft>
              <a:buClr>
                <a:schemeClr val="lt1"/>
              </a:buClr>
              <a:buSzPct val="129411"/>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770965" y="764373"/>
            <a:ext cx="10735235"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00"/>
              </a:buClr>
              <a:buSzPts val="3600"/>
              <a:buFont typeface="Cinzel Black"/>
              <a:buNone/>
            </a:pPr>
            <a:r>
              <a:rPr b="0" i="0" lang="en-US" sz="3600">
                <a:solidFill>
                  <a:srgbClr val="FFFF00"/>
                </a:solidFill>
                <a:latin typeface="Cinzel Black"/>
                <a:ea typeface="Cinzel Black"/>
                <a:cs typeface="Cinzel Black"/>
                <a:sym typeface="Cinzel Black"/>
              </a:rPr>
              <a:t>LIMITATIONS OF THIS WORK AND SCOPE FOR FUTURE WORK </a:t>
            </a:r>
            <a:endParaRPr sz="3600">
              <a:solidFill>
                <a:srgbClr val="FFFF00"/>
              </a:solidFill>
            </a:endParaRPr>
          </a:p>
        </p:txBody>
      </p:sp>
      <p:sp>
        <p:nvSpPr>
          <p:cNvPr id="269" name="Google Shape;269;p3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1600"/>
              </a:spcAft>
              <a:buClr>
                <a:srgbClr val="FAF1D5"/>
              </a:buClr>
              <a:buSzPts val="2400"/>
              <a:buChar char="●"/>
            </a:pPr>
            <a:r>
              <a:rPr b="0" i="0" lang="en-US" sz="2400">
                <a:solidFill>
                  <a:srgbClr val="FAF1D5"/>
                </a:solidFill>
                <a:latin typeface="Calibri"/>
                <a:ea typeface="Calibri"/>
                <a:cs typeface="Calibri"/>
                <a:sym typeface="Calibri"/>
              </a:rPr>
              <a:t>While we couldn’t reach out goal of minimum RMSE in house price  prediction 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a:t>
            </a:r>
            <a:r>
              <a:rPr lang="en-US" sz="2400">
                <a:solidFill>
                  <a:srgbClr val="FAF1D5"/>
                </a:solidFill>
                <a:latin typeface="Calibri"/>
                <a:ea typeface="Calibri"/>
                <a:cs typeface="Calibri"/>
                <a:sym typeface="Calibri"/>
              </a:rPr>
              <a:t>versatility</a:t>
            </a:r>
            <a:r>
              <a:rPr b="0" i="0" lang="en-US" sz="2400">
                <a:solidFill>
                  <a:srgbClr val="FAF1D5"/>
                </a:solidFill>
                <a:latin typeface="Calibri"/>
                <a:ea typeface="Calibri"/>
                <a:cs typeface="Calibri"/>
                <a:sym typeface="Calibri"/>
              </a:rPr>
              <a:t> to the project. </a:t>
            </a:r>
            <a:endParaRPr sz="2400">
              <a:solidFill>
                <a:srgbClr val="FAF1D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p:nvPr/>
        </p:nvSpPr>
        <p:spPr>
          <a:xfrm>
            <a:off x="1183341" y="2268071"/>
            <a:ext cx="9547412" cy="1569660"/>
          </a:xfrm>
          <a:prstGeom prst="rect">
            <a:avLst/>
          </a:prstGeom>
          <a:solidFill>
            <a:schemeClr val="lt1"/>
          </a:solidFill>
          <a:ln cap="flat" cmpd="sng" w="127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cap="none">
                <a:solidFill>
                  <a:srgbClr val="C00000"/>
                </a:solidFill>
                <a:latin typeface="Stardos Stencil"/>
                <a:ea typeface="Stardos Stencil"/>
                <a:cs typeface="Stardos Stencil"/>
                <a:sym typeface="Stardos Stenci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Arial Black"/>
              <a:buNone/>
            </a:pPr>
            <a:r>
              <a:rPr b="1" lang="en-US" sz="4000">
                <a:latin typeface="Arial Black"/>
                <a:ea typeface="Arial Black"/>
                <a:cs typeface="Arial Black"/>
                <a:sym typeface="Arial Black"/>
              </a:rPr>
              <a:t>REVIEW OF LITERATURE</a:t>
            </a:r>
            <a:br>
              <a:rPr lang="en-US" sz="4000">
                <a:latin typeface="Arial Black"/>
                <a:ea typeface="Arial Black"/>
                <a:cs typeface="Arial Black"/>
                <a:sym typeface="Arial Black"/>
              </a:rPr>
            </a:br>
            <a:endParaRPr/>
          </a:p>
        </p:txBody>
      </p:sp>
      <p:sp>
        <p:nvSpPr>
          <p:cNvPr id="154" name="Google Shape;154;p1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lt1"/>
              </a:buClr>
              <a:buSzPts val="2200"/>
              <a:buFont typeface="Arial"/>
              <a:buChar char="•"/>
            </a:pPr>
            <a:r>
              <a:rPr lang="en-US">
                <a:latin typeface="Times New Roman"/>
                <a:ea typeface="Times New Roman"/>
                <a:cs typeface="Times New Roman"/>
                <a:sym typeface="Times New Roman"/>
              </a:rPr>
              <a:t>Houses are one of the necessary needs of each and every person around the globe and therefore housing and real estate market is one of the markets which is one of the major contributors in the world’s economy.</a:t>
            </a:r>
            <a:endParaRPr/>
          </a:p>
          <a:p>
            <a:pPr indent="-317500" lvl="0" marL="457200" rtl="0" algn="l">
              <a:lnSpc>
                <a:spcPct val="90000"/>
              </a:lnSpc>
              <a:spcBef>
                <a:spcPts val="1000"/>
              </a:spcBef>
              <a:spcAft>
                <a:spcPts val="0"/>
              </a:spcAft>
              <a:buClr>
                <a:schemeClr val="lt1"/>
              </a:buClr>
              <a:buSzPts val="2200"/>
              <a:buFont typeface="Arial"/>
              <a:buNone/>
            </a:pPr>
            <a:r>
              <a:t/>
            </a:r>
            <a:endParaRPr>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lt1"/>
              </a:buClr>
              <a:buSzPts val="2200"/>
              <a:buFont typeface="Arial"/>
              <a:buChar char="•"/>
            </a:pPr>
            <a:r>
              <a:rPr lang="en-US">
                <a:latin typeface="Times New Roman"/>
                <a:ea typeface="Times New Roman"/>
                <a:cs typeface="Times New Roman"/>
                <a:sym typeface="Times New Roman"/>
              </a:rPr>
              <a:t>A US-based housing company named Surprise Housing has decided to enter the Australian market. The company uses data analytics to purchase houses at a price below their actual values and flip them at a higher price.</a:t>
            </a:r>
            <a:endParaRPr/>
          </a:p>
          <a:p>
            <a:pPr indent="-317500" lvl="0" marL="457200" rtl="0" algn="l">
              <a:lnSpc>
                <a:spcPct val="90000"/>
              </a:lnSpc>
              <a:spcBef>
                <a:spcPts val="1000"/>
              </a:spcBef>
              <a:spcAft>
                <a:spcPts val="0"/>
              </a:spcAft>
              <a:buClr>
                <a:schemeClr val="lt1"/>
              </a:buClr>
              <a:buSzPts val="2200"/>
              <a:buFont typeface="Arial"/>
              <a:buNone/>
            </a:pPr>
            <a:r>
              <a:t/>
            </a:r>
            <a:endParaRPr>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lt1"/>
              </a:buClr>
              <a:buSzPts val="2200"/>
              <a:buFont typeface="Arial"/>
              <a:buChar char="•"/>
            </a:pPr>
            <a:r>
              <a:rPr lang="en-US">
                <a:latin typeface="Times New Roman"/>
                <a:ea typeface="Times New Roman"/>
                <a:cs typeface="Times New Roman"/>
                <a:sym typeface="Times New Roman"/>
              </a:rPr>
              <a:t>We are required to build a model using Machine Learning in order 	to predict the actual value of the prospective properties and decide whether to invest in them or not.</a:t>
            </a:r>
            <a:endParaRPr/>
          </a:p>
          <a:p>
            <a:pPr indent="-88900" lvl="0" marL="228600" rtl="0" algn="l">
              <a:lnSpc>
                <a:spcPct val="90000"/>
              </a:lnSpc>
              <a:spcBef>
                <a:spcPts val="1000"/>
              </a:spcBef>
              <a:spcAft>
                <a:spcPts val="1600"/>
              </a:spcAft>
              <a:buClr>
                <a:schemeClr val="lt1"/>
              </a:buClr>
              <a:buSzPts val="2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2895600" y="639315"/>
            <a:ext cx="8610600" cy="141808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B273"/>
              </a:buClr>
              <a:buSzPts val="3200"/>
              <a:buFont typeface="Arial Black"/>
              <a:buNone/>
            </a:pPr>
            <a:r>
              <a:rPr lang="en-US" sz="3200">
                <a:solidFill>
                  <a:srgbClr val="FFB273"/>
                </a:solidFill>
                <a:latin typeface="Arial Black"/>
                <a:ea typeface="Arial Black"/>
                <a:cs typeface="Arial Black"/>
                <a:sym typeface="Arial Black"/>
              </a:rPr>
              <a:t>CONCEPTUAL BACKGROUND OF THE DOMAIN</a:t>
            </a:r>
            <a:br>
              <a:rPr lang="en-US" sz="2800">
                <a:latin typeface="Arial Black"/>
                <a:ea typeface="Arial Black"/>
                <a:cs typeface="Arial Black"/>
                <a:sym typeface="Arial Black"/>
              </a:rPr>
            </a:br>
            <a:endParaRPr sz="2800"/>
          </a:p>
        </p:txBody>
      </p:sp>
      <p:sp>
        <p:nvSpPr>
          <p:cNvPr id="160" name="Google Shape;160;p17"/>
          <p:cNvSpPr txBox="1"/>
          <p:nvPr>
            <p:ph idx="1" type="body"/>
          </p:nvPr>
        </p:nvSpPr>
        <p:spPr>
          <a:xfrm>
            <a:off x="685800" y="2057401"/>
            <a:ext cx="10820400" cy="430753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400"/>
              <a:buChar char="●"/>
            </a:pPr>
            <a:r>
              <a:rPr b="0" i="0" lang="en-US" sz="2400">
                <a:latin typeface="Times New Roman"/>
                <a:ea typeface="Times New Roman"/>
                <a:cs typeface="Times New Roman"/>
                <a:sym typeface="Times New Roman"/>
              </a:rPr>
              <a:t>Predictive modelling, Market mix modelling, recommendation systems are some of the machine learning techniques used for achieving the business goals for housing companies.  </a:t>
            </a:r>
            <a:endParaRPr b="0" i="0" sz="2400">
              <a:latin typeface="Quattrocento Sans"/>
              <a:ea typeface="Quattrocento Sans"/>
              <a:cs typeface="Quattrocento Sans"/>
              <a:sym typeface="Quattrocento Sans"/>
            </a:endParaRPr>
          </a:p>
          <a:p>
            <a:pPr indent="0" lvl="0" marL="0" rtl="0" algn="l">
              <a:lnSpc>
                <a:spcPct val="90000"/>
              </a:lnSpc>
              <a:spcBef>
                <a:spcPts val="1000"/>
              </a:spcBef>
              <a:spcAft>
                <a:spcPts val="0"/>
              </a:spcAft>
              <a:buClr>
                <a:schemeClr val="lt1"/>
              </a:buClr>
              <a:buSzPts val="2400"/>
              <a:buNone/>
            </a:pPr>
            <a:r>
              <a:t/>
            </a:r>
            <a:endParaRPr b="0" i="0" sz="2400">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chemeClr val="lt1"/>
              </a:buClr>
              <a:buSzPts val="2400"/>
              <a:buChar char="●"/>
            </a:pPr>
            <a:r>
              <a:rPr b="0" i="0" lang="en-US" sz="2400">
                <a:latin typeface="Times New Roman"/>
                <a:ea typeface="Times New Roman"/>
                <a:cs typeface="Times New Roman"/>
                <a:sym typeface="Times New Roman"/>
              </a:rPr>
              <a:t>Hedonic Characteristics of Housing Price: A Hedonic approach is preferred for predicting the sale prices in the housing market because the market displays resilience, flexibility and spatial fixity.  </a:t>
            </a:r>
            <a:endParaRPr b="0" i="0" sz="2400">
              <a:latin typeface="Quattrocento Sans"/>
              <a:ea typeface="Quattrocento Sans"/>
              <a:cs typeface="Quattrocento Sans"/>
              <a:sym typeface="Quattrocento Sans"/>
            </a:endParaRPr>
          </a:p>
          <a:p>
            <a:pPr indent="0" lvl="0" marL="0" rtl="0" algn="l">
              <a:lnSpc>
                <a:spcPct val="90000"/>
              </a:lnSpc>
              <a:spcBef>
                <a:spcPts val="1000"/>
              </a:spcBef>
              <a:spcAft>
                <a:spcPts val="0"/>
              </a:spcAft>
              <a:buClr>
                <a:schemeClr val="lt1"/>
              </a:buClr>
              <a:buSzPts val="2400"/>
              <a:buNone/>
            </a:pPr>
            <a:r>
              <a:rPr b="0" i="0" lang="en-US" sz="2400">
                <a:latin typeface="Times New Roman"/>
                <a:ea typeface="Times New Roman"/>
                <a:cs typeface="Times New Roman"/>
                <a:sym typeface="Times New Roman"/>
              </a:rPr>
              <a:t> </a:t>
            </a:r>
            <a:endParaRPr b="0" i="0" sz="2400">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chemeClr val="lt1"/>
              </a:buClr>
              <a:buSzPts val="2400"/>
              <a:buChar char="●"/>
            </a:pPr>
            <a:r>
              <a:rPr b="0" i="0" lang="en-US" sz="2400">
                <a:latin typeface="Times New Roman"/>
                <a:ea typeface="Times New Roman"/>
                <a:cs typeface="Times New Roman"/>
                <a:sym typeface="Times New Roman"/>
              </a:rPr>
              <a:t>Housing Attributes: Studying the structural, locational, and economic attributes of housing properties is crucial in understanding their mutually inclusive relationships with their pricing. </a:t>
            </a:r>
            <a:endParaRPr b="0" i="0" sz="2400">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chemeClr val="lt1"/>
              </a:buClr>
              <a:buSzPts val="2400"/>
              <a:buChar char="●"/>
            </a:pPr>
            <a:r>
              <a:rPr b="0" i="0" lang="en-US" sz="2400">
                <a:latin typeface="Times New Roman"/>
                <a:ea typeface="Times New Roman"/>
                <a:cs typeface="Times New Roman"/>
                <a:sym typeface="Times New Roman"/>
              </a:rPr>
              <a:t> </a:t>
            </a:r>
            <a:endParaRPr b="0" i="0" sz="2400">
              <a:latin typeface="Quattrocento Sans"/>
              <a:ea typeface="Quattrocento Sans"/>
              <a:cs typeface="Quattrocento Sans"/>
              <a:sym typeface="Quattrocento Sans"/>
            </a:endParaRPr>
          </a:p>
          <a:p>
            <a:pPr indent="-76200" lvl="0" marL="228600" rtl="0" algn="l">
              <a:lnSpc>
                <a:spcPct val="90000"/>
              </a:lnSpc>
              <a:spcBef>
                <a:spcPts val="1000"/>
              </a:spcBef>
              <a:spcAft>
                <a:spcPts val="1600"/>
              </a:spcAft>
              <a:buClr>
                <a:schemeClr val="lt1"/>
              </a:buClr>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D9EAF8"/>
              </a:buClr>
              <a:buSzPts val="4000"/>
              <a:buFont typeface="Arial Black"/>
              <a:buNone/>
            </a:pPr>
            <a:r>
              <a:rPr b="1" i="0" lang="en-US">
                <a:solidFill>
                  <a:srgbClr val="D9EAF8"/>
                </a:solidFill>
                <a:latin typeface="Arial Black"/>
                <a:ea typeface="Arial Black"/>
                <a:cs typeface="Arial Black"/>
                <a:sym typeface="Arial Black"/>
              </a:rPr>
              <a:t>DATA ANALYSIS</a:t>
            </a:r>
            <a:r>
              <a:rPr b="1" i="0" lang="en-US">
                <a:solidFill>
                  <a:srgbClr val="000000"/>
                </a:solidFill>
                <a:latin typeface="Helvetica Neue"/>
                <a:ea typeface="Helvetica Neue"/>
                <a:cs typeface="Helvetica Neue"/>
                <a:sym typeface="Helvetica Neue"/>
              </a:rPr>
              <a:t>:</a:t>
            </a:r>
            <a:endParaRPr/>
          </a:p>
        </p:txBody>
      </p:sp>
      <p:pic>
        <p:nvPicPr>
          <p:cNvPr id="166" name="Google Shape;166;p18"/>
          <p:cNvPicPr preferRelativeResize="0"/>
          <p:nvPr>
            <p:ph idx="1" type="body"/>
          </p:nvPr>
        </p:nvPicPr>
        <p:blipFill rotWithShape="1">
          <a:blip r:embed="rId3">
            <a:alphaModFix/>
          </a:blip>
          <a:srcRect b="0" l="0" r="0" t="0"/>
          <a:stretch/>
        </p:blipFill>
        <p:spPr>
          <a:xfrm>
            <a:off x="1859242" y="2193925"/>
            <a:ext cx="8473515" cy="40243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Arial Rounded"/>
              <a:buNone/>
            </a:pPr>
            <a:r>
              <a:rPr b="1" lang="en-US" sz="3600">
                <a:latin typeface="Arial Rounded"/>
                <a:ea typeface="Arial Rounded"/>
                <a:cs typeface="Arial Rounded"/>
                <a:sym typeface="Arial Rounded"/>
              </a:rPr>
              <a:t>CHECKING NULL VALUES</a:t>
            </a:r>
            <a:endParaRPr/>
          </a:p>
        </p:txBody>
      </p:sp>
      <p:pic>
        <p:nvPicPr>
          <p:cNvPr id="172" name="Google Shape;172;p19"/>
          <p:cNvPicPr preferRelativeResize="0"/>
          <p:nvPr>
            <p:ph idx="1" type="body"/>
          </p:nvPr>
        </p:nvPicPr>
        <p:blipFill rotWithShape="1">
          <a:blip r:embed="rId3">
            <a:alphaModFix/>
          </a:blip>
          <a:srcRect b="0" l="0" r="0" t="0"/>
          <a:stretch/>
        </p:blipFill>
        <p:spPr>
          <a:xfrm>
            <a:off x="3209365" y="2193925"/>
            <a:ext cx="6302188" cy="41351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572871" y="764373"/>
            <a:ext cx="8933329"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D9EAF8"/>
              </a:buClr>
              <a:buSzPts val="3600"/>
              <a:buFont typeface="Helvetica Neue"/>
              <a:buNone/>
            </a:pPr>
            <a:r>
              <a:rPr b="1" i="0" lang="en-US" sz="3600">
                <a:solidFill>
                  <a:srgbClr val="D9EAF8"/>
                </a:solidFill>
                <a:latin typeface="Helvetica Neue"/>
                <a:ea typeface="Helvetica Neue"/>
                <a:cs typeface="Helvetica Neue"/>
                <a:sym typeface="Helvetica Neue"/>
              </a:rPr>
              <a:t>EDA(EXPLORATORY DATA ANALYSIS):</a:t>
            </a:r>
            <a:r>
              <a:rPr b="0" i="0" lang="en-US" sz="3600">
                <a:solidFill>
                  <a:srgbClr val="D9EAF8"/>
                </a:solidFill>
                <a:latin typeface="Helvetica Neue"/>
                <a:ea typeface="Helvetica Neue"/>
                <a:cs typeface="Helvetica Neue"/>
                <a:sym typeface="Helvetica Neue"/>
              </a:rPr>
              <a:t> </a:t>
            </a:r>
            <a:endParaRPr sz="3600"/>
          </a:p>
        </p:txBody>
      </p:sp>
      <p:sp>
        <p:nvSpPr>
          <p:cNvPr id="178" name="Google Shape;178;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D9EAF8"/>
              </a:buClr>
              <a:buSzPts val="2800"/>
              <a:buNone/>
            </a:pPr>
            <a:r>
              <a:rPr b="0" i="0" lang="en-US" sz="2800">
                <a:solidFill>
                  <a:srgbClr val="D9EAF8"/>
                </a:solidFill>
                <a:latin typeface="Times New Roman"/>
                <a:ea typeface="Times New Roman"/>
                <a:cs typeface="Times New Roman"/>
                <a:sym typeface="Times New Roman"/>
              </a:rPr>
              <a:t>Exploratory Data Analysis (EDA) is an approach of analyzing </a:t>
            </a:r>
            <a:r>
              <a:rPr lang="en-US" sz="2800">
                <a:solidFill>
                  <a:srgbClr val="D9EAF8"/>
                </a:solidFill>
                <a:latin typeface="Quattrocento Sans"/>
                <a:ea typeface="Quattrocento Sans"/>
                <a:cs typeface="Quattrocento Sans"/>
                <a:sym typeface="Quattrocento Sans"/>
              </a:rPr>
              <a:t> </a:t>
            </a:r>
            <a:r>
              <a:rPr b="0" i="0" lang="en-US" sz="2800">
                <a:solidFill>
                  <a:srgbClr val="D9EAF8"/>
                </a:solidFill>
                <a:latin typeface="Times New Roman"/>
                <a:ea typeface="Times New Roman"/>
                <a:cs typeface="Times New Roman"/>
                <a:sym typeface="Times New Roman"/>
              </a:rPr>
              <a:t>data sets to summarize their main characteristics, often with </a:t>
            </a:r>
            <a:r>
              <a:rPr lang="en-US" sz="2800">
                <a:solidFill>
                  <a:srgbClr val="D9EAF8"/>
                </a:solidFill>
                <a:latin typeface="Quattrocento Sans"/>
                <a:ea typeface="Quattrocento Sans"/>
                <a:cs typeface="Quattrocento Sans"/>
                <a:sym typeface="Quattrocento Sans"/>
              </a:rPr>
              <a:t> </a:t>
            </a:r>
            <a:r>
              <a:rPr b="0" i="0" lang="en-US" sz="2800">
                <a:solidFill>
                  <a:srgbClr val="D9EAF8"/>
                </a:solidFill>
                <a:latin typeface="Times New Roman"/>
                <a:ea typeface="Times New Roman"/>
                <a:cs typeface="Times New Roman"/>
                <a:sym typeface="Times New Roman"/>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b="0" i="0" sz="2800">
              <a:solidFill>
                <a:srgbClr val="D9EAF8"/>
              </a:solidFill>
              <a:latin typeface="Quattrocento Sans"/>
              <a:ea typeface="Quattrocento Sans"/>
              <a:cs typeface="Quattrocento Sans"/>
              <a:sym typeface="Quattrocento Sans"/>
            </a:endParaRPr>
          </a:p>
          <a:p>
            <a:pPr indent="-114300" lvl="0" marL="228600" rtl="0" algn="l">
              <a:lnSpc>
                <a:spcPct val="90000"/>
              </a:lnSpc>
              <a:spcBef>
                <a:spcPts val="1000"/>
              </a:spcBef>
              <a:spcAft>
                <a:spcPts val="1600"/>
              </a:spcAft>
              <a:buClr>
                <a:schemeClr val="lt1"/>
              </a:buClr>
              <a:buSzPts val="1800"/>
              <a:buNone/>
            </a:pPr>
            <a:r>
              <a:t/>
            </a:r>
            <a:endParaRPr sz="1800">
              <a:solidFill>
                <a:srgbClr val="D9EAF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STATISTICAL INFORMATION</a:t>
            </a:r>
            <a:endParaRPr/>
          </a:p>
        </p:txBody>
      </p:sp>
      <p:pic>
        <p:nvPicPr>
          <p:cNvPr id="184" name="Google Shape;184;p21"/>
          <p:cNvPicPr preferRelativeResize="0"/>
          <p:nvPr>
            <p:ph idx="1" type="body"/>
          </p:nvPr>
        </p:nvPicPr>
        <p:blipFill rotWithShape="1">
          <a:blip r:embed="rId3">
            <a:alphaModFix/>
          </a:blip>
          <a:srcRect b="0" l="0" r="0" t="0"/>
          <a:stretch/>
        </p:blipFill>
        <p:spPr>
          <a:xfrm>
            <a:off x="891089" y="2518105"/>
            <a:ext cx="10409822" cy="3375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Arial Black"/>
              <a:buNone/>
            </a:pPr>
            <a:r>
              <a:rPr b="1" lang="en-US" sz="3600">
                <a:solidFill>
                  <a:schemeClr val="lt1"/>
                </a:solidFill>
                <a:latin typeface="Arial Black"/>
                <a:ea typeface="Arial Black"/>
                <a:cs typeface="Arial Black"/>
                <a:sym typeface="Arial Black"/>
              </a:rPr>
              <a:t>DATA CLEANING STEPS:</a:t>
            </a:r>
            <a:endParaRPr sz="3600"/>
          </a:p>
        </p:txBody>
      </p:sp>
      <p:sp>
        <p:nvSpPr>
          <p:cNvPr id="190" name="Google Shape;190;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10000"/>
          </a:bodyPr>
          <a:lstStyle/>
          <a:p>
            <a:pPr indent="-254000" lvl="0" marL="228600" rtl="0" algn="l">
              <a:lnSpc>
                <a:spcPct val="90000"/>
              </a:lnSpc>
              <a:spcBef>
                <a:spcPts val="0"/>
              </a:spcBef>
              <a:spcAft>
                <a:spcPts val="0"/>
              </a:spcAft>
              <a:buClr>
                <a:srgbClr val="7FE0CC"/>
              </a:buClr>
              <a:buSzPts val="4000"/>
              <a:buChar char="●"/>
            </a:pPr>
            <a:r>
              <a:rPr b="1" i="0" lang="en-US" sz="4000">
                <a:solidFill>
                  <a:srgbClr val="7FE0CC"/>
                </a:solidFill>
                <a:latin typeface="Arial Rounded"/>
                <a:ea typeface="Arial Rounded"/>
                <a:cs typeface="Arial Rounded"/>
                <a:sym typeface="Arial Rounded"/>
              </a:rPr>
              <a:t>Checking Missing values</a:t>
            </a:r>
            <a:endParaRPr b="1" sz="4000">
              <a:solidFill>
                <a:srgbClr val="7FE0CC"/>
              </a:solidFill>
              <a:latin typeface="Arial Rounded"/>
              <a:ea typeface="Arial Rounded"/>
              <a:cs typeface="Arial Rounded"/>
              <a:sym typeface="Arial Rounded"/>
            </a:endParaRPr>
          </a:p>
          <a:p>
            <a:pPr indent="-254000" lvl="0" marL="228600" rtl="0" algn="l">
              <a:lnSpc>
                <a:spcPct val="90000"/>
              </a:lnSpc>
              <a:spcBef>
                <a:spcPts val="1000"/>
              </a:spcBef>
              <a:spcAft>
                <a:spcPts val="0"/>
              </a:spcAft>
              <a:buClr>
                <a:srgbClr val="7FE0CC"/>
              </a:buClr>
              <a:buSzPts val="4000"/>
              <a:buChar char="●"/>
            </a:pPr>
            <a:r>
              <a:rPr b="1" i="0" lang="en-US" sz="4000">
                <a:solidFill>
                  <a:srgbClr val="7FE0CC"/>
                </a:solidFill>
                <a:latin typeface="Arial Rounded"/>
                <a:ea typeface="Arial Rounded"/>
                <a:cs typeface="Arial Rounded"/>
                <a:sym typeface="Arial Rounded"/>
              </a:rPr>
              <a:t>Dropping columns &amp; imputation accordingly</a:t>
            </a:r>
            <a:endParaRPr b="1" sz="4000">
              <a:solidFill>
                <a:srgbClr val="7FE0CC"/>
              </a:solidFill>
              <a:latin typeface="Arial Rounded"/>
              <a:ea typeface="Arial Rounded"/>
              <a:cs typeface="Arial Rounded"/>
              <a:sym typeface="Arial Rounded"/>
            </a:endParaRPr>
          </a:p>
          <a:p>
            <a:pPr indent="-254000" lvl="0" marL="228600" rtl="0" algn="l">
              <a:lnSpc>
                <a:spcPct val="90000"/>
              </a:lnSpc>
              <a:spcBef>
                <a:spcPts val="1000"/>
              </a:spcBef>
              <a:spcAft>
                <a:spcPts val="0"/>
              </a:spcAft>
              <a:buClr>
                <a:srgbClr val="7FE0CC"/>
              </a:buClr>
              <a:buSzPts val="4000"/>
              <a:buChar char="●"/>
            </a:pPr>
            <a:r>
              <a:rPr b="1" i="0" lang="en-US" sz="4000">
                <a:solidFill>
                  <a:srgbClr val="7FE0CC"/>
                </a:solidFill>
                <a:latin typeface="Arial Rounded"/>
                <a:ea typeface="Arial Rounded"/>
                <a:cs typeface="Arial Rounded"/>
                <a:sym typeface="Arial Rounded"/>
              </a:rPr>
              <a:t>Applying z score on outliers</a:t>
            </a:r>
            <a:endParaRPr b="1" sz="4000">
              <a:solidFill>
                <a:srgbClr val="7FE0CC"/>
              </a:solidFill>
              <a:latin typeface="Arial Rounded"/>
              <a:ea typeface="Arial Rounded"/>
              <a:cs typeface="Arial Rounded"/>
              <a:sym typeface="Arial Rounded"/>
            </a:endParaRPr>
          </a:p>
          <a:p>
            <a:pPr indent="-254000" lvl="0" marL="228600" rtl="0" algn="l">
              <a:lnSpc>
                <a:spcPct val="90000"/>
              </a:lnSpc>
              <a:spcBef>
                <a:spcPts val="1000"/>
              </a:spcBef>
              <a:spcAft>
                <a:spcPts val="0"/>
              </a:spcAft>
              <a:buClr>
                <a:srgbClr val="7FE0CC"/>
              </a:buClr>
              <a:buSzPts val="4000"/>
              <a:buChar char="●"/>
            </a:pPr>
            <a:r>
              <a:rPr b="1" lang="en-US" sz="4000">
                <a:solidFill>
                  <a:srgbClr val="7FE0CC"/>
                </a:solidFill>
                <a:latin typeface="Arial Rounded"/>
                <a:ea typeface="Arial Rounded"/>
                <a:cs typeface="Arial Rounded"/>
                <a:sym typeface="Arial Rounded"/>
              </a:rPr>
              <a:t>H</a:t>
            </a:r>
            <a:r>
              <a:rPr b="1" i="0" lang="en-US" sz="4000">
                <a:solidFill>
                  <a:srgbClr val="7FE0CC"/>
                </a:solidFill>
                <a:latin typeface="Arial Rounded"/>
                <a:ea typeface="Arial Rounded"/>
                <a:cs typeface="Arial Rounded"/>
                <a:sym typeface="Arial Rounded"/>
              </a:rPr>
              <a:t>andling Skewness</a:t>
            </a:r>
            <a:endParaRPr b="1" sz="4000">
              <a:solidFill>
                <a:srgbClr val="7FE0CC"/>
              </a:solidFill>
              <a:latin typeface="Arial Rounded"/>
              <a:ea typeface="Arial Rounded"/>
              <a:cs typeface="Arial Rounded"/>
              <a:sym typeface="Arial Rounded"/>
            </a:endParaRPr>
          </a:p>
          <a:p>
            <a:pPr indent="-254000" lvl="0" marL="228600" rtl="0" algn="l">
              <a:lnSpc>
                <a:spcPct val="90000"/>
              </a:lnSpc>
              <a:spcBef>
                <a:spcPts val="1000"/>
              </a:spcBef>
              <a:spcAft>
                <a:spcPts val="0"/>
              </a:spcAft>
              <a:buClr>
                <a:srgbClr val="7FE0CC"/>
              </a:buClr>
              <a:buSzPts val="4000"/>
              <a:buChar char="●"/>
            </a:pPr>
            <a:r>
              <a:rPr b="1" lang="en-US" sz="4000">
                <a:solidFill>
                  <a:srgbClr val="7FE0CC"/>
                </a:solidFill>
                <a:latin typeface="Arial Rounded"/>
                <a:ea typeface="Arial Rounded"/>
                <a:cs typeface="Arial Rounded"/>
                <a:sym typeface="Arial Rounded"/>
              </a:rPr>
              <a:t>PCA</a:t>
            </a:r>
            <a:endParaRPr/>
          </a:p>
          <a:p>
            <a:pPr indent="0" lvl="0" marL="0" rtl="0" algn="l">
              <a:lnSpc>
                <a:spcPct val="90000"/>
              </a:lnSpc>
              <a:spcBef>
                <a:spcPts val="1000"/>
              </a:spcBef>
              <a:spcAft>
                <a:spcPts val="1600"/>
              </a:spcAft>
              <a:buClr>
                <a:schemeClr val="lt1"/>
              </a:buClr>
              <a:buSzPts val="2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