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Nunito"/>
      <p:regular r:id="rId57"/>
      <p:bold r:id="rId58"/>
      <p:italic r:id="rId59"/>
      <p:boldItalic r:id="rId60"/>
    </p:embeddedFont>
    <p:embeddedFont>
      <p:font typeface="Arial Black"/>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ArialBlack-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Nunit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Nunito-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Nunito-italic.fntdata"/><Relationship Id="rId14" Type="http://schemas.openxmlformats.org/officeDocument/2006/relationships/slide" Target="slides/slide10.xml"/><Relationship Id="rId58" Type="http://schemas.openxmlformats.org/officeDocument/2006/relationships/font" Target="fonts/Nunit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be998586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02be998586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p2"/>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p2"/>
          <p:cNvGrpSpPr/>
          <p:nvPr/>
        </p:nvGrpSpPr>
        <p:grpSpPr>
          <a:xfrm>
            <a:off x="340259" y="790"/>
            <a:ext cx="3000409" cy="1392365"/>
            <a:chOff x="255200" y="592"/>
            <a:chExt cx="2250363" cy="1044300"/>
          </a:xfrm>
        </p:grpSpPr>
        <p:sp>
          <p:nvSpPr>
            <p:cNvPr id="19" name="Google Shape;19;p2"/>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207163" y="790"/>
            <a:ext cx="3000409" cy="1392365"/>
            <a:chOff x="905395" y="592"/>
            <a:chExt cx="2250363" cy="1044300"/>
          </a:xfrm>
        </p:grpSpPr>
        <p:sp>
          <p:nvSpPr>
            <p:cNvPr id="23" name="Google Shape;23;p2"/>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9409957" y="6784"/>
            <a:ext cx="2468376" cy="1002839"/>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737606" y="5623802"/>
            <a:ext cx="3185498" cy="1234317"/>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265762" y="5407536"/>
            <a:ext cx="3727293" cy="1444382"/>
            <a:chOff x="6917201" y="0"/>
            <a:chExt cx="2227777" cy="863400"/>
          </a:xfrm>
        </p:grpSpPr>
        <p:sp>
          <p:nvSpPr>
            <p:cNvPr id="35" name="Google Shape;35;p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p2"/>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p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p1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p11"/>
          <p:cNvGrpSpPr/>
          <p:nvPr/>
        </p:nvGrpSpPr>
        <p:grpSpPr>
          <a:xfrm>
            <a:off x="7945629" y="5492768"/>
            <a:ext cx="3361269" cy="1365553"/>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p11"/>
          <p:cNvGrpSpPr/>
          <p:nvPr/>
        </p:nvGrpSpPr>
        <p:grpSpPr>
          <a:xfrm>
            <a:off x="265762" y="3"/>
            <a:ext cx="3727293" cy="1444382"/>
            <a:chOff x="6917201" y="0"/>
            <a:chExt cx="2227777" cy="863400"/>
          </a:xfrm>
        </p:grpSpPr>
        <p:sp>
          <p:nvSpPr>
            <p:cNvPr id="120" name="Google Shape;120;p1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p11"/>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p11"/>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5" name="Google Shape;125;p1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1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3"/>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30" name="Google Shape;130;p13"/>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31" name="Google Shape;131;p1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1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p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p3"/>
          <p:cNvGrpSpPr/>
          <p:nvPr/>
        </p:nvGrpSpPr>
        <p:grpSpPr>
          <a:xfrm>
            <a:off x="7458691" y="5281486"/>
            <a:ext cx="3880118" cy="15764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265762" y="3"/>
            <a:ext cx="3727293" cy="1444382"/>
            <a:chOff x="6917201" y="0"/>
            <a:chExt cx="2227777" cy="863400"/>
          </a:xfrm>
        </p:grpSpPr>
        <p:sp>
          <p:nvSpPr>
            <p:cNvPr id="48" name="Google Shape;48;p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p3"/>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p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p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p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p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p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p5"/>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6" name="Google Shape;66;p5"/>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7" name="Google Shape;67;p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p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p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p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p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p7"/>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0" name="Google Shape;80;p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p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p8"/>
          <p:cNvGrpSpPr/>
          <p:nvPr/>
        </p:nvGrpSpPr>
        <p:grpSpPr>
          <a:xfrm>
            <a:off x="341189" y="-11"/>
            <a:ext cx="3001758" cy="1391229"/>
            <a:chOff x="3961956" y="4383950"/>
            <a:chExt cx="1160548" cy="548700"/>
          </a:xfrm>
        </p:grpSpPr>
        <p:sp>
          <p:nvSpPr>
            <p:cNvPr id="85" name="Google Shape;85;p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p8"/>
          <p:cNvGrpSpPr/>
          <p:nvPr/>
        </p:nvGrpSpPr>
        <p:grpSpPr>
          <a:xfrm>
            <a:off x="46579" y="6029501"/>
            <a:ext cx="2124408" cy="82273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p8"/>
          <p:cNvGrpSpPr/>
          <p:nvPr/>
        </p:nvGrpSpPr>
        <p:grpSpPr>
          <a:xfrm>
            <a:off x="7848470" y="1657"/>
            <a:ext cx="4343273" cy="1681990"/>
            <a:chOff x="6917201" y="0"/>
            <a:chExt cx="2227777" cy="863400"/>
          </a:xfrm>
        </p:grpSpPr>
        <p:sp>
          <p:nvSpPr>
            <p:cNvPr id="94" name="Google Shape;94;p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p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p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p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p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p9"/>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p9"/>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6" name="Google Shape;106;p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p10"/>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0"/>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0"/>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2" name="Google Shape;112;p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p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p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0.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4.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4"/>
          <p:cNvPicPr preferRelativeResize="0"/>
          <p:nvPr/>
        </p:nvPicPr>
        <p:blipFill rotWithShape="1">
          <a:blip r:embed="rId3">
            <a:alphaModFix/>
          </a:blip>
          <a:srcRect b="0" l="0" r="0" t="0"/>
          <a:stretch/>
        </p:blipFill>
        <p:spPr>
          <a:xfrm>
            <a:off x="861849" y="630894"/>
            <a:ext cx="2362802" cy="707426"/>
          </a:xfrm>
          <a:prstGeom prst="rect">
            <a:avLst/>
          </a:prstGeom>
          <a:noFill/>
          <a:ln>
            <a:noFill/>
          </a:ln>
        </p:spPr>
      </p:pic>
      <p:sp>
        <p:nvSpPr>
          <p:cNvPr id="139" name="Google Shape;139;p14"/>
          <p:cNvSpPr/>
          <p:nvPr/>
        </p:nvSpPr>
        <p:spPr>
          <a:xfrm>
            <a:off x="1679513" y="1953223"/>
            <a:ext cx="8832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u="sng">
                <a:solidFill>
                  <a:schemeClr val="accent2"/>
                </a:solidFill>
                <a:latin typeface="Arial Black"/>
                <a:ea typeface="Arial Black"/>
                <a:cs typeface="Arial Black"/>
                <a:sym typeface="Arial Black"/>
              </a:rPr>
              <a:t>Micro credit defaulter prediction</a:t>
            </a:r>
            <a:endParaRPr sz="3200" u="sng">
              <a:solidFill>
                <a:schemeClr val="accent2"/>
              </a:solidFill>
              <a:latin typeface="Arial Black"/>
              <a:ea typeface="Arial Black"/>
              <a:cs typeface="Arial Black"/>
              <a:sym typeface="Arial Black"/>
            </a:endParaRPr>
          </a:p>
        </p:txBody>
      </p:sp>
      <p:sp>
        <p:nvSpPr>
          <p:cNvPr id="140" name="Google Shape;140;p14"/>
          <p:cNvSpPr/>
          <p:nvPr/>
        </p:nvSpPr>
        <p:spPr>
          <a:xfrm>
            <a:off x="2639616" y="3284984"/>
            <a:ext cx="7488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2"/>
              </a:solidFill>
              <a:latin typeface="Arial Black"/>
              <a:ea typeface="Arial Black"/>
              <a:cs typeface="Arial Black"/>
              <a:sym typeface="Arial Black"/>
            </a:endParaRPr>
          </a:p>
        </p:txBody>
      </p:sp>
      <p:sp>
        <p:nvSpPr>
          <p:cNvPr id="141" name="Google Shape;141;p14"/>
          <p:cNvSpPr/>
          <p:nvPr/>
        </p:nvSpPr>
        <p:spPr>
          <a:xfrm>
            <a:off x="623392" y="4941168"/>
            <a:ext cx="41652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u="sng">
                <a:solidFill>
                  <a:schemeClr val="accent2"/>
                </a:solidFill>
                <a:latin typeface="Times New Roman"/>
                <a:ea typeface="Times New Roman"/>
                <a:cs typeface="Times New Roman"/>
                <a:sym typeface="Times New Roman"/>
              </a:rPr>
              <a:t>UNDER SUPERVISION OF </a:t>
            </a:r>
            <a:r>
              <a:rPr lang="en-IN"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2"/>
                </a:solidFill>
                <a:latin typeface="Times New Roman"/>
                <a:ea typeface="Times New Roman"/>
                <a:cs typeface="Times New Roman"/>
                <a:sym typeface="Times New Roman"/>
              </a:rPr>
              <a:t>SHUBHAM YADAV</a:t>
            </a:r>
            <a:endParaRPr sz="1800">
              <a:solidFill>
                <a:schemeClr val="dk2"/>
              </a:solidFill>
              <a:latin typeface="Times New Roman"/>
              <a:ea typeface="Times New Roman"/>
              <a:cs typeface="Times New Roman"/>
              <a:sym typeface="Times New Roman"/>
            </a:endParaRPr>
          </a:p>
        </p:txBody>
      </p:sp>
      <p:sp>
        <p:nvSpPr>
          <p:cNvPr id="142" name="Google Shape;142;p14"/>
          <p:cNvSpPr/>
          <p:nvPr/>
        </p:nvSpPr>
        <p:spPr>
          <a:xfrm>
            <a:off x="8016214" y="5013176"/>
            <a:ext cx="38988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u="sng">
                <a:solidFill>
                  <a:schemeClr val="accent2"/>
                </a:solidFill>
                <a:latin typeface="Times New Roman"/>
                <a:ea typeface="Times New Roman"/>
                <a:cs typeface="Times New Roman"/>
                <a:sym typeface="Times New Roman"/>
              </a:rPr>
              <a:t>SUBMITTED BY</a:t>
            </a:r>
            <a:r>
              <a:rPr lang="en-IN" sz="1800" u="sng">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2"/>
                </a:solidFill>
                <a:latin typeface="Times New Roman"/>
                <a:ea typeface="Times New Roman"/>
                <a:cs typeface="Times New Roman"/>
                <a:sym typeface="Times New Roman"/>
              </a:rPr>
              <a:t>Gaurav More</a:t>
            </a:r>
            <a:endParaRPr>
              <a:solidFill>
                <a:schemeClr val="dk2"/>
              </a:solidFill>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(Data Science Intern)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4294967295" type="body"/>
          </p:nvPr>
        </p:nvSpPr>
        <p:spPr>
          <a:xfrm>
            <a:off x="358588" y="1571625"/>
            <a:ext cx="11178988"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6000" lvl="0" marL="342900" rtl="0" algn="l">
              <a:lnSpc>
                <a:spcPct val="110000"/>
              </a:lnSpc>
              <a:spcBef>
                <a:spcPts val="0"/>
              </a:spcBef>
              <a:spcAft>
                <a:spcPts val="0"/>
              </a:spcAft>
              <a:buSzPts val="980"/>
              <a:buChar char="●"/>
            </a:pPr>
            <a:r>
              <a:rPr lang="en-IN" sz="1400">
                <a:solidFill>
                  <a:schemeClr val="lt1"/>
                </a:solidFill>
                <a:latin typeface="Arial"/>
                <a:ea typeface="Arial"/>
                <a:cs typeface="Arial"/>
                <a:sym typeface="Arial"/>
              </a:rPr>
              <a:t>medianmarechprebal90: Median of main account balance just before recharge in last 90 days at user level (in Indonasian Rupiah)</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cnt_da_rech30: Number of times data account got recharged in last 30 days</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fr_da_rech30: Frequency of data account recharged in last 30 days</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cnt_da_rech90: Number of times data account got recharged in last 90 days</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fr_da_rech90: Frequency of data account recharged in last 90 days</a:t>
            </a:r>
            <a:endParaRPr/>
          </a:p>
          <a:p>
            <a:pPr indent="-285750" lvl="0" marL="285750" rtl="0" algn="l">
              <a:lnSpc>
                <a:spcPct val="107000"/>
              </a:lnSpc>
              <a:spcBef>
                <a:spcPts val="1800"/>
              </a:spcBef>
              <a:spcAft>
                <a:spcPts val="0"/>
              </a:spcAft>
              <a:buSzPts val="980"/>
              <a:buChar char="●"/>
            </a:pPr>
            <a:r>
              <a:rPr lang="en-IN" sz="1400">
                <a:solidFill>
                  <a:schemeClr val="lt1"/>
                </a:solidFill>
                <a:latin typeface="Arial"/>
                <a:ea typeface="Arial"/>
                <a:cs typeface="Arial"/>
                <a:sym typeface="Arial"/>
              </a:rPr>
              <a:t>cnt_loans30: Number of loans taken by user in last 30 days</a:t>
            </a:r>
            <a:endParaRPr sz="1400">
              <a:solidFill>
                <a:schemeClr val="lt1"/>
              </a:solidFill>
              <a:latin typeface="Arial"/>
              <a:ea typeface="Arial"/>
              <a:cs typeface="Arial"/>
              <a:sym typeface="Arial"/>
            </a:endParaRPr>
          </a:p>
          <a:p>
            <a:pPr indent="-285750" lvl="0" marL="285750" rtl="0" algn="l">
              <a:lnSpc>
                <a:spcPct val="107000"/>
              </a:lnSpc>
              <a:spcBef>
                <a:spcPts val="1800"/>
              </a:spcBef>
              <a:spcAft>
                <a:spcPts val="0"/>
              </a:spcAft>
              <a:buSzPts val="980"/>
              <a:buChar char="●"/>
            </a:pPr>
            <a:r>
              <a:rPr lang="en-IN" sz="1400">
                <a:solidFill>
                  <a:schemeClr val="lt1"/>
                </a:solidFill>
                <a:latin typeface="Arial"/>
                <a:ea typeface="Arial"/>
                <a:cs typeface="Arial"/>
                <a:sym typeface="Arial"/>
              </a:rPr>
              <a:t>amnt_loans30: Total amount of loans taken by user in last 30 days</a:t>
            </a:r>
            <a:endParaRPr sz="1400">
              <a:solidFill>
                <a:schemeClr val="lt1"/>
              </a:solidFill>
              <a:latin typeface="Arial"/>
              <a:ea typeface="Arial"/>
              <a:cs typeface="Arial"/>
              <a:sym typeface="Arial"/>
            </a:endParaRPr>
          </a:p>
          <a:p>
            <a:pPr indent="-285750" lvl="0" marL="285750" rtl="0" algn="l">
              <a:lnSpc>
                <a:spcPct val="107000"/>
              </a:lnSpc>
              <a:spcBef>
                <a:spcPts val="1800"/>
              </a:spcBef>
              <a:spcAft>
                <a:spcPts val="0"/>
              </a:spcAft>
              <a:buSzPts val="980"/>
              <a:buChar char="●"/>
            </a:pPr>
            <a:r>
              <a:rPr lang="en-IN" sz="1400">
                <a:solidFill>
                  <a:schemeClr val="lt1"/>
                </a:solidFill>
                <a:latin typeface="Arial"/>
                <a:ea typeface="Arial"/>
                <a:cs typeface="Arial"/>
                <a:sym typeface="Arial"/>
              </a:rPr>
              <a:t>maxamnt_loans30: Maximum amount of loan taken by the user in last 30 days There are only two options: 5 &amp; 10 Rs., for which the user needs to pay back 6 &amp; 12 Rs. respectively</a:t>
            </a:r>
            <a:endParaRPr sz="1400">
              <a:solidFill>
                <a:schemeClr val="lt1"/>
              </a:solidFill>
              <a:latin typeface="Arial"/>
              <a:ea typeface="Arial"/>
              <a:cs typeface="Arial"/>
              <a:sym typeface="Arial"/>
            </a:endParaRPr>
          </a:p>
          <a:p>
            <a:pPr indent="-243770" lvl="0" marL="342900" rtl="0" algn="l">
              <a:lnSpc>
                <a:spcPct val="110000"/>
              </a:lnSpc>
              <a:spcBef>
                <a:spcPts val="880"/>
              </a:spcBef>
              <a:spcAft>
                <a:spcPts val="0"/>
              </a:spcAft>
              <a:buSzPts val="980"/>
              <a:buNone/>
            </a:pPr>
            <a:r>
              <a:t/>
            </a:r>
            <a:endParaRPr sz="1400">
              <a:solidFill>
                <a:schemeClr val="lt1"/>
              </a:solidFill>
              <a:latin typeface="Arial"/>
              <a:ea typeface="Arial"/>
              <a:cs typeface="Arial"/>
              <a:sym typeface="Arial"/>
            </a:endParaRPr>
          </a:p>
          <a:p>
            <a:pPr indent="-243770" lvl="0" marL="342900" rtl="0" algn="l">
              <a:lnSpc>
                <a:spcPct val="110000"/>
              </a:lnSpc>
              <a:spcBef>
                <a:spcPts val="880"/>
              </a:spcBef>
              <a:spcAft>
                <a:spcPts val="0"/>
              </a:spcAft>
              <a:buSzPts val="980"/>
              <a:buNone/>
            </a:pPr>
            <a:r>
              <a:t/>
            </a:r>
            <a:endParaRPr sz="14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4294967295" type="body"/>
          </p:nvPr>
        </p:nvSpPr>
        <p:spPr>
          <a:xfrm>
            <a:off x="753035" y="1807509"/>
            <a:ext cx="1035367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980"/>
              <a:buChar char="●"/>
            </a:pPr>
            <a:r>
              <a:rPr lang="en-IN" sz="1400">
                <a:latin typeface="Arial"/>
                <a:ea typeface="Arial"/>
                <a:cs typeface="Arial"/>
                <a:sym typeface="Arial"/>
              </a:rPr>
              <a:t>medianamnt_loans30: Median of amounts of loan taken by the user in last 30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cnt_loans90: Number of loans taken by user in last 90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amnt_loans90: Total amount of loans taken by user in last 90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maxamnt_loans90: maximum amount of loan taken by the user in last 90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medianamnt_loans90: Median of amounts of loan taken by the user in last 90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payback30: Average payback time in days over last 30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payback90: Average payback time in days over last 90 days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pcircle: telecom circle</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pdate date:</a:t>
            </a:r>
            <a:endParaRPr/>
          </a:p>
          <a:p>
            <a:pPr indent="-243770" lvl="0" marL="342900" rtl="0" algn="l">
              <a:lnSpc>
                <a:spcPct val="110000"/>
              </a:lnSpc>
              <a:spcBef>
                <a:spcPts val="880"/>
              </a:spcBef>
              <a:spcAft>
                <a:spcPts val="0"/>
              </a:spcAft>
              <a:buSzPts val="980"/>
              <a:buNone/>
            </a:pPr>
            <a:r>
              <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4294967295" type="body"/>
          </p:nvPr>
        </p:nvSpPr>
        <p:spPr>
          <a:xfrm>
            <a:off x="627529" y="2076450"/>
            <a:ext cx="9726146"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IN">
                <a:latin typeface="Arial"/>
                <a:ea typeface="Arial"/>
                <a:cs typeface="Arial"/>
                <a:sym typeface="Arial"/>
              </a:rPr>
              <a:t>Target Column:</a:t>
            </a:r>
            <a:endParaRPr/>
          </a:p>
          <a:p>
            <a:pPr indent="-270000" lvl="1" marL="720000" rtl="0" algn="l">
              <a:spcBef>
                <a:spcPts val="880"/>
              </a:spcBef>
              <a:spcAft>
                <a:spcPts val="0"/>
              </a:spcAft>
              <a:buSzPts val="980"/>
              <a:buChar char="○"/>
            </a:pPr>
            <a:r>
              <a:rPr lang="en-IN" sz="1400">
                <a:latin typeface="Arial"/>
                <a:ea typeface="Arial"/>
                <a:cs typeface="Arial"/>
                <a:sym typeface="Arial"/>
              </a:rPr>
              <a:t>label: Flag indicating whether the user paid back the credit amount within 5 days of issuing the loan {1:success, 0:failure}</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Assumptions related to the problem under consideration</a:t>
            </a:r>
            <a:endParaRPr/>
          </a:p>
        </p:txBody>
      </p:sp>
      <p:pic>
        <p:nvPicPr>
          <p:cNvPr id="208" name="Google Shape;208;p26"/>
          <p:cNvPicPr preferRelativeResize="0"/>
          <p:nvPr/>
        </p:nvPicPr>
        <p:blipFill rotWithShape="1">
          <a:blip r:embed="rId3">
            <a:alphaModFix/>
          </a:blip>
          <a:srcRect b="0" l="0" r="0" t="0"/>
          <a:stretch/>
        </p:blipFill>
        <p:spPr>
          <a:xfrm>
            <a:off x="4224637" y="1866900"/>
            <a:ext cx="3862705" cy="42170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Assumptions related to the problem under consideration</a:t>
            </a:r>
            <a:endParaRPr/>
          </a:p>
        </p:txBody>
      </p:sp>
      <p:sp>
        <p:nvSpPr>
          <p:cNvPr id="214" name="Google Shape;214;p2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980"/>
              <a:buChar char="●"/>
            </a:pPr>
            <a:r>
              <a:rPr lang="en-IN" sz="1400">
                <a:latin typeface="Arial"/>
                <a:ea typeface="Arial"/>
                <a:cs typeface="Arial"/>
                <a:sym typeface="Arial"/>
              </a:rPr>
              <a:t>Based on the statistical information above, the following observations were made:</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Higher std than mean indicates presence of skewness. Big difference between max value and 75% in in many columns indicates presence of outliers. Columns like aon(age on cellular network),last_rech_date_ma,last_rech_date_da have negative minimum which is an anomaly since age, days can’t be negative.</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Exploratory Data Analysis Visualizations </a:t>
            </a:r>
            <a:endParaRPr/>
          </a:p>
        </p:txBody>
      </p:sp>
      <p:sp>
        <p:nvSpPr>
          <p:cNvPr id="220" name="Google Shape;220;p2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20000"/>
          </a:bodyPr>
          <a:lstStyle/>
          <a:p>
            <a:pPr indent="-306000" lvl="0" marL="342900" rtl="0" algn="l">
              <a:lnSpc>
                <a:spcPct val="110000"/>
              </a:lnSpc>
              <a:spcBef>
                <a:spcPts val="0"/>
              </a:spcBef>
              <a:spcAft>
                <a:spcPts val="0"/>
              </a:spcAft>
              <a:buSzPts val="1260"/>
              <a:buChar char="●"/>
            </a:pPr>
            <a:r>
              <a:rPr b="1" lang="en-IN" sz="1800">
                <a:latin typeface="Arial"/>
                <a:ea typeface="Arial"/>
                <a:cs typeface="Arial"/>
                <a:sym typeface="Arial"/>
              </a:rPr>
              <a:t>Analyzing the Target Class</a:t>
            </a:r>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The classes are heavily unbalanced since '1' has 75.04% more data than '0'</a:t>
            </a:r>
            <a:endParaRPr/>
          </a:p>
          <a:p>
            <a:pPr indent="0" lvl="0" marL="36900" rtl="0" algn="l">
              <a:lnSpc>
                <a:spcPct val="110000"/>
              </a:lnSpc>
              <a:spcBef>
                <a:spcPts val="960"/>
              </a:spcBef>
              <a:spcAft>
                <a:spcPts val="0"/>
              </a:spcAft>
              <a:buSzPts val="1260"/>
              <a:buNone/>
            </a:pPr>
            <a:r>
              <a:t/>
            </a:r>
            <a:endParaRPr sz="1800">
              <a:latin typeface="Calibri"/>
              <a:ea typeface="Calibri"/>
              <a:cs typeface="Calibri"/>
              <a:sym typeface="Calibri"/>
            </a:endParaRPr>
          </a:p>
          <a:p>
            <a:pPr indent="-203764" lvl="0" marL="342900" rtl="0" algn="l">
              <a:lnSpc>
                <a:spcPct val="110000"/>
              </a:lnSpc>
              <a:spcBef>
                <a:spcPts val="1060"/>
              </a:spcBef>
              <a:spcAft>
                <a:spcPts val="0"/>
              </a:spcAft>
              <a:buSzPts val="1610"/>
              <a:buNone/>
            </a:pPr>
            <a:r>
              <a:t/>
            </a:r>
            <a:endParaRPr/>
          </a:p>
        </p:txBody>
      </p:sp>
      <p:pic>
        <p:nvPicPr>
          <p:cNvPr id="221" name="Google Shape;221;p28"/>
          <p:cNvPicPr preferRelativeResize="0"/>
          <p:nvPr/>
        </p:nvPicPr>
        <p:blipFill rotWithShape="1">
          <a:blip r:embed="rId3">
            <a:alphaModFix/>
          </a:blip>
          <a:srcRect b="0" l="0" r="0" t="0"/>
          <a:stretch/>
        </p:blipFill>
        <p:spPr>
          <a:xfrm>
            <a:off x="1183692" y="2656024"/>
            <a:ext cx="3201696" cy="2255452"/>
          </a:xfrm>
          <a:prstGeom prst="rect">
            <a:avLst/>
          </a:prstGeom>
          <a:noFill/>
          <a:ln>
            <a:noFill/>
          </a:ln>
        </p:spPr>
      </p:pic>
      <p:pic>
        <p:nvPicPr>
          <p:cNvPr id="222" name="Google Shape;222;p28"/>
          <p:cNvPicPr preferRelativeResize="0"/>
          <p:nvPr/>
        </p:nvPicPr>
        <p:blipFill rotWithShape="1">
          <a:blip r:embed="rId4">
            <a:alphaModFix/>
          </a:blip>
          <a:srcRect b="0" l="0" r="0" t="0"/>
          <a:stretch/>
        </p:blipFill>
        <p:spPr>
          <a:xfrm>
            <a:off x="5057063" y="2737724"/>
            <a:ext cx="3405801" cy="21748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Exploratory Data Analysis Visualizations </a:t>
            </a:r>
            <a:endParaRPr/>
          </a:p>
        </p:txBody>
      </p:sp>
      <p:sp>
        <p:nvSpPr>
          <p:cNvPr id="228" name="Google Shape;228;p29"/>
          <p:cNvSpPr txBox="1"/>
          <p:nvPr>
            <p:ph idx="1" type="body"/>
          </p:nvPr>
        </p:nvSpPr>
        <p:spPr>
          <a:xfrm>
            <a:off x="913795" y="2076450"/>
            <a:ext cx="10353762" cy="431501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rtl="0" algn="l">
              <a:lnSpc>
                <a:spcPct val="110000"/>
              </a:lnSpc>
              <a:spcBef>
                <a:spcPts val="0"/>
              </a:spcBef>
              <a:spcAft>
                <a:spcPts val="0"/>
              </a:spcAft>
              <a:buSzPts val="1260"/>
              <a:buChar char="●"/>
            </a:pPr>
            <a:r>
              <a:rPr b="1" lang="en-IN" sz="1800">
                <a:latin typeface="Arial"/>
                <a:ea typeface="Arial"/>
                <a:cs typeface="Arial"/>
                <a:sym typeface="Arial"/>
              </a:rPr>
              <a:t>Analyzing the Feature Columns</a:t>
            </a:r>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a:p>
            <a:pPr indent="-306000" lvl="0" marL="342900" rtl="0" algn="l">
              <a:lnSpc>
                <a:spcPct val="110000"/>
              </a:lnSpc>
              <a:spcBef>
                <a:spcPts val="880"/>
              </a:spcBef>
              <a:spcAft>
                <a:spcPts val="0"/>
              </a:spcAft>
              <a:buSzPts val="980"/>
              <a:buChar char="●"/>
            </a:pPr>
            <a:r>
              <a:rPr b="1" lang="en-IN" sz="1400">
                <a:latin typeface="Arial"/>
                <a:ea typeface="Arial"/>
                <a:cs typeface="Arial"/>
                <a:sym typeface="Arial"/>
              </a:rPr>
              <a:t>Considerable skewness exists in columns</a:t>
            </a:r>
            <a:endParaRPr b="1" sz="1400">
              <a:latin typeface="Arial"/>
              <a:ea typeface="Arial"/>
              <a:cs typeface="Arial"/>
              <a:sym typeface="Arial"/>
            </a:endParaRPr>
          </a:p>
          <a:p>
            <a:pPr indent="-225989" lvl="0" marL="342900" rtl="0" algn="l">
              <a:lnSpc>
                <a:spcPct val="110000"/>
              </a:lnSpc>
              <a:spcBef>
                <a:spcPts val="960"/>
              </a:spcBef>
              <a:spcAft>
                <a:spcPts val="0"/>
              </a:spcAft>
              <a:buSzPts val="1260"/>
              <a:buNone/>
            </a:pPr>
            <a:r>
              <a:t/>
            </a:r>
            <a:endParaRPr b="1" sz="1800">
              <a:latin typeface="Arial"/>
              <a:ea typeface="Arial"/>
              <a:cs typeface="Arial"/>
              <a:sym typeface="Arial"/>
            </a:endParaRPr>
          </a:p>
        </p:txBody>
      </p:sp>
      <p:pic>
        <p:nvPicPr>
          <p:cNvPr id="229" name="Google Shape;229;p29"/>
          <p:cNvPicPr preferRelativeResize="0"/>
          <p:nvPr/>
        </p:nvPicPr>
        <p:blipFill rotWithShape="1">
          <a:blip r:embed="rId3">
            <a:alphaModFix/>
          </a:blip>
          <a:srcRect b="0" l="0" r="0" t="0"/>
          <a:stretch/>
        </p:blipFill>
        <p:spPr>
          <a:xfrm>
            <a:off x="2605094" y="2499476"/>
            <a:ext cx="5731510" cy="32404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Exploratory Data Analysis Visualizations </a:t>
            </a:r>
            <a:endParaRPr/>
          </a:p>
        </p:txBody>
      </p:sp>
      <p:pic>
        <p:nvPicPr>
          <p:cNvPr id="235" name="Google Shape;235;p30"/>
          <p:cNvPicPr preferRelativeResize="0"/>
          <p:nvPr/>
        </p:nvPicPr>
        <p:blipFill rotWithShape="1">
          <a:blip r:embed="rId3">
            <a:alphaModFix/>
          </a:blip>
          <a:srcRect b="0" l="0" r="0" t="0"/>
          <a:stretch/>
        </p:blipFill>
        <p:spPr>
          <a:xfrm>
            <a:off x="3224921" y="2296794"/>
            <a:ext cx="5731510" cy="32740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idx="4294967295" type="body"/>
          </p:nvPr>
        </p:nvSpPr>
        <p:spPr>
          <a:xfrm>
            <a:off x="968188" y="2076450"/>
            <a:ext cx="9385487"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IN">
                <a:latin typeface="Arial"/>
                <a:ea typeface="Arial"/>
                <a:cs typeface="Arial"/>
                <a:sym typeface="Arial"/>
              </a:rPr>
              <a:t>Checking for Outliers</a:t>
            </a:r>
            <a:endParaRPr/>
          </a:p>
        </p:txBody>
      </p:sp>
      <p:pic>
        <p:nvPicPr>
          <p:cNvPr id="241" name="Google Shape;241;p31"/>
          <p:cNvPicPr preferRelativeResize="0"/>
          <p:nvPr/>
        </p:nvPicPr>
        <p:blipFill rotWithShape="1">
          <a:blip r:embed="rId3">
            <a:alphaModFix/>
          </a:blip>
          <a:srcRect b="0" l="0" r="0" t="0"/>
          <a:stretch/>
        </p:blipFill>
        <p:spPr>
          <a:xfrm>
            <a:off x="1214833" y="2486024"/>
            <a:ext cx="5731510" cy="3514725"/>
          </a:xfrm>
          <a:prstGeom prst="rect">
            <a:avLst/>
          </a:prstGeom>
          <a:noFill/>
          <a:ln>
            <a:noFill/>
          </a:ln>
        </p:spPr>
      </p:pic>
      <p:pic>
        <p:nvPicPr>
          <p:cNvPr id="242" name="Google Shape;242;p31"/>
          <p:cNvPicPr preferRelativeResize="0"/>
          <p:nvPr/>
        </p:nvPicPr>
        <p:blipFill rotWithShape="1">
          <a:blip r:embed="rId4">
            <a:alphaModFix/>
          </a:blip>
          <a:srcRect b="0" l="0" r="0" t="0"/>
          <a:stretch/>
        </p:blipFill>
        <p:spPr>
          <a:xfrm>
            <a:off x="6946343" y="2486024"/>
            <a:ext cx="5155461" cy="1337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4294967295" type="body"/>
          </p:nvPr>
        </p:nvSpPr>
        <p:spPr>
          <a:xfrm>
            <a:off x="582706" y="2004733"/>
            <a:ext cx="1035367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980"/>
              <a:buChar char="●"/>
            </a:pPr>
            <a:r>
              <a:rPr lang="en-IN" sz="1400">
                <a:solidFill>
                  <a:schemeClr val="lt1"/>
                </a:solidFill>
                <a:latin typeface="Arial"/>
                <a:ea typeface="Arial"/>
                <a:cs typeface="Arial"/>
                <a:sym typeface="Arial"/>
              </a:rPr>
              <a:t>There are considerable outliers in the columns</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Outliers were removed using IQR method, where data between the quantile range of 0 and 98.5 were retained while the remainder of the data was dropped. The resultant loss of data was 6.44% of the original data.</a:t>
            </a:r>
            <a:endParaRPr/>
          </a:p>
          <a:p>
            <a:pPr indent="-306000" lvl="0" marL="342900" rtl="0" algn="l">
              <a:lnSpc>
                <a:spcPct val="110000"/>
              </a:lnSpc>
              <a:spcBef>
                <a:spcPts val="880"/>
              </a:spcBef>
              <a:spcAft>
                <a:spcPts val="0"/>
              </a:spcAft>
              <a:buSzPts val="980"/>
              <a:buChar char="●"/>
            </a:pPr>
            <a:r>
              <a:rPr lang="en-IN" sz="1400">
                <a:solidFill>
                  <a:schemeClr val="lt1"/>
                </a:solidFill>
                <a:latin typeface="Arial"/>
                <a:ea typeface="Arial"/>
                <a:cs typeface="Arial"/>
                <a:sym typeface="Arial"/>
              </a:rPr>
              <a:t>The total loss of data including the anomalous negative data was 7.72% which is within the acceptable range of 7%-8%</a:t>
            </a:r>
            <a:endParaRPr/>
          </a:p>
          <a:p>
            <a:pPr indent="-306000" lvl="0" marL="342900" rtl="0" algn="l">
              <a:lnSpc>
                <a:spcPct val="110000"/>
              </a:lnSpc>
              <a:spcBef>
                <a:spcPts val="960"/>
              </a:spcBef>
              <a:spcAft>
                <a:spcPts val="0"/>
              </a:spcAft>
              <a:buSzPts val="1260"/>
              <a:buChar char="●"/>
            </a:pPr>
            <a:r>
              <a:rPr b="1" lang="en-IN" sz="1800">
                <a:latin typeface="Arial"/>
                <a:ea typeface="Arial"/>
                <a:cs typeface="Arial"/>
                <a:sym typeface="Arial"/>
              </a:rPr>
              <a:t>Feature Engineering</a:t>
            </a:r>
            <a:endParaRPr sz="1800">
              <a:latin typeface="Calibri"/>
              <a:ea typeface="Calibri"/>
              <a:cs typeface="Calibri"/>
              <a:sym typeface="Calibri"/>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Month and Day Columns were created and populated with data on Month and Date from pdate column in order to better understand the relationships between Feature and Label Columns.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ACKNOWLEDGMENT</a:t>
            </a:r>
            <a:endParaRPr/>
          </a:p>
        </p:txBody>
      </p:sp>
      <p:sp>
        <p:nvSpPr>
          <p:cNvPr id="148" name="Google Shape;148;p1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260"/>
              <a:buChar char="●"/>
            </a:pPr>
            <a:r>
              <a:rPr lang="en-IN" sz="1800">
                <a:latin typeface="Arial"/>
                <a:ea typeface="Arial"/>
                <a:cs typeface="Arial"/>
                <a:sym typeface="Arial"/>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kendari, Indonesia” for providing me with invaluable insights and knowledge of the </a:t>
            </a:r>
            <a:r>
              <a:rPr lang="en-IN" sz="1800">
                <a:latin typeface="Arial"/>
                <a:ea typeface="Arial"/>
                <a:cs typeface="Arial"/>
                <a:sym typeface="Arial"/>
              </a:rPr>
              <a:t>microfinance</a:t>
            </a:r>
            <a:r>
              <a:rPr lang="en-IN" sz="1800">
                <a:latin typeface="Arial"/>
                <a:ea typeface="Arial"/>
                <a:cs typeface="Arial"/>
                <a:sym typeface="Arial"/>
              </a:rPr>
              <a:t> industry and micro credit lending markets and the various ways to identify bad loans and defaulters. </a:t>
            </a:r>
            <a:endParaRPr sz="1800">
              <a:latin typeface="Calibri"/>
              <a:ea typeface="Calibri"/>
              <a:cs typeface="Calibri"/>
              <a:sym typeface="Calibri"/>
            </a:endParaRPr>
          </a:p>
          <a:p>
            <a:pPr indent="0" lvl="0" marL="36900" rtl="0" algn="l">
              <a:lnSpc>
                <a:spcPct val="110000"/>
              </a:lnSpc>
              <a:spcBef>
                <a:spcPts val="1060"/>
              </a:spcBef>
              <a:spcAft>
                <a:spcPts val="0"/>
              </a:spcAft>
              <a:buSzPts val="161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137730" y="3082212"/>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Arial"/>
              <a:buNone/>
            </a:pPr>
            <a:r>
              <a:rPr b="1" lang="en-IN" sz="4800">
                <a:latin typeface="Arial"/>
                <a:ea typeface="Arial"/>
                <a:cs typeface="Arial"/>
                <a:sym typeface="Arial"/>
              </a:rPr>
              <a:t>Interpreting Relationship between Dependent Variable and Independent Variable Columns</a:t>
            </a:r>
            <a:br>
              <a:rPr b="1" lang="en-IN" sz="4800">
                <a:latin typeface="Times New Roman"/>
                <a:ea typeface="Times New Roman"/>
                <a:cs typeface="Times New Roman"/>
                <a:sym typeface="Times New Roman"/>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4"/>
          <p:cNvPicPr preferRelativeResize="0"/>
          <p:nvPr>
            <p:ph idx="1" type="body"/>
          </p:nvPr>
        </p:nvPicPr>
        <p:blipFill rotWithShape="1">
          <a:blip r:embed="rId3">
            <a:alphaModFix/>
          </a:blip>
          <a:srcRect b="0" l="0" r="0" t="0"/>
          <a:stretch/>
        </p:blipFill>
        <p:spPr>
          <a:xfrm>
            <a:off x="2724539" y="66278"/>
            <a:ext cx="6867330" cy="6656605"/>
          </a:xfrm>
          <a:prstGeom prst="rect">
            <a:avLst/>
          </a:prstGeom>
          <a:noFill/>
          <a:ln>
            <a:noFill/>
          </a:ln>
          <a:effectLst>
            <a:outerShdw blurRad="25400">
              <a:srgbClr val="000000">
                <a:alpha val="45882"/>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20000"/>
          </a:bodyPr>
          <a:lstStyle/>
          <a:p>
            <a:pPr indent="-306000" lvl="0" marL="342900" rtl="0" algn="l">
              <a:lnSpc>
                <a:spcPct val="110000"/>
              </a:lnSpc>
              <a:spcBef>
                <a:spcPts val="0"/>
              </a:spcBef>
              <a:spcAft>
                <a:spcPts val="0"/>
              </a:spcAft>
              <a:buSzPts val="1610"/>
              <a:buChar char="●"/>
            </a:pPr>
            <a:r>
              <a:rPr lang="en-IN"/>
              <a:t>From above graphs it can be observed that:</a:t>
            </a:r>
            <a:endParaRPr/>
          </a:p>
          <a:p>
            <a:pPr indent="-270000" lvl="1" marL="720000" rtl="0" algn="l">
              <a:spcBef>
                <a:spcPts val="880"/>
              </a:spcBef>
              <a:spcAft>
                <a:spcPts val="0"/>
              </a:spcAft>
              <a:buSzPts val="980"/>
              <a:buChar char="○"/>
            </a:pPr>
            <a:r>
              <a:rPr lang="en-IN" sz="1400">
                <a:latin typeface="Arial"/>
                <a:ea typeface="Arial"/>
                <a:cs typeface="Arial"/>
                <a:sym typeface="Arial"/>
              </a:rPr>
              <a:t>Columns: maxamnt_loans30,maxamnt_loans90,day, cnt_da_rech30 do not show a strong relation with Label</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 have been on cellular for 550 days and below are more likely to be defaulters</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 spent under 1000 Indonesian Rupiah or less on average over the last 30 days and 90 days are more likely to be defaulters</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whose average main account balance over last 30 days was under 2000 Indonesian Rupiah and under under 2500 Indonesian Rupiah over last 90 days are more likely to be defaulters</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 haven't recharged their main account in over 8 days are highly likely to be defaulters</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 haven't recharged their data account in over 4 days are highly likely to be defaulters</a:t>
            </a:r>
            <a:endParaRPr/>
          </a:p>
          <a:p>
            <a:pPr indent="-270000" lvl="1" marL="720000" rtl="0" algn="l">
              <a:spcBef>
                <a:spcPts val="880"/>
              </a:spcBef>
              <a:spcAft>
                <a:spcPts val="0"/>
              </a:spcAft>
              <a:buSzPts val="980"/>
              <a:buChar char="○"/>
            </a:pPr>
            <a:r>
              <a:rPr lang="en-IN" sz="1400">
                <a:latin typeface="Arial"/>
                <a:ea typeface="Arial"/>
                <a:cs typeface="Arial"/>
                <a:sym typeface="Arial"/>
              </a:rPr>
              <a:t>Clients whose last recharge of main account amounted to under 1500 Indonesian Rupiah are more likely to be defaulters</a:t>
            </a:r>
            <a:endParaRPr/>
          </a:p>
          <a:p>
            <a:pPr indent="-176655" lvl="1" marL="720000" rtl="0" algn="l">
              <a:spcBef>
                <a:spcPts val="1020"/>
              </a:spcBef>
              <a:spcAft>
                <a:spcPts val="0"/>
              </a:spcAft>
              <a:buSzPts val="147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20000"/>
          </a:bodyPr>
          <a:lstStyle/>
          <a:p>
            <a:pPr indent="-306000" lvl="0" marL="342900" rtl="0" algn="l">
              <a:lnSpc>
                <a:spcPct val="110000"/>
              </a:lnSpc>
              <a:spcBef>
                <a:spcPts val="0"/>
              </a:spcBef>
              <a:spcAft>
                <a:spcPts val="0"/>
              </a:spcAft>
              <a:buSzPts val="980"/>
              <a:buChar char="●"/>
            </a:pPr>
            <a:r>
              <a:rPr lang="en-IN" sz="1400">
                <a:latin typeface="Arial"/>
                <a:ea typeface="Arial"/>
                <a:cs typeface="Arial"/>
                <a:sym typeface="Arial"/>
              </a:rPr>
              <a:t>Accounts that were recharged less than 2 times in last 30 days are more likely to be of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Accounts that were recharged less than 2 days in last 30 days are more likely to be of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Clients whose total amount of recharge in main account over last 30 days was under 2000 Indonesian Rupiah are more likely to be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Clients whose Median amount of recharges done in main account over last 30 days at user level was under 1000 Indonesian Rupiah are more likely to be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Clients whose Median of main account balance just before recharge in last 30 days at user level was under 40 Indonesian Rupiah are more likely to be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Clients whose main account was recharged for less than 2 times in last 90 days are more likely to be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Accounts that were recharged less than 2 days in last 90 days are more likely to be of defaulters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Clients whose total amount of recharge in main account over last 90 days 4000 Indonesian Rupiah are more likely to be defaulters</a:t>
            </a:r>
            <a:endParaRPr/>
          </a:p>
          <a:p>
            <a:pPr indent="-243770" lvl="0" marL="342900" rtl="0" algn="l">
              <a:lnSpc>
                <a:spcPct val="110000"/>
              </a:lnSpc>
              <a:spcBef>
                <a:spcPts val="880"/>
              </a:spcBef>
              <a:spcAft>
                <a:spcPts val="0"/>
              </a:spcAft>
              <a:buSzPts val="980"/>
              <a:buNone/>
            </a:pPr>
            <a:r>
              <a:t/>
            </a:r>
            <a:endParaRPr sz="1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050"/>
              <a:buChar char="●"/>
            </a:pPr>
            <a:r>
              <a:rPr lang="en-IN" sz="1500"/>
              <a:t>Clients whose Median of main account balance just before recharge in last 90 days at user level was under 40 Indonesian Rupiah are more likely to be defaulters</a:t>
            </a:r>
            <a:endParaRPr/>
          </a:p>
          <a:p>
            <a:pPr indent="-306000" lvl="0" marL="342900" rtl="0" algn="l">
              <a:lnSpc>
                <a:spcPct val="110000"/>
              </a:lnSpc>
              <a:spcBef>
                <a:spcPts val="900"/>
              </a:spcBef>
              <a:spcAft>
                <a:spcPts val="0"/>
              </a:spcAft>
              <a:buSzPts val="1050"/>
              <a:buChar char="●"/>
            </a:pPr>
            <a:r>
              <a:rPr lang="en-IN" sz="1500"/>
              <a:t>Clients whose Median of main account balance just before recharge in last 90 days at user level was under 40 Indonesian Rupiah are more likely to be defaulters</a:t>
            </a:r>
            <a:endParaRPr/>
          </a:p>
          <a:p>
            <a:pPr indent="-306000" lvl="0" marL="342900" rtl="0" algn="l">
              <a:lnSpc>
                <a:spcPct val="110000"/>
              </a:lnSpc>
              <a:spcBef>
                <a:spcPts val="900"/>
              </a:spcBef>
              <a:spcAft>
                <a:spcPts val="0"/>
              </a:spcAft>
              <a:buSzPts val="1050"/>
              <a:buChar char="●"/>
            </a:pPr>
            <a:r>
              <a:rPr lang="en-IN" sz="1500"/>
              <a:t>Clients who recharged their data account got recharged in last 30 days and 90 days, very few times are more likely to be defaulters</a:t>
            </a:r>
            <a:endParaRPr/>
          </a:p>
          <a:p>
            <a:pPr indent="-306000" lvl="0" marL="342900" rtl="0" algn="l">
              <a:lnSpc>
                <a:spcPct val="110000"/>
              </a:lnSpc>
              <a:spcBef>
                <a:spcPts val="900"/>
              </a:spcBef>
              <a:spcAft>
                <a:spcPts val="0"/>
              </a:spcAft>
              <a:buSzPts val="1050"/>
              <a:buChar char="●"/>
            </a:pPr>
            <a:r>
              <a:rPr lang="en-IN" sz="1500"/>
              <a:t>Clients who took more loans in total in last 30 days and 90 days, had a higher median and maximum amount of loans paid them off successfully.</a:t>
            </a:r>
            <a:endParaRPr/>
          </a:p>
          <a:p>
            <a:pPr indent="-306000" lvl="0" marL="342900" rtl="0" algn="l">
              <a:lnSpc>
                <a:spcPct val="110000"/>
              </a:lnSpc>
              <a:spcBef>
                <a:spcPts val="900"/>
              </a:spcBef>
              <a:spcAft>
                <a:spcPts val="0"/>
              </a:spcAft>
              <a:buSzPts val="1050"/>
              <a:buChar char="●"/>
            </a:pPr>
            <a:r>
              <a:rPr lang="en-IN" sz="1500"/>
              <a:t>Clients with average payback time lower than 2 days in last 30 days and under 3 days are more likely to be defaulters</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919119" y="2671665"/>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Finding Correlation</a:t>
            </a:r>
            <a:br>
              <a:rPr lang="en-I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9"/>
          <p:cNvPicPr preferRelativeResize="0"/>
          <p:nvPr/>
        </p:nvPicPr>
        <p:blipFill rotWithShape="1">
          <a:blip r:embed="rId3">
            <a:alphaModFix/>
          </a:blip>
          <a:srcRect b="0" l="0" r="0" t="0"/>
          <a:stretch/>
        </p:blipFill>
        <p:spPr>
          <a:xfrm>
            <a:off x="3107094" y="20399"/>
            <a:ext cx="6242180" cy="6837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idx="4294967295" type="body"/>
          </p:nvPr>
        </p:nvSpPr>
        <p:spPr>
          <a:xfrm>
            <a:off x="466164" y="2013697"/>
            <a:ext cx="1035367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IN">
                <a:latin typeface="Arial"/>
                <a:ea typeface="Arial"/>
                <a:cs typeface="Arial"/>
                <a:sym typeface="Arial"/>
              </a:rPr>
              <a:t>Columns: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daily_decr30,daily_decr90,last_rech_date_da,cnt_da_rech30,cnt_da_rech90,cnt_loans30,amnt_loans30,cnt_loans90,amnt_loans90,maxamnt_loans30,maxamnt_loans90 are highly correlated with each other.</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1"/>
          <p:cNvPicPr preferRelativeResize="0"/>
          <p:nvPr/>
        </p:nvPicPr>
        <p:blipFill rotWithShape="1">
          <a:blip r:embed="rId3">
            <a:alphaModFix/>
          </a:blip>
          <a:srcRect b="0" l="0" r="0" t="0"/>
          <a:stretch/>
        </p:blipFill>
        <p:spPr>
          <a:xfrm>
            <a:off x="941713" y="685799"/>
            <a:ext cx="10308573" cy="5486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980"/>
              <a:buChar char="●"/>
            </a:pPr>
            <a:r>
              <a:rPr lang="en-IN" sz="1400">
                <a:latin typeface="Arial"/>
                <a:ea typeface="Arial"/>
                <a:cs typeface="Arial"/>
                <a:sym typeface="Arial"/>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INTRODUCTION</a:t>
            </a:r>
            <a:endParaRPr/>
          </a:p>
        </p:txBody>
      </p:sp>
      <p:sp>
        <p:nvSpPr>
          <p:cNvPr id="154" name="Google Shape;154;p1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70000" lnSpcReduction="10000"/>
          </a:bodyPr>
          <a:lstStyle/>
          <a:p>
            <a:pPr indent="0" lvl="0" marL="0" rtl="0" algn="l">
              <a:lnSpc>
                <a:spcPct val="107000"/>
              </a:lnSpc>
              <a:spcBef>
                <a:spcPts val="0"/>
              </a:spcBef>
              <a:spcAft>
                <a:spcPts val="0"/>
              </a:spcAft>
              <a:buSzPct val="70000"/>
              <a:buNone/>
            </a:pPr>
            <a:r>
              <a:rPr lang="en-IN" sz="2400">
                <a:latin typeface="Arial"/>
                <a:ea typeface="Arial"/>
                <a:cs typeface="Arial"/>
                <a:sym typeface="Arial"/>
              </a:rPr>
              <a:t>Business Problem Framing</a:t>
            </a:r>
            <a:endParaRPr/>
          </a:p>
          <a:p>
            <a:pPr indent="-336899" lvl="0" marL="342900" rtl="0" algn="l">
              <a:lnSpc>
                <a:spcPct val="107000"/>
              </a:lnSpc>
              <a:spcBef>
                <a:spcPts val="1079"/>
              </a:spcBef>
              <a:spcAft>
                <a:spcPts val="0"/>
              </a:spcAft>
              <a:buSzPct val="70000"/>
              <a:buFont typeface="Noto Sans Symbols"/>
              <a:buChar char="∙"/>
            </a:pPr>
            <a:r>
              <a:rPr lang="en-IN" sz="1800">
                <a:latin typeface="Arial"/>
                <a:ea typeface="Arial"/>
                <a:cs typeface="Arial"/>
                <a:sym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a:p>
          <a:p>
            <a:pPr indent="-336899" lvl="0" marL="342900" rtl="0" algn="l">
              <a:lnSpc>
                <a:spcPct val="107000"/>
              </a:lnSpc>
              <a:spcBef>
                <a:spcPts val="879"/>
              </a:spcBef>
              <a:spcAft>
                <a:spcPts val="0"/>
              </a:spcAft>
              <a:buSzPct val="70000"/>
              <a:buFont typeface="Noto Sans Symbols"/>
              <a:buChar char="∙"/>
            </a:pPr>
            <a:r>
              <a:rPr lang="en-IN" sz="1800">
                <a:latin typeface="Arial"/>
                <a:ea typeface="Arial"/>
                <a:cs typeface="Arial"/>
                <a:sym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a:p>
          <a:p>
            <a:pPr indent="-336899" lvl="0" marL="342900" rtl="0" algn="l">
              <a:lnSpc>
                <a:spcPct val="107000"/>
              </a:lnSpc>
              <a:spcBef>
                <a:spcPts val="879"/>
              </a:spcBef>
              <a:spcAft>
                <a:spcPts val="0"/>
              </a:spcAft>
              <a:buSzPct val="70000"/>
              <a:buFont typeface="Noto Sans Symbols"/>
              <a:buChar char="∙"/>
            </a:pPr>
            <a:r>
              <a:rPr lang="en-IN" sz="1800">
                <a:latin typeface="Arial"/>
                <a:ea typeface="Arial"/>
                <a:cs typeface="Arial"/>
                <a:sym typeface="Arial"/>
              </a:rPr>
              <a:t>Today, microfinance is widely accepted as a poverty-reduction tool, representing $70 billion in outstanding loans and a global outreach of 200 million clients.</a:t>
            </a:r>
            <a:endParaRPr/>
          </a:p>
          <a:p>
            <a:pPr indent="-336899" lvl="0" marL="342900" rtl="0" algn="l">
              <a:lnSpc>
                <a:spcPct val="107000"/>
              </a:lnSpc>
              <a:spcBef>
                <a:spcPts val="879"/>
              </a:spcBef>
              <a:spcAft>
                <a:spcPts val="0"/>
              </a:spcAft>
              <a:buSzPct val="70000"/>
              <a:buFont typeface="Noto Sans Symbols"/>
              <a:buChar char="∙"/>
            </a:pPr>
            <a:r>
              <a:rPr lang="en-IN" sz="1800">
                <a:latin typeface="Arial"/>
                <a:ea typeface="Arial"/>
                <a:cs typeface="Arial"/>
                <a:sym typeface="Aria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a:p>
          <a:p>
            <a:pPr indent="-237521" lvl="0" marL="285750" rtl="0" algn="l">
              <a:lnSpc>
                <a:spcPct val="107000"/>
              </a:lnSpc>
              <a:spcBef>
                <a:spcPts val="1017"/>
              </a:spcBef>
              <a:spcAft>
                <a:spcPts val="0"/>
              </a:spcAft>
              <a:buSzPct val="70000"/>
              <a:buNone/>
            </a:pPr>
            <a:r>
              <a:t/>
            </a:r>
            <a:endParaRPr sz="1400">
              <a:latin typeface="Arial"/>
              <a:ea typeface="Arial"/>
              <a:cs typeface="Arial"/>
              <a:sym typeface="Arial"/>
            </a:endParaRPr>
          </a:p>
          <a:p>
            <a:pPr indent="-226790" lvl="0" marL="342900" rtl="0" algn="l">
              <a:lnSpc>
                <a:spcPct val="110000"/>
              </a:lnSpc>
              <a:spcBef>
                <a:spcPts val="1156"/>
              </a:spcBef>
              <a:spcAft>
                <a:spcPts val="0"/>
              </a:spcAft>
              <a:buSzPct val="94705"/>
              <a:buNone/>
            </a:pPr>
            <a:r>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Model/s Development and Evaluation </a:t>
            </a:r>
            <a:endParaRPr/>
          </a:p>
        </p:txBody>
      </p:sp>
      <p:sp>
        <p:nvSpPr>
          <p:cNvPr id="303" name="Google Shape;303;p4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IN">
                <a:latin typeface="Arial"/>
                <a:ea typeface="Arial"/>
                <a:cs typeface="Arial"/>
                <a:sym typeface="Arial"/>
              </a:rPr>
              <a:t>Feature Selection</a:t>
            </a:r>
            <a:endParaRPr/>
          </a:p>
          <a:p>
            <a:pPr indent="-270000" lvl="1" marL="720000" rtl="0" algn="l">
              <a:spcBef>
                <a:spcPts val="880"/>
              </a:spcBef>
              <a:spcAft>
                <a:spcPts val="0"/>
              </a:spcAft>
              <a:buSzPts val="980"/>
              <a:buChar char="○"/>
            </a:pPr>
            <a:r>
              <a:rPr lang="en-IN" sz="1400">
                <a:latin typeface="Arial"/>
                <a:ea typeface="Arial"/>
                <a:cs typeface="Arial"/>
                <a:sym typeface="Arial"/>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endParaRPr/>
          </a:p>
          <a:p>
            <a:pPr indent="-270000" lvl="1" marL="720000" rtl="0" algn="l">
              <a:spcBef>
                <a:spcPts val="880"/>
              </a:spcBef>
              <a:spcAft>
                <a:spcPts val="0"/>
              </a:spcAft>
              <a:buSzPts val="980"/>
              <a:buChar char="○"/>
            </a:pPr>
            <a:r>
              <a:rPr lang="en-IN" sz="1400">
                <a:latin typeface="Arial"/>
                <a:ea typeface="Arial"/>
                <a:cs typeface="Arial"/>
                <a:sym typeface="Arial"/>
              </a:rPr>
              <a:t>Using SelectKBest and f_classif for measuring the respective ANOVA f-score values of the columns, the best features were selected. Using StandardScaler, the features were scaled by resizing the distribution values so that mean of the observed values in each feature column is 0 and standard deviation is 1. </a:t>
            </a:r>
            <a:endParaRPr/>
          </a:p>
          <a:p>
            <a:pPr indent="-270000" lvl="1" marL="720000" rtl="0" algn="l">
              <a:spcBef>
                <a:spcPts val="880"/>
              </a:spcBef>
              <a:spcAft>
                <a:spcPts val="0"/>
              </a:spcAft>
              <a:buSzPts val="980"/>
              <a:buChar char="○"/>
            </a:pPr>
            <a:r>
              <a:rPr lang="en-IN" sz="1400">
                <a:latin typeface="Arial"/>
                <a:ea typeface="Arial"/>
                <a:cs typeface="Arial"/>
                <a:sym typeface="Arial"/>
              </a:rPr>
              <a:t>Columns: 'daily_decr30','cnt_loans30','Day','cnt_da_rech30','amnt_loans30','maxamnt_loans30','cnt_loans90' were dropped, so as to only retain the best features.</a:t>
            </a:r>
            <a:endParaRPr/>
          </a:p>
          <a:p>
            <a:pPr indent="-207769" lvl="1" marL="720000" rtl="0" algn="l">
              <a:spcBef>
                <a:spcPts val="880"/>
              </a:spcBef>
              <a:spcAft>
                <a:spcPts val="0"/>
              </a:spcAft>
              <a:buSzPts val="980"/>
              <a:buNone/>
            </a:pPr>
            <a:r>
              <a:t/>
            </a:r>
            <a:endParaRPr sz="1400">
              <a:latin typeface="Arial"/>
              <a:ea typeface="Arial"/>
              <a:cs typeface="Arial"/>
              <a:sym typeface="Arial"/>
            </a:endParaRPr>
          </a:p>
          <a:p>
            <a:pPr indent="-203764" lvl="0" marL="342900" rtl="0" algn="l">
              <a:lnSpc>
                <a:spcPct val="110000"/>
              </a:lnSpc>
              <a:spcBef>
                <a:spcPts val="10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4"/>
          <p:cNvPicPr preferRelativeResize="0"/>
          <p:nvPr/>
        </p:nvPicPr>
        <p:blipFill rotWithShape="1">
          <a:blip r:embed="rId3">
            <a:alphaModFix/>
          </a:blip>
          <a:srcRect b="0" l="0" r="0" t="0"/>
          <a:stretch/>
        </p:blipFill>
        <p:spPr>
          <a:xfrm>
            <a:off x="4137642" y="562641"/>
            <a:ext cx="3634758" cy="58869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idx="4294967295" type="body"/>
          </p:nvPr>
        </p:nvSpPr>
        <p:spPr>
          <a:xfrm>
            <a:off x="1174376" y="2076450"/>
            <a:ext cx="9179299"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203764" lvl="0" marL="342900" rtl="0" algn="l">
              <a:lnSpc>
                <a:spcPct val="110000"/>
              </a:lnSpc>
              <a:spcBef>
                <a:spcPts val="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Classes of the target column were then balanced using the SMOTE technique.</a:t>
            </a:r>
            <a:endParaRPr/>
          </a:p>
          <a:p>
            <a:pPr indent="0" lvl="0" marL="36900" rtl="0" algn="l">
              <a:lnSpc>
                <a:spcPct val="110000"/>
              </a:lnSpc>
              <a:spcBef>
                <a:spcPts val="1060"/>
              </a:spcBef>
              <a:spcAft>
                <a:spcPts val="0"/>
              </a:spcAft>
              <a:buSzPts val="1610"/>
              <a:buNone/>
            </a:pPr>
            <a:r>
              <a:t/>
            </a:r>
            <a:endParaRPr/>
          </a:p>
        </p:txBody>
      </p:sp>
      <p:pic>
        <p:nvPicPr>
          <p:cNvPr id="314" name="Google Shape;314;p45"/>
          <p:cNvPicPr preferRelativeResize="0"/>
          <p:nvPr/>
        </p:nvPicPr>
        <p:blipFill rotWithShape="1">
          <a:blip r:embed="rId3">
            <a:alphaModFix/>
          </a:blip>
          <a:srcRect b="0" l="0" r="0" t="0"/>
          <a:stretch/>
        </p:blipFill>
        <p:spPr>
          <a:xfrm>
            <a:off x="2567306" y="2154198"/>
            <a:ext cx="6787693" cy="13821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Train-Test Split and Best Random State</a:t>
            </a:r>
            <a:endParaRPr/>
          </a:p>
        </p:txBody>
      </p:sp>
      <p:sp>
        <p:nvSpPr>
          <p:cNvPr id="320" name="Google Shape;320;p4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260"/>
              <a:buChar char="●"/>
            </a:pPr>
            <a:r>
              <a:rPr lang="en-IN" sz="1800">
                <a:latin typeface="Arial"/>
                <a:ea typeface="Arial"/>
                <a:cs typeface="Arial"/>
                <a:sym typeface="Arial"/>
              </a:rPr>
              <a:t>From sklearn.model_selection’s train_test_split, the data was divided into train and test data. Training data comprised 69% of total data whereas test data comprised 31% based on the best random state that would result in best model accuracy.  The best random state was found to be 81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idx="4294967295" type="body"/>
          </p:nvPr>
        </p:nvSpPr>
        <p:spPr>
          <a:xfrm>
            <a:off x="609600" y="2076450"/>
            <a:ext cx="11008659"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260"/>
              <a:buNone/>
            </a:pPr>
            <a:r>
              <a:rPr lang="en-IN" sz="1800" u="sng">
                <a:latin typeface="Arial"/>
                <a:ea typeface="Arial"/>
                <a:cs typeface="Arial"/>
                <a:sym typeface="Arial"/>
              </a:rPr>
              <a:t>The model algorithms used were as follows:</a:t>
            </a:r>
            <a:endParaRPr sz="1800">
              <a:latin typeface="Calibri"/>
              <a:ea typeface="Calibri"/>
              <a:cs typeface="Calibri"/>
              <a:sym typeface="Calibri"/>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DecisionTree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a:p>
          <a:p>
            <a:pPr indent="-243770" lvl="0" marL="342900" rtl="0" algn="l">
              <a:lnSpc>
                <a:spcPct val="110000"/>
              </a:lnSpc>
              <a:spcBef>
                <a:spcPts val="880"/>
              </a:spcBef>
              <a:spcAft>
                <a:spcPts val="0"/>
              </a:spcAft>
              <a:buSzPts val="980"/>
              <a:buNone/>
            </a:pPr>
            <a:r>
              <a:t/>
            </a:r>
            <a:endParaRPr sz="1400">
              <a:latin typeface="Arial"/>
              <a:ea typeface="Arial"/>
              <a:cs typeface="Arial"/>
              <a:sym typeface="Arial"/>
            </a:endParaRPr>
          </a:p>
          <a:p>
            <a:pPr indent="-243770" lvl="0" marL="342900" rtl="0" algn="l">
              <a:lnSpc>
                <a:spcPct val="110000"/>
              </a:lnSpc>
              <a:spcBef>
                <a:spcPts val="880"/>
              </a:spcBef>
              <a:spcAft>
                <a:spcPts val="0"/>
              </a:spcAft>
              <a:buSzPts val="980"/>
              <a:buNone/>
            </a:pPr>
            <a:r>
              <a:t/>
            </a:r>
            <a:endParaRPr sz="1400">
              <a:latin typeface="Arial"/>
              <a:ea typeface="Arial"/>
              <a:cs typeface="Arial"/>
              <a:sym typeface="Arial"/>
            </a:endParaRPr>
          </a:p>
          <a:p>
            <a:pPr indent="0" lvl="0" marL="36900" rtl="0" algn="l">
              <a:lnSpc>
                <a:spcPct val="110000"/>
              </a:lnSpc>
              <a:spcBef>
                <a:spcPts val="1060"/>
              </a:spcBef>
              <a:spcAft>
                <a:spcPts val="0"/>
              </a:spcAft>
              <a:buSzPts val="161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idx="4294967295" type="body"/>
          </p:nvPr>
        </p:nvSpPr>
        <p:spPr>
          <a:xfrm>
            <a:off x="493058" y="1613647"/>
            <a:ext cx="10963835" cy="4724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980"/>
              <a:buChar char="●"/>
            </a:pPr>
            <a:r>
              <a:rPr lang="en-IN" sz="1400">
                <a:latin typeface="Arial"/>
                <a:ea typeface="Arial"/>
                <a:cs typeface="Arial"/>
                <a:sym typeface="Arial"/>
              </a:rPr>
              <a:t>XGBClassifier: XGBoost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RandomForestClassifier: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AdaBoost Classifier: The basis of this algorithm is the </a:t>
            </a:r>
            <a:r>
              <a:rPr lang="en-IN" sz="1400">
                <a:solidFill>
                  <a:schemeClr val="lt1"/>
                </a:solidFill>
                <a:latin typeface="Arial"/>
                <a:ea typeface="Arial"/>
                <a:cs typeface="Arial"/>
                <a:sym typeface="Arial"/>
              </a:rPr>
              <a:t>boosting</a:t>
            </a:r>
            <a:r>
              <a:rPr lang="en-IN" sz="1400">
                <a:latin typeface="Arial"/>
                <a:ea typeface="Arial"/>
                <a:cs typeface="Arial"/>
                <a:sym typeface="Arial"/>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a:p>
          <a:p>
            <a:pPr indent="0" lvl="0" marL="36900" rtl="0" algn="l">
              <a:lnSpc>
                <a:spcPct val="110000"/>
              </a:lnSpc>
              <a:spcBef>
                <a:spcPts val="880"/>
              </a:spcBef>
              <a:spcAft>
                <a:spcPts val="0"/>
              </a:spcAft>
              <a:buSzPts val="980"/>
              <a:buNone/>
            </a:pPr>
            <a:r>
              <a:t/>
            </a:r>
            <a:endParaRPr sz="1400">
              <a:latin typeface="Arial"/>
              <a:ea typeface="Arial"/>
              <a:cs typeface="Arial"/>
              <a:sym typeface="Arial"/>
            </a:endParaRPr>
          </a:p>
          <a:p>
            <a:pPr indent="-243770" lvl="0" marL="342900" rtl="0" algn="l">
              <a:lnSpc>
                <a:spcPct val="110000"/>
              </a:lnSpc>
              <a:spcBef>
                <a:spcPts val="880"/>
              </a:spcBef>
              <a:spcAft>
                <a:spcPts val="0"/>
              </a:spcAft>
              <a:buSzPts val="98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idx="4294967295" type="body"/>
          </p:nvPr>
        </p:nvSpPr>
        <p:spPr>
          <a:xfrm>
            <a:off x="3137647" y="2076450"/>
            <a:ext cx="7216028"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400"/>
              <a:buChar char="●"/>
            </a:pPr>
            <a:r>
              <a:rPr lang="en-IN" sz="2000">
                <a:latin typeface="Arial"/>
                <a:ea typeface="Arial"/>
                <a:cs typeface="Arial"/>
                <a:sym typeface="Arial"/>
              </a:rPr>
              <a:t>Training the Models</a:t>
            </a:r>
            <a:endParaRPr/>
          </a:p>
          <a:p>
            <a:pPr indent="-217100" lvl="0" marL="342900" rtl="0" algn="l">
              <a:lnSpc>
                <a:spcPct val="110000"/>
              </a:lnSpc>
              <a:spcBef>
                <a:spcPts val="1000"/>
              </a:spcBef>
              <a:spcAft>
                <a:spcPts val="0"/>
              </a:spcAft>
              <a:buSzPts val="1400"/>
              <a:buNone/>
            </a:pPr>
            <a:r>
              <a:t/>
            </a:r>
            <a:endParaRPr sz="2000">
              <a:latin typeface="Arial"/>
              <a:ea typeface="Arial"/>
              <a:cs typeface="Arial"/>
              <a:sym typeface="Arial"/>
            </a:endParaRPr>
          </a:p>
          <a:p>
            <a:pPr indent="-217100" lvl="0" marL="342900" rtl="0" algn="l">
              <a:lnSpc>
                <a:spcPct val="110000"/>
              </a:lnSpc>
              <a:spcBef>
                <a:spcPts val="1000"/>
              </a:spcBef>
              <a:spcAft>
                <a:spcPts val="0"/>
              </a:spcAft>
              <a:buSzPts val="1400"/>
              <a:buNone/>
            </a:pPr>
            <a:r>
              <a:t/>
            </a:r>
            <a:endParaRPr sz="2000">
              <a:latin typeface="Arial"/>
              <a:ea typeface="Arial"/>
              <a:cs typeface="Arial"/>
              <a:sym typeface="Arial"/>
            </a:endParaRPr>
          </a:p>
        </p:txBody>
      </p:sp>
      <p:pic>
        <p:nvPicPr>
          <p:cNvPr id="336" name="Google Shape;336;p49"/>
          <p:cNvPicPr preferRelativeResize="0"/>
          <p:nvPr/>
        </p:nvPicPr>
        <p:blipFill rotWithShape="1">
          <a:blip r:embed="rId3">
            <a:alphaModFix/>
          </a:blip>
          <a:srcRect b="0" l="0" r="0" t="0"/>
          <a:stretch/>
        </p:blipFill>
        <p:spPr>
          <a:xfrm>
            <a:off x="3396343" y="2618596"/>
            <a:ext cx="5141167" cy="34485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idx="4294967295" type="body"/>
          </p:nvPr>
        </p:nvSpPr>
        <p:spPr>
          <a:xfrm>
            <a:off x="466164" y="2076450"/>
            <a:ext cx="10739717"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IN">
                <a:latin typeface="Arial"/>
                <a:ea typeface="Arial"/>
                <a:cs typeface="Arial"/>
                <a:sym typeface="Arial"/>
              </a:rPr>
              <a:t>Analyzing Accuracy of The Models</a:t>
            </a:r>
            <a:endParaRPr/>
          </a:p>
          <a:p>
            <a:pPr indent="-306000" lvl="0" marL="342900" rtl="0" algn="l">
              <a:lnSpc>
                <a:spcPct val="107000"/>
              </a:lnSpc>
              <a:spcBef>
                <a:spcPts val="880"/>
              </a:spcBef>
              <a:spcAft>
                <a:spcPts val="0"/>
              </a:spcAft>
              <a:buSzPts val="980"/>
              <a:buChar char="●"/>
            </a:pPr>
            <a:r>
              <a:rPr lang="en-IN" sz="1400">
                <a:latin typeface="Arial"/>
                <a:ea typeface="Arial"/>
                <a:cs typeface="Arial"/>
                <a:sym typeface="Arial"/>
              </a:rPr>
              <a:t>Classification Report consisting of Precision,Recall, Support and F1-score were the metrics used to evaluate the Model Performance.</a:t>
            </a:r>
            <a:endParaRPr/>
          </a:p>
          <a:p>
            <a:pPr indent="-306000" lvl="0" marL="342900" rtl="0" algn="l">
              <a:lnSpc>
                <a:spcPct val="107000"/>
              </a:lnSpc>
              <a:spcBef>
                <a:spcPts val="1080"/>
              </a:spcBef>
              <a:spcAft>
                <a:spcPts val="0"/>
              </a:spcAft>
              <a:buSzPts val="980"/>
              <a:buChar char="●"/>
            </a:pPr>
            <a:r>
              <a:rPr lang="en-IN" sz="1400">
                <a:latin typeface="Arial"/>
                <a:ea typeface="Arial"/>
                <a:cs typeface="Arial"/>
                <a:sym typeface="Arial"/>
              </a:rPr>
              <a:t>Precision is defined as the ratio of true positives to the sum of true and false positives.Recall is defined as the ratio of true positives to the sum of true positives and false negatives.The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a:p>
          <a:p>
            <a:pPr indent="-203764" lvl="0" marL="342900" rtl="0" algn="l">
              <a:lnSpc>
                <a:spcPct val="110000"/>
              </a:lnSpc>
              <a:spcBef>
                <a:spcPts val="12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1"/>
          <p:cNvPicPr preferRelativeResize="0"/>
          <p:nvPr/>
        </p:nvPicPr>
        <p:blipFill rotWithShape="1">
          <a:blip r:embed="rId3">
            <a:alphaModFix/>
          </a:blip>
          <a:srcRect b="0" l="0" r="0" t="0"/>
          <a:stretch/>
        </p:blipFill>
        <p:spPr>
          <a:xfrm>
            <a:off x="985738" y="2143150"/>
            <a:ext cx="3541618" cy="3117453"/>
          </a:xfrm>
          <a:prstGeom prst="rect">
            <a:avLst/>
          </a:prstGeom>
          <a:noFill/>
          <a:ln>
            <a:noFill/>
          </a:ln>
        </p:spPr>
      </p:pic>
      <p:pic>
        <p:nvPicPr>
          <p:cNvPr id="347" name="Google Shape;347;p51"/>
          <p:cNvPicPr preferRelativeResize="0"/>
          <p:nvPr/>
        </p:nvPicPr>
        <p:blipFill rotWithShape="1">
          <a:blip r:embed="rId4">
            <a:alphaModFix/>
          </a:blip>
          <a:srcRect b="0" l="0" r="0" t="0"/>
          <a:stretch/>
        </p:blipFill>
        <p:spPr>
          <a:xfrm>
            <a:off x="4527356" y="2143151"/>
            <a:ext cx="3465858" cy="3117452"/>
          </a:xfrm>
          <a:prstGeom prst="rect">
            <a:avLst/>
          </a:prstGeom>
          <a:noFill/>
          <a:ln>
            <a:noFill/>
          </a:ln>
        </p:spPr>
      </p:pic>
      <p:pic>
        <p:nvPicPr>
          <p:cNvPr id="348" name="Google Shape;348;p51"/>
          <p:cNvPicPr preferRelativeResize="0"/>
          <p:nvPr/>
        </p:nvPicPr>
        <p:blipFill rotWithShape="1">
          <a:blip r:embed="rId5">
            <a:alphaModFix/>
          </a:blip>
          <a:srcRect b="0" l="0" r="0" t="0"/>
          <a:stretch/>
        </p:blipFill>
        <p:spPr>
          <a:xfrm>
            <a:off x="7993214" y="2140461"/>
            <a:ext cx="3398529" cy="312014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2"/>
          <p:cNvPicPr preferRelativeResize="0"/>
          <p:nvPr/>
        </p:nvPicPr>
        <p:blipFill rotWithShape="1">
          <a:blip r:embed="rId3">
            <a:alphaModFix/>
          </a:blip>
          <a:srcRect b="0" l="0" r="0" t="0"/>
          <a:stretch/>
        </p:blipFill>
        <p:spPr>
          <a:xfrm>
            <a:off x="1740049" y="2139630"/>
            <a:ext cx="3729355" cy="3588385"/>
          </a:xfrm>
          <a:prstGeom prst="rect">
            <a:avLst/>
          </a:prstGeom>
          <a:noFill/>
          <a:ln>
            <a:noFill/>
          </a:ln>
        </p:spPr>
      </p:pic>
      <p:pic>
        <p:nvPicPr>
          <p:cNvPr id="354" name="Google Shape;354;p52"/>
          <p:cNvPicPr preferRelativeResize="0"/>
          <p:nvPr/>
        </p:nvPicPr>
        <p:blipFill rotWithShape="1">
          <a:blip r:embed="rId4">
            <a:alphaModFix/>
          </a:blip>
          <a:srcRect b="0" l="0" r="0" t="0"/>
          <a:stretch/>
        </p:blipFill>
        <p:spPr>
          <a:xfrm>
            <a:off x="5469404" y="2139630"/>
            <a:ext cx="4000496" cy="35883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07000"/>
              </a:lnSpc>
              <a:spcBef>
                <a:spcPts val="0"/>
              </a:spcBef>
              <a:spcAft>
                <a:spcPts val="0"/>
              </a:spcAft>
              <a:buSzPts val="1680"/>
              <a:buNone/>
            </a:pPr>
            <a:r>
              <a:rPr lang="en-IN" sz="2400">
                <a:latin typeface="Arial"/>
                <a:ea typeface="Arial"/>
                <a:cs typeface="Arial"/>
                <a:sym typeface="Arial"/>
              </a:rPr>
              <a:t>Conceptual Background of the Domain Problem</a:t>
            </a:r>
            <a:endParaRPr sz="1400">
              <a:latin typeface="Arial"/>
              <a:ea typeface="Arial"/>
              <a:cs typeface="Arial"/>
              <a:sym typeface="Arial"/>
            </a:endParaRPr>
          </a:p>
          <a:p>
            <a:pPr indent="-306000" lvl="0" marL="457200" rtl="0" algn="l">
              <a:lnSpc>
                <a:spcPct val="107000"/>
              </a:lnSpc>
              <a:spcBef>
                <a:spcPts val="1080"/>
              </a:spcBef>
              <a:spcAft>
                <a:spcPts val="0"/>
              </a:spcAft>
              <a:buSzPts val="980"/>
              <a:buChar char="●"/>
            </a:pPr>
            <a:r>
              <a:rPr lang="en-IN" sz="1400">
                <a:latin typeface="Arial"/>
                <a:ea typeface="Arial"/>
                <a:cs typeface="Arial"/>
                <a:sym typeface="Arial"/>
              </a:rPr>
              <a:t>Predictive modelling, Classification algorithms are some of the machine learning techniques used for predicting defaulters.</a:t>
            </a:r>
            <a:endParaRPr/>
          </a:p>
          <a:p>
            <a:pPr indent="-306000" lvl="0" marL="457200" rtl="0" algn="l">
              <a:lnSpc>
                <a:spcPct val="107000"/>
              </a:lnSpc>
              <a:spcBef>
                <a:spcPts val="1080"/>
              </a:spcBef>
              <a:spcAft>
                <a:spcPts val="0"/>
              </a:spcAft>
              <a:buSzPts val="980"/>
              <a:buChar char="●"/>
            </a:pPr>
            <a:r>
              <a:rPr lang="en-IN" sz="1400">
                <a:latin typeface="Arial"/>
                <a:ea typeface="Arial"/>
                <a:cs typeface="Arial"/>
                <a:sym typeface="Arial"/>
              </a:rPr>
              <a:t>Identifying various credit risks, historical data on Client’s financial background and activities on the micro credit platform are crucial for working on the project. </a:t>
            </a:r>
            <a:endParaRPr/>
          </a:p>
          <a:p>
            <a:pPr indent="-203764" lvl="0" marL="342900" rtl="0" algn="l">
              <a:lnSpc>
                <a:spcPct val="110000"/>
              </a:lnSpc>
              <a:spcBef>
                <a:spcPts val="12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idx="4294967295" type="body"/>
          </p:nvPr>
        </p:nvSpPr>
        <p:spPr>
          <a:xfrm>
            <a:off x="672352" y="2076450"/>
            <a:ext cx="989703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400"/>
              <a:buNone/>
            </a:pPr>
            <a:r>
              <a:rPr b="1" lang="en-IN" sz="2000">
                <a:latin typeface="Arial"/>
                <a:ea typeface="Arial"/>
                <a:cs typeface="Arial"/>
                <a:sym typeface="Arial"/>
              </a:rPr>
              <a:t>Model Cross Validation</a:t>
            </a:r>
            <a:endParaRPr sz="2000">
              <a:latin typeface="Arial"/>
              <a:ea typeface="Arial"/>
              <a:cs typeface="Arial"/>
              <a:sym typeface="Arial"/>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Cross validation is a technique for assessing how the statistical analysis generalises to an independent data set.It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Based on comparing Accuracy Score results, with Cross Validation results, it is determined that Random Forest Classifiers is the best model.</a:t>
            </a:r>
            <a:endParaRPr sz="1400">
              <a:latin typeface="Arial"/>
              <a:ea typeface="Arial"/>
              <a:cs typeface="Arial"/>
              <a:sym typeface="Arial"/>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4"/>
          <p:cNvPicPr preferRelativeResize="0"/>
          <p:nvPr/>
        </p:nvPicPr>
        <p:blipFill rotWithShape="1">
          <a:blip r:embed="rId3">
            <a:alphaModFix/>
          </a:blip>
          <a:srcRect b="0" l="0" r="0" t="0"/>
          <a:stretch/>
        </p:blipFill>
        <p:spPr>
          <a:xfrm>
            <a:off x="3699250" y="410547"/>
            <a:ext cx="4294685" cy="4013822"/>
          </a:xfrm>
          <a:prstGeom prst="rect">
            <a:avLst/>
          </a:prstGeom>
          <a:noFill/>
          <a:ln>
            <a:noFill/>
          </a:ln>
        </p:spPr>
      </p:pic>
      <p:pic>
        <p:nvPicPr>
          <p:cNvPr id="365" name="Google Shape;365;p54"/>
          <p:cNvPicPr preferRelativeResize="0"/>
          <p:nvPr/>
        </p:nvPicPr>
        <p:blipFill rotWithShape="1">
          <a:blip r:embed="rId4">
            <a:alphaModFix/>
          </a:blip>
          <a:srcRect b="0" l="0" r="0" t="0"/>
          <a:stretch/>
        </p:blipFill>
        <p:spPr>
          <a:xfrm>
            <a:off x="3699249" y="4424368"/>
            <a:ext cx="4294685" cy="16149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idx="4294967295" type="body"/>
          </p:nvPr>
        </p:nvSpPr>
        <p:spPr>
          <a:xfrm>
            <a:off x="919162" y="2040592"/>
            <a:ext cx="1035367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IN"/>
              <a:t>ROC AUC Scores</a:t>
            </a:r>
            <a:endParaRPr/>
          </a:p>
          <a:p>
            <a:pPr indent="-306000" lvl="0" marL="342900" rtl="0" algn="l">
              <a:lnSpc>
                <a:spcPct val="110000"/>
              </a:lnSpc>
              <a:spcBef>
                <a:spcPts val="920"/>
              </a:spcBef>
              <a:spcAft>
                <a:spcPts val="0"/>
              </a:spcAft>
              <a:buSzPts val="1120"/>
              <a:buChar char="●"/>
            </a:pPr>
            <a:r>
              <a:rPr lang="en-IN" sz="1600"/>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a:p>
          <a:p>
            <a:pPr indent="-234880" lvl="0" marL="342900" rtl="0" algn="l">
              <a:lnSpc>
                <a:spcPct val="110000"/>
              </a:lnSpc>
              <a:spcBef>
                <a:spcPts val="920"/>
              </a:spcBef>
              <a:spcAft>
                <a:spcPts val="0"/>
              </a:spcAft>
              <a:buSzPts val="1120"/>
              <a:buNone/>
            </a:pPr>
            <a:r>
              <a:t/>
            </a:r>
            <a:endParaRPr sz="1600"/>
          </a:p>
          <a:p>
            <a:pPr indent="0" lvl="0" marL="36900" rtl="0" algn="l">
              <a:lnSpc>
                <a:spcPct val="110000"/>
              </a:lnSpc>
              <a:spcBef>
                <a:spcPts val="880"/>
              </a:spcBef>
              <a:spcAft>
                <a:spcPts val="0"/>
              </a:spcAft>
              <a:buSzPts val="980"/>
              <a:buNone/>
            </a:pPr>
            <a:r>
              <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6"/>
          <p:cNvPicPr preferRelativeResize="0"/>
          <p:nvPr/>
        </p:nvPicPr>
        <p:blipFill rotWithShape="1">
          <a:blip r:embed="rId3">
            <a:alphaModFix/>
          </a:blip>
          <a:srcRect b="0" l="0" r="0" t="0"/>
          <a:stretch/>
        </p:blipFill>
        <p:spPr>
          <a:xfrm>
            <a:off x="4273420" y="638684"/>
            <a:ext cx="3387070" cy="57154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idx="4294967295" type="body"/>
          </p:nvPr>
        </p:nvSpPr>
        <p:spPr>
          <a:xfrm>
            <a:off x="842682" y="2076450"/>
            <a:ext cx="9510993"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400"/>
              <a:buNone/>
            </a:pPr>
            <a:r>
              <a:rPr lang="en-IN" sz="2000">
                <a:latin typeface="Arial"/>
                <a:ea typeface="Arial"/>
                <a:cs typeface="Arial"/>
                <a:sym typeface="Arial"/>
              </a:rPr>
              <a:t>ROC AUC curves</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The AUC-ROC curve helps us visualize how well our machine learning classifier is performing. ROC curves are appropriate when the observations are balanced between each class.</a:t>
            </a:r>
            <a:endParaRPr sz="1400">
              <a:latin typeface="Arial"/>
              <a:ea typeface="Arial"/>
              <a:cs typeface="Arial"/>
              <a:sym typeface="Arial"/>
            </a:endParaRPr>
          </a:p>
        </p:txBody>
      </p:sp>
      <p:pic>
        <p:nvPicPr>
          <p:cNvPr id="381" name="Google Shape;381;p57"/>
          <p:cNvPicPr preferRelativeResize="0"/>
          <p:nvPr/>
        </p:nvPicPr>
        <p:blipFill rotWithShape="1">
          <a:blip r:embed="rId3">
            <a:alphaModFix/>
          </a:blip>
          <a:srcRect b="0" l="0" r="0" t="0"/>
          <a:stretch/>
        </p:blipFill>
        <p:spPr>
          <a:xfrm>
            <a:off x="3875520" y="3213650"/>
            <a:ext cx="4440960" cy="3034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idx="4294967295" type="body"/>
          </p:nvPr>
        </p:nvSpPr>
        <p:spPr>
          <a:xfrm>
            <a:off x="770964" y="2076450"/>
            <a:ext cx="10883153"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400"/>
              <a:buNone/>
            </a:pPr>
            <a:r>
              <a:rPr lang="en-IN" sz="2000">
                <a:latin typeface="Arial"/>
                <a:ea typeface="Arial"/>
                <a:cs typeface="Arial"/>
                <a:sym typeface="Arial"/>
              </a:rPr>
              <a:t>Interpretation of the Results</a:t>
            </a:r>
            <a:endParaRPr/>
          </a:p>
          <a:p>
            <a:pPr indent="-306000" lvl="0" marL="342900" rtl="0" algn="l">
              <a:lnSpc>
                <a:spcPct val="110000"/>
              </a:lnSpc>
              <a:spcBef>
                <a:spcPts val="960"/>
              </a:spcBef>
              <a:spcAft>
                <a:spcPts val="0"/>
              </a:spcAft>
              <a:buSzPts val="1260"/>
              <a:buChar char="●"/>
            </a:pPr>
            <a:r>
              <a:rPr lang="en-IN" sz="1800">
                <a:latin typeface="Arial"/>
                <a:ea typeface="Arial"/>
                <a:cs typeface="Arial"/>
                <a:sym typeface="Arial"/>
              </a:rPr>
              <a:t>Based on comparing Accuracy Score results with Cross Validation results, and based on the above graph and roc_auc_scores, RandomForest Classifier is the best model for the dataset, with AUC = 0.99 and roc_auc_score = 0.9471, cross validation score of 0.9471 and f1 score of 0.95 with precision of 0.95 and recall of 0.95 for both classes 0 and 1</a:t>
            </a:r>
            <a:endParaRPr sz="1800">
              <a:latin typeface="Calibri"/>
              <a:ea typeface="Calibri"/>
              <a:cs typeface="Calibri"/>
              <a:sym typeface="Calibri"/>
            </a:endParaRPr>
          </a:p>
          <a:p>
            <a:pPr indent="0" lvl="0" marL="36900" rtl="0" algn="l">
              <a:lnSpc>
                <a:spcPct val="110000"/>
              </a:lnSpc>
              <a:spcBef>
                <a:spcPts val="1000"/>
              </a:spcBef>
              <a:spcAft>
                <a:spcPts val="0"/>
              </a:spcAft>
              <a:buSzPts val="1400"/>
              <a:buNone/>
            </a:pPr>
            <a:r>
              <a:t/>
            </a:r>
            <a:endParaRPr sz="20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idx="4294967295" type="body"/>
          </p:nvPr>
        </p:nvSpPr>
        <p:spPr>
          <a:xfrm>
            <a:off x="1219200" y="2076450"/>
            <a:ext cx="10273553"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400"/>
              <a:buNone/>
            </a:pPr>
            <a:r>
              <a:rPr lang="en-IN" sz="2000">
                <a:latin typeface="Arial"/>
                <a:ea typeface="Arial"/>
                <a:cs typeface="Arial"/>
                <a:sym typeface="Arial"/>
              </a:rPr>
              <a:t>Hyper Parameter Tuning</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GridSearchCV was used for Hyper Parameter Tuning of the Random Forest Classifier model.</a:t>
            </a:r>
            <a:endParaRPr/>
          </a:p>
          <a:p>
            <a:pPr indent="-217100" lvl="0" marL="342900" rtl="0" algn="l">
              <a:lnSpc>
                <a:spcPct val="110000"/>
              </a:lnSpc>
              <a:spcBef>
                <a:spcPts val="1000"/>
              </a:spcBef>
              <a:spcAft>
                <a:spcPts val="0"/>
              </a:spcAft>
              <a:buSzPts val="1400"/>
              <a:buNone/>
            </a:pPr>
            <a:r>
              <a:t/>
            </a:r>
            <a:endParaRPr sz="2000">
              <a:latin typeface="Arial"/>
              <a:ea typeface="Arial"/>
              <a:cs typeface="Arial"/>
              <a:sym typeface="Arial"/>
            </a:endParaRPr>
          </a:p>
          <a:p>
            <a:pPr indent="0" lvl="0" marL="36900" rtl="0" algn="l">
              <a:lnSpc>
                <a:spcPct val="110000"/>
              </a:lnSpc>
              <a:spcBef>
                <a:spcPts val="1060"/>
              </a:spcBef>
              <a:spcAft>
                <a:spcPts val="0"/>
              </a:spcAft>
              <a:buSzPts val="1610"/>
              <a:buNone/>
            </a:pPr>
            <a:r>
              <a:t/>
            </a:r>
            <a:endParaRPr/>
          </a:p>
        </p:txBody>
      </p:sp>
      <p:pic>
        <p:nvPicPr>
          <p:cNvPr id="392" name="Google Shape;392;p59"/>
          <p:cNvPicPr preferRelativeResize="0"/>
          <p:nvPr/>
        </p:nvPicPr>
        <p:blipFill rotWithShape="1">
          <a:blip r:embed="rId3">
            <a:alphaModFix/>
          </a:blip>
          <a:srcRect b="0" l="0" r="0" t="0"/>
          <a:stretch/>
        </p:blipFill>
        <p:spPr>
          <a:xfrm>
            <a:off x="2624785" y="2917052"/>
            <a:ext cx="6973457" cy="31758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60"/>
          <p:cNvPicPr preferRelativeResize="0"/>
          <p:nvPr/>
        </p:nvPicPr>
        <p:blipFill rotWithShape="1">
          <a:blip r:embed="rId3">
            <a:alphaModFix/>
          </a:blip>
          <a:srcRect b="0" l="0" r="0" t="0"/>
          <a:stretch/>
        </p:blipFill>
        <p:spPr>
          <a:xfrm>
            <a:off x="1435133" y="959472"/>
            <a:ext cx="8752382" cy="2940724"/>
          </a:xfrm>
          <a:prstGeom prst="rect">
            <a:avLst/>
          </a:prstGeom>
          <a:noFill/>
          <a:ln>
            <a:noFill/>
          </a:ln>
        </p:spPr>
      </p:pic>
      <p:pic>
        <p:nvPicPr>
          <p:cNvPr id="398" name="Google Shape;398;p60"/>
          <p:cNvPicPr preferRelativeResize="0"/>
          <p:nvPr/>
        </p:nvPicPr>
        <p:blipFill rotWithShape="1">
          <a:blip r:embed="rId4">
            <a:alphaModFix/>
          </a:blip>
          <a:srcRect b="0" l="0" r="0" t="0"/>
          <a:stretch/>
        </p:blipFill>
        <p:spPr>
          <a:xfrm>
            <a:off x="3549215" y="4208106"/>
            <a:ext cx="4524218" cy="11756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idx="4294967295" type="body"/>
          </p:nvPr>
        </p:nvSpPr>
        <p:spPr>
          <a:xfrm>
            <a:off x="0" y="2076450"/>
            <a:ext cx="10353675" cy="3714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IN"/>
              <a:t>Based on the input parameter values and after fitting the train datasets The Random Forest Regressor model was further tuned based on the parameter values yielded from GridsearchCV.</a:t>
            </a:r>
            <a:endParaRPr/>
          </a:p>
          <a:p>
            <a:pPr indent="-306000" lvl="0" marL="342900" rtl="0" algn="l">
              <a:lnSpc>
                <a:spcPct val="110000"/>
              </a:lnSpc>
              <a:spcBef>
                <a:spcPts val="1060"/>
              </a:spcBef>
              <a:spcAft>
                <a:spcPts val="0"/>
              </a:spcAft>
              <a:buSzPts val="1610"/>
              <a:buChar char="●"/>
            </a:pPr>
            <a:r>
              <a:rPr lang="en-IN"/>
              <a:t>Random Forest Classifier has an accuracy of 94.52%</a:t>
            </a:r>
            <a:endParaRPr/>
          </a:p>
          <a:p>
            <a:pPr indent="-306000" lvl="0" marL="342900" rtl="0" algn="l">
              <a:lnSpc>
                <a:spcPct val="110000"/>
              </a:lnSpc>
              <a:spcBef>
                <a:spcPts val="1060"/>
              </a:spcBef>
              <a:spcAft>
                <a:spcPts val="0"/>
              </a:spcAft>
              <a:buSzPts val="1610"/>
              <a:buChar char="●"/>
            </a:pPr>
            <a:r>
              <a:rPr lang="en-IN"/>
              <a:t>This model was then tested using a scaled Test Dataset. The model performed with good amount of accuracy.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62"/>
          <p:cNvPicPr preferRelativeResize="0"/>
          <p:nvPr/>
        </p:nvPicPr>
        <p:blipFill rotWithShape="1">
          <a:blip r:embed="rId3">
            <a:alphaModFix/>
          </a:blip>
          <a:srcRect b="0" l="0" r="0" t="0"/>
          <a:stretch/>
        </p:blipFill>
        <p:spPr>
          <a:xfrm>
            <a:off x="3004457" y="285997"/>
            <a:ext cx="6046237" cy="61468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Literature review</a:t>
            </a:r>
            <a:endParaRPr/>
          </a:p>
        </p:txBody>
      </p:sp>
      <p:sp>
        <p:nvSpPr>
          <p:cNvPr id="165" name="Google Shape;165;p1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20000"/>
          </a:bodyPr>
          <a:lstStyle/>
          <a:p>
            <a:pPr indent="0" lvl="0" marL="36900" rtl="0" algn="l">
              <a:lnSpc>
                <a:spcPct val="110000"/>
              </a:lnSpc>
              <a:spcBef>
                <a:spcPts val="0"/>
              </a:spcBef>
              <a:spcAft>
                <a:spcPts val="0"/>
              </a:spcAft>
              <a:buSzPts val="1260"/>
              <a:buNone/>
            </a:pPr>
            <a:r>
              <a:t/>
            </a:r>
            <a:endParaRPr/>
          </a:p>
          <a:p>
            <a:pPr indent="-311022" lvl="0" marL="457200" rtl="0" algn="l">
              <a:lnSpc>
                <a:spcPct val="107000"/>
              </a:lnSpc>
              <a:spcBef>
                <a:spcPts val="877"/>
              </a:spcBef>
              <a:spcAft>
                <a:spcPts val="0"/>
              </a:spcAft>
              <a:buSzPts val="1050"/>
              <a:buChar char="●"/>
            </a:pPr>
            <a:r>
              <a:rPr lang="en-IN" sz="1500">
                <a:latin typeface="Arial"/>
                <a:ea typeface="Arial"/>
                <a:cs typeface="Arial"/>
                <a:sym typeface="Arial"/>
              </a:rPr>
              <a:t>2 research papers, namely: “A Machine Learning Approach for Micro-Credit Scoring” and “Treatment strategies for bad loans to micro financial institutions: evidence from Kendari, Indonesia”.</a:t>
            </a:r>
            <a:endParaRPr/>
          </a:p>
          <a:p>
            <a:pPr indent="-311022" lvl="0" marL="457200" rtl="0" algn="l">
              <a:lnSpc>
                <a:spcPct val="107000"/>
              </a:lnSpc>
              <a:spcBef>
                <a:spcPts val="877"/>
              </a:spcBef>
              <a:spcAft>
                <a:spcPts val="0"/>
              </a:spcAft>
              <a:buSzPts val="1050"/>
              <a:buChar char="●"/>
            </a:pPr>
            <a:r>
              <a:rPr lang="en-IN" sz="1500">
                <a:latin typeface="Arial"/>
                <a:ea typeface="Arial"/>
                <a:cs typeface="Arial"/>
                <a:sym typeface="Arial"/>
              </a:rPr>
              <a:t>were reviewed and studied to gain insights into all the attributes that contribute to a micro credit default and a bad loan and the effectiveness of machine learning models in accurately predicting defaulters which in turn helps in better risk management. </a:t>
            </a:r>
            <a:endParaRPr/>
          </a:p>
          <a:p>
            <a:pPr indent="-311022" lvl="0" marL="457200" rtl="0" algn="l">
              <a:lnSpc>
                <a:spcPct val="107000"/>
              </a:lnSpc>
              <a:spcBef>
                <a:spcPts val="877"/>
              </a:spcBef>
              <a:spcAft>
                <a:spcPts val="0"/>
              </a:spcAft>
              <a:buSzPts val="1050"/>
              <a:buChar char="●"/>
            </a:pPr>
            <a:r>
              <a:rPr lang="en-IN" sz="1500">
                <a:latin typeface="Arial"/>
                <a:ea typeface="Arial"/>
                <a:cs typeface="Arial"/>
                <a:sym typeface="Arial"/>
              </a:rPr>
              <a:t> </a:t>
            </a:r>
            <a:endParaRPr/>
          </a:p>
          <a:p>
            <a:pPr indent="-311022" lvl="0" marL="457200" rtl="0" algn="l">
              <a:lnSpc>
                <a:spcPct val="107000"/>
              </a:lnSpc>
              <a:spcBef>
                <a:spcPts val="877"/>
              </a:spcBef>
              <a:spcAft>
                <a:spcPts val="0"/>
              </a:spcAft>
              <a:buSzPts val="1050"/>
              <a:buChar char="●"/>
            </a:pPr>
            <a:r>
              <a:rPr lang="en-IN" sz="1500">
                <a:latin typeface="Arial"/>
                <a:ea typeface="Arial"/>
                <a:cs typeface="Arial"/>
                <a:sym typeface="Arial"/>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endParaRPr/>
          </a:p>
          <a:p>
            <a:pPr indent="-311022" lvl="0" marL="457200" rtl="0" algn="l">
              <a:lnSpc>
                <a:spcPct val="107000"/>
              </a:lnSpc>
              <a:spcBef>
                <a:spcPts val="877"/>
              </a:spcBef>
              <a:spcAft>
                <a:spcPts val="0"/>
              </a:spcAft>
              <a:buSzPts val="1050"/>
              <a:buChar char="●"/>
            </a:pPr>
            <a:r>
              <a:rPr lang="en-IN" sz="1500">
                <a:latin typeface="Arial"/>
                <a:ea typeface="Arial"/>
                <a:cs typeface="Arial"/>
                <a:sym typeface="Arial"/>
              </a:rPr>
              <a:t>Multi-class classifiers such as random forest algorithms can can be used to accurately predict defaulters, using readily available data about customers. This presents inexpensive and reliable means to micro-lending institutions with which to assess creditworthiness in the absence of credit history or central credit databases.</a:t>
            </a:r>
            <a:endParaRPr/>
          </a:p>
          <a:p>
            <a:pPr indent="-211454" lvl="0" marL="342900" rtl="0" algn="l">
              <a:lnSpc>
                <a:spcPct val="110000"/>
              </a:lnSpc>
              <a:spcBef>
                <a:spcPts val="1225"/>
              </a:spcBef>
              <a:spcAft>
                <a:spcPts val="0"/>
              </a:spcAft>
              <a:buSzPts val="1610"/>
              <a:buNone/>
            </a:pPr>
            <a:r>
              <a:t/>
            </a:r>
            <a:endParaRPr>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07000"/>
              </a:lnSpc>
              <a:spcBef>
                <a:spcPts val="0"/>
              </a:spcBef>
              <a:spcAft>
                <a:spcPts val="0"/>
              </a:spcAft>
              <a:buSzPts val="1260"/>
              <a:buChar char="●"/>
            </a:pPr>
            <a:r>
              <a:rPr lang="en-IN" sz="1800">
                <a:latin typeface="Arial"/>
                <a:ea typeface="Arial"/>
                <a:cs typeface="Arial"/>
                <a:sym typeface="Arial"/>
              </a:rPr>
              <a:t>In summary, Random Forest Classifier performed the best amongst all the models that were tested.</a:t>
            </a:r>
            <a:endParaRPr/>
          </a:p>
          <a:p>
            <a:pPr indent="-306000" lvl="0" marL="342900" rtl="0" algn="l">
              <a:lnSpc>
                <a:spcPct val="107000"/>
              </a:lnSpc>
              <a:spcBef>
                <a:spcPts val="1160"/>
              </a:spcBef>
              <a:spcAft>
                <a:spcPts val="0"/>
              </a:spcAft>
              <a:buSzPts val="1260"/>
              <a:buChar char="●"/>
            </a:pPr>
            <a:r>
              <a:rPr lang="en-IN" sz="1800">
                <a:latin typeface="Arial"/>
                <a:ea typeface="Arial"/>
                <a:cs typeface="Arial"/>
                <a:sym typeface="Arial"/>
              </a:rPr>
              <a:t>It also had the best performance in terms of precision,recall and covered the highest area under the ROC-AUC curve.</a:t>
            </a:r>
            <a:endParaRPr/>
          </a:p>
          <a:p>
            <a:pPr indent="-203764" lvl="0" marL="342900" rtl="0" algn="l">
              <a:lnSpc>
                <a:spcPct val="110000"/>
              </a:lnSpc>
              <a:spcBef>
                <a:spcPts val="1260"/>
              </a:spcBef>
              <a:spcAft>
                <a:spcPts val="0"/>
              </a:spcAft>
              <a:buSzPts val="161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CONCLUSION </a:t>
            </a:r>
            <a:endParaRPr/>
          </a:p>
        </p:txBody>
      </p:sp>
      <p:sp>
        <p:nvSpPr>
          <p:cNvPr id="419" name="Google Shape;419;p6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IN">
                <a:latin typeface="Arial"/>
                <a:ea typeface="Arial"/>
                <a:cs typeface="Arial"/>
                <a:sym typeface="Arial"/>
              </a:rPr>
              <a:t>Key Findings and Conclusions of the Study</a:t>
            </a:r>
            <a:endParaRPr/>
          </a:p>
          <a:p>
            <a:pPr indent="-306000" lvl="0" marL="457200" rtl="0" algn="l">
              <a:lnSpc>
                <a:spcPct val="107000"/>
              </a:lnSpc>
              <a:spcBef>
                <a:spcPts val="880"/>
              </a:spcBef>
              <a:spcAft>
                <a:spcPts val="0"/>
              </a:spcAft>
              <a:buSzPts val="980"/>
              <a:buChar char="●"/>
            </a:pPr>
            <a:r>
              <a:rPr lang="en-IN" sz="1400">
                <a:latin typeface="Arial"/>
                <a:ea typeface="Arial"/>
                <a:cs typeface="Arial"/>
                <a:sym typeface="Arial"/>
              </a:rPr>
              <a:t>From the study and analysis it is concluded that The telecom company and Micro Finance institution do not maintain adequate data on history of customers.</a:t>
            </a:r>
            <a:endParaRPr/>
          </a:p>
          <a:p>
            <a:pPr indent="-306000" lvl="0" marL="457200" rtl="0" algn="l">
              <a:lnSpc>
                <a:spcPct val="107000"/>
              </a:lnSpc>
              <a:spcBef>
                <a:spcPts val="1080"/>
              </a:spcBef>
              <a:spcAft>
                <a:spcPts val="0"/>
              </a:spcAft>
              <a:buSzPts val="980"/>
              <a:buChar char="●"/>
            </a:pPr>
            <a:r>
              <a:rPr lang="en-IN" sz="1400">
                <a:latin typeface="Arial"/>
                <a:ea typeface="Arial"/>
                <a:cs typeface="Arial"/>
                <a:sym typeface="Arial"/>
              </a:rPr>
              <a:t>There have been many instances where customers with negative account balance have been issued loans, which contributed greatly to the number of defaulters.</a:t>
            </a:r>
            <a:endParaRPr/>
          </a:p>
          <a:p>
            <a:pPr indent="-306000" lvl="0" marL="457200" rtl="0" algn="l">
              <a:lnSpc>
                <a:spcPct val="107000"/>
              </a:lnSpc>
              <a:spcBef>
                <a:spcPts val="1080"/>
              </a:spcBef>
              <a:spcAft>
                <a:spcPts val="0"/>
              </a:spcAft>
              <a:buSzPts val="980"/>
              <a:buChar char="●"/>
            </a:pPr>
            <a:r>
              <a:rPr lang="en-IN" sz="1400">
                <a:latin typeface="Arial"/>
                <a:ea typeface="Arial"/>
                <a:cs typeface="Arial"/>
                <a:sym typeface="Arial"/>
              </a:rPr>
              <a:t>Thorough background analysis of clients as well as monitoring account balance and recharge frequency will help reduce the risk of defaulters.</a:t>
            </a:r>
            <a:endParaRPr/>
          </a:p>
          <a:p>
            <a:pPr indent="0" lvl="0" marL="36900" rtl="0" algn="l">
              <a:lnSpc>
                <a:spcPct val="110000"/>
              </a:lnSpc>
              <a:spcBef>
                <a:spcPts val="1260"/>
              </a:spcBef>
              <a:spcAft>
                <a:spcPts val="0"/>
              </a:spcAft>
              <a:buSzPts val="1610"/>
              <a:buNone/>
            </a:pPr>
            <a:r>
              <a:t/>
            </a:r>
            <a:endParaRPr>
              <a:latin typeface="Arial"/>
              <a:ea typeface="Arial"/>
              <a:cs typeface="Arial"/>
              <a:sym typeface="Arial"/>
            </a:endParaRPr>
          </a:p>
          <a:p>
            <a:pPr indent="0" lvl="0" marL="36900" rtl="0" algn="l">
              <a:lnSpc>
                <a:spcPct val="110000"/>
              </a:lnSpc>
              <a:spcBef>
                <a:spcPts val="10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CONCLUSION </a:t>
            </a:r>
            <a:endParaRPr/>
          </a:p>
        </p:txBody>
      </p:sp>
      <p:sp>
        <p:nvSpPr>
          <p:cNvPr id="425" name="Google Shape;425;p6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IN">
                <a:latin typeface="Arial"/>
                <a:ea typeface="Arial"/>
                <a:cs typeface="Arial"/>
                <a:sym typeface="Arial"/>
              </a:rPr>
              <a:t>Learning Outcomes of the Study in respect of Data Science</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Data cleaning was a very important step in removing plenty of anomalous data from the huge dataset that was provided. Visualising data helped identify outliers and the relationships between target and feature columns as well as analysing the strength of correlation that exists between them.</a:t>
            </a:r>
            <a:endParaRPr sz="1800">
              <a:latin typeface="Calibri"/>
              <a:ea typeface="Calibri"/>
              <a:cs typeface="Calibri"/>
              <a:sym typeface="Calibri"/>
            </a:endParaRPr>
          </a:p>
          <a:p>
            <a:pPr indent="0" lvl="0" marL="0" rtl="0" algn="just">
              <a:lnSpc>
                <a:spcPct val="107000"/>
              </a:lnSpc>
              <a:spcBef>
                <a:spcPts val="1060"/>
              </a:spcBef>
              <a:spcAft>
                <a:spcPts val="0"/>
              </a:spcAft>
              <a:buSzPts val="1610"/>
              <a:buNone/>
            </a:pPr>
            <a:r>
              <a:rPr lang="en-IN">
                <a:latin typeface="Arial"/>
                <a:ea typeface="Arial"/>
                <a:cs typeface="Arial"/>
                <a:sym typeface="Arial"/>
              </a:rPr>
              <a:t>Limitations of this work and Scope for Future Work</a:t>
            </a:r>
            <a:endParaRPr/>
          </a:p>
          <a:p>
            <a:pPr indent="-306000" lvl="0" marL="342900" rtl="0" algn="l">
              <a:lnSpc>
                <a:spcPct val="110000"/>
              </a:lnSpc>
              <a:spcBef>
                <a:spcPts val="1080"/>
              </a:spcBef>
              <a:spcAft>
                <a:spcPts val="0"/>
              </a:spcAft>
              <a:buSzPts val="980"/>
              <a:buChar char="●"/>
            </a:pPr>
            <a:r>
              <a:rPr lang="en-IN" sz="1400">
                <a:latin typeface="Arial"/>
                <a:ea typeface="Arial"/>
                <a:cs typeface="Arial"/>
                <a:sym typeface="Arial"/>
              </a:rPr>
              <a:t>While the huge dataset to work with enabled the building of highly accurate models. The presence of anomalous entries in the numbers heavily distorted the data distributions and may have had a huge impact on model learning. </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endParaRPr/>
          </a:p>
          <a:p>
            <a:pPr indent="-203764" lvl="0" marL="342900" rtl="0" algn="l">
              <a:lnSpc>
                <a:spcPct val="110000"/>
              </a:lnSpc>
              <a:spcBef>
                <a:spcPts val="10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Motivation</a:t>
            </a:r>
            <a:endParaRPr/>
          </a:p>
        </p:txBody>
      </p:sp>
      <p:sp>
        <p:nvSpPr>
          <p:cNvPr id="171" name="Google Shape;171;p1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260"/>
              <a:buNone/>
            </a:pPr>
            <a:r>
              <a:t/>
            </a:r>
            <a:endParaRPr/>
          </a:p>
          <a:p>
            <a:pPr indent="-306000" lvl="0" marL="342900" rtl="0" algn="l">
              <a:lnSpc>
                <a:spcPct val="110000"/>
              </a:lnSpc>
              <a:spcBef>
                <a:spcPts val="880"/>
              </a:spcBef>
              <a:spcAft>
                <a:spcPts val="0"/>
              </a:spcAft>
              <a:buSzPts val="980"/>
              <a:buChar char="●"/>
            </a:pPr>
            <a:r>
              <a:rPr lang="en-IN" sz="1400">
                <a:latin typeface="Arial"/>
                <a:ea typeface="Arial"/>
                <a:cs typeface="Arial"/>
                <a:sym typeface="Arial"/>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endParaRPr/>
          </a:p>
          <a:p>
            <a:pPr indent="0" lvl="0" marL="36900" rtl="0" algn="l">
              <a:lnSpc>
                <a:spcPct val="110000"/>
              </a:lnSpc>
              <a:spcBef>
                <a:spcPts val="1060"/>
              </a:spcBef>
              <a:spcAft>
                <a:spcPts val="0"/>
              </a:spcAft>
              <a:buSzPts val="1610"/>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IN"/>
              <a:t>Analytical Problem Framing</a:t>
            </a:r>
            <a:endParaRPr/>
          </a:p>
        </p:txBody>
      </p:sp>
      <p:sp>
        <p:nvSpPr>
          <p:cNvPr id="177" name="Google Shape;177;p2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07000"/>
              </a:lnSpc>
              <a:spcBef>
                <a:spcPts val="0"/>
              </a:spcBef>
              <a:spcAft>
                <a:spcPts val="0"/>
              </a:spcAft>
              <a:buSzPts val="1680"/>
              <a:buNone/>
            </a:pPr>
            <a:r>
              <a:rPr lang="en-IN" sz="2400">
                <a:latin typeface="Arial"/>
                <a:ea typeface="Arial"/>
                <a:cs typeface="Arial"/>
                <a:sym typeface="Arial"/>
              </a:rPr>
              <a:t>Mathematical/ Analytical Modeling of the Problem</a:t>
            </a:r>
            <a:endParaRPr/>
          </a:p>
          <a:p>
            <a:pPr indent="-285750" lvl="0" marL="285750" rtl="0" algn="l">
              <a:lnSpc>
                <a:spcPct val="107000"/>
              </a:lnSpc>
              <a:spcBef>
                <a:spcPts val="1080"/>
              </a:spcBef>
              <a:spcAft>
                <a:spcPts val="0"/>
              </a:spcAft>
              <a:buSzPts val="980"/>
              <a:buChar char="●"/>
            </a:pPr>
            <a:r>
              <a:rPr lang="en-IN" sz="1400">
                <a:latin typeface="Arial"/>
                <a:ea typeface="Arial"/>
                <a:cs typeface="Arial"/>
                <a:sym typeface="Arial"/>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endParaRPr/>
          </a:p>
          <a:p>
            <a:pPr indent="0" lvl="0" marL="36900" rtl="0" algn="l">
              <a:lnSpc>
                <a:spcPct val="110000"/>
              </a:lnSpc>
              <a:spcBef>
                <a:spcPts val="1280"/>
              </a:spcBef>
              <a:spcAft>
                <a:spcPts val="0"/>
              </a:spcAft>
              <a:buSzPts val="1680"/>
              <a:buNone/>
            </a:pPr>
            <a:r>
              <a:rPr lang="en-IN" sz="2400">
                <a:latin typeface="Arial"/>
                <a:ea typeface="Arial"/>
                <a:cs typeface="Arial"/>
                <a:sym typeface="Arial"/>
              </a:rPr>
              <a:t>Data Sources and their formats</a:t>
            </a:r>
            <a:endParaRPr/>
          </a:p>
          <a:p>
            <a:pPr indent="-306000" lvl="0" marL="457200" rtl="0" algn="l">
              <a:lnSpc>
                <a:spcPct val="107000"/>
              </a:lnSpc>
              <a:spcBef>
                <a:spcPts val="880"/>
              </a:spcBef>
              <a:spcAft>
                <a:spcPts val="0"/>
              </a:spcAft>
              <a:buSzPts val="980"/>
              <a:buChar char="●"/>
            </a:pPr>
            <a:r>
              <a:rPr lang="en-IN" sz="1400">
                <a:latin typeface="Arial"/>
                <a:ea typeface="Arial"/>
                <a:cs typeface="Arial"/>
                <a:sym typeface="Arial"/>
              </a:rPr>
              <a:t>The dataset was compiled and provided by Telecom Company in collaboration with an MFI.</a:t>
            </a:r>
            <a:endParaRPr/>
          </a:p>
          <a:p>
            <a:pPr indent="-306000" lvl="0" marL="457200" rtl="0" algn="l">
              <a:lnSpc>
                <a:spcPct val="107000"/>
              </a:lnSpc>
              <a:spcBef>
                <a:spcPts val="1080"/>
              </a:spcBef>
              <a:spcAft>
                <a:spcPts val="0"/>
              </a:spcAft>
              <a:buSzPts val="980"/>
              <a:buChar char="●"/>
            </a:pPr>
            <a:r>
              <a:rPr lang="en-IN" sz="1400">
                <a:latin typeface="Arial"/>
                <a:ea typeface="Arial"/>
                <a:cs typeface="Arial"/>
                <a:sym typeface="Arial"/>
              </a:rPr>
              <a:t>The dataset has 209593 entries and  37 variables.</a:t>
            </a:r>
            <a:endParaRPr/>
          </a:p>
          <a:p>
            <a:pPr indent="0" lvl="0" marL="36900" rtl="0" algn="l">
              <a:lnSpc>
                <a:spcPct val="110000"/>
              </a:lnSpc>
              <a:spcBef>
                <a:spcPts val="1260"/>
              </a:spcBef>
              <a:spcAft>
                <a:spcPts val="0"/>
              </a:spcAft>
              <a:buSzPts val="161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4294967295" type="body"/>
          </p:nvPr>
        </p:nvSpPr>
        <p:spPr>
          <a:xfrm>
            <a:off x="636494" y="1264023"/>
            <a:ext cx="11412071" cy="418651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260"/>
              <a:buNone/>
            </a:pPr>
            <a:r>
              <a:rPr b="1" lang="en-IN" sz="1800" u="sng">
                <a:latin typeface="Arial"/>
                <a:ea typeface="Arial"/>
                <a:cs typeface="Arial"/>
                <a:sym typeface="Arial"/>
              </a:rPr>
              <a:t>Dataset Description </a:t>
            </a:r>
            <a:endParaRPr sz="1800">
              <a:latin typeface="Arial"/>
              <a:ea typeface="Arial"/>
              <a:cs typeface="Arial"/>
              <a:sym typeface="Arial"/>
            </a:endParaRPr>
          </a:p>
          <a:p>
            <a:pPr indent="-306000" lvl="0" marL="342900" rtl="0" algn="l">
              <a:lnSpc>
                <a:spcPct val="110000"/>
              </a:lnSpc>
              <a:spcBef>
                <a:spcPts val="960"/>
              </a:spcBef>
              <a:spcAft>
                <a:spcPts val="0"/>
              </a:spcAft>
              <a:buSzPts val="1260"/>
              <a:buChar char="●"/>
            </a:pPr>
            <a:r>
              <a:rPr b="1" lang="en-IN" sz="1800">
                <a:latin typeface="Arial"/>
                <a:ea typeface="Arial"/>
                <a:cs typeface="Arial"/>
                <a:sym typeface="Arial"/>
              </a:rPr>
              <a:t>The Independent Feature columns are:</a:t>
            </a:r>
            <a:endParaRPr sz="1800">
              <a:latin typeface="Arial"/>
              <a:ea typeface="Arial"/>
              <a:cs typeface="Arial"/>
              <a:sym typeface="Arial"/>
            </a:endParaRPr>
          </a:p>
          <a:p>
            <a:pPr indent="-270000" lvl="1" marL="720000" rtl="0" algn="l">
              <a:spcBef>
                <a:spcPts val="880"/>
              </a:spcBef>
              <a:spcAft>
                <a:spcPts val="0"/>
              </a:spcAft>
              <a:buSzPts val="980"/>
              <a:buChar char="○"/>
            </a:pPr>
            <a:r>
              <a:rPr lang="en-IN" sz="1400">
                <a:latin typeface="Arial"/>
                <a:ea typeface="Arial"/>
                <a:cs typeface="Arial"/>
                <a:sym typeface="Arial"/>
              </a:rPr>
              <a:t>msisdn: mobile number of user</a:t>
            </a:r>
            <a:endParaRPr/>
          </a:p>
          <a:p>
            <a:pPr indent="-270000" lvl="1" marL="720000" rtl="0" algn="l">
              <a:spcBef>
                <a:spcPts val="880"/>
              </a:spcBef>
              <a:spcAft>
                <a:spcPts val="0"/>
              </a:spcAft>
              <a:buSzPts val="980"/>
              <a:buChar char="○"/>
            </a:pPr>
            <a:r>
              <a:rPr lang="en-IN" sz="1400">
                <a:latin typeface="Arial"/>
                <a:ea typeface="Arial"/>
                <a:cs typeface="Arial"/>
                <a:sym typeface="Arial"/>
              </a:rPr>
              <a:t>aon: age on cellular network in days</a:t>
            </a:r>
            <a:endParaRPr/>
          </a:p>
          <a:p>
            <a:pPr indent="-270000" lvl="1" marL="720000" rtl="0" algn="l">
              <a:spcBef>
                <a:spcPts val="880"/>
              </a:spcBef>
              <a:spcAft>
                <a:spcPts val="0"/>
              </a:spcAft>
              <a:buSzPts val="980"/>
              <a:buChar char="○"/>
            </a:pPr>
            <a:r>
              <a:rPr lang="en-IN" sz="1400">
                <a:latin typeface="Arial"/>
                <a:ea typeface="Arial"/>
                <a:cs typeface="Arial"/>
                <a:sym typeface="Arial"/>
              </a:rPr>
              <a:t>daily_decr30: Daily amount spent from main account, averaged over last 30 days (in Indonesian Rupiah)</a:t>
            </a:r>
            <a:endParaRPr/>
          </a:p>
          <a:p>
            <a:pPr indent="-270000" lvl="1" marL="720000" rtl="0" algn="l">
              <a:spcBef>
                <a:spcPts val="880"/>
              </a:spcBef>
              <a:spcAft>
                <a:spcPts val="0"/>
              </a:spcAft>
              <a:buSzPts val="980"/>
              <a:buChar char="○"/>
            </a:pPr>
            <a:r>
              <a:rPr lang="en-IN" sz="1400">
                <a:latin typeface="Arial"/>
                <a:ea typeface="Arial"/>
                <a:cs typeface="Arial"/>
                <a:sym typeface="Arial"/>
              </a:rPr>
              <a:t>daily_decr90: Daily amount spent from main account, averaged over last 90 days (in Indonesian Rupiah)</a:t>
            </a:r>
            <a:endParaRPr/>
          </a:p>
          <a:p>
            <a:pPr indent="-270000" lvl="1" marL="720000" rtl="0" algn="l">
              <a:spcBef>
                <a:spcPts val="840"/>
              </a:spcBef>
              <a:spcAft>
                <a:spcPts val="0"/>
              </a:spcAft>
              <a:buSzPts val="840"/>
              <a:buChar char="○"/>
            </a:pPr>
            <a:r>
              <a:rPr lang="en-IN" sz="1200">
                <a:latin typeface="Arial"/>
                <a:ea typeface="Arial"/>
                <a:cs typeface="Arial"/>
                <a:sym typeface="Arial"/>
              </a:rPr>
              <a:t>rental30: Average main account balance over last 30 days</a:t>
            </a:r>
            <a:endParaRPr/>
          </a:p>
          <a:p>
            <a:pPr indent="-270000" lvl="1" marL="720000" rtl="0" algn="l">
              <a:spcBef>
                <a:spcPts val="840"/>
              </a:spcBef>
              <a:spcAft>
                <a:spcPts val="0"/>
              </a:spcAft>
              <a:buSzPts val="840"/>
              <a:buChar char="○"/>
            </a:pPr>
            <a:r>
              <a:rPr lang="en-IN" sz="1200">
                <a:latin typeface="Arial"/>
                <a:ea typeface="Arial"/>
                <a:cs typeface="Arial"/>
                <a:sym typeface="Arial"/>
              </a:rPr>
              <a:t>rental90: Average main account balance over last 90 days</a:t>
            </a:r>
            <a:endParaRPr/>
          </a:p>
          <a:p>
            <a:pPr indent="-270000" lvl="1" marL="720000" rtl="0" algn="l">
              <a:spcBef>
                <a:spcPts val="840"/>
              </a:spcBef>
              <a:spcAft>
                <a:spcPts val="0"/>
              </a:spcAft>
              <a:buSzPts val="840"/>
              <a:buChar char="○"/>
            </a:pPr>
            <a:r>
              <a:rPr lang="en-IN" sz="1200">
                <a:latin typeface="Arial"/>
                <a:ea typeface="Arial"/>
                <a:cs typeface="Arial"/>
                <a:sym typeface="Arial"/>
              </a:rPr>
              <a:t>last_rech_date_ma: Number of days till last recharge of main account</a:t>
            </a:r>
            <a:endParaRPr/>
          </a:p>
          <a:p>
            <a:pPr indent="-270000" lvl="1" marL="720000" rtl="0" algn="l">
              <a:spcBef>
                <a:spcPts val="840"/>
              </a:spcBef>
              <a:spcAft>
                <a:spcPts val="0"/>
              </a:spcAft>
              <a:buSzPts val="840"/>
              <a:buChar char="○"/>
            </a:pPr>
            <a:r>
              <a:rPr lang="en-IN" sz="1200">
                <a:latin typeface="Arial"/>
                <a:ea typeface="Arial"/>
                <a:cs typeface="Arial"/>
                <a:sym typeface="Arial"/>
              </a:rPr>
              <a:t>last_rech_date_da: Number of days till last recharge of data account</a:t>
            </a:r>
            <a:endParaRPr/>
          </a:p>
          <a:p>
            <a:pPr indent="-270000" lvl="1" marL="720000" rtl="0" algn="l">
              <a:spcBef>
                <a:spcPts val="840"/>
              </a:spcBef>
              <a:spcAft>
                <a:spcPts val="0"/>
              </a:spcAft>
              <a:buSzPts val="840"/>
              <a:buChar char="○"/>
            </a:pPr>
            <a:r>
              <a:rPr lang="en-IN" sz="1200">
                <a:latin typeface="Arial"/>
                <a:ea typeface="Arial"/>
                <a:cs typeface="Arial"/>
                <a:sym typeface="Arial"/>
              </a:rPr>
              <a:t>last_rech_amt_ma: Amount of last recharge of main account (in Indonesian Rupiah)</a:t>
            </a:r>
            <a:endParaRPr/>
          </a:p>
          <a:p>
            <a:pPr indent="-207769" lvl="1" marL="720000" rtl="0" algn="l">
              <a:spcBef>
                <a:spcPts val="880"/>
              </a:spcBef>
              <a:spcAft>
                <a:spcPts val="0"/>
              </a:spcAft>
              <a:buSzPts val="980"/>
              <a:buNone/>
            </a:pPr>
            <a:r>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4294967295" type="body"/>
          </p:nvPr>
        </p:nvSpPr>
        <p:spPr>
          <a:xfrm>
            <a:off x="555812" y="1389529"/>
            <a:ext cx="10605247" cy="4401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306000" lvl="0" marL="342900" rtl="0" algn="l">
              <a:lnSpc>
                <a:spcPct val="110000"/>
              </a:lnSpc>
              <a:spcBef>
                <a:spcPts val="0"/>
              </a:spcBef>
              <a:spcAft>
                <a:spcPts val="0"/>
              </a:spcAft>
              <a:buSzPct val="70000"/>
              <a:buChar char="●"/>
            </a:pPr>
            <a:r>
              <a:rPr lang="en-IN" sz="1600">
                <a:solidFill>
                  <a:schemeClr val="lt1"/>
                </a:solidFill>
                <a:latin typeface="Arial"/>
                <a:ea typeface="Arial"/>
                <a:cs typeface="Arial"/>
                <a:sym typeface="Arial"/>
              </a:rPr>
              <a:t>cnt_ma_rech30: Number of times main account got recharged in last 30 days</a:t>
            </a:r>
            <a:endParaRPr/>
          </a:p>
          <a:p>
            <a:pPr indent="-306000" lvl="0" marL="342900" rtl="0" algn="l">
              <a:lnSpc>
                <a:spcPct val="110000"/>
              </a:lnSpc>
              <a:spcBef>
                <a:spcPts val="896"/>
              </a:spcBef>
              <a:spcAft>
                <a:spcPts val="0"/>
              </a:spcAft>
              <a:buSzPct val="70000"/>
              <a:buChar char="●"/>
            </a:pPr>
            <a:r>
              <a:rPr lang="en-IN" sz="1600">
                <a:solidFill>
                  <a:schemeClr val="lt1"/>
                </a:solidFill>
                <a:latin typeface="Arial"/>
                <a:ea typeface="Arial"/>
                <a:cs typeface="Arial"/>
                <a:sym typeface="Arial"/>
              </a:rPr>
              <a:t>fr_ma_rech30: Frequency of main account recharged in last 30 days</a:t>
            </a:r>
            <a:endParaRPr/>
          </a:p>
          <a:p>
            <a:pPr indent="-306000" lvl="0" marL="342900" rtl="0" algn="l">
              <a:lnSpc>
                <a:spcPct val="110000"/>
              </a:lnSpc>
              <a:spcBef>
                <a:spcPts val="896"/>
              </a:spcBef>
              <a:spcAft>
                <a:spcPts val="0"/>
              </a:spcAft>
              <a:buSzPct val="70000"/>
              <a:buChar char="●"/>
            </a:pPr>
            <a:r>
              <a:rPr lang="en-IN" sz="1600">
                <a:solidFill>
                  <a:schemeClr val="lt1"/>
                </a:solidFill>
                <a:latin typeface="Arial"/>
                <a:ea typeface="Arial"/>
                <a:cs typeface="Arial"/>
                <a:sym typeface="Arial"/>
              </a:rPr>
              <a:t>sumamnt_ma_rech30: Total amount of recharge in main account over last 30 days (in Indonesian Rupiah)</a:t>
            </a:r>
            <a:endParaRPr/>
          </a:p>
          <a:p>
            <a:pPr indent="-306000" lvl="0" marL="342900" rtl="0" algn="l">
              <a:lnSpc>
                <a:spcPct val="110000"/>
              </a:lnSpc>
              <a:spcBef>
                <a:spcPts val="896"/>
              </a:spcBef>
              <a:spcAft>
                <a:spcPts val="0"/>
              </a:spcAft>
              <a:buSzPct val="70000"/>
              <a:buChar char="●"/>
            </a:pPr>
            <a:r>
              <a:rPr lang="en-IN" sz="1600">
                <a:solidFill>
                  <a:schemeClr val="lt1"/>
                </a:solidFill>
                <a:latin typeface="Arial"/>
                <a:ea typeface="Arial"/>
                <a:cs typeface="Arial"/>
                <a:sym typeface="Arial"/>
              </a:rPr>
              <a:t>medianamnt_ma_rech30: Median of amount of recharges done in main account over last 30 days at user level (in Indonesian Rupiah)</a:t>
            </a:r>
            <a:endParaRPr/>
          </a:p>
          <a:p>
            <a:pPr indent="-306000" lvl="0" marL="342900" rtl="0" algn="l">
              <a:lnSpc>
                <a:spcPct val="110000"/>
              </a:lnSpc>
              <a:spcBef>
                <a:spcPts val="896"/>
              </a:spcBef>
              <a:spcAft>
                <a:spcPts val="0"/>
              </a:spcAft>
              <a:buSzPct val="70000"/>
              <a:buChar char="●"/>
            </a:pPr>
            <a:r>
              <a:rPr lang="en-IN" sz="1600">
                <a:solidFill>
                  <a:schemeClr val="lt1"/>
                </a:solidFill>
                <a:latin typeface="Arial"/>
                <a:ea typeface="Arial"/>
                <a:cs typeface="Arial"/>
                <a:sym typeface="Arial"/>
              </a:rPr>
              <a:t>medianmarechprebal30: Median of main account balance just before recharge in last 30 days at user level (in Indonesian Rupiah)</a:t>
            </a:r>
            <a:endParaRPr/>
          </a:p>
          <a:p>
            <a:pPr indent="-285750" lvl="0" marL="285750" rtl="0" algn="l">
              <a:lnSpc>
                <a:spcPct val="107000"/>
              </a:lnSpc>
              <a:spcBef>
                <a:spcPts val="1800"/>
              </a:spcBef>
              <a:spcAft>
                <a:spcPts val="0"/>
              </a:spcAft>
              <a:buSzPct val="70000"/>
              <a:buChar char="●"/>
            </a:pPr>
            <a:r>
              <a:rPr lang="en-IN" sz="1600">
                <a:solidFill>
                  <a:schemeClr val="lt1"/>
                </a:solidFill>
                <a:latin typeface="Arial"/>
                <a:ea typeface="Arial"/>
                <a:cs typeface="Arial"/>
                <a:sym typeface="Arial"/>
              </a:rPr>
              <a:t>cnt_ma_rech90: Number of times main account got recharged in last 90 days</a:t>
            </a:r>
            <a:endParaRPr sz="1600">
              <a:solidFill>
                <a:schemeClr val="lt1"/>
              </a:solidFill>
              <a:latin typeface="Arial"/>
              <a:ea typeface="Arial"/>
              <a:cs typeface="Arial"/>
              <a:sym typeface="Arial"/>
            </a:endParaRPr>
          </a:p>
          <a:p>
            <a:pPr indent="-285750" lvl="0" marL="285750" rtl="0" algn="l">
              <a:lnSpc>
                <a:spcPct val="107000"/>
              </a:lnSpc>
              <a:spcBef>
                <a:spcPts val="1800"/>
              </a:spcBef>
              <a:spcAft>
                <a:spcPts val="0"/>
              </a:spcAft>
              <a:buSzPct val="70000"/>
              <a:buChar char="●"/>
            </a:pPr>
            <a:r>
              <a:rPr lang="en-IN" sz="1600">
                <a:solidFill>
                  <a:schemeClr val="lt1"/>
                </a:solidFill>
                <a:latin typeface="Arial"/>
                <a:ea typeface="Arial"/>
                <a:cs typeface="Arial"/>
                <a:sym typeface="Arial"/>
              </a:rPr>
              <a:t>fr_ma_rech90: Frequency of main account recharged in last 90 days Unsure of given definition</a:t>
            </a:r>
            <a:endParaRPr sz="1600">
              <a:solidFill>
                <a:schemeClr val="lt1"/>
              </a:solidFill>
              <a:latin typeface="Arial"/>
              <a:ea typeface="Arial"/>
              <a:cs typeface="Arial"/>
              <a:sym typeface="Arial"/>
            </a:endParaRPr>
          </a:p>
          <a:p>
            <a:pPr indent="-285750" lvl="0" marL="285750" rtl="0" algn="l">
              <a:lnSpc>
                <a:spcPct val="107000"/>
              </a:lnSpc>
              <a:spcBef>
                <a:spcPts val="1800"/>
              </a:spcBef>
              <a:spcAft>
                <a:spcPts val="0"/>
              </a:spcAft>
              <a:buSzPct val="70000"/>
              <a:buChar char="●"/>
            </a:pPr>
            <a:r>
              <a:rPr lang="en-IN" sz="1600">
                <a:solidFill>
                  <a:schemeClr val="lt1"/>
                </a:solidFill>
                <a:latin typeface="Arial"/>
                <a:ea typeface="Arial"/>
                <a:cs typeface="Arial"/>
                <a:sym typeface="Arial"/>
              </a:rPr>
              <a:t>sumamnt_ma_rech90: Total amount of recharge in main account over last 90 days (in Indonasian Rupiah)</a:t>
            </a:r>
            <a:endParaRPr sz="1600">
              <a:solidFill>
                <a:schemeClr val="lt1"/>
              </a:solidFill>
              <a:latin typeface="Arial"/>
              <a:ea typeface="Arial"/>
              <a:cs typeface="Arial"/>
              <a:sym typeface="Arial"/>
            </a:endParaRPr>
          </a:p>
          <a:p>
            <a:pPr indent="-285750" lvl="0" marL="285750" rtl="0" algn="l">
              <a:lnSpc>
                <a:spcPct val="107000"/>
              </a:lnSpc>
              <a:spcBef>
                <a:spcPts val="1800"/>
              </a:spcBef>
              <a:spcAft>
                <a:spcPts val="0"/>
              </a:spcAft>
              <a:buSzPct val="70000"/>
              <a:buChar char="●"/>
            </a:pPr>
            <a:r>
              <a:rPr lang="en-IN" sz="1600">
                <a:solidFill>
                  <a:schemeClr val="lt1"/>
                </a:solidFill>
                <a:latin typeface="Arial"/>
                <a:ea typeface="Arial"/>
                <a:cs typeface="Arial"/>
                <a:sym typeface="Arial"/>
              </a:rPr>
              <a:t>medianamnt_ma_rech90: Median of amount of recharges done in main account over last 90 days at user level (in Indonasian Rupiah)</a:t>
            </a:r>
            <a:endParaRPr sz="1600">
              <a:solidFill>
                <a:schemeClr val="lt1"/>
              </a:solidFill>
              <a:latin typeface="Arial"/>
              <a:ea typeface="Arial"/>
              <a:cs typeface="Arial"/>
              <a:sym typeface="Arial"/>
            </a:endParaRPr>
          </a:p>
          <a:p>
            <a:pPr indent="0" lvl="0" marL="36900" rtl="0" algn="l">
              <a:lnSpc>
                <a:spcPct val="110000"/>
              </a:lnSpc>
              <a:spcBef>
                <a:spcPts val="1225"/>
              </a:spcBef>
              <a:spcAft>
                <a:spcPts val="0"/>
              </a:spcAft>
              <a:buSzPct val="94705"/>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