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364" r:id="rId2"/>
    <p:sldId id="375" r:id="rId3"/>
    <p:sldId id="363" r:id="rId4"/>
    <p:sldId id="409" r:id="rId5"/>
    <p:sldId id="366" r:id="rId6"/>
    <p:sldId id="374" r:id="rId7"/>
    <p:sldId id="376" r:id="rId8"/>
    <p:sldId id="377" r:id="rId9"/>
    <p:sldId id="378" r:id="rId10"/>
    <p:sldId id="379" r:id="rId11"/>
    <p:sldId id="380" r:id="rId12"/>
    <p:sldId id="382" r:id="rId13"/>
    <p:sldId id="383" r:id="rId14"/>
    <p:sldId id="385" r:id="rId15"/>
    <p:sldId id="384" r:id="rId16"/>
    <p:sldId id="386" r:id="rId17"/>
    <p:sldId id="381"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7" r:id="rId37"/>
    <p:sldId id="406" r:id="rId38"/>
    <p:sldId id="365" r:id="rId39"/>
    <p:sldId id="367" r:id="rId40"/>
    <p:sldId id="368" r:id="rId41"/>
    <p:sldId id="369" r:id="rId42"/>
    <p:sldId id="370" r:id="rId43"/>
    <p:sldId id="371" r:id="rId44"/>
    <p:sldId id="373" r:id="rId45"/>
    <p:sldId id="408" r:id="rId46"/>
  </p:sldIdLst>
  <p:sldSz cx="9144000" cy="6858000" type="screen4x3"/>
  <p:notesSz cx="6934200" cy="9220200"/>
  <p:custDataLst>
    <p:tags r:id="rId49"/>
  </p:custDataLst>
  <p:defaultTextStyle>
    <a:defPPr>
      <a:defRPr lang="en-CA"/>
    </a:defPPr>
    <a:lvl1pPr algn="ctr" rtl="0" fontAlgn="base">
      <a:spcBef>
        <a:spcPct val="50000"/>
      </a:spcBef>
      <a:spcAft>
        <a:spcPct val="0"/>
      </a:spcAft>
      <a:defRPr kern="1200">
        <a:solidFill>
          <a:schemeClr val="tx1"/>
        </a:solidFill>
        <a:latin typeface="Arial" charset="0"/>
        <a:ea typeface="+mn-ea"/>
        <a:cs typeface="+mn-cs"/>
      </a:defRPr>
    </a:lvl1pPr>
    <a:lvl2pPr marL="457200" algn="ctr" rtl="0" fontAlgn="base">
      <a:spcBef>
        <a:spcPct val="50000"/>
      </a:spcBef>
      <a:spcAft>
        <a:spcPct val="0"/>
      </a:spcAft>
      <a:defRPr kern="1200">
        <a:solidFill>
          <a:schemeClr val="tx1"/>
        </a:solidFill>
        <a:latin typeface="Arial" charset="0"/>
        <a:ea typeface="+mn-ea"/>
        <a:cs typeface="+mn-cs"/>
      </a:defRPr>
    </a:lvl2pPr>
    <a:lvl3pPr marL="914400" algn="ctr" rtl="0" fontAlgn="base">
      <a:spcBef>
        <a:spcPct val="50000"/>
      </a:spcBef>
      <a:spcAft>
        <a:spcPct val="0"/>
      </a:spcAft>
      <a:defRPr kern="1200">
        <a:solidFill>
          <a:schemeClr val="tx1"/>
        </a:solidFill>
        <a:latin typeface="Arial" charset="0"/>
        <a:ea typeface="+mn-ea"/>
        <a:cs typeface="+mn-cs"/>
      </a:defRPr>
    </a:lvl3pPr>
    <a:lvl4pPr marL="1371600" algn="ctr" rtl="0" fontAlgn="base">
      <a:spcBef>
        <a:spcPct val="50000"/>
      </a:spcBef>
      <a:spcAft>
        <a:spcPct val="0"/>
      </a:spcAft>
      <a:defRPr kern="1200">
        <a:solidFill>
          <a:schemeClr val="tx1"/>
        </a:solidFill>
        <a:latin typeface="Arial" charset="0"/>
        <a:ea typeface="+mn-ea"/>
        <a:cs typeface="+mn-cs"/>
      </a:defRPr>
    </a:lvl4pPr>
    <a:lvl5pPr marL="1828800" algn="ctr"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2A1F"/>
    <a:srgbClr val="F49300"/>
    <a:srgbClr val="000000"/>
    <a:srgbClr val="8BA5BB"/>
    <a:srgbClr val="00BABA"/>
    <a:srgbClr val="818181"/>
    <a:srgbClr val="005598"/>
    <a:srgbClr val="008256"/>
    <a:srgbClr val="FCC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00" autoAdjust="0"/>
  </p:normalViewPr>
  <p:slideViewPr>
    <p:cSldViewPr snapToGrid="0" snapToObjects="1">
      <p:cViewPr varScale="1">
        <p:scale>
          <a:sx n="10" d="100"/>
          <a:sy n="10" d="100"/>
        </p:scale>
        <p:origin x="131" y="-19"/>
      </p:cViewPr>
      <p:guideLst>
        <p:guide orient="horz" pos="2160"/>
        <p:guide pos="2880"/>
      </p:guideLst>
    </p:cSldViewPr>
  </p:slideViewPr>
  <p:notesTextViewPr>
    <p:cViewPr>
      <p:scale>
        <a:sx n="1" d="1"/>
        <a:sy n="1" d="1"/>
      </p:scale>
      <p:origin x="0" y="0"/>
    </p:cViewPr>
  </p:notesTextViewPr>
  <p:sorterViewPr>
    <p:cViewPr>
      <p:scale>
        <a:sx n="100" d="100"/>
        <a:sy n="100" d="100"/>
      </p:scale>
      <p:origin x="0" y="2502"/>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vardhan Uppula" userId="42d274a2-e92f-4fdf-962c-2ebccfa3143f" providerId="ADAL" clId="{1BC23AF0-FA30-41FD-B337-2882210F1093}"/>
    <pc:docChg chg="custSel modSld">
      <pc:chgData name="Harivardhan Uppula" userId="42d274a2-e92f-4fdf-962c-2ebccfa3143f" providerId="ADAL" clId="{1BC23AF0-FA30-41FD-B337-2882210F1093}" dt="2023-06-13T05:07:18.569" v="0" actId="478"/>
      <pc:docMkLst>
        <pc:docMk/>
      </pc:docMkLst>
      <pc:sldChg chg="delSp mod">
        <pc:chgData name="Harivardhan Uppula" userId="42d274a2-e92f-4fdf-962c-2ebccfa3143f" providerId="ADAL" clId="{1BC23AF0-FA30-41FD-B337-2882210F1093}" dt="2023-06-13T05:07:18.569" v="0" actId="478"/>
        <pc:sldMkLst>
          <pc:docMk/>
          <pc:sldMk cId="2915403070" sldId="365"/>
        </pc:sldMkLst>
        <pc:graphicFrameChg chg="del">
          <ac:chgData name="Harivardhan Uppula" userId="42d274a2-e92f-4fdf-962c-2ebccfa3143f" providerId="ADAL" clId="{1BC23AF0-FA30-41FD-B337-2882210F1093}" dt="2023-06-13T05:07:18.569" v="0" actId="478"/>
          <ac:graphicFrameMkLst>
            <pc:docMk/>
            <pc:sldMk cId="2915403070" sldId="365"/>
            <ac:graphicFrameMk id="2" creationId="{4A068389-EEB2-4F2D-B705-EE41989B3592}"/>
          </ac:graphicFrameMkLst>
        </pc:graphicFrame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022" name="Picture 6" descr="Bayer_Cross_RGB_1009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351588" y="133350"/>
            <a:ext cx="446087" cy="446088"/>
          </a:xfrm>
          <a:prstGeom prst="rect">
            <a:avLst/>
          </a:prstGeom>
          <a:noFill/>
          <a:extLst>
            <a:ext uri="{909E8E84-426E-40DD-AFC4-6F175D3DCCD1}">
              <a14:hiddenFill xmlns:a14="http://schemas.microsoft.com/office/drawing/2010/main">
                <a:solidFill>
                  <a:srgbClr val="FFFFFF"/>
                </a:solidFill>
              </a14:hiddenFill>
            </a:ext>
          </a:extLst>
        </p:spPr>
      </p:pic>
      <p:sp>
        <p:nvSpPr>
          <p:cNvPr id="86023" name="Rectangle 7"/>
          <p:cNvSpPr>
            <a:spLocks noGrp="1" noChangeArrowheads="1"/>
          </p:cNvSpPr>
          <p:nvPr>
            <p:ph type="dt" idx="1"/>
          </p:nvPr>
        </p:nvSpPr>
        <p:spPr bwMode="gray">
          <a:xfrm>
            <a:off x="139700" y="136525"/>
            <a:ext cx="3005138"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22338">
              <a:spcBef>
                <a:spcPct val="0"/>
              </a:spcBef>
              <a:defRPr sz="800">
                <a:solidFill>
                  <a:schemeClr val="bg2"/>
                </a:solidFill>
              </a:defRPr>
            </a:lvl1pPr>
          </a:lstStyle>
          <a:p>
            <a:endParaRPr lang="en-CA"/>
          </a:p>
        </p:txBody>
      </p:sp>
      <p:sp>
        <p:nvSpPr>
          <p:cNvPr id="86024" name="Rectangle 8"/>
          <p:cNvSpPr>
            <a:spLocks noChangeArrowheads="1"/>
          </p:cNvSpPr>
          <p:nvPr/>
        </p:nvSpPr>
        <p:spPr bwMode="gray">
          <a:xfrm>
            <a:off x="139700" y="8902700"/>
            <a:ext cx="3005138"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defTabSz="922338">
              <a:spcBef>
                <a:spcPct val="0"/>
              </a:spcBef>
            </a:pPr>
            <a:endParaRPr lang="en-CA" sz="800">
              <a:solidFill>
                <a:schemeClr val="bg2"/>
              </a:solidFill>
            </a:endParaRPr>
          </a:p>
        </p:txBody>
      </p:sp>
      <p:sp>
        <p:nvSpPr>
          <p:cNvPr id="86025" name="Rectangle 9"/>
          <p:cNvSpPr>
            <a:spLocks noChangeArrowheads="1"/>
          </p:cNvSpPr>
          <p:nvPr/>
        </p:nvSpPr>
        <p:spPr bwMode="gray">
          <a:xfrm>
            <a:off x="3792538" y="8902700"/>
            <a:ext cx="3005137"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r" defTabSz="922338">
              <a:spcBef>
                <a:spcPct val="0"/>
              </a:spcBef>
            </a:pPr>
            <a:fld id="{283AE32D-CD5B-4B38-8365-BB6231BC82BE}" type="slidenum">
              <a:rPr lang="en-CA" sz="800">
                <a:solidFill>
                  <a:schemeClr val="bg2"/>
                </a:solidFill>
              </a:rPr>
              <a:pPr algn="r" defTabSz="922338">
                <a:spcBef>
                  <a:spcPct val="0"/>
                </a:spcBef>
              </a:pPr>
              <a:t>‹#›</a:t>
            </a:fld>
            <a:endParaRPr lang="en-CA" sz="800">
              <a:solidFill>
                <a:schemeClr val="bg2"/>
              </a:solidFill>
            </a:endParaRPr>
          </a:p>
        </p:txBody>
      </p:sp>
    </p:spTree>
    <p:extLst>
      <p:ext uri="{BB962C8B-B14F-4D97-AF65-F5344CB8AC3E}">
        <p14:creationId xmlns:p14="http://schemas.microsoft.com/office/powerpoint/2010/main" val="4241782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8905" name="Picture 9" descr="Bayer_Cross_RGB_1009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351588" y="133350"/>
            <a:ext cx="446087" cy="446088"/>
          </a:xfrm>
          <a:prstGeom prst="rect">
            <a:avLst/>
          </a:prstGeom>
          <a:noFill/>
          <a:extLst>
            <a:ext uri="{909E8E84-426E-40DD-AFC4-6F175D3DCCD1}">
              <a14:hiddenFill xmlns:a14="http://schemas.microsoft.com/office/drawing/2010/main">
                <a:solidFill>
                  <a:srgbClr val="FFFFFF"/>
                </a:solidFill>
              </a14:hiddenFill>
            </a:ext>
          </a:extLst>
        </p:spPr>
      </p:pic>
      <p:sp>
        <p:nvSpPr>
          <p:cNvPr id="208902" name="Rectangle 6"/>
          <p:cNvSpPr>
            <a:spLocks noGrp="1" noChangeArrowheads="1"/>
          </p:cNvSpPr>
          <p:nvPr>
            <p:ph type="dt" idx="1"/>
          </p:nvPr>
        </p:nvSpPr>
        <p:spPr bwMode="gray">
          <a:xfrm>
            <a:off x="139700" y="136525"/>
            <a:ext cx="3005138"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22338">
              <a:spcBef>
                <a:spcPct val="0"/>
              </a:spcBef>
              <a:defRPr sz="800">
                <a:solidFill>
                  <a:schemeClr val="bg2"/>
                </a:solidFill>
              </a:defRPr>
            </a:lvl1pPr>
          </a:lstStyle>
          <a:p>
            <a:endParaRPr lang="en-CA"/>
          </a:p>
        </p:txBody>
      </p:sp>
      <p:sp>
        <p:nvSpPr>
          <p:cNvPr id="208901" name="Rectangle 5"/>
          <p:cNvSpPr>
            <a:spLocks noGrp="1" noRot="1" noChangeAspect="1" noChangeArrowheads="1" noTextEdit="1"/>
          </p:cNvSpPr>
          <p:nvPr>
            <p:ph type="sldImg" idx="2"/>
          </p:nvPr>
        </p:nvSpPr>
        <p:spPr bwMode="gray">
          <a:xfrm>
            <a:off x="1162050" y="692150"/>
            <a:ext cx="4610100"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900" name="Rectangle 4"/>
          <p:cNvSpPr>
            <a:spLocks noGrp="1" noChangeArrowheads="1"/>
          </p:cNvSpPr>
          <p:nvPr>
            <p:ph type="body" sz="quarter" idx="3"/>
          </p:nvPr>
        </p:nvSpPr>
        <p:spPr bwMode="gray">
          <a:xfrm>
            <a:off x="1162050" y="4379913"/>
            <a:ext cx="461010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208899" name="Rectangle 3"/>
          <p:cNvSpPr>
            <a:spLocks noGrp="1" noChangeArrowheads="1"/>
          </p:cNvSpPr>
          <p:nvPr>
            <p:ph type="ftr" sz="quarter" idx="4"/>
          </p:nvPr>
        </p:nvSpPr>
        <p:spPr bwMode="gray">
          <a:xfrm>
            <a:off x="139700" y="8902700"/>
            <a:ext cx="3005138"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a:spcBef>
                <a:spcPct val="0"/>
              </a:spcBef>
              <a:defRPr sz="800">
                <a:solidFill>
                  <a:schemeClr val="bg2"/>
                </a:solidFill>
              </a:defRPr>
            </a:lvl1pPr>
          </a:lstStyle>
          <a:p>
            <a:endParaRPr lang="en-CA"/>
          </a:p>
        </p:txBody>
      </p:sp>
      <p:sp>
        <p:nvSpPr>
          <p:cNvPr id="208898" name="Rectangle 2"/>
          <p:cNvSpPr>
            <a:spLocks noGrp="1" noChangeArrowheads="1"/>
          </p:cNvSpPr>
          <p:nvPr>
            <p:ph type="sldNum" sz="quarter" idx="5"/>
          </p:nvPr>
        </p:nvSpPr>
        <p:spPr bwMode="gray">
          <a:xfrm>
            <a:off x="3792538" y="8902700"/>
            <a:ext cx="3005137"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22338">
              <a:spcBef>
                <a:spcPct val="0"/>
              </a:spcBef>
              <a:defRPr sz="800">
                <a:solidFill>
                  <a:schemeClr val="bg2"/>
                </a:solidFill>
              </a:defRPr>
            </a:lvl1pPr>
          </a:lstStyle>
          <a:p>
            <a:fld id="{CC6A824A-3DDD-4787-97E7-873C9ADD7197}" type="slidenum">
              <a:rPr lang="en-CA"/>
              <a:pPr/>
              <a:t>‹#›</a:t>
            </a:fld>
            <a:endParaRPr lang="en-CA"/>
          </a:p>
        </p:txBody>
      </p:sp>
    </p:spTree>
    <p:extLst>
      <p:ext uri="{BB962C8B-B14F-4D97-AF65-F5344CB8AC3E}">
        <p14:creationId xmlns:p14="http://schemas.microsoft.com/office/powerpoint/2010/main" val="26299781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buClr>
        <a:schemeClr val="accent2"/>
      </a:buClr>
      <a:buFont typeface="Wingdings" pitchFamily="2" charset="2"/>
      <a:defRPr sz="1200" kern="1200">
        <a:solidFill>
          <a:schemeClr val="tx1"/>
        </a:solidFill>
        <a:latin typeface="Arial" charset="0"/>
        <a:ea typeface="+mn-ea"/>
        <a:cs typeface="Arial" charset="0"/>
      </a:defRPr>
    </a:lvl1pPr>
    <a:lvl2pPr marL="179388" indent="-177800" algn="l" rtl="0" fontAlgn="base">
      <a:spcBef>
        <a:spcPct val="30000"/>
      </a:spcBef>
      <a:spcAft>
        <a:spcPct val="0"/>
      </a:spcAft>
      <a:buClr>
        <a:schemeClr val="accent2"/>
      </a:buClr>
      <a:buFont typeface="Wingdings" pitchFamily="2" charset="2"/>
      <a:buChar char="§"/>
      <a:defRPr sz="1200" kern="1200">
        <a:solidFill>
          <a:schemeClr val="tx1"/>
        </a:solidFill>
        <a:latin typeface="Arial" charset="0"/>
        <a:ea typeface="+mn-ea"/>
        <a:cs typeface="Arial" charset="0"/>
      </a:defRPr>
    </a:lvl2pPr>
    <a:lvl3pPr marL="358775" indent="-177800" algn="l" rtl="0" fontAlgn="base">
      <a:spcBef>
        <a:spcPct val="30000"/>
      </a:spcBef>
      <a:spcAft>
        <a:spcPct val="0"/>
      </a:spcAft>
      <a:buClr>
        <a:schemeClr val="accent2"/>
      </a:buClr>
      <a:buFont typeface="Wingdings" pitchFamily="2" charset="2"/>
      <a:buChar char="§"/>
      <a:defRPr sz="1200" kern="1200">
        <a:solidFill>
          <a:schemeClr val="tx1"/>
        </a:solidFill>
        <a:latin typeface="Arial" charset="0"/>
        <a:ea typeface="+mn-ea"/>
        <a:cs typeface="Arial" charset="0"/>
      </a:defRPr>
    </a:lvl3pPr>
    <a:lvl4pPr marL="538163" indent="-177800" algn="l" rtl="0" fontAlgn="base">
      <a:spcBef>
        <a:spcPct val="30000"/>
      </a:spcBef>
      <a:spcAft>
        <a:spcPct val="0"/>
      </a:spcAft>
      <a:buClr>
        <a:schemeClr val="accent2"/>
      </a:buClr>
      <a:buFont typeface="Wingdings" pitchFamily="2" charset="2"/>
      <a:buChar char="§"/>
      <a:defRPr sz="1200" kern="1200">
        <a:solidFill>
          <a:schemeClr val="tx1"/>
        </a:solidFill>
        <a:latin typeface="Arial" charset="0"/>
        <a:ea typeface="+mn-ea"/>
        <a:cs typeface="Arial" charset="0"/>
      </a:defRPr>
    </a:lvl4pPr>
    <a:lvl5pPr marL="717550" indent="-177800" algn="l" rtl="0" fontAlgn="base">
      <a:spcBef>
        <a:spcPct val="30000"/>
      </a:spcBef>
      <a:spcAft>
        <a:spcPct val="0"/>
      </a:spcAft>
      <a:buClr>
        <a:schemeClr val="accent2"/>
      </a:buClr>
      <a:buFont typeface="Wingdings" pitchFamily="2" charset="2"/>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20" name="Rectangle 48"/>
          <p:cNvSpPr>
            <a:spLocks noChangeArrowheads="1"/>
          </p:cNvSpPr>
          <p:nvPr/>
        </p:nvSpPr>
        <p:spPr bwMode="gray">
          <a:xfrm>
            <a:off x="0" y="0"/>
            <a:ext cx="9144000" cy="6858000"/>
          </a:xfrm>
          <a:prstGeom prst="rect">
            <a:avLst/>
          </a:prstGeom>
          <a:solidFill>
            <a:srgbClr val="D1D9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pic>
        <p:nvPicPr>
          <p:cNvPr id="3101" name="Picture 29" descr="B_SFABL_Logo_Cent-1_RGB_1012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71513" y="4124325"/>
            <a:ext cx="1943100" cy="1122363"/>
          </a:xfrm>
          <a:prstGeom prst="rect">
            <a:avLst/>
          </a:prstGeom>
          <a:noFill/>
          <a:extLst>
            <a:ext uri="{909E8E84-426E-40DD-AFC4-6F175D3DCCD1}">
              <a14:hiddenFill xmlns:a14="http://schemas.microsoft.com/office/drawing/2010/main">
                <a:solidFill>
                  <a:srgbClr val="FFFFFF"/>
                </a:solidFill>
              </a14:hiddenFill>
            </a:ext>
          </a:extLst>
        </p:spPr>
      </p:pic>
      <p:sp>
        <p:nvSpPr>
          <p:cNvPr id="3104" name="Line 32"/>
          <p:cNvSpPr>
            <a:spLocks noChangeShapeType="1"/>
          </p:cNvSpPr>
          <p:nvPr/>
        </p:nvSpPr>
        <p:spPr bwMode="gray">
          <a:xfrm>
            <a:off x="3022600" y="4124325"/>
            <a:ext cx="0" cy="1187450"/>
          </a:xfrm>
          <a:prstGeom prst="line">
            <a:avLst/>
          </a:prstGeom>
          <a:noFill/>
          <a:ln w="22225">
            <a:solidFill>
              <a:srgbClr val="7787B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77" name="Rectangle 5"/>
          <p:cNvSpPr>
            <a:spLocks noGrp="1" noChangeArrowheads="1"/>
          </p:cNvSpPr>
          <p:nvPr>
            <p:ph type="ctrTitle"/>
          </p:nvPr>
        </p:nvSpPr>
        <p:spPr>
          <a:xfrm>
            <a:off x="3381375" y="4506913"/>
            <a:ext cx="5295900" cy="438150"/>
          </a:xfrm>
          <a:extLst>
            <a:ext uri="{909E8E84-426E-40DD-AFC4-6F175D3DCCD1}">
              <a14:hiddenFill xmlns:a14="http://schemas.microsoft.com/office/drawing/2010/main">
                <a:solidFill>
                  <a:schemeClr val="accent1"/>
                </a:solidFill>
              </a14:hiddenFill>
            </a:ext>
          </a:extLst>
        </p:spPr>
        <p:txBody>
          <a:bodyPr>
            <a:spAutoFit/>
          </a:bodyPr>
          <a:lstStyle>
            <a:lvl1pPr>
              <a:lnSpc>
                <a:spcPct val="90000"/>
              </a:lnSpc>
              <a:defRPr/>
            </a:lvl1pPr>
          </a:lstStyle>
          <a:p>
            <a:pPr lvl="0"/>
            <a:r>
              <a:rPr lang="en-US" noProof="0"/>
              <a:t>Click to edit Master title style</a:t>
            </a:r>
            <a:endParaRPr lang="en-GB" noProof="0"/>
          </a:p>
        </p:txBody>
      </p:sp>
      <p:sp>
        <p:nvSpPr>
          <p:cNvPr id="3078" name="Rectangle 6"/>
          <p:cNvSpPr>
            <a:spLocks noGrp="1" noChangeArrowheads="1"/>
          </p:cNvSpPr>
          <p:nvPr>
            <p:ph type="subTitle" idx="1"/>
          </p:nvPr>
        </p:nvSpPr>
        <p:spPr>
          <a:xfrm>
            <a:off x="3381375" y="4991100"/>
            <a:ext cx="5295900" cy="304800"/>
          </a:xfrm>
          <a:extLst>
            <a:ext uri="{909E8E84-426E-40DD-AFC4-6F175D3DCCD1}">
              <a14:hiddenFill xmlns:a14="http://schemas.microsoft.com/office/drawing/2010/main">
                <a:solidFill>
                  <a:schemeClr val="accent1"/>
                </a:solidFill>
              </a14:hiddenFill>
            </a:ext>
          </a:extLst>
        </p:spPr>
        <p:txBody>
          <a:bodyPr>
            <a:spAutoFit/>
          </a:bodyPr>
          <a:lstStyle>
            <a:lvl1pPr>
              <a:defRPr sz="2000">
                <a:solidFill>
                  <a:schemeClr val="bg2"/>
                </a:solidFill>
              </a:defRPr>
            </a:lvl1pPr>
          </a:lstStyle>
          <a:p>
            <a:pPr lvl="0"/>
            <a:r>
              <a:rPr lang="en-US" noProof="0"/>
              <a:t>Click to edit Master subtitle style</a:t>
            </a:r>
            <a:endParaRPr lang="en-GB" noProof="0"/>
          </a:p>
        </p:txBody>
      </p:sp>
      <p:sp>
        <p:nvSpPr>
          <p:cNvPr id="3130" name="Freeform 58" descr="Titel_BHC"/>
          <p:cNvSpPr>
            <a:spLocks/>
          </p:cNvSpPr>
          <p:nvPr/>
        </p:nvSpPr>
        <p:spPr bwMode="gray">
          <a:xfrm>
            <a:off x="-7938" y="-15875"/>
            <a:ext cx="9042401" cy="3760788"/>
          </a:xfrm>
          <a:custGeom>
            <a:avLst/>
            <a:gdLst>
              <a:gd name="T0" fmla="*/ 0 w 2856"/>
              <a:gd name="T1" fmla="*/ 2 h 1185"/>
              <a:gd name="T2" fmla="*/ 1923 w 2856"/>
              <a:gd name="T3" fmla="*/ 0 h 1185"/>
              <a:gd name="T4" fmla="*/ 2856 w 2856"/>
              <a:gd name="T5" fmla="*/ 0 h 1185"/>
              <a:gd name="T6" fmla="*/ 2856 w 2856"/>
              <a:gd name="T7" fmla="*/ 0 h 1185"/>
              <a:gd name="T8" fmla="*/ 2856 w 2856"/>
              <a:gd name="T9" fmla="*/ 549 h 1185"/>
              <a:gd name="T10" fmla="*/ 2811 w 2856"/>
              <a:gd name="T11" fmla="*/ 648 h 1185"/>
              <a:gd name="T12" fmla="*/ 2332 w 2856"/>
              <a:gd name="T13" fmla="*/ 1145 h 1185"/>
              <a:gd name="T14" fmla="*/ 2248 w 2856"/>
              <a:gd name="T15" fmla="*/ 1184 h 1185"/>
              <a:gd name="T16" fmla="*/ 1923 w 2856"/>
              <a:gd name="T17" fmla="*/ 1185 h 1185"/>
              <a:gd name="T18" fmla="*/ 1 w 2856"/>
              <a:gd name="T19" fmla="*/ 1185 h 1185"/>
              <a:gd name="T20" fmla="*/ 0 w 2856"/>
              <a:gd name="T21" fmla="*/ 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6" h="1185">
                <a:moveTo>
                  <a:pt x="0" y="2"/>
                </a:moveTo>
                <a:cubicBezTo>
                  <a:pt x="1923" y="0"/>
                  <a:pt x="1923" y="0"/>
                  <a:pt x="1923" y="0"/>
                </a:cubicBezTo>
                <a:cubicBezTo>
                  <a:pt x="2856" y="0"/>
                  <a:pt x="2856" y="0"/>
                  <a:pt x="2856" y="0"/>
                </a:cubicBezTo>
                <a:cubicBezTo>
                  <a:pt x="2856" y="0"/>
                  <a:pt x="2856" y="0"/>
                  <a:pt x="2856" y="0"/>
                </a:cubicBezTo>
                <a:cubicBezTo>
                  <a:pt x="2855" y="199"/>
                  <a:pt x="2856" y="351"/>
                  <a:pt x="2856" y="549"/>
                </a:cubicBezTo>
                <a:cubicBezTo>
                  <a:pt x="2850" y="590"/>
                  <a:pt x="2835" y="616"/>
                  <a:pt x="2811" y="648"/>
                </a:cubicBezTo>
                <a:cubicBezTo>
                  <a:pt x="2779" y="685"/>
                  <a:pt x="2379" y="1110"/>
                  <a:pt x="2332" y="1145"/>
                </a:cubicBezTo>
                <a:cubicBezTo>
                  <a:pt x="2302" y="1166"/>
                  <a:pt x="2283" y="1178"/>
                  <a:pt x="2248" y="1184"/>
                </a:cubicBezTo>
                <a:cubicBezTo>
                  <a:pt x="1923" y="1185"/>
                  <a:pt x="1923" y="1185"/>
                  <a:pt x="1923" y="1185"/>
                </a:cubicBezTo>
                <a:cubicBezTo>
                  <a:pt x="1" y="1185"/>
                  <a:pt x="1" y="1185"/>
                  <a:pt x="1" y="1185"/>
                </a:cubicBezTo>
                <a:cubicBezTo>
                  <a:pt x="1" y="792"/>
                  <a:pt x="0" y="395"/>
                  <a:pt x="0" y="2"/>
                </a:cubicBezTo>
                <a:close/>
              </a:path>
            </a:pathLst>
          </a:custGeom>
          <a:blipFill dpi="0" rotWithShape="1">
            <a:blip r:embed="rId3" cstate="print"/>
            <a:srcRect/>
            <a:stretch>
              <a:fillRect r="-374"/>
            </a:stretch>
          </a:blipFill>
          <a:ln w="222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131" name="Rectangle 10"/>
          <p:cNvSpPr>
            <a:spLocks noChangeArrowheads="1"/>
          </p:cNvSpPr>
          <p:nvPr/>
        </p:nvSpPr>
        <p:spPr bwMode="gray">
          <a:xfrm>
            <a:off x="9010650" y="4125913"/>
            <a:ext cx="133350" cy="700087"/>
          </a:xfrm>
          <a:prstGeom prst="rect">
            <a:avLst/>
          </a:prstGeom>
          <a:solidFill>
            <a:srgbClr val="6BC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0"/>
              </a:spcBef>
            </a:pPr>
            <a:endParaRPr lang="en-GB">
              <a:solidFill>
                <a:srgbClr val="000000"/>
              </a:solidFill>
              <a:cs typeface="Arial" charset="0"/>
            </a:endParaRPr>
          </a:p>
        </p:txBody>
      </p:sp>
      <p:sp>
        <p:nvSpPr>
          <p:cNvPr id="3132" name="Rectangle 11"/>
          <p:cNvSpPr>
            <a:spLocks noChangeArrowheads="1"/>
          </p:cNvSpPr>
          <p:nvPr/>
        </p:nvSpPr>
        <p:spPr bwMode="gray">
          <a:xfrm>
            <a:off x="9010650" y="4818063"/>
            <a:ext cx="133350" cy="698500"/>
          </a:xfrm>
          <a:prstGeom prst="rect">
            <a:avLst/>
          </a:prstGeom>
          <a:solidFill>
            <a:srgbClr val="0090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0"/>
              </a:spcBef>
            </a:pPr>
            <a:endParaRPr lang="en-GB">
              <a:solidFill>
                <a:srgbClr val="000000"/>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Footer Placeholder 3"/>
          <p:cNvSpPr>
            <a:spLocks noGrp="1"/>
          </p:cNvSpPr>
          <p:nvPr>
            <p:ph type="ftr" sz="quarter" idx="10"/>
          </p:nvPr>
        </p:nvSpPr>
        <p:spPr/>
        <p:txBody>
          <a:bodyPr/>
          <a:lstStyle>
            <a:lvl1pPr>
              <a:defRPr/>
            </a:lvl1pPr>
          </a:lstStyle>
          <a:p>
            <a:r>
              <a:rPr lang="en-GB"/>
              <a:t>Page </a:t>
            </a:r>
            <a:fld id="{DC692869-651C-4DCF-9F82-B7F967858988}" type="slidenum">
              <a:rPr lang="en-GB"/>
              <a:pPr/>
              <a:t>‹#›</a:t>
            </a:fld>
            <a:r>
              <a:rPr lang="en-GB"/>
              <a:t> • Name of presentation • February 9, 2011</a:t>
            </a:r>
          </a:p>
        </p:txBody>
      </p:sp>
    </p:spTree>
    <p:extLst>
      <p:ext uri="{BB962C8B-B14F-4D97-AF65-F5344CB8AC3E}">
        <p14:creationId xmlns:p14="http://schemas.microsoft.com/office/powerpoint/2010/main" val="1142670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288" y="266700"/>
            <a:ext cx="2052637" cy="58928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5613" y="266700"/>
            <a:ext cx="6010275"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Footer Placeholder 3"/>
          <p:cNvSpPr>
            <a:spLocks noGrp="1"/>
          </p:cNvSpPr>
          <p:nvPr>
            <p:ph type="ftr" sz="quarter" idx="10"/>
          </p:nvPr>
        </p:nvSpPr>
        <p:spPr/>
        <p:txBody>
          <a:bodyPr/>
          <a:lstStyle>
            <a:lvl1pPr>
              <a:defRPr/>
            </a:lvl1pPr>
          </a:lstStyle>
          <a:p>
            <a:r>
              <a:rPr lang="en-GB"/>
              <a:t>Page </a:t>
            </a:r>
            <a:fld id="{ACD15218-6DB0-4C6D-B0F9-416B6E9151F4}" type="slidenum">
              <a:rPr lang="en-GB"/>
              <a:pPr/>
              <a:t>‹#›</a:t>
            </a:fld>
            <a:r>
              <a:rPr lang="en-GB"/>
              <a:t> • Name of presentation • February 9, 2011</a:t>
            </a:r>
          </a:p>
        </p:txBody>
      </p:sp>
    </p:spTree>
    <p:extLst>
      <p:ext uri="{BB962C8B-B14F-4D97-AF65-F5344CB8AC3E}">
        <p14:creationId xmlns:p14="http://schemas.microsoft.com/office/powerpoint/2010/main" val="1430479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Footer Placeholder 3"/>
          <p:cNvSpPr>
            <a:spLocks noGrp="1"/>
          </p:cNvSpPr>
          <p:nvPr>
            <p:ph type="ftr" sz="quarter" idx="10"/>
          </p:nvPr>
        </p:nvSpPr>
        <p:spPr/>
        <p:txBody>
          <a:bodyPr/>
          <a:lstStyle>
            <a:lvl1pPr>
              <a:defRPr/>
            </a:lvl1pPr>
          </a:lstStyle>
          <a:p>
            <a:r>
              <a:rPr lang="en-GB"/>
              <a:t>Page </a:t>
            </a:r>
            <a:fld id="{6EB66D5E-C3D7-4A64-A49B-DF2B896E658D}" type="slidenum">
              <a:rPr lang="en-GB"/>
              <a:pPr/>
              <a:t>‹#›</a:t>
            </a:fld>
            <a:r>
              <a:rPr lang="en-GB"/>
              <a:t> • Name of presentation • February 9, 2011</a:t>
            </a:r>
          </a:p>
        </p:txBody>
      </p:sp>
    </p:spTree>
    <p:extLst>
      <p:ext uri="{BB962C8B-B14F-4D97-AF65-F5344CB8AC3E}">
        <p14:creationId xmlns:p14="http://schemas.microsoft.com/office/powerpoint/2010/main" val="39166083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GB"/>
              <a:t>Page </a:t>
            </a:r>
            <a:fld id="{74F06D8E-C831-4537-AC0B-932CC6317C30}" type="slidenum">
              <a:rPr lang="en-GB"/>
              <a:pPr/>
              <a:t>‹#›</a:t>
            </a:fld>
            <a:r>
              <a:rPr lang="en-GB"/>
              <a:t> • Name of presentation • February 9, 2011</a:t>
            </a:r>
          </a:p>
        </p:txBody>
      </p:sp>
    </p:spTree>
    <p:extLst>
      <p:ext uri="{BB962C8B-B14F-4D97-AF65-F5344CB8AC3E}">
        <p14:creationId xmlns:p14="http://schemas.microsoft.com/office/powerpoint/2010/main" val="1097189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66725" y="1625600"/>
            <a:ext cx="40259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5025" y="1625600"/>
            <a:ext cx="40259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0"/>
          </p:nvPr>
        </p:nvSpPr>
        <p:spPr/>
        <p:txBody>
          <a:bodyPr/>
          <a:lstStyle>
            <a:lvl1pPr>
              <a:defRPr/>
            </a:lvl1pPr>
          </a:lstStyle>
          <a:p>
            <a:r>
              <a:rPr lang="en-GB"/>
              <a:t>Page </a:t>
            </a:r>
            <a:fld id="{7A4F6537-668B-49C3-9AEE-DB0AF67F803B}" type="slidenum">
              <a:rPr lang="en-GB"/>
              <a:pPr/>
              <a:t>‹#›</a:t>
            </a:fld>
            <a:r>
              <a:rPr lang="en-GB"/>
              <a:t> • Name of presentation • February 9, 2011</a:t>
            </a:r>
          </a:p>
        </p:txBody>
      </p:sp>
    </p:spTree>
    <p:extLst>
      <p:ext uri="{BB962C8B-B14F-4D97-AF65-F5344CB8AC3E}">
        <p14:creationId xmlns:p14="http://schemas.microsoft.com/office/powerpoint/2010/main" val="775828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Footer Placeholder 6"/>
          <p:cNvSpPr>
            <a:spLocks noGrp="1"/>
          </p:cNvSpPr>
          <p:nvPr>
            <p:ph type="ftr" sz="quarter" idx="10"/>
          </p:nvPr>
        </p:nvSpPr>
        <p:spPr/>
        <p:txBody>
          <a:bodyPr/>
          <a:lstStyle>
            <a:lvl1pPr>
              <a:defRPr/>
            </a:lvl1pPr>
          </a:lstStyle>
          <a:p>
            <a:r>
              <a:rPr lang="en-GB"/>
              <a:t>Page </a:t>
            </a:r>
            <a:fld id="{A7E9964C-DF4E-4D82-A3B0-2F2270D37BD6}" type="slidenum">
              <a:rPr lang="en-GB"/>
              <a:pPr/>
              <a:t>‹#›</a:t>
            </a:fld>
            <a:r>
              <a:rPr lang="en-GB"/>
              <a:t> • Name of presentation • February 9, 2011</a:t>
            </a:r>
          </a:p>
        </p:txBody>
      </p:sp>
    </p:spTree>
    <p:extLst>
      <p:ext uri="{BB962C8B-B14F-4D97-AF65-F5344CB8AC3E}">
        <p14:creationId xmlns:p14="http://schemas.microsoft.com/office/powerpoint/2010/main" val="1323642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Footer Placeholder 2"/>
          <p:cNvSpPr>
            <a:spLocks noGrp="1"/>
          </p:cNvSpPr>
          <p:nvPr>
            <p:ph type="ftr" sz="quarter" idx="10"/>
          </p:nvPr>
        </p:nvSpPr>
        <p:spPr/>
        <p:txBody>
          <a:bodyPr/>
          <a:lstStyle>
            <a:lvl1pPr>
              <a:defRPr/>
            </a:lvl1pPr>
          </a:lstStyle>
          <a:p>
            <a:r>
              <a:rPr lang="en-GB"/>
              <a:t>Page </a:t>
            </a:r>
            <a:fld id="{66371476-C4F4-4D7D-8CD9-DAB577082796}" type="slidenum">
              <a:rPr lang="en-GB"/>
              <a:pPr/>
              <a:t>‹#›</a:t>
            </a:fld>
            <a:r>
              <a:rPr lang="en-GB"/>
              <a:t> • Name of presentation • February 9, 2011</a:t>
            </a:r>
          </a:p>
        </p:txBody>
      </p:sp>
    </p:spTree>
    <p:extLst>
      <p:ext uri="{BB962C8B-B14F-4D97-AF65-F5344CB8AC3E}">
        <p14:creationId xmlns:p14="http://schemas.microsoft.com/office/powerpoint/2010/main" val="257516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t>Page </a:t>
            </a:r>
            <a:fld id="{6DA929FF-6518-48AB-9C98-6D0295757C41}" type="slidenum">
              <a:rPr lang="en-GB"/>
              <a:pPr/>
              <a:t>‹#›</a:t>
            </a:fld>
            <a:r>
              <a:rPr lang="en-GB"/>
              <a:t> • Name of presentation • February 9, 2011</a:t>
            </a:r>
          </a:p>
        </p:txBody>
      </p:sp>
    </p:spTree>
    <p:extLst>
      <p:ext uri="{BB962C8B-B14F-4D97-AF65-F5344CB8AC3E}">
        <p14:creationId xmlns:p14="http://schemas.microsoft.com/office/powerpoint/2010/main" val="1132044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GB"/>
              <a:t>Page </a:t>
            </a:r>
            <a:fld id="{1022AC24-E84A-4746-9586-FF82CB2D7431}" type="slidenum">
              <a:rPr lang="en-GB"/>
              <a:pPr/>
              <a:t>‹#›</a:t>
            </a:fld>
            <a:r>
              <a:rPr lang="en-GB"/>
              <a:t> • Name of presentation • February 9, 2011</a:t>
            </a:r>
          </a:p>
        </p:txBody>
      </p:sp>
    </p:spTree>
    <p:extLst>
      <p:ext uri="{BB962C8B-B14F-4D97-AF65-F5344CB8AC3E}">
        <p14:creationId xmlns:p14="http://schemas.microsoft.com/office/powerpoint/2010/main" val="1324973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GB"/>
              <a:t>Page </a:t>
            </a:r>
            <a:fld id="{B47EF383-FA1C-4487-82B9-104761A7237E}" type="slidenum">
              <a:rPr lang="en-GB"/>
              <a:pPr/>
              <a:t>‹#›</a:t>
            </a:fld>
            <a:r>
              <a:rPr lang="en-GB"/>
              <a:t> • Name of presentation • February 9, 2011</a:t>
            </a:r>
          </a:p>
        </p:txBody>
      </p:sp>
    </p:spTree>
    <p:extLst>
      <p:ext uri="{BB962C8B-B14F-4D97-AF65-F5344CB8AC3E}">
        <p14:creationId xmlns:p14="http://schemas.microsoft.com/office/powerpoint/2010/main" val="93553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1056" name="Picture 32" descr="bayer_h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6350" y="0"/>
            <a:ext cx="913765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
          <p:cNvSpPr>
            <a:spLocks noChangeArrowheads="1"/>
          </p:cNvSpPr>
          <p:nvPr/>
        </p:nvSpPr>
        <p:spPr bwMode="gray">
          <a:xfrm>
            <a:off x="9010650" y="4125913"/>
            <a:ext cx="133350" cy="700087"/>
          </a:xfrm>
          <a:prstGeom prst="rect">
            <a:avLst/>
          </a:prstGeom>
          <a:solidFill>
            <a:srgbClr val="6BC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0"/>
              </a:spcBef>
            </a:pPr>
            <a:endParaRPr lang="en-GB">
              <a:solidFill>
                <a:srgbClr val="000000"/>
              </a:solidFill>
              <a:cs typeface="Arial" charset="0"/>
            </a:endParaRPr>
          </a:p>
        </p:txBody>
      </p:sp>
      <p:sp>
        <p:nvSpPr>
          <p:cNvPr id="1051" name="Rectangle 11"/>
          <p:cNvSpPr>
            <a:spLocks noChangeArrowheads="1"/>
          </p:cNvSpPr>
          <p:nvPr/>
        </p:nvSpPr>
        <p:spPr bwMode="gray">
          <a:xfrm>
            <a:off x="9010650" y="4818063"/>
            <a:ext cx="133350" cy="698500"/>
          </a:xfrm>
          <a:prstGeom prst="rect">
            <a:avLst/>
          </a:prstGeom>
          <a:solidFill>
            <a:srgbClr val="0090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0"/>
              </a:spcBef>
            </a:pPr>
            <a:endParaRPr lang="en-GB">
              <a:solidFill>
                <a:srgbClr val="000000"/>
              </a:solidFill>
              <a:cs typeface="Arial" charset="0"/>
            </a:endParaRPr>
          </a:p>
        </p:txBody>
      </p:sp>
      <p:pic>
        <p:nvPicPr>
          <p:cNvPr id="1052" name="Picture 28" descr="Bayer_Cross_RGB_1009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7721600" y="250825"/>
            <a:ext cx="949325" cy="9493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455613" y="266700"/>
            <a:ext cx="7069137" cy="9493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t>Titelmasterformat durch Klicken bearbeiten</a:t>
            </a:r>
          </a:p>
        </p:txBody>
      </p:sp>
      <p:sp>
        <p:nvSpPr>
          <p:cNvPr id="1027" name="Rectangle 3"/>
          <p:cNvSpPr>
            <a:spLocks noGrp="1" noChangeArrowheads="1"/>
          </p:cNvSpPr>
          <p:nvPr>
            <p:ph type="body" idx="1"/>
          </p:nvPr>
        </p:nvSpPr>
        <p:spPr bwMode="gray">
          <a:xfrm>
            <a:off x="466725" y="1625600"/>
            <a:ext cx="8204200" cy="45339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Textmasterformate durch Klicken bearbeiten</a:t>
            </a:r>
          </a:p>
          <a:p>
            <a:pPr lvl="1"/>
            <a:r>
              <a:rPr lang="en-GB"/>
              <a:t>Zweite Ebene</a:t>
            </a:r>
          </a:p>
          <a:p>
            <a:pPr lvl="2"/>
            <a:r>
              <a:rPr lang="en-GB"/>
              <a:t>Dritte Ebene</a:t>
            </a:r>
          </a:p>
          <a:p>
            <a:pPr lvl="3"/>
            <a:r>
              <a:rPr lang="en-GB"/>
              <a:t>Vierte Ebene</a:t>
            </a:r>
          </a:p>
          <a:p>
            <a:pPr lvl="4"/>
            <a:r>
              <a:rPr lang="en-GB"/>
              <a:t>Fünfte Ebene</a:t>
            </a:r>
          </a:p>
        </p:txBody>
      </p:sp>
      <p:sp>
        <p:nvSpPr>
          <p:cNvPr id="1047" name="Rectangle 23"/>
          <p:cNvSpPr>
            <a:spLocks noGrp="1" noChangeArrowheads="1"/>
          </p:cNvSpPr>
          <p:nvPr>
            <p:ph type="ftr" sz="quarter" idx="3"/>
          </p:nvPr>
        </p:nvSpPr>
        <p:spPr bwMode="gray">
          <a:xfrm>
            <a:off x="460375" y="6437313"/>
            <a:ext cx="6397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spcBef>
                <a:spcPct val="0"/>
              </a:spcBef>
              <a:defRPr sz="800">
                <a:solidFill>
                  <a:schemeClr val="bg2"/>
                </a:solidFill>
              </a:defRPr>
            </a:lvl1pPr>
          </a:lstStyle>
          <a:p>
            <a:r>
              <a:rPr lang="en-GB"/>
              <a:t>Page </a:t>
            </a:r>
            <a:fld id="{1268B000-4A68-4BC3-98C2-9B2973E23AD6}" type="slidenum">
              <a:rPr lang="en-GB"/>
              <a:pPr/>
              <a:t>‹#›</a:t>
            </a:fld>
            <a:r>
              <a:rPr lang="en-GB"/>
              <a:t> • Name of presentation • February 9, 2011</a:t>
            </a:r>
          </a:p>
        </p:txBody>
      </p:sp>
      <p:pic>
        <p:nvPicPr>
          <p:cNvPr id="1053" name="Picture 29" descr="BHC_Logo_Blk_100917"/>
          <p:cNvPicPr>
            <a:picLocks noChangeAspect="1" noChangeArrowheads="1"/>
          </p:cNvPicPr>
          <p:nvPr/>
        </p:nvPicPr>
        <p:blipFill>
          <a:blip r:embed="rId15" cstate="print">
            <a:extLst>
              <a:ext uri="{28A0092B-C50C-407E-A947-70E740481C1C}">
                <a14:useLocalDpi xmlns:a14="http://schemas.microsoft.com/office/drawing/2010/main" val="0"/>
              </a:ext>
            </a:extLst>
          </a:blip>
          <a:srcRect l="22310"/>
          <a:stretch>
            <a:fillRect/>
          </a:stretch>
        </p:blipFill>
        <p:spPr bwMode="gray">
          <a:xfrm>
            <a:off x="7427913" y="6459538"/>
            <a:ext cx="1249362" cy="3095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dt="0"/>
  <p:txStyles>
    <p:titleStyle>
      <a:lvl1pPr algn="l" rtl="0" eaLnBrk="1" fontAlgn="base" hangingPunct="1">
        <a:spcBef>
          <a:spcPct val="0"/>
        </a:spcBef>
        <a:spcAft>
          <a:spcPct val="0"/>
        </a:spcAft>
        <a:defRPr sz="3200">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charset="0"/>
        </a:defRPr>
      </a:lvl2pPr>
      <a:lvl3pPr algn="l" rtl="0" eaLnBrk="1" fontAlgn="base" hangingPunct="1">
        <a:spcBef>
          <a:spcPct val="0"/>
        </a:spcBef>
        <a:spcAft>
          <a:spcPct val="0"/>
        </a:spcAft>
        <a:defRPr sz="3200">
          <a:solidFill>
            <a:schemeClr val="bg2"/>
          </a:solidFill>
          <a:latin typeface="Arial" charset="0"/>
        </a:defRPr>
      </a:lvl3pPr>
      <a:lvl4pPr algn="l" rtl="0" eaLnBrk="1" fontAlgn="base" hangingPunct="1">
        <a:spcBef>
          <a:spcPct val="0"/>
        </a:spcBef>
        <a:spcAft>
          <a:spcPct val="0"/>
        </a:spcAft>
        <a:defRPr sz="3200">
          <a:solidFill>
            <a:schemeClr val="bg2"/>
          </a:solidFill>
          <a:latin typeface="Arial" charset="0"/>
        </a:defRPr>
      </a:lvl4pPr>
      <a:lvl5pPr algn="l" rtl="0" eaLnBrk="1" fontAlgn="base" hangingPunct="1">
        <a:spcBef>
          <a:spcPct val="0"/>
        </a:spcBef>
        <a:spcAft>
          <a:spcPct val="0"/>
        </a:spcAft>
        <a:defRPr sz="3200">
          <a:solidFill>
            <a:schemeClr val="bg2"/>
          </a:solidFill>
          <a:latin typeface="Arial" charset="0"/>
        </a:defRPr>
      </a:lvl5pPr>
      <a:lvl6pPr marL="457200" algn="l" rtl="0" eaLnBrk="1" fontAlgn="base" hangingPunct="1">
        <a:spcBef>
          <a:spcPct val="0"/>
        </a:spcBef>
        <a:spcAft>
          <a:spcPct val="0"/>
        </a:spcAft>
        <a:defRPr sz="3200">
          <a:solidFill>
            <a:schemeClr val="bg2"/>
          </a:solidFill>
          <a:latin typeface="Arial" charset="0"/>
        </a:defRPr>
      </a:lvl6pPr>
      <a:lvl7pPr marL="914400" algn="l" rtl="0" eaLnBrk="1" fontAlgn="base" hangingPunct="1">
        <a:spcBef>
          <a:spcPct val="0"/>
        </a:spcBef>
        <a:spcAft>
          <a:spcPct val="0"/>
        </a:spcAft>
        <a:defRPr sz="3200">
          <a:solidFill>
            <a:schemeClr val="bg2"/>
          </a:solidFill>
          <a:latin typeface="Arial" charset="0"/>
        </a:defRPr>
      </a:lvl7pPr>
      <a:lvl8pPr marL="1371600" algn="l" rtl="0" eaLnBrk="1" fontAlgn="base" hangingPunct="1">
        <a:spcBef>
          <a:spcPct val="0"/>
        </a:spcBef>
        <a:spcAft>
          <a:spcPct val="0"/>
        </a:spcAft>
        <a:defRPr sz="3200">
          <a:solidFill>
            <a:schemeClr val="bg2"/>
          </a:solidFill>
          <a:latin typeface="Arial" charset="0"/>
        </a:defRPr>
      </a:lvl8pPr>
      <a:lvl9pPr marL="1828800" algn="l" rtl="0" eaLnBrk="1" fontAlgn="base" hangingPunct="1">
        <a:spcBef>
          <a:spcPct val="0"/>
        </a:spcBef>
        <a:spcAft>
          <a:spcPct val="0"/>
        </a:spcAft>
        <a:defRPr sz="3200">
          <a:solidFill>
            <a:schemeClr val="bg2"/>
          </a:solidFill>
          <a:latin typeface="Arial" charset="0"/>
        </a:defRPr>
      </a:lvl9pPr>
    </p:titleStyle>
    <p:body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63" name="Rectangle 23"/>
          <p:cNvSpPr>
            <a:spLocks noGrp="1" noChangeArrowheads="1"/>
          </p:cNvSpPr>
          <p:nvPr>
            <p:ph type="ctrTitle"/>
          </p:nvPr>
        </p:nvSpPr>
        <p:spPr>
          <a:xfrm>
            <a:off x="3381375" y="4501865"/>
            <a:ext cx="5295900" cy="443198"/>
          </a:xfrm>
        </p:spPr>
        <p:txBody>
          <a:bodyPr/>
          <a:lstStyle/>
          <a:p>
            <a:r>
              <a:rPr lang="en-GB" dirty="0" err="1"/>
              <a:t>MoSTO</a:t>
            </a:r>
            <a:r>
              <a:rPr lang="en-GB" dirty="0"/>
              <a:t> 101</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10</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RTF Output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Enabling RTF redirection is extremely easy with </a:t>
            </a:r>
            <a:r>
              <a:rPr lang="en-US" sz="2000" kern="0" dirty="0" err="1"/>
              <a:t>MoSTO</a:t>
            </a:r>
            <a:r>
              <a:rPr lang="en-US" sz="2000" kern="0" dirty="0"/>
              <a:t>. Add</a:t>
            </a:r>
          </a:p>
          <a:p>
            <a:pPr>
              <a:buClr>
                <a:schemeClr val="tx1"/>
              </a:buClr>
            </a:pPr>
            <a:r>
              <a:rPr lang="en-US" b="1" kern="0" dirty="0">
                <a:latin typeface="Lucida Console" panose="020B0609040504020204" pitchFamily="49" charset="0"/>
              </a:rPr>
              <a:t>    %</a:t>
            </a:r>
            <a:r>
              <a:rPr lang="en-US" b="1" kern="0" dirty="0" err="1">
                <a:latin typeface="Lucida Console" panose="020B0609040504020204" pitchFamily="49" charset="0"/>
              </a:rPr>
              <a:t>startMostoRTF</a:t>
            </a:r>
            <a:r>
              <a:rPr lang="en-US" b="1" kern="0" dirty="0">
                <a:latin typeface="Lucida Console" panose="020B0609040504020204" pitchFamily="49" charset="0"/>
              </a:rPr>
              <a:t>(file=&lt;filename&gt;, </a:t>
            </a:r>
            <a:r>
              <a:rPr lang="en-US" b="1" kern="0" dirty="0" err="1">
                <a:latin typeface="Lucida Console" panose="020B0609040504020204" pitchFamily="49" charset="0"/>
              </a:rPr>
              <a:t>onlyrtf</a:t>
            </a:r>
            <a:r>
              <a:rPr lang="en-US" b="1" kern="0" dirty="0">
                <a:latin typeface="Lucida Console" panose="020B0609040504020204" pitchFamily="49" charset="0"/>
              </a:rPr>
              <a:t>=Y, </a:t>
            </a:r>
            <a:r>
              <a:rPr lang="en-US" b="1" kern="0" dirty="0" err="1">
                <a:latin typeface="Lucida Console" panose="020B0609040504020204" pitchFamily="49" charset="0"/>
              </a:rPr>
              <a:t>toc</a:t>
            </a:r>
            <a:r>
              <a:rPr lang="en-US" b="1" kern="0" dirty="0">
                <a:latin typeface="Lucida Console" panose="020B0609040504020204" pitchFamily="49" charset="0"/>
              </a:rPr>
              <a:t>=N);</a:t>
            </a:r>
          </a:p>
          <a:p>
            <a:pPr>
              <a:buClr>
                <a:schemeClr val="tx1"/>
              </a:buClr>
            </a:pPr>
            <a:r>
              <a:rPr lang="en-US" sz="2000" kern="0" dirty="0"/>
              <a:t>before calling a </a:t>
            </a:r>
            <a:r>
              <a:rPr lang="en-US" sz="2000" kern="0" dirty="0" err="1"/>
              <a:t>MoSTO</a:t>
            </a:r>
            <a:r>
              <a:rPr lang="en-US" sz="2000" kern="0" dirty="0"/>
              <a:t> macro, and </a:t>
            </a:r>
          </a:p>
          <a:p>
            <a:pPr>
              <a:buClr>
                <a:schemeClr val="tx1"/>
              </a:buClr>
            </a:pPr>
            <a:r>
              <a:rPr lang="en-US" b="1" kern="0" dirty="0">
                <a:latin typeface="Lucida Console" panose="020B0609040504020204" pitchFamily="49" charset="0"/>
              </a:rPr>
              <a:t>    %</a:t>
            </a:r>
            <a:r>
              <a:rPr lang="en-US" b="1" kern="0" dirty="0" err="1">
                <a:latin typeface="Lucida Console" panose="020B0609040504020204" pitchFamily="49" charset="0"/>
              </a:rPr>
              <a:t>endMostoRTF</a:t>
            </a:r>
            <a:r>
              <a:rPr lang="en-US" b="1" kern="0" dirty="0">
                <a:latin typeface="Lucida Console" panose="020B0609040504020204" pitchFamily="49" charset="0"/>
              </a:rPr>
              <a:t>;</a:t>
            </a:r>
          </a:p>
          <a:p>
            <a:pPr>
              <a:buClr>
                <a:schemeClr val="tx1"/>
              </a:buClr>
            </a:pPr>
            <a:r>
              <a:rPr lang="en-US" sz="2000" kern="0" dirty="0"/>
              <a:t>afterwards, where &lt;filename&gt; is the full pathname of the output RTF file (without the “.rtf” extension).</a:t>
            </a:r>
          </a:p>
          <a:p>
            <a:pPr>
              <a:buClr>
                <a:schemeClr val="tx1"/>
              </a:buClr>
            </a:pPr>
            <a:endParaRPr lang="en-US" sz="2000" kern="0" dirty="0"/>
          </a:p>
          <a:p>
            <a:pPr>
              <a:buClr>
                <a:schemeClr val="tx1"/>
              </a:buClr>
            </a:pPr>
            <a:endParaRPr lang="en-US" sz="2000" kern="0" dirty="0"/>
          </a:p>
          <a:p>
            <a:pPr>
              <a:buClr>
                <a:schemeClr val="tx1"/>
              </a:buClr>
            </a:pPr>
            <a:endParaRPr lang="en-US" sz="2000" kern="0" dirty="0"/>
          </a:p>
          <a:p>
            <a:pPr>
              <a:buClr>
                <a:schemeClr val="tx1"/>
              </a:buClr>
            </a:pPr>
            <a:endParaRPr lang="en-US" sz="2000" kern="0" dirty="0"/>
          </a:p>
          <a:p>
            <a:pPr>
              <a:buClr>
                <a:schemeClr val="tx1"/>
              </a:buClr>
            </a:pPr>
            <a:r>
              <a:rPr lang="en-US" sz="2000" kern="0" dirty="0"/>
              <a:t>Note: </a:t>
            </a:r>
            <a:r>
              <a:rPr lang="en-US" sz="2000" kern="0" dirty="0" err="1"/>
              <a:t>ComBO</a:t>
            </a:r>
            <a:r>
              <a:rPr lang="en-US" sz="2000" kern="0" dirty="0"/>
              <a:t> training will explain what to do with these RTF files.</a:t>
            </a:r>
          </a:p>
          <a:p>
            <a:pPr>
              <a:buClr>
                <a:schemeClr val="tx1"/>
              </a:buClr>
            </a:pPr>
            <a:endParaRPr lang="en-US" sz="1600" b="1" kern="0" dirty="0">
              <a:latin typeface="Lucida Console" panose="020B0609040504020204" pitchFamily="49" charset="0"/>
            </a:endParaRPr>
          </a:p>
        </p:txBody>
      </p:sp>
    </p:spTree>
    <p:extLst>
      <p:ext uri="{BB962C8B-B14F-4D97-AF65-F5344CB8AC3E}">
        <p14:creationId xmlns:p14="http://schemas.microsoft.com/office/powerpoint/2010/main" val="39367290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11</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RTF Output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The RTF output can be further controlled by specifying physical width (in millimeters) and alignment of each specific column.</a:t>
            </a:r>
          </a:p>
          <a:p>
            <a:pPr>
              <a:spcBef>
                <a:spcPts val="0"/>
              </a:spcBef>
              <a:spcAft>
                <a:spcPts val="0"/>
              </a:spcAft>
              <a:buClr>
                <a:schemeClr val="tx1"/>
              </a:buClr>
            </a:pPr>
            <a:r>
              <a:rPr lang="en-US" sz="1600" b="1" kern="0" dirty="0">
                <a:latin typeface="Lucida Console" panose="020B0609040504020204" pitchFamily="49" charset="0"/>
              </a:rPr>
              <a:t>    %</a:t>
            </a:r>
            <a:r>
              <a:rPr lang="en-US" sz="1600" b="1" kern="0" dirty="0" err="1">
                <a:latin typeface="Lucida Console" panose="020B0609040504020204" pitchFamily="49" charset="0"/>
              </a:rPr>
              <a:t>insertoption</a:t>
            </a:r>
            <a:r>
              <a:rPr lang="en-US" sz="1600" b="1" kern="0" dirty="0">
                <a:latin typeface="Lucida Console" panose="020B0609040504020204" pitchFamily="49" charset="0"/>
              </a:rPr>
              <a:t>(</a:t>
            </a:r>
            <a:r>
              <a:rPr lang="en-US" sz="1600" b="1" kern="0" dirty="0" err="1">
                <a:latin typeface="Lucida Console" panose="020B0609040504020204" pitchFamily="49" charset="0"/>
              </a:rPr>
              <a:t>namevar</a:t>
            </a:r>
            <a:r>
              <a:rPr lang="en-US" sz="1600" b="1" kern="0" dirty="0">
                <a:latin typeface="Lucida Console" panose="020B0609040504020204" pitchFamily="49" charset="0"/>
              </a:rPr>
              <a:t>=&lt;var&gt;, </a:t>
            </a:r>
            <a:r>
              <a:rPr lang="en-US" sz="1600" b="1" kern="0" dirty="0">
                <a:latin typeface="Lucida Console" panose="020B0609040504020204" pitchFamily="49" charset="0"/>
                <a:sym typeface="Wingdings" panose="05000000000000000000" pitchFamily="2" charset="2"/>
              </a:rPr>
              <a:t> </a:t>
            </a:r>
            <a:r>
              <a:rPr lang="en-US" sz="1600" kern="0" dirty="0">
                <a:sym typeface="Wingdings" panose="05000000000000000000" pitchFamily="2" charset="2"/>
              </a:rPr>
              <a:t>variable name</a:t>
            </a:r>
            <a:endParaRPr lang="en-US" sz="1600" kern="0" dirty="0">
              <a:latin typeface="Lucida Console" panose="020B0609040504020204" pitchFamily="49" charset="0"/>
            </a:endParaRPr>
          </a:p>
          <a:p>
            <a:pPr>
              <a:spcBef>
                <a:spcPts val="0"/>
              </a:spcBef>
              <a:spcAft>
                <a:spcPts val="0"/>
              </a:spcAft>
              <a:buClr>
                <a:schemeClr val="tx1"/>
              </a:buClr>
            </a:pPr>
            <a:r>
              <a:rPr lang="en-US" sz="1600" b="1" kern="0" dirty="0">
                <a:latin typeface="Lucida Console" panose="020B0609040504020204" pitchFamily="49" charset="0"/>
              </a:rPr>
              <a:t>                  width=20mm,    </a:t>
            </a:r>
            <a:r>
              <a:rPr lang="en-US" sz="1600" b="1" kern="0" dirty="0">
                <a:latin typeface="Lucida Console" panose="020B0609040504020204" pitchFamily="49" charset="0"/>
                <a:sym typeface="Wingdings" panose="05000000000000000000" pitchFamily="2" charset="2"/>
              </a:rPr>
              <a:t></a:t>
            </a:r>
            <a:r>
              <a:rPr lang="en-US" sz="1600" kern="0" dirty="0">
                <a:latin typeface="Lucida Console" panose="020B0609040504020204" pitchFamily="49" charset="0"/>
                <a:sym typeface="Wingdings" panose="05000000000000000000" pitchFamily="2" charset="2"/>
              </a:rPr>
              <a:t> </a:t>
            </a:r>
            <a:r>
              <a:rPr lang="en-US" sz="1600" kern="0" dirty="0">
                <a:sym typeface="Wingdings" panose="05000000000000000000" pitchFamily="2" charset="2"/>
              </a:rPr>
              <a:t>fixed width of the column</a:t>
            </a:r>
          </a:p>
          <a:p>
            <a:pPr>
              <a:spcBef>
                <a:spcPts val="0"/>
              </a:spcBef>
              <a:spcAft>
                <a:spcPts val="0"/>
              </a:spcAft>
              <a:buClr>
                <a:schemeClr val="tx1"/>
              </a:buClr>
            </a:pPr>
            <a:r>
              <a:rPr lang="en-US" sz="1600" b="1" kern="0" dirty="0">
                <a:latin typeface="Lucida Console" panose="020B0609040504020204" pitchFamily="49" charset="0"/>
              </a:rPr>
              <a:t>                  align=c,       </a:t>
            </a:r>
            <a:r>
              <a:rPr lang="en-US" sz="1600" b="1" kern="0" dirty="0">
                <a:latin typeface="Lucida Console" panose="020B0609040504020204" pitchFamily="49" charset="0"/>
                <a:sym typeface="Wingdings" panose="05000000000000000000" pitchFamily="2" charset="2"/>
              </a:rPr>
              <a:t> </a:t>
            </a:r>
            <a:r>
              <a:rPr lang="en-US" sz="1600" kern="0" dirty="0">
                <a:sym typeface="Wingdings" panose="05000000000000000000" pitchFamily="2" charset="2"/>
              </a:rPr>
              <a:t>alignment override (usually blank)</a:t>
            </a:r>
            <a:endParaRPr lang="en-US" sz="1600" kern="0" dirty="0"/>
          </a:p>
          <a:p>
            <a:pPr>
              <a:spcBef>
                <a:spcPts val="0"/>
              </a:spcBef>
              <a:spcAft>
                <a:spcPts val="0"/>
              </a:spcAft>
              <a:buClr>
                <a:schemeClr val="tx1"/>
              </a:buClr>
            </a:pPr>
            <a:r>
              <a:rPr lang="en-US" sz="1600" b="1" kern="0" dirty="0">
                <a:latin typeface="Lucida Console" panose="020B0609040504020204" pitchFamily="49" charset="0"/>
              </a:rPr>
              <a:t>                  keep=n,        </a:t>
            </a:r>
            <a:r>
              <a:rPr lang="en-US" sz="1600" b="1" kern="0" dirty="0">
                <a:latin typeface="Lucida Console" panose="020B0609040504020204" pitchFamily="49" charset="0"/>
                <a:sym typeface="Wingdings" panose="05000000000000000000" pitchFamily="2" charset="2"/>
              </a:rPr>
              <a:t> </a:t>
            </a:r>
            <a:r>
              <a:rPr lang="en-US" sz="1600" kern="0" dirty="0">
                <a:sym typeface="Wingdings" panose="05000000000000000000" pitchFamily="2" charset="2"/>
              </a:rPr>
              <a:t>preserve value for the next call?</a:t>
            </a:r>
            <a:endParaRPr lang="en-US" sz="1600" kern="0" dirty="0"/>
          </a:p>
          <a:p>
            <a:pPr>
              <a:spcBef>
                <a:spcPts val="0"/>
              </a:spcBef>
              <a:spcAft>
                <a:spcPts val="0"/>
              </a:spcAft>
              <a:buClr>
                <a:schemeClr val="tx1"/>
              </a:buClr>
            </a:pPr>
            <a:r>
              <a:rPr lang="en-US" sz="1600" b="1" kern="0" dirty="0">
                <a:latin typeface="Lucida Console" panose="020B0609040504020204" pitchFamily="49" charset="0"/>
              </a:rPr>
              <a:t>                  overwrite=y)   </a:t>
            </a:r>
            <a:r>
              <a:rPr lang="en-US" sz="1600" b="1" kern="0" dirty="0">
                <a:latin typeface="Lucida Console" panose="020B0609040504020204" pitchFamily="49" charset="0"/>
                <a:sym typeface="Wingdings" panose="05000000000000000000" pitchFamily="2" charset="2"/>
              </a:rPr>
              <a:t> </a:t>
            </a:r>
            <a:r>
              <a:rPr lang="en-US" sz="1600" kern="0" dirty="0"/>
              <a:t>overwrite the value if specified earlier?</a:t>
            </a:r>
            <a:endParaRPr lang="en-US" sz="1600" kern="0" dirty="0">
              <a:latin typeface="Lucida Console" panose="020B0609040504020204" pitchFamily="49" charset="0"/>
            </a:endParaRPr>
          </a:p>
          <a:p>
            <a:pPr>
              <a:spcBef>
                <a:spcPts val="0"/>
              </a:spcBef>
              <a:spcAft>
                <a:spcPts val="0"/>
              </a:spcAft>
              <a:buClr>
                <a:schemeClr val="tx1"/>
              </a:buClr>
            </a:pPr>
            <a:endParaRPr lang="en-US" sz="1600" kern="0" dirty="0"/>
          </a:p>
          <a:p>
            <a:pPr>
              <a:spcBef>
                <a:spcPts val="0"/>
              </a:spcBef>
              <a:spcAft>
                <a:spcPts val="0"/>
              </a:spcAft>
              <a:buClr>
                <a:schemeClr val="tx1"/>
              </a:buClr>
            </a:pPr>
            <a:r>
              <a:rPr lang="en-US" sz="2000" kern="0" dirty="0"/>
              <a:t>Manual overrides are enabled by defining the global macro variable </a:t>
            </a:r>
          </a:p>
          <a:p>
            <a:pPr>
              <a:spcBef>
                <a:spcPts val="0"/>
              </a:spcBef>
              <a:spcAft>
                <a:spcPts val="0"/>
              </a:spcAft>
              <a:buClr>
                <a:schemeClr val="tx1"/>
              </a:buClr>
            </a:pPr>
            <a:r>
              <a:rPr lang="en-US" sz="2000" b="1" kern="0" dirty="0" err="1"/>
              <a:t>MostoCalcPercWidth</a:t>
            </a:r>
            <a:r>
              <a:rPr lang="en-US" sz="2000" kern="0" dirty="0"/>
              <a:t> and setting it to NO. If this variable is undefined or set to YES, the responsibility for column width allocation belongs to  </a:t>
            </a:r>
            <a:r>
              <a:rPr lang="en-US" sz="2000" kern="0" dirty="0" err="1"/>
              <a:t>MoSTO</a:t>
            </a:r>
            <a:r>
              <a:rPr lang="en-US" sz="2000" kern="0" dirty="0"/>
              <a:t>. It works for many simple tables but is very unreliable due to quirky auto-setting rules and dependence on actual data values.</a:t>
            </a:r>
          </a:p>
          <a:p>
            <a:pPr>
              <a:spcBef>
                <a:spcPts val="0"/>
              </a:spcBef>
              <a:spcAft>
                <a:spcPts val="0"/>
              </a:spcAft>
              <a:buClr>
                <a:schemeClr val="tx1"/>
              </a:buClr>
            </a:pPr>
            <a:endParaRPr lang="en-US" sz="2000" kern="0" dirty="0"/>
          </a:p>
          <a:p>
            <a:pPr>
              <a:spcBef>
                <a:spcPts val="0"/>
              </a:spcBef>
              <a:spcAft>
                <a:spcPts val="0"/>
              </a:spcAft>
              <a:buClr>
                <a:schemeClr val="tx1"/>
              </a:buClr>
            </a:pPr>
            <a:r>
              <a:rPr lang="en-US" sz="2000" kern="0" dirty="0">
                <a:solidFill>
                  <a:srgbClr val="C00000"/>
                </a:solidFill>
              </a:rPr>
              <a:t>The maximal page width with the current RTF template is 210 mm.</a:t>
            </a:r>
          </a:p>
        </p:txBody>
      </p:sp>
    </p:spTree>
    <p:extLst>
      <p:ext uri="{BB962C8B-B14F-4D97-AF65-F5344CB8AC3E}">
        <p14:creationId xmlns:p14="http://schemas.microsoft.com/office/powerpoint/2010/main" val="3639140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12</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Other </a:t>
            </a:r>
            <a:r>
              <a:rPr lang="en-US" b="1" dirty="0" err="1"/>
              <a:t>MoSTO</a:t>
            </a:r>
            <a:r>
              <a:rPr lang="en-US" b="1" dirty="0"/>
              <a:t> Macros</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The most common </a:t>
            </a:r>
            <a:r>
              <a:rPr lang="en-US" sz="2000" kern="0" dirty="0" err="1"/>
              <a:t>MoSTO</a:t>
            </a:r>
            <a:r>
              <a:rPr lang="en-US" sz="2000" kern="0" dirty="0"/>
              <a:t> macros other than %DATALIST are:</a:t>
            </a:r>
          </a:p>
          <a:p>
            <a:pPr marL="619125" lvl="1" indent="-342900">
              <a:spcBef>
                <a:spcPts val="0"/>
              </a:spcBef>
              <a:spcAft>
                <a:spcPts val="0"/>
              </a:spcAft>
              <a:buClr>
                <a:schemeClr val="tx1"/>
              </a:buClr>
              <a:buFont typeface="Arial" charset="0"/>
              <a:buChar char="•"/>
            </a:pPr>
            <a:r>
              <a:rPr lang="en-US" sz="2000" kern="0" dirty="0"/>
              <a:t>%FREQ_TAB</a:t>
            </a:r>
          </a:p>
          <a:p>
            <a:pPr marL="619125" lvl="1" indent="-342900">
              <a:spcBef>
                <a:spcPts val="0"/>
              </a:spcBef>
              <a:spcAft>
                <a:spcPts val="0"/>
              </a:spcAft>
              <a:buClr>
                <a:schemeClr val="tx1"/>
              </a:buClr>
              <a:buFont typeface="Arial" charset="0"/>
              <a:buChar char="•"/>
            </a:pPr>
            <a:r>
              <a:rPr lang="en-US" sz="2000" kern="0" dirty="0"/>
              <a:t>%DESC_TAB</a:t>
            </a:r>
          </a:p>
          <a:p>
            <a:pPr marL="619125" lvl="1" indent="-342900">
              <a:spcBef>
                <a:spcPts val="0"/>
              </a:spcBef>
              <a:spcAft>
                <a:spcPts val="0"/>
              </a:spcAft>
              <a:buClr>
                <a:schemeClr val="tx1"/>
              </a:buClr>
              <a:buFont typeface="Arial" charset="0"/>
              <a:buChar char="•"/>
            </a:pPr>
            <a:r>
              <a:rPr lang="en-US" sz="2000" kern="0" dirty="0"/>
              <a:t>%DESC_FREQ_TAB</a:t>
            </a:r>
          </a:p>
          <a:p>
            <a:pPr marL="619125" lvl="1" indent="-342900">
              <a:spcBef>
                <a:spcPts val="0"/>
              </a:spcBef>
              <a:spcAft>
                <a:spcPts val="0"/>
              </a:spcAft>
              <a:buClr>
                <a:schemeClr val="tx1"/>
              </a:buClr>
              <a:buFont typeface="Arial" charset="0"/>
              <a:buChar char="•"/>
            </a:pPr>
            <a:r>
              <a:rPr lang="en-US" sz="2000" kern="0" dirty="0"/>
              <a:t>%INCIDENCE_PRINT </a:t>
            </a:r>
          </a:p>
          <a:p>
            <a:pPr marL="619125" lvl="1" indent="-342900">
              <a:spcBef>
                <a:spcPts val="0"/>
              </a:spcBef>
              <a:spcAft>
                <a:spcPts val="0"/>
              </a:spcAft>
              <a:buClr>
                <a:schemeClr val="tx1"/>
              </a:buClr>
              <a:buFont typeface="Arial" charset="0"/>
              <a:buChar char="•"/>
            </a:pPr>
            <a:r>
              <a:rPr lang="en-US" sz="2000" kern="0" dirty="0"/>
              <a:t>%OVERVIEW_TAB</a:t>
            </a:r>
          </a:p>
          <a:p>
            <a:pPr>
              <a:buClr>
                <a:schemeClr val="tx1"/>
              </a:buClr>
            </a:pPr>
            <a:r>
              <a:rPr lang="en-US" sz="2000" kern="0" dirty="0"/>
              <a:t>These </a:t>
            </a:r>
            <a:r>
              <a:rPr lang="en-US" sz="2000" kern="0" dirty="0" err="1"/>
              <a:t>MoSTO</a:t>
            </a:r>
            <a:r>
              <a:rPr lang="en-US" sz="2000" kern="0" dirty="0"/>
              <a:t> macros operate in the same way:</a:t>
            </a:r>
          </a:p>
          <a:p>
            <a:pPr marL="619125" lvl="1" indent="-342900">
              <a:spcBef>
                <a:spcPts val="0"/>
              </a:spcBef>
              <a:spcAft>
                <a:spcPts val="0"/>
              </a:spcAft>
              <a:buClr>
                <a:schemeClr val="tx1"/>
              </a:buClr>
              <a:buFont typeface="Arial" charset="0"/>
              <a:buChar char="•"/>
            </a:pPr>
            <a:r>
              <a:rPr lang="en-US" sz="2000" kern="0" dirty="0"/>
              <a:t>Create dataset with display data for %DATALIST</a:t>
            </a:r>
          </a:p>
          <a:p>
            <a:pPr marL="619125" lvl="1" indent="-342900">
              <a:spcBef>
                <a:spcPts val="0"/>
              </a:spcBef>
              <a:spcAft>
                <a:spcPts val="0"/>
              </a:spcAft>
              <a:buClr>
                <a:schemeClr val="tx1"/>
              </a:buClr>
              <a:buFont typeface="Arial" charset="0"/>
              <a:buChar char="•"/>
            </a:pPr>
            <a:r>
              <a:rPr lang="en-US" sz="2000" kern="0" dirty="0"/>
              <a:t>Create dataset with macro parameters for %DATALIST</a:t>
            </a:r>
          </a:p>
          <a:p>
            <a:pPr marL="619125" lvl="1" indent="-342900">
              <a:spcBef>
                <a:spcPts val="0"/>
              </a:spcBef>
              <a:spcAft>
                <a:spcPts val="0"/>
              </a:spcAft>
              <a:buClr>
                <a:schemeClr val="tx1"/>
              </a:buClr>
              <a:buFont typeface="Arial" charset="0"/>
              <a:buChar char="•"/>
            </a:pPr>
            <a:r>
              <a:rPr lang="en-US" sz="2000" kern="0" dirty="0"/>
              <a:t>Call %DATALIST</a:t>
            </a:r>
          </a:p>
          <a:p>
            <a:pPr>
              <a:buClr>
                <a:schemeClr val="tx1"/>
              </a:buClr>
            </a:pPr>
            <a:r>
              <a:rPr lang="en-US" sz="2000" kern="0" dirty="0"/>
              <a:t>Parameters such as DATA, PAGE and BY are passed to %DATALIST call directly. In addition, a number of other important parameters have similar functionality in multiple </a:t>
            </a:r>
            <a:r>
              <a:rPr lang="en-US" sz="2000" kern="0" dirty="0" err="1"/>
              <a:t>MoSTO</a:t>
            </a:r>
            <a:r>
              <a:rPr lang="en-US" sz="2000" kern="0" dirty="0"/>
              <a:t> macros.</a:t>
            </a:r>
          </a:p>
        </p:txBody>
      </p:sp>
    </p:spTree>
    <p:extLst>
      <p:ext uri="{BB962C8B-B14F-4D97-AF65-F5344CB8AC3E}">
        <p14:creationId xmlns:p14="http://schemas.microsoft.com/office/powerpoint/2010/main" val="1174212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13</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Parameter SUBJECT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SUBJECT</a:t>
            </a:r>
            <a:r>
              <a:rPr lang="en-US" sz="2000" kern="0" dirty="0"/>
              <a:t> defines a variable, or a combination of variables, </a:t>
            </a:r>
            <a:r>
              <a:rPr lang="en-US" sz="2000" kern="0"/>
              <a:t>that serves </a:t>
            </a:r>
            <a:r>
              <a:rPr lang="en-US" sz="2000" kern="0" dirty="0"/>
              <a:t>as a unique subject identifier. This parameter is a must for every macro that involves counting subjects rather than observations. It is required when presenting subject counts in the header is necessary.</a:t>
            </a:r>
          </a:p>
          <a:p>
            <a:pPr algn="just">
              <a:buClr>
                <a:schemeClr val="tx1"/>
              </a:buClr>
            </a:pPr>
            <a:r>
              <a:rPr lang="en-US" sz="2000" kern="0" dirty="0"/>
              <a:t>The parameter is defaulted to </a:t>
            </a:r>
            <a:r>
              <a:rPr lang="en-US" sz="2000" b="1" kern="0" dirty="0"/>
              <a:t>USUBJID</a:t>
            </a:r>
            <a:r>
              <a:rPr lang="en-US" sz="2000" kern="0" dirty="0"/>
              <a:t>. In Bayer work environment, there is rarely a reason to override this default.</a:t>
            </a:r>
          </a:p>
        </p:txBody>
      </p:sp>
    </p:spTree>
    <p:extLst>
      <p:ext uri="{BB962C8B-B14F-4D97-AF65-F5344CB8AC3E}">
        <p14:creationId xmlns:p14="http://schemas.microsoft.com/office/powerpoint/2010/main" val="287724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14</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Parameters CLASS and TOTAL</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CLASS</a:t>
            </a:r>
            <a:r>
              <a:rPr lang="en-US" sz="2000" kern="0" dirty="0"/>
              <a:t> specifies a </a:t>
            </a:r>
            <a:r>
              <a:rPr lang="en-US" sz="2000" u="sng" kern="0" dirty="0"/>
              <a:t>single</a:t>
            </a:r>
            <a:r>
              <a:rPr lang="en-US" sz="2000" kern="0" dirty="0"/>
              <a:t> variable that is an approximate equivalent of ACROSS variable in PROC REPORT. Each of its values is presented as a separate column. The default order of columns is that of unformatted values, but it can be altered (very seldom) using parameter </a:t>
            </a:r>
            <a:r>
              <a:rPr lang="en-US" sz="2000" b="1" kern="0" dirty="0"/>
              <a:t>CLASS_ORDER</a:t>
            </a:r>
            <a:r>
              <a:rPr lang="en-US" sz="2000" kern="0" dirty="0"/>
              <a:t>.</a:t>
            </a:r>
          </a:p>
          <a:p>
            <a:pPr algn="just">
              <a:buClr>
                <a:schemeClr val="tx1"/>
              </a:buClr>
            </a:pPr>
            <a:r>
              <a:rPr lang="en-US" sz="2000" kern="0" dirty="0"/>
              <a:t>Parameter </a:t>
            </a:r>
            <a:r>
              <a:rPr lang="en-US" sz="2000" b="1" kern="0" dirty="0"/>
              <a:t>TOTAL</a:t>
            </a:r>
            <a:r>
              <a:rPr lang="en-US" sz="2000" kern="0" dirty="0"/>
              <a:t> defines whether the “Total” column will be automatically added to the output table; the default value is YES.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50" y="4186238"/>
            <a:ext cx="83343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539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15</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Parameter DATA_N</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Optional parameter </a:t>
            </a:r>
            <a:r>
              <a:rPr lang="en-US" sz="2000" b="1" kern="0" dirty="0"/>
              <a:t>DATA_N</a:t>
            </a:r>
            <a:r>
              <a:rPr lang="en-US" sz="2000" kern="0" dirty="0"/>
              <a:t> identifies a dataset – not necessarily different from </a:t>
            </a:r>
            <a:r>
              <a:rPr lang="en-US" sz="2000" b="1" kern="0" dirty="0"/>
              <a:t>DATA</a:t>
            </a:r>
            <a:r>
              <a:rPr lang="en-US" sz="2000" kern="0" dirty="0"/>
              <a:t> – that serves two purposes: </a:t>
            </a:r>
          </a:p>
          <a:p>
            <a:pPr marL="619125" lvl="1" indent="-342900" algn="just">
              <a:buClr>
                <a:schemeClr val="tx1"/>
              </a:buClr>
              <a:buFont typeface="Arial" charset="0"/>
              <a:buChar char="•"/>
            </a:pPr>
            <a:r>
              <a:rPr lang="en-US" sz="2000" kern="0" dirty="0"/>
              <a:t>First, it is used to subset the main dataset; only subjects present in </a:t>
            </a:r>
            <a:r>
              <a:rPr lang="en-US" sz="2000" b="1" kern="0" dirty="0"/>
              <a:t>DATA_N</a:t>
            </a:r>
            <a:r>
              <a:rPr lang="en-US" sz="2000" kern="0" dirty="0"/>
              <a:t> will be considered for reporting.</a:t>
            </a:r>
          </a:p>
          <a:p>
            <a:pPr marL="619125" lvl="1" indent="-342900" algn="just">
              <a:buClr>
                <a:schemeClr val="tx1"/>
              </a:buClr>
              <a:buFont typeface="Arial" charset="0"/>
              <a:buChar char="•"/>
            </a:pPr>
            <a:r>
              <a:rPr lang="en-US" sz="2000" kern="0" dirty="0"/>
              <a:t>Second, distinct subjects present in </a:t>
            </a:r>
            <a:r>
              <a:rPr lang="en-US" sz="2000" b="1" kern="0" dirty="0"/>
              <a:t>DATA_N</a:t>
            </a:r>
            <a:r>
              <a:rPr lang="en-US" sz="2000" kern="0" dirty="0"/>
              <a:t> are counted to produce per-class header counts, otherwise known as “Big 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50" y="4001310"/>
            <a:ext cx="83343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417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16</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Parameter DATA_N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If </a:t>
            </a:r>
            <a:r>
              <a:rPr lang="en-US" sz="2000" b="1" kern="0" dirty="0"/>
              <a:t>PAGE</a:t>
            </a:r>
            <a:r>
              <a:rPr lang="en-US" sz="2000" kern="0" dirty="0"/>
              <a:t> variables are defined, usage of </a:t>
            </a:r>
            <a:r>
              <a:rPr lang="en-US" sz="2000" b="1" kern="0" dirty="0"/>
              <a:t>DATA_N</a:t>
            </a:r>
            <a:r>
              <a:rPr lang="en-US" sz="2000" kern="0" dirty="0"/>
              <a:t> depends on whether the dataset it specifies contains them.</a:t>
            </a:r>
          </a:p>
          <a:p>
            <a:pPr algn="just">
              <a:buClr>
                <a:schemeClr val="tx1"/>
              </a:buClr>
            </a:pPr>
            <a:r>
              <a:rPr lang="en-US" sz="2000" kern="0" dirty="0"/>
              <a:t>If </a:t>
            </a:r>
            <a:r>
              <a:rPr lang="en-US" sz="2000" b="1" kern="0" dirty="0"/>
              <a:t>DATA_N</a:t>
            </a:r>
            <a:r>
              <a:rPr lang="en-US" sz="2000" kern="0" dirty="0"/>
              <a:t> contains at least some </a:t>
            </a:r>
            <a:r>
              <a:rPr lang="en-US" sz="2000" b="1" kern="0" dirty="0"/>
              <a:t>PAGE</a:t>
            </a:r>
            <a:r>
              <a:rPr lang="en-US" sz="2000" kern="0" dirty="0"/>
              <a:t> variables, the subject counts will be different for each </a:t>
            </a:r>
            <a:r>
              <a:rPr lang="en-US" sz="2000" b="1" kern="0" dirty="0"/>
              <a:t>PAGE</a:t>
            </a:r>
            <a:r>
              <a:rPr lang="en-US" sz="2000" kern="0" dirty="0"/>
              <a:t>-defined population. This feature allows to avoid creating separate tables for each PAGE value.</a:t>
            </a:r>
          </a:p>
          <a:p>
            <a:pPr algn="just">
              <a:buClr>
                <a:schemeClr val="tx1"/>
              </a:buClr>
            </a:pPr>
            <a:r>
              <a:rPr lang="en-US" sz="2000" kern="0" dirty="0"/>
              <a:t>If </a:t>
            </a:r>
            <a:r>
              <a:rPr lang="en-US" sz="2000" b="1" kern="0" dirty="0"/>
              <a:t>DATA_N</a:t>
            </a:r>
            <a:r>
              <a:rPr lang="en-US" sz="2000" kern="0" dirty="0"/>
              <a:t> does not contain any </a:t>
            </a:r>
            <a:r>
              <a:rPr lang="en-US" sz="2000" b="1" kern="0" dirty="0"/>
              <a:t>PAGE</a:t>
            </a:r>
            <a:r>
              <a:rPr lang="en-US" sz="2000" kern="0" dirty="0"/>
              <a:t> variables, the subject counts will be same on every page. </a:t>
            </a:r>
          </a:p>
          <a:p>
            <a:pPr algn="just">
              <a:buClr>
                <a:schemeClr val="tx1"/>
              </a:buClr>
            </a:pPr>
            <a:r>
              <a:rPr lang="en-US" sz="2000" kern="0" dirty="0"/>
              <a:t>Every variable listed in </a:t>
            </a:r>
            <a:r>
              <a:rPr lang="en-US" sz="2000" b="1" kern="0" dirty="0"/>
              <a:t>PAGE</a:t>
            </a:r>
            <a:r>
              <a:rPr lang="en-US" sz="2000" kern="0" dirty="0"/>
              <a:t> but not present in </a:t>
            </a:r>
            <a:r>
              <a:rPr lang="en-US" sz="2000" b="1" kern="0" dirty="0"/>
              <a:t>DATA_N</a:t>
            </a:r>
            <a:r>
              <a:rPr lang="en-US" sz="2000" kern="0" dirty="0"/>
              <a:t> has to be listed in </a:t>
            </a:r>
            <a:r>
              <a:rPr lang="en-US" sz="2000" b="1" kern="0" dirty="0"/>
              <a:t>DATA_N_IGNORE</a:t>
            </a:r>
            <a:r>
              <a:rPr lang="en-US" sz="2000" kern="0" dirty="0"/>
              <a:t>.</a:t>
            </a:r>
          </a:p>
          <a:p>
            <a:pPr algn="just">
              <a:buClr>
                <a:schemeClr val="tx1"/>
              </a:buClr>
            </a:pPr>
            <a:endParaRPr lang="en-US" sz="2000" kern="0" dirty="0"/>
          </a:p>
          <a:p>
            <a:pPr algn="just">
              <a:buClr>
                <a:schemeClr val="tx1"/>
              </a:buClr>
            </a:pPr>
            <a:r>
              <a:rPr lang="en-US" sz="2000" kern="0" dirty="0">
                <a:solidFill>
                  <a:srgbClr val="C00000"/>
                </a:solidFill>
              </a:rPr>
              <a:t>Important: Variables </a:t>
            </a:r>
            <a:r>
              <a:rPr lang="en-US" sz="2000" b="1" kern="0" dirty="0">
                <a:solidFill>
                  <a:srgbClr val="C00000"/>
                </a:solidFill>
              </a:rPr>
              <a:t>CLASS</a:t>
            </a:r>
            <a:r>
              <a:rPr lang="en-US" sz="2000" kern="0" dirty="0">
                <a:solidFill>
                  <a:srgbClr val="C00000"/>
                </a:solidFill>
              </a:rPr>
              <a:t> and </a:t>
            </a:r>
            <a:r>
              <a:rPr lang="en-US" sz="2000" b="1" kern="0" dirty="0">
                <a:solidFill>
                  <a:srgbClr val="C00000"/>
                </a:solidFill>
              </a:rPr>
              <a:t>SUBJECT</a:t>
            </a:r>
            <a:r>
              <a:rPr lang="en-US" sz="2000" kern="0" dirty="0">
                <a:solidFill>
                  <a:srgbClr val="C00000"/>
                </a:solidFill>
              </a:rPr>
              <a:t>, if defined, must exist in both </a:t>
            </a:r>
            <a:r>
              <a:rPr lang="en-US" sz="2000" b="1" kern="0" dirty="0">
                <a:solidFill>
                  <a:srgbClr val="C00000"/>
                </a:solidFill>
              </a:rPr>
              <a:t>DATA</a:t>
            </a:r>
            <a:r>
              <a:rPr lang="en-US" sz="2000" kern="0" dirty="0">
                <a:solidFill>
                  <a:srgbClr val="C00000"/>
                </a:solidFill>
              </a:rPr>
              <a:t> and </a:t>
            </a:r>
            <a:r>
              <a:rPr lang="en-US" sz="2000" b="1" kern="0" dirty="0">
                <a:solidFill>
                  <a:srgbClr val="C00000"/>
                </a:solidFill>
              </a:rPr>
              <a:t>DATA_N</a:t>
            </a:r>
            <a:r>
              <a:rPr lang="en-US" sz="2000" kern="0" dirty="0">
                <a:solidFill>
                  <a:srgbClr val="C00000"/>
                </a:solidFill>
              </a:rPr>
              <a:t>.</a:t>
            </a:r>
          </a:p>
          <a:p>
            <a:pPr algn="just">
              <a:buClr>
                <a:schemeClr val="tx1"/>
              </a:buClr>
            </a:pPr>
            <a:endParaRPr lang="en-US" sz="2000" kern="0" dirty="0"/>
          </a:p>
        </p:txBody>
      </p:sp>
    </p:spTree>
    <p:extLst>
      <p:ext uri="{BB962C8B-B14F-4D97-AF65-F5344CB8AC3E}">
        <p14:creationId xmlns:p14="http://schemas.microsoft.com/office/powerpoint/2010/main" val="647405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17</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Post-Processing</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Every </a:t>
            </a:r>
            <a:r>
              <a:rPr lang="en-US" sz="2000" kern="0" dirty="0" err="1"/>
              <a:t>MoSTO</a:t>
            </a:r>
            <a:r>
              <a:rPr lang="en-US" sz="2000" kern="0" dirty="0"/>
              <a:t> macro other than %DATALIST has a parameter </a:t>
            </a:r>
            <a:r>
              <a:rPr lang="en-US" sz="2000" b="1" kern="0" dirty="0"/>
              <a:t>OUTDAT=&lt;name&gt;</a:t>
            </a:r>
            <a:r>
              <a:rPr lang="en-US" sz="2000" kern="0" dirty="0"/>
              <a:t>. It is blank by default; specifying it creates two datasets, </a:t>
            </a:r>
            <a:r>
              <a:rPr lang="en-US" sz="2000" i="1" kern="0" dirty="0"/>
              <a:t>&lt;name&gt;</a:t>
            </a:r>
            <a:r>
              <a:rPr lang="en-US" sz="2000" kern="0" dirty="0"/>
              <a:t> (with values) and </a:t>
            </a:r>
            <a:r>
              <a:rPr lang="en-US" sz="2000" i="1" kern="0" dirty="0"/>
              <a:t>&lt;name&gt;</a:t>
            </a:r>
            <a:r>
              <a:rPr lang="en-US" sz="2000" i="1" kern="0" dirty="0" err="1"/>
              <a:t>inp</a:t>
            </a:r>
            <a:r>
              <a:rPr lang="en-US" sz="2000" kern="0" dirty="0"/>
              <a:t> (with macro parameters), instead of calling %DATALIST.</a:t>
            </a:r>
          </a:p>
          <a:p>
            <a:pPr algn="just">
              <a:buClr>
                <a:schemeClr val="tx1"/>
              </a:buClr>
            </a:pPr>
            <a:r>
              <a:rPr lang="en-US" sz="2000" kern="0" dirty="0"/>
              <a:t>It is possible to alter either dataset, or both, before calling %DATALIST manually. Doing so is called </a:t>
            </a:r>
            <a:r>
              <a:rPr lang="en-US" sz="2000" b="1" kern="0" dirty="0"/>
              <a:t>post-processing</a:t>
            </a:r>
            <a:r>
              <a:rPr lang="en-US" sz="2000" kern="0" dirty="0"/>
              <a:t>, and it is </a:t>
            </a:r>
            <a:r>
              <a:rPr lang="en-US" sz="2000" u="sng" kern="0" dirty="0"/>
              <a:t>strongly discouraged</a:t>
            </a:r>
            <a:r>
              <a:rPr lang="en-US" sz="2000" kern="0" dirty="0"/>
              <a:t> unless you possess robust knowledge of </a:t>
            </a:r>
            <a:r>
              <a:rPr lang="en-US" sz="2000" kern="0" dirty="0" err="1"/>
              <a:t>MoSTO</a:t>
            </a:r>
            <a:r>
              <a:rPr lang="en-US" sz="2000" kern="0" dirty="0"/>
              <a:t> internals  and the requested table shell cannot be implemented by any other means. Validating programs with post-processing is </a:t>
            </a:r>
            <a:r>
              <a:rPr lang="en-US" sz="2000" u="sng" kern="0" dirty="0"/>
              <a:t>very</a:t>
            </a:r>
            <a:r>
              <a:rPr lang="en-US" sz="2000" kern="0" dirty="0"/>
              <a:t> challenging.</a:t>
            </a:r>
          </a:p>
          <a:p>
            <a:pPr algn="just">
              <a:buClr>
                <a:schemeClr val="tx1"/>
              </a:buClr>
            </a:pPr>
            <a:endParaRPr lang="en-US" sz="2000" kern="0" dirty="0"/>
          </a:p>
          <a:p>
            <a:pPr algn="just">
              <a:buClr>
                <a:schemeClr val="tx1"/>
              </a:buClr>
            </a:pPr>
            <a:endParaRPr lang="en-US" sz="2000" kern="0" dirty="0"/>
          </a:p>
          <a:p>
            <a:pPr algn="just">
              <a:buClr>
                <a:schemeClr val="tx1"/>
              </a:buClr>
            </a:pPr>
            <a:r>
              <a:rPr lang="en-US" sz="2000" kern="0" dirty="0">
                <a:solidFill>
                  <a:srgbClr val="FF0000"/>
                </a:solidFill>
              </a:rPr>
              <a:t>Important: If OUTDAT value is set, the macro </a:t>
            </a:r>
            <a:r>
              <a:rPr lang="en-US" sz="2000" u="sng" kern="0" dirty="0">
                <a:solidFill>
                  <a:srgbClr val="FF0000"/>
                </a:solidFill>
              </a:rPr>
              <a:t>does not print any table</a:t>
            </a:r>
            <a:r>
              <a:rPr lang="en-US" sz="2000" kern="0" dirty="0">
                <a:solidFill>
                  <a:srgbClr val="FF0000"/>
                </a:solidFill>
              </a:rPr>
              <a:t>. The analyst is responsible to do that using a direct call to %DATALIST.</a:t>
            </a:r>
          </a:p>
        </p:txBody>
      </p:sp>
    </p:spTree>
    <p:extLst>
      <p:ext uri="{BB962C8B-B14F-4D97-AF65-F5344CB8AC3E}">
        <p14:creationId xmlns:p14="http://schemas.microsoft.com/office/powerpoint/2010/main" val="6662764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18</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%FREQ_TAB</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is designed to display frequency analysis for one or more variables. The closest analog of the macro is </a:t>
            </a:r>
            <a:r>
              <a:rPr lang="en-US" sz="2000" b="1" kern="0" dirty="0"/>
              <a:t>PROC FREQ</a:t>
            </a:r>
            <a:r>
              <a:rPr lang="en-US" sz="2000" kern="0" dirty="0"/>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75" y="2640145"/>
            <a:ext cx="519112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028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19</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%FREQ_TAB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VAR</a:t>
            </a:r>
            <a:r>
              <a:rPr lang="en-US" sz="2000" kern="0" dirty="0"/>
              <a:t> defines a list of variables to be analyzed. Each variable </a:t>
            </a:r>
            <a:r>
              <a:rPr lang="en-US" sz="2000" kern="0"/>
              <a:t>must exist </a:t>
            </a:r>
            <a:r>
              <a:rPr lang="en-US" sz="2000" kern="0" dirty="0"/>
              <a:t>and be either character or enumerated (coded). </a:t>
            </a:r>
          </a:p>
          <a:p>
            <a:pPr algn="just">
              <a:buClr>
                <a:schemeClr val="tx1"/>
              </a:buClr>
            </a:pPr>
            <a:r>
              <a:rPr lang="en-US" sz="2000" b="1" kern="0" dirty="0"/>
              <a:t>VAR</a:t>
            </a:r>
            <a:r>
              <a:rPr lang="en-US" sz="2000" kern="0" dirty="0"/>
              <a:t> may include pairs of variables separated by asterisk, to produce cross-frequency analysis; the first variable in such pair is referred to as “main”, the other as “explanatory”. Displaying such variables is outside the scope of this presentation.</a:t>
            </a:r>
          </a:p>
          <a:p>
            <a:pPr algn="just">
              <a:buClr>
                <a:schemeClr val="tx1"/>
              </a:buClr>
            </a:pPr>
            <a:r>
              <a:rPr lang="en-US" sz="2000" kern="0" dirty="0"/>
              <a:t>Other %FREQ_TAB functionality outside the scope of the presentation:</a:t>
            </a:r>
          </a:p>
          <a:p>
            <a:pPr marL="619125" lvl="1" indent="-342900" algn="just">
              <a:buClr>
                <a:schemeClr val="tx1"/>
              </a:buClr>
              <a:buFont typeface="Arial" charset="0"/>
              <a:buChar char="•"/>
            </a:pPr>
            <a:r>
              <a:rPr lang="en-US" sz="2000" kern="0" dirty="0"/>
              <a:t>Control over methodology of percentage calculation</a:t>
            </a:r>
          </a:p>
          <a:p>
            <a:pPr marL="619125" lvl="1" indent="-342900" algn="just">
              <a:buClr>
                <a:schemeClr val="tx1"/>
              </a:buClr>
              <a:buFont typeface="Arial" charset="0"/>
              <a:buChar char="•"/>
            </a:pPr>
            <a:r>
              <a:rPr lang="en-US" sz="2000" kern="0" dirty="0"/>
              <a:t>Manipulation of labels, sorting options and layout details</a:t>
            </a:r>
          </a:p>
          <a:p>
            <a:pPr marL="619125" lvl="1" indent="-342900" algn="just">
              <a:buClr>
                <a:schemeClr val="tx1"/>
              </a:buClr>
              <a:buFont typeface="Arial" charset="0"/>
              <a:buChar char="•"/>
            </a:pPr>
            <a:r>
              <a:rPr lang="en-US" sz="2000" kern="0" dirty="0"/>
              <a:t>Basic inferential analysis of homogeneity between classes</a:t>
            </a:r>
          </a:p>
          <a:p>
            <a:pPr algn="just">
              <a:buClr>
                <a:schemeClr val="tx1"/>
              </a:buClr>
            </a:pPr>
            <a:endParaRPr lang="en-US" sz="2000" kern="0" dirty="0"/>
          </a:p>
        </p:txBody>
      </p:sp>
    </p:spTree>
    <p:extLst>
      <p:ext uri="{BB962C8B-B14F-4D97-AF65-F5344CB8AC3E}">
        <p14:creationId xmlns:p14="http://schemas.microsoft.com/office/powerpoint/2010/main" val="4203296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Expectations</a:t>
            </a:r>
          </a:p>
        </p:txBody>
      </p:sp>
      <p:sp>
        <p:nvSpPr>
          <p:cNvPr id="134153" name="Rectangle 9"/>
          <p:cNvSpPr>
            <a:spLocks noGrp="1" noChangeArrowheads="1"/>
          </p:cNvSpPr>
          <p:nvPr>
            <p:ph type="body" idx="1"/>
          </p:nvPr>
        </p:nvSpPr>
        <p:spPr>
          <a:xfrm>
            <a:off x="455613" y="1703219"/>
            <a:ext cx="8007451" cy="4347385"/>
          </a:xfrm>
        </p:spPr>
        <p:txBody>
          <a:bodyPr/>
          <a:lstStyle/>
          <a:p>
            <a:pPr algn="just">
              <a:buClr>
                <a:schemeClr val="tx1"/>
              </a:buClr>
            </a:pPr>
            <a:r>
              <a:rPr lang="en-US" sz="2000" dirty="0"/>
              <a:t>This presentation is to give you a general idea of what </a:t>
            </a:r>
            <a:r>
              <a:rPr lang="en-US" sz="2000" dirty="0" err="1"/>
              <a:t>MoSTO</a:t>
            </a:r>
            <a:r>
              <a:rPr lang="en-US" sz="2000" dirty="0"/>
              <a:t> is, plus some basic first-hand experience with its most important elements. It is not intended as a replacement for user manual document.</a:t>
            </a:r>
          </a:p>
          <a:p>
            <a:pPr algn="just">
              <a:buClr>
                <a:schemeClr val="tx1"/>
              </a:buClr>
            </a:pPr>
            <a:endParaRPr lang="en-US" sz="2000" dirty="0"/>
          </a:p>
          <a:p>
            <a:pPr algn="just">
              <a:buClr>
                <a:schemeClr val="tx1"/>
              </a:buClr>
            </a:pPr>
            <a:r>
              <a:rPr lang="en-US" sz="2000" dirty="0"/>
              <a:t>Action plan:</a:t>
            </a:r>
          </a:p>
          <a:p>
            <a:pPr algn="just">
              <a:buClr>
                <a:schemeClr val="tx1"/>
              </a:buClr>
            </a:pPr>
            <a:endParaRPr lang="en-US" sz="800" dirty="0"/>
          </a:p>
          <a:p>
            <a:pPr marL="619125" lvl="1" indent="-342900" algn="just">
              <a:buClr>
                <a:schemeClr val="tx1"/>
              </a:buClr>
              <a:buFont typeface="Arial" charset="0"/>
              <a:buChar char="•"/>
            </a:pPr>
            <a:r>
              <a:rPr lang="en-US" sz="2000" dirty="0"/>
              <a:t>Learn how </a:t>
            </a:r>
            <a:r>
              <a:rPr lang="en-US" sz="2000" dirty="0" err="1"/>
              <a:t>MoSTO</a:t>
            </a:r>
            <a:r>
              <a:rPr lang="en-US" sz="2000" dirty="0"/>
              <a:t> operates</a:t>
            </a:r>
          </a:p>
          <a:p>
            <a:pPr marL="619125" lvl="1" indent="-342900" algn="just">
              <a:buClr>
                <a:schemeClr val="tx1"/>
              </a:buClr>
              <a:buFont typeface="Arial" charset="0"/>
              <a:buChar char="•"/>
            </a:pPr>
            <a:r>
              <a:rPr lang="en-US" sz="2000" dirty="0"/>
              <a:t>Get to know key </a:t>
            </a:r>
            <a:r>
              <a:rPr lang="en-US" sz="2000" dirty="0" err="1"/>
              <a:t>MoSTO</a:t>
            </a:r>
            <a:r>
              <a:rPr lang="en-US" sz="2000" dirty="0"/>
              <a:t> macros</a:t>
            </a:r>
          </a:p>
          <a:p>
            <a:pPr marL="619125" lvl="1" indent="-342900" algn="just">
              <a:buClr>
                <a:schemeClr val="tx1"/>
              </a:buClr>
              <a:buFont typeface="Arial" charset="0"/>
              <a:buChar char="•"/>
            </a:pPr>
            <a:r>
              <a:rPr lang="en-US" sz="2000" dirty="0"/>
              <a:t>Have some hands-on practice</a:t>
            </a:r>
          </a:p>
          <a:p>
            <a:pPr marL="342900" indent="-342900" algn="just">
              <a:buClr>
                <a:schemeClr val="tx1"/>
              </a:buClr>
              <a:buFont typeface="Arial" charset="0"/>
              <a:buChar char="•"/>
            </a:pPr>
            <a:endParaRPr lang="en-US" sz="2000" dirty="0"/>
          </a:p>
          <a:p>
            <a:pPr algn="just">
              <a:buClr>
                <a:schemeClr val="tx1"/>
              </a:buClr>
            </a:pPr>
            <a:endParaRPr lang="en-US" sz="2000" dirty="0"/>
          </a:p>
          <a:p>
            <a:pPr algn="just">
              <a:buClr>
                <a:schemeClr val="tx1"/>
              </a:buClr>
            </a:pPr>
            <a:endParaRPr lang="en-US" sz="2000" dirty="0"/>
          </a:p>
        </p:txBody>
      </p:sp>
      <p:pic>
        <p:nvPicPr>
          <p:cNvPr id="1026" name="Picture 2" descr="C:\Users\MJRQO\Desktop\mos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129" y="2812274"/>
            <a:ext cx="2966935" cy="297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845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20</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%DESC_TAB</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is designed to display descriptive statistics for one or more variables. The closest analog of the macro is </a:t>
            </a:r>
            <a:r>
              <a:rPr lang="en-US" sz="2000" b="1" kern="0" dirty="0"/>
              <a:t>PROC MEANS</a:t>
            </a:r>
            <a:r>
              <a:rPr lang="en-US" sz="2000" kern="0" dirty="0"/>
              <a: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50" y="2718467"/>
            <a:ext cx="46767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202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21</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%DESC_TAB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VAR</a:t>
            </a:r>
            <a:r>
              <a:rPr lang="en-US" sz="2000" kern="0" dirty="0"/>
              <a:t> defines a list of variables to be analyzed. Each variable must exist, be numeric, and have floating format attached to it.</a:t>
            </a:r>
          </a:p>
          <a:p>
            <a:pPr algn="just">
              <a:buClr>
                <a:schemeClr val="tx1"/>
              </a:buClr>
            </a:pPr>
            <a:r>
              <a:rPr lang="en-US" sz="2000" kern="0" dirty="0"/>
              <a:t>Parameter </a:t>
            </a:r>
            <a:r>
              <a:rPr lang="en-US" sz="2000" b="1" kern="0" dirty="0"/>
              <a:t>STAT </a:t>
            </a:r>
            <a:r>
              <a:rPr lang="en-US" sz="2000" kern="0" dirty="0"/>
              <a:t>is a list of predefined keywords that represent statistical functions (MIN, STD, Q3, etc.). The full list of available functions is available in the manual.</a:t>
            </a:r>
          </a:p>
          <a:p>
            <a:pPr algn="just">
              <a:buClr>
                <a:schemeClr val="tx1"/>
              </a:buClr>
            </a:pPr>
            <a:r>
              <a:rPr lang="en-US" sz="2000" kern="0" dirty="0"/>
              <a:t>Other %DESC_TAB functionality outside the scope of the presentation:</a:t>
            </a:r>
          </a:p>
          <a:p>
            <a:pPr marL="619125" lvl="1" indent="-342900" algn="just">
              <a:buClr>
                <a:schemeClr val="tx1"/>
              </a:buClr>
              <a:buFont typeface="Arial" charset="0"/>
              <a:buChar char="•"/>
            </a:pPr>
            <a:r>
              <a:rPr lang="en-US" sz="2000" kern="0" dirty="0"/>
              <a:t>Definition of time variable, baseline and change from baseline</a:t>
            </a:r>
          </a:p>
          <a:p>
            <a:pPr marL="619125" lvl="1" indent="-342900" algn="just">
              <a:buClr>
                <a:schemeClr val="tx1"/>
              </a:buClr>
              <a:buFont typeface="Arial" charset="0"/>
              <a:buChar char="•"/>
            </a:pPr>
            <a:r>
              <a:rPr lang="en-US" sz="2000" kern="0" dirty="0"/>
              <a:t>Manipulation of rounding options, labels and layout details</a:t>
            </a:r>
          </a:p>
          <a:p>
            <a:pPr marL="619125" lvl="1" indent="-342900" algn="just">
              <a:buClr>
                <a:schemeClr val="tx1"/>
              </a:buClr>
              <a:buFont typeface="Arial" charset="0"/>
              <a:buChar char="•"/>
            </a:pPr>
            <a:r>
              <a:rPr lang="en-US" sz="2000" kern="0" dirty="0"/>
              <a:t>Basic inferential analysis of value distribution between classes</a:t>
            </a:r>
          </a:p>
          <a:p>
            <a:pPr algn="just">
              <a:buClr>
                <a:schemeClr val="tx1"/>
              </a:buClr>
            </a:pPr>
            <a:endParaRPr lang="en-US" sz="2000" kern="0" dirty="0"/>
          </a:p>
        </p:txBody>
      </p:sp>
    </p:spTree>
    <p:extLst>
      <p:ext uri="{BB962C8B-B14F-4D97-AF65-F5344CB8AC3E}">
        <p14:creationId xmlns:p14="http://schemas.microsoft.com/office/powerpoint/2010/main" val="3704415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22</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%DESC_FREQ_TAB</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is a blend of %FREQ_TAB and %DESC_TAB, and combines the functionality of both, with some minor limitations.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79" y="2375578"/>
            <a:ext cx="53149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849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23</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%INCIDENCE_PRINT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is designed to display frequency of occurrence of specified observation type, usually referred to as “event”.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75" y="2441134"/>
            <a:ext cx="62579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101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24</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%INCIDENCE_PRINT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VAR</a:t>
            </a:r>
            <a:r>
              <a:rPr lang="en-US" sz="2000" kern="0" dirty="0"/>
              <a:t> defines a list of variables (up to 3), otherwise known as “terms”, that are displayed as an hierarchy in the leftmost column.</a:t>
            </a:r>
          </a:p>
          <a:p>
            <a:pPr algn="just">
              <a:buClr>
                <a:schemeClr val="tx1"/>
              </a:buClr>
            </a:pPr>
            <a:r>
              <a:rPr lang="en-US" sz="2000" kern="0" dirty="0"/>
              <a:t>Parameter </a:t>
            </a:r>
            <a:r>
              <a:rPr lang="en-US" sz="2000" b="1" kern="0" dirty="0"/>
              <a:t>TRIGGERCOND</a:t>
            </a:r>
            <a:r>
              <a:rPr lang="en-US" sz="2000" kern="0" dirty="0"/>
              <a:t> defines the SAS condition used to filter observations in; the default value is ‘1’, which is equivalent to TRUE.</a:t>
            </a:r>
          </a:p>
          <a:p>
            <a:pPr algn="just">
              <a:buClr>
                <a:schemeClr val="tx1"/>
              </a:buClr>
            </a:pPr>
            <a:r>
              <a:rPr lang="en-US" sz="2000" kern="0" dirty="0"/>
              <a:t>Other %INCIDENCE_PRINT functionality outside the scope of the presentation:</a:t>
            </a:r>
          </a:p>
          <a:p>
            <a:pPr marL="619125" lvl="1" indent="-342900" algn="just">
              <a:buClr>
                <a:schemeClr val="tx1"/>
              </a:buClr>
              <a:buFont typeface="Arial" charset="0"/>
              <a:buChar char="•"/>
            </a:pPr>
            <a:r>
              <a:rPr lang="en-US" sz="2000" kern="0" dirty="0"/>
              <a:t>Manipulation of text labels, sorting options and threshold value</a:t>
            </a:r>
          </a:p>
          <a:p>
            <a:pPr marL="619125" lvl="1" indent="-342900" algn="just">
              <a:buClr>
                <a:schemeClr val="tx1"/>
              </a:buClr>
              <a:buFont typeface="Arial" charset="0"/>
              <a:buChar char="•"/>
            </a:pPr>
            <a:r>
              <a:rPr lang="en-US" sz="2000" kern="0" dirty="0"/>
              <a:t>Definition of additional analysis subcategory for events</a:t>
            </a:r>
          </a:p>
          <a:p>
            <a:pPr marL="619125" lvl="1" indent="-342900" algn="just">
              <a:buClr>
                <a:schemeClr val="tx1"/>
              </a:buClr>
              <a:buFont typeface="Arial" charset="0"/>
              <a:buChar char="•"/>
            </a:pPr>
            <a:r>
              <a:rPr lang="en-US" sz="2000" kern="0" dirty="0"/>
              <a:t>Basic inferential analysis of homogeneity between classes</a:t>
            </a:r>
          </a:p>
          <a:p>
            <a:pPr marL="619125" lvl="1" indent="-342900" algn="just">
              <a:buClr>
                <a:schemeClr val="tx1"/>
              </a:buClr>
              <a:buFont typeface="Arial" charset="0"/>
              <a:buChar char="•"/>
            </a:pPr>
            <a:endParaRPr lang="en-US" sz="2000" kern="0" dirty="0"/>
          </a:p>
        </p:txBody>
      </p:sp>
    </p:spTree>
    <p:extLst>
      <p:ext uri="{BB962C8B-B14F-4D97-AF65-F5344CB8AC3E}">
        <p14:creationId xmlns:p14="http://schemas.microsoft.com/office/powerpoint/2010/main" val="3514051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25</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%OVERVIEW_TAB</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is designed to display frequency distribution for a specified list of conditions, which may be independent from each other. </a:t>
            </a:r>
          </a:p>
          <a:p>
            <a:pPr algn="just">
              <a:buClr>
                <a:schemeClr val="tx1"/>
              </a:buClr>
            </a:pPr>
            <a:endParaRPr lang="en-US" sz="2000" kern="0" dirty="0"/>
          </a:p>
          <a:p>
            <a:pPr algn="just">
              <a:buClr>
                <a:schemeClr val="tx1"/>
              </a:buClr>
            </a:pPr>
            <a:endParaRPr lang="en-US" sz="2000" kern="0" dirty="0"/>
          </a:p>
          <a:p>
            <a:pPr algn="just">
              <a:buClr>
                <a:schemeClr val="tx1"/>
              </a:buClr>
            </a:pPr>
            <a:endParaRPr lang="en-US" sz="2000" kern="0" dirty="0"/>
          </a:p>
          <a:p>
            <a:pPr algn="just">
              <a:buClr>
                <a:schemeClr val="tx1"/>
              </a:buClr>
            </a:pPr>
            <a:endParaRPr lang="en-US" sz="2000" kern="0" dirty="0"/>
          </a:p>
          <a:p>
            <a:pPr algn="just">
              <a:buClr>
                <a:schemeClr val="tx1"/>
              </a:buClr>
            </a:pPr>
            <a:endParaRPr lang="en-US" sz="2000" kern="0" dirty="0"/>
          </a:p>
          <a:p>
            <a:pPr algn="just">
              <a:buClr>
                <a:schemeClr val="tx1"/>
              </a:buClr>
            </a:pPr>
            <a:endParaRPr lang="en-US" sz="2000" kern="0" dirty="0"/>
          </a:p>
          <a:p>
            <a:pPr algn="just">
              <a:buClr>
                <a:schemeClr val="tx1"/>
              </a:buClr>
            </a:pPr>
            <a:endParaRPr lang="en-US" sz="2000" kern="0" dirty="0"/>
          </a:p>
          <a:p>
            <a:pPr algn="just">
              <a:buClr>
                <a:schemeClr val="tx1"/>
              </a:buClr>
            </a:pPr>
            <a:r>
              <a:rPr lang="en-US" sz="2000" kern="0" dirty="0"/>
              <a:t>The macro is widely used for ad-hoc analysis because of its ability to handle custom conditions that are possibly unrelated to main analysis.</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138" y="2577222"/>
            <a:ext cx="62484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91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26</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Macro %OVERVIEW_TAB (cont.)</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The macro does not have the usual parameter </a:t>
            </a:r>
            <a:r>
              <a:rPr lang="en-US" sz="2000" b="1" kern="0" dirty="0"/>
              <a:t>VAR</a:t>
            </a:r>
            <a:r>
              <a:rPr lang="en-US" sz="2000" kern="0" dirty="0"/>
              <a:t>. Instead, it offers parameter </a:t>
            </a:r>
            <a:r>
              <a:rPr lang="en-US" sz="2000" b="1" kern="0" dirty="0"/>
              <a:t>GROUPS</a:t>
            </a:r>
            <a:r>
              <a:rPr lang="en-US" sz="2000" kern="0" dirty="0"/>
              <a:t>, which consists of paired quoted expressions:</a:t>
            </a:r>
          </a:p>
          <a:p>
            <a:pPr algn="just">
              <a:spcBef>
                <a:spcPts val="0"/>
              </a:spcBef>
              <a:spcAft>
                <a:spcPts val="0"/>
              </a:spcAft>
              <a:buClr>
                <a:schemeClr val="tx1"/>
              </a:buClr>
            </a:pPr>
            <a:endParaRPr lang="en-US" sz="800" b="1" kern="0" dirty="0">
              <a:latin typeface="Lucida Console" panose="020B0609040504020204" pitchFamily="49" charset="0"/>
            </a:endParaRPr>
          </a:p>
          <a:p>
            <a:pPr algn="just">
              <a:spcBef>
                <a:spcPts val="0"/>
              </a:spcBef>
              <a:spcAft>
                <a:spcPts val="0"/>
              </a:spcAft>
              <a:buClr>
                <a:schemeClr val="tx1"/>
              </a:buClr>
            </a:pPr>
            <a:r>
              <a:rPr lang="en-US" sz="1600" b="1" kern="0" dirty="0">
                <a:latin typeface="Lucida Console" panose="020B0609040504020204" pitchFamily="49" charset="0"/>
              </a:rPr>
              <a:t>    groups = “&lt;DEL&gt;”*”Expensive cars”</a:t>
            </a:r>
          </a:p>
          <a:p>
            <a:pPr algn="just">
              <a:spcBef>
                <a:spcPts val="0"/>
              </a:spcBef>
              <a:spcAft>
                <a:spcPts val="0"/>
              </a:spcAft>
              <a:buClr>
                <a:srgbClr val="002864"/>
              </a:buClr>
            </a:pPr>
            <a:r>
              <a:rPr lang="en-US" sz="1600" b="1" kern="0" dirty="0">
                <a:latin typeface="Lucida Console" panose="020B0609040504020204" pitchFamily="49" charset="0"/>
              </a:rPr>
              <a:t>             ”</a:t>
            </a:r>
            <a:r>
              <a:rPr lang="en-US" sz="1600" b="1" kern="0" dirty="0" err="1">
                <a:latin typeface="Lucida Console" panose="020B0609040504020204" pitchFamily="49" charset="0"/>
              </a:rPr>
              <a:t>msrp</a:t>
            </a:r>
            <a:r>
              <a:rPr lang="en-US" sz="1600" b="1" kern="0" dirty="0">
                <a:latin typeface="Lucida Console" panose="020B0609040504020204" pitchFamily="49" charset="0"/>
              </a:rPr>
              <a:t>&gt;30000”*“- over $30k”</a:t>
            </a:r>
          </a:p>
          <a:p>
            <a:pPr algn="just">
              <a:spcBef>
                <a:spcPts val="0"/>
              </a:spcBef>
              <a:spcAft>
                <a:spcPts val="0"/>
              </a:spcAft>
              <a:buClr>
                <a:srgbClr val="002864"/>
              </a:buClr>
            </a:pPr>
            <a:r>
              <a:rPr lang="en-US" sz="1600" b="1" kern="0" dirty="0">
                <a:latin typeface="Lucida Console" panose="020B0609040504020204" pitchFamily="49" charset="0"/>
              </a:rPr>
              <a:t>             ”</a:t>
            </a:r>
            <a:r>
              <a:rPr lang="en-US" sz="1600" b="1" kern="0" dirty="0" err="1">
                <a:latin typeface="Lucida Console" panose="020B0609040504020204" pitchFamily="49" charset="0"/>
              </a:rPr>
              <a:t>msrp</a:t>
            </a:r>
            <a:r>
              <a:rPr lang="en-US" sz="1600" b="1" kern="0" dirty="0">
                <a:latin typeface="Lucida Console" panose="020B0609040504020204" pitchFamily="49" charset="0"/>
              </a:rPr>
              <a:t>&gt;50000”*“- over $50k”</a:t>
            </a:r>
          </a:p>
          <a:p>
            <a:pPr algn="just">
              <a:spcBef>
                <a:spcPts val="0"/>
              </a:spcBef>
              <a:spcAft>
                <a:spcPts val="0"/>
              </a:spcAft>
              <a:buClr>
                <a:schemeClr val="tx1"/>
              </a:buClr>
            </a:pPr>
            <a:r>
              <a:rPr lang="en-US" sz="1600" b="1" kern="0" dirty="0">
                <a:latin typeface="Lucida Console" panose="020B0609040504020204" pitchFamily="49" charset="0"/>
              </a:rPr>
              <a:t>             “</a:t>
            </a:r>
            <a:r>
              <a:rPr lang="en-US" sz="1600" b="1" kern="0" dirty="0" err="1">
                <a:latin typeface="Lucida Console" panose="020B0609040504020204" pitchFamily="49" charset="0"/>
              </a:rPr>
              <a:t>msrp</a:t>
            </a:r>
            <a:r>
              <a:rPr lang="en-US" sz="1600" b="1" kern="0" dirty="0">
                <a:latin typeface="Lucida Console" panose="020B0609040504020204" pitchFamily="49" charset="0"/>
              </a:rPr>
              <a:t>&gt;75000”*“- over $75k”</a:t>
            </a:r>
          </a:p>
          <a:p>
            <a:pPr algn="just">
              <a:spcBef>
                <a:spcPts val="0"/>
              </a:spcBef>
              <a:spcAft>
                <a:spcPts val="0"/>
              </a:spcAft>
              <a:buClr>
                <a:schemeClr val="tx1"/>
              </a:buClr>
            </a:pPr>
            <a:r>
              <a:rPr lang="en-US" sz="1600" b="1" kern="0" dirty="0">
                <a:latin typeface="Lucida Console" panose="020B0609040504020204" pitchFamily="49" charset="0"/>
              </a:rPr>
              <a:t>             ”</a:t>
            </a:r>
            <a:r>
              <a:rPr lang="en-US" sz="1600" b="1" kern="0" dirty="0" err="1">
                <a:latin typeface="Lucida Console" panose="020B0609040504020204" pitchFamily="49" charset="0"/>
              </a:rPr>
              <a:t>msrp</a:t>
            </a:r>
            <a:r>
              <a:rPr lang="en-US" sz="1600" b="1" kern="0" dirty="0">
                <a:latin typeface="Lucida Console" panose="020B0609040504020204" pitchFamily="49" charset="0"/>
              </a:rPr>
              <a:t>&gt;100000”*“- over $100k”*”MAX(horsepower)”</a:t>
            </a:r>
            <a:endParaRPr lang="en-US" sz="2000" kern="0" dirty="0"/>
          </a:p>
          <a:p>
            <a:pPr algn="just">
              <a:spcBef>
                <a:spcPts val="0"/>
              </a:spcBef>
              <a:spcAft>
                <a:spcPts val="0"/>
              </a:spcAft>
              <a:buClr>
                <a:schemeClr val="tx1"/>
              </a:buClr>
            </a:pPr>
            <a:endParaRPr lang="en-US" sz="800" kern="0" dirty="0"/>
          </a:p>
          <a:p>
            <a:pPr algn="just">
              <a:spcBef>
                <a:spcPts val="0"/>
              </a:spcBef>
              <a:spcAft>
                <a:spcPts val="0"/>
              </a:spcAft>
              <a:buClr>
                <a:schemeClr val="tx1"/>
              </a:buClr>
            </a:pPr>
            <a:r>
              <a:rPr lang="en-US" sz="2000" kern="0" dirty="0"/>
              <a:t>The details of this syntax are outside the scope of the presentation. </a:t>
            </a:r>
            <a:r>
              <a:rPr lang="en-US" sz="2000" kern="0"/>
              <a:t>Other %OVERVIEW_TAB </a:t>
            </a:r>
            <a:r>
              <a:rPr lang="en-US" sz="2000" kern="0" dirty="0"/>
              <a:t>functionality outside the scope of the presentation:</a:t>
            </a:r>
          </a:p>
          <a:p>
            <a:pPr marL="619125" lvl="1" indent="-342900" algn="just">
              <a:buClr>
                <a:schemeClr val="tx1"/>
              </a:buClr>
              <a:buFont typeface="Arial" charset="0"/>
              <a:buChar char="•"/>
            </a:pPr>
            <a:r>
              <a:rPr lang="en-US" sz="2000" kern="0" dirty="0"/>
              <a:t>Control over methodology of percentage calculation</a:t>
            </a:r>
          </a:p>
          <a:p>
            <a:pPr marL="619125" lvl="1" indent="-342900" algn="just">
              <a:buClr>
                <a:schemeClr val="tx1"/>
              </a:buClr>
              <a:buFont typeface="Arial" charset="0"/>
              <a:buChar char="•"/>
            </a:pPr>
            <a:r>
              <a:rPr lang="en-US" sz="2000" kern="0" dirty="0"/>
              <a:t>Manipulation of text labels and layout details</a:t>
            </a:r>
          </a:p>
        </p:txBody>
      </p:sp>
    </p:spTree>
    <p:extLst>
      <p:ext uri="{BB962C8B-B14F-4D97-AF65-F5344CB8AC3E}">
        <p14:creationId xmlns:p14="http://schemas.microsoft.com/office/powerpoint/2010/main" val="40983614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27</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Conclusion</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Reminder: The presentation is </a:t>
            </a:r>
            <a:r>
              <a:rPr lang="en-US" sz="2000" kern="0" dirty="0" err="1"/>
              <a:t>MoSTO</a:t>
            </a:r>
            <a:r>
              <a:rPr lang="en-US" sz="2000" kern="0" dirty="0"/>
              <a:t> 101 and thus very superficial, leaving numerous details, options and useful tricks undiscovered. That’s what you have detailed user manuals for: </a:t>
            </a:r>
          </a:p>
          <a:p>
            <a:pPr algn="ctr">
              <a:buClr>
                <a:schemeClr val="tx1"/>
              </a:buClr>
            </a:pPr>
            <a:r>
              <a:rPr lang="en-US" b="1" kern="0" dirty="0">
                <a:solidFill>
                  <a:schemeClr val="accent6">
                    <a:lumMod val="50000"/>
                  </a:schemeClr>
                </a:solidFill>
                <a:latin typeface="Lucida Console" panose="020B0609040504020204" pitchFamily="49" charset="0"/>
              </a:rPr>
              <a:t>/by-</a:t>
            </a:r>
            <a:r>
              <a:rPr lang="en-US" b="1" kern="0" dirty="0" err="1">
                <a:solidFill>
                  <a:schemeClr val="accent6">
                    <a:lumMod val="50000"/>
                  </a:schemeClr>
                </a:solidFill>
                <a:latin typeface="Lucida Console" panose="020B0609040504020204" pitchFamily="49" charset="0"/>
              </a:rPr>
              <a:t>sasp</a:t>
            </a:r>
            <a:r>
              <a:rPr lang="en-US" b="1" kern="0" dirty="0">
                <a:solidFill>
                  <a:schemeClr val="accent6">
                    <a:lumMod val="50000"/>
                  </a:schemeClr>
                </a:solidFill>
                <a:latin typeface="Lucida Console" panose="020B0609040504020204" pitchFamily="49" charset="0"/>
              </a:rPr>
              <a:t>/</a:t>
            </a:r>
            <a:r>
              <a:rPr lang="en-US" b="1" kern="0" dirty="0" err="1">
                <a:solidFill>
                  <a:schemeClr val="accent6">
                    <a:lumMod val="50000"/>
                  </a:schemeClr>
                </a:solidFill>
                <a:latin typeface="Lucida Console" panose="020B0609040504020204" pitchFamily="49" charset="0"/>
              </a:rPr>
              <a:t>patdb</a:t>
            </a:r>
            <a:r>
              <a:rPr lang="en-US" b="1" kern="0" dirty="0">
                <a:solidFill>
                  <a:schemeClr val="accent6">
                    <a:lumMod val="50000"/>
                  </a:schemeClr>
                </a:solidFill>
                <a:latin typeface="Lucida Console" panose="020B0609040504020204" pitchFamily="49" charset="0"/>
              </a:rPr>
              <a:t>/</a:t>
            </a:r>
            <a:r>
              <a:rPr lang="en-US" b="1" kern="0" dirty="0" err="1">
                <a:solidFill>
                  <a:schemeClr val="accent6">
                    <a:lumMod val="50000"/>
                  </a:schemeClr>
                </a:solidFill>
                <a:latin typeface="Lucida Console" panose="020B0609040504020204" pitchFamily="49" charset="0"/>
              </a:rPr>
              <a:t>std_sg</a:t>
            </a:r>
            <a:r>
              <a:rPr lang="en-US" b="1" kern="0" dirty="0">
                <a:solidFill>
                  <a:schemeClr val="accent6">
                    <a:lumMod val="50000"/>
                  </a:schemeClr>
                </a:solidFill>
                <a:latin typeface="Lucida Console" panose="020B0609040504020204" pitchFamily="49" charset="0"/>
              </a:rPr>
              <a:t>/stat/systems/</a:t>
            </a:r>
            <a:r>
              <a:rPr lang="en-US" b="1" kern="0" dirty="0" err="1">
                <a:solidFill>
                  <a:schemeClr val="accent6">
                    <a:lumMod val="50000"/>
                  </a:schemeClr>
                </a:solidFill>
                <a:latin typeface="Lucida Console" panose="020B0609040504020204" pitchFamily="49" charset="0"/>
              </a:rPr>
              <a:t>mosto</a:t>
            </a:r>
            <a:r>
              <a:rPr lang="en-US" b="1" kern="0" dirty="0">
                <a:solidFill>
                  <a:schemeClr val="accent6">
                    <a:lumMod val="50000"/>
                  </a:schemeClr>
                </a:solidFill>
                <a:latin typeface="Lucida Console" panose="020B0609040504020204" pitchFamily="49" charset="0"/>
              </a:rPr>
              <a:t>/doc/manuals_v6</a:t>
            </a:r>
            <a:endParaRPr lang="en-US" b="1" kern="0" dirty="0">
              <a:solidFill>
                <a:schemeClr val="accent6">
                  <a:lumMod val="50000"/>
                </a:schemeClr>
              </a:solidFill>
            </a:endParaRPr>
          </a:p>
          <a:p>
            <a:pPr>
              <a:buClr>
                <a:schemeClr val="tx1"/>
              </a:buClr>
            </a:pPr>
            <a:r>
              <a:rPr lang="en-US" sz="2000" kern="0" dirty="0"/>
              <a:t>You should also expect a lot of hands-on practice in the next months.</a:t>
            </a:r>
          </a:p>
          <a:p>
            <a:pPr>
              <a:buClr>
                <a:schemeClr val="tx1"/>
              </a:buClr>
            </a:pPr>
            <a:endParaRPr lang="en-US" sz="2000" kern="0" dirty="0"/>
          </a:p>
          <a:p>
            <a:pPr>
              <a:buClr>
                <a:schemeClr val="tx1"/>
              </a:buClr>
            </a:pPr>
            <a:endParaRPr lang="en-US" sz="2000" kern="0" dirty="0"/>
          </a:p>
        </p:txBody>
      </p:sp>
      <p:pic>
        <p:nvPicPr>
          <p:cNvPr id="8194" name="Picture 2" descr="C:\Users\MJRQO\AppData\Local\Microsoft\Windows\Temporary Internet Files\Content.IE5\HG2PI28P\UGent_2013_Quiz_butt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845" y="3620506"/>
            <a:ext cx="3239311" cy="243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7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28</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#1</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In Pharmaceutical Research tables, what would you expect the CLASS variable to be?</a:t>
            </a:r>
          </a:p>
          <a:p>
            <a:pPr>
              <a:lnSpc>
                <a:spcPct val="150000"/>
              </a:lnSpc>
              <a:buClr>
                <a:schemeClr val="tx1"/>
              </a:buClr>
            </a:pPr>
            <a:endParaRPr lang="en-US" sz="2000" kern="0" dirty="0"/>
          </a:p>
        </p:txBody>
      </p:sp>
    </p:spTree>
    <p:extLst>
      <p:ext uri="{BB962C8B-B14F-4D97-AF65-F5344CB8AC3E}">
        <p14:creationId xmlns:p14="http://schemas.microsoft.com/office/powerpoint/2010/main" val="1272401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29</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#2</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Which </a:t>
            </a:r>
            <a:r>
              <a:rPr lang="en-US" sz="2800" kern="0" dirty="0" err="1"/>
              <a:t>MoSTO</a:t>
            </a:r>
            <a:r>
              <a:rPr lang="en-US" sz="2800" kern="0" dirty="0"/>
              <a:t> macro would you recommend to use for demographic data? </a:t>
            </a:r>
            <a:endParaRPr lang="en-US" sz="2000" kern="0" dirty="0"/>
          </a:p>
        </p:txBody>
      </p:sp>
    </p:spTree>
    <p:extLst>
      <p:ext uri="{BB962C8B-B14F-4D97-AF65-F5344CB8AC3E}">
        <p14:creationId xmlns:p14="http://schemas.microsoft.com/office/powerpoint/2010/main" val="402999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What is </a:t>
            </a:r>
            <a:r>
              <a:rPr lang="en-US" b="1" dirty="0" err="1"/>
              <a:t>MoSTO</a:t>
            </a:r>
            <a:r>
              <a:rPr lang="en-US" b="1" dirty="0"/>
              <a:t>?</a:t>
            </a:r>
          </a:p>
        </p:txBody>
      </p:sp>
      <p:sp>
        <p:nvSpPr>
          <p:cNvPr id="134153" name="Rectangle 9"/>
          <p:cNvSpPr>
            <a:spLocks noGrp="1" noChangeArrowheads="1"/>
          </p:cNvSpPr>
          <p:nvPr>
            <p:ph type="body" idx="1"/>
          </p:nvPr>
        </p:nvSpPr>
        <p:spPr>
          <a:xfrm>
            <a:off x="455613" y="1703219"/>
            <a:ext cx="8007451" cy="4347385"/>
          </a:xfrm>
        </p:spPr>
        <p:txBody>
          <a:bodyPr/>
          <a:lstStyle/>
          <a:p>
            <a:pPr algn="just">
              <a:buClr>
                <a:schemeClr val="tx1"/>
              </a:buClr>
            </a:pPr>
            <a:r>
              <a:rPr lang="en-US" sz="2000" dirty="0" err="1"/>
              <a:t>MoSTO</a:t>
            </a:r>
            <a:r>
              <a:rPr lang="en-US" sz="2000" dirty="0"/>
              <a:t> is a SAS Macro package developed internally at Bayer by a group of very skilled German developers led by </a:t>
            </a:r>
            <a:r>
              <a:rPr lang="en-US" sz="2000" b="1" dirty="0"/>
              <a:t>Katja Glass</a:t>
            </a:r>
            <a:r>
              <a:rPr lang="en-US" sz="2000" dirty="0"/>
              <a:t> to replace traditional output methods such as PROC REPORT.</a:t>
            </a:r>
          </a:p>
          <a:p>
            <a:pPr>
              <a:buClr>
                <a:schemeClr val="tx1"/>
              </a:buClr>
            </a:pPr>
            <a:endParaRPr lang="en-US" sz="800" dirty="0"/>
          </a:p>
          <a:p>
            <a:pPr>
              <a:buClr>
                <a:schemeClr val="tx1"/>
              </a:buClr>
            </a:pPr>
            <a:r>
              <a:rPr lang="en-US" sz="2000" dirty="0"/>
              <a:t>Goals:</a:t>
            </a:r>
          </a:p>
          <a:p>
            <a:pPr marL="561975" lvl="1" indent="-285750">
              <a:buClr>
                <a:schemeClr val="tx1"/>
              </a:buClr>
              <a:buFont typeface="Arial" charset="0"/>
              <a:buChar char="•"/>
            </a:pPr>
            <a:r>
              <a:rPr lang="en-US" sz="2000" dirty="0"/>
              <a:t>Standardize the look of all printable outputs</a:t>
            </a:r>
          </a:p>
          <a:p>
            <a:pPr marL="561975" lvl="1" indent="-285750">
              <a:buClr>
                <a:schemeClr val="tx1"/>
              </a:buClr>
              <a:buFont typeface="Arial" charset="0"/>
              <a:buChar char="•"/>
            </a:pPr>
            <a:r>
              <a:rPr lang="en-US" sz="2000" dirty="0"/>
              <a:t>Simplify creation of standard tables and listings</a:t>
            </a:r>
          </a:p>
          <a:p>
            <a:pPr marL="561975" lvl="1" indent="-285750">
              <a:buClr>
                <a:schemeClr val="tx1"/>
              </a:buClr>
              <a:buFont typeface="Arial" charset="0"/>
              <a:buChar char="•"/>
            </a:pPr>
            <a:r>
              <a:rPr lang="en-US" sz="2000" dirty="0"/>
              <a:t>Provide ready-made implementation for some uncommon tables</a:t>
            </a:r>
          </a:p>
          <a:p>
            <a:pPr marL="561975" lvl="1" indent="-285750">
              <a:buClr>
                <a:schemeClr val="tx1"/>
              </a:buClr>
              <a:buFont typeface="Arial" charset="0"/>
              <a:buChar char="•"/>
            </a:pPr>
            <a:r>
              <a:rPr lang="en-US" sz="2000" dirty="0"/>
              <a:t>Support shared features, such as output redirection into RTF</a:t>
            </a:r>
          </a:p>
          <a:p>
            <a:pPr>
              <a:buClr>
                <a:schemeClr val="tx1"/>
              </a:buClr>
            </a:pPr>
            <a:endParaRPr lang="en-US" sz="800" dirty="0"/>
          </a:p>
          <a:p>
            <a:pPr lvl="0">
              <a:buClr>
                <a:srgbClr val="002864"/>
              </a:buClr>
            </a:pPr>
            <a:r>
              <a:rPr lang="en-US" sz="2000" dirty="0"/>
              <a:t>Just like PROC REPORT, a </a:t>
            </a:r>
            <a:r>
              <a:rPr lang="en-US" sz="2000" dirty="0" err="1"/>
              <a:t>MoSTO</a:t>
            </a:r>
            <a:r>
              <a:rPr lang="en-US" sz="2000" dirty="0"/>
              <a:t> call takes a dataset and creates a table (or a series of tables) from its data. </a:t>
            </a:r>
          </a:p>
          <a:p>
            <a:pPr>
              <a:buClr>
                <a:schemeClr val="tx1"/>
              </a:buClr>
            </a:pPr>
            <a:endParaRPr lang="en-US" sz="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30</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#3</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Name at least two domains where %DESC_TAB is expected to be used for reporting.</a:t>
            </a:r>
            <a:endParaRPr lang="en-US" sz="2000" kern="0" dirty="0"/>
          </a:p>
        </p:txBody>
      </p:sp>
    </p:spTree>
    <p:extLst>
      <p:ext uri="{BB962C8B-B14F-4D97-AF65-F5344CB8AC3E}">
        <p14:creationId xmlns:p14="http://schemas.microsoft.com/office/powerpoint/2010/main" val="2029574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31</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#4</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Both %FREQ_TAB and %INCIDENCE_PRINT present frequencies – what is the important difference between them?</a:t>
            </a:r>
            <a:endParaRPr lang="en-US" sz="2000" kern="0" dirty="0"/>
          </a:p>
        </p:txBody>
      </p:sp>
    </p:spTree>
    <p:extLst>
      <p:ext uri="{BB962C8B-B14F-4D97-AF65-F5344CB8AC3E}">
        <p14:creationId xmlns:p14="http://schemas.microsoft.com/office/powerpoint/2010/main" val="27233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32</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#5</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When using %NSERTOPTION macro, what kind of variable would you prefer to center-align?</a:t>
            </a:r>
            <a:endParaRPr lang="en-US" sz="2000" kern="0" dirty="0"/>
          </a:p>
        </p:txBody>
      </p:sp>
    </p:spTree>
    <p:extLst>
      <p:ext uri="{BB962C8B-B14F-4D97-AF65-F5344CB8AC3E}">
        <p14:creationId xmlns:p14="http://schemas.microsoft.com/office/powerpoint/2010/main" val="1188922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33</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#6</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From purely visual point </a:t>
            </a:r>
            <a:r>
              <a:rPr lang="en-US" sz="2800" kern="0"/>
              <a:t>of view, what </a:t>
            </a:r>
            <a:r>
              <a:rPr lang="en-US" sz="2800" kern="0" dirty="0"/>
              <a:t>are advantages and disadvantages of defining variable as PAGE, as opposed to BY?</a:t>
            </a:r>
            <a:endParaRPr lang="en-US" sz="2000" kern="0" dirty="0"/>
          </a:p>
        </p:txBody>
      </p:sp>
    </p:spTree>
    <p:extLst>
      <p:ext uri="{BB962C8B-B14F-4D97-AF65-F5344CB8AC3E}">
        <p14:creationId xmlns:p14="http://schemas.microsoft.com/office/powerpoint/2010/main" val="4009213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34</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#7</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Parameters FREELINE and TOGETHER usually have the same value. Why is it so?</a:t>
            </a:r>
            <a:endParaRPr lang="en-US" sz="2000" kern="0" dirty="0"/>
          </a:p>
        </p:txBody>
      </p:sp>
    </p:spTree>
    <p:extLst>
      <p:ext uri="{BB962C8B-B14F-4D97-AF65-F5344CB8AC3E}">
        <p14:creationId xmlns:p14="http://schemas.microsoft.com/office/powerpoint/2010/main" val="3688368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35</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#8</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What kind of situations makes adding HSPLIT symbol to labels necessary?</a:t>
            </a:r>
            <a:endParaRPr lang="en-US" sz="2000" kern="0" dirty="0"/>
          </a:p>
        </p:txBody>
      </p:sp>
    </p:spTree>
    <p:extLst>
      <p:ext uri="{BB962C8B-B14F-4D97-AF65-F5344CB8AC3E}">
        <p14:creationId xmlns:p14="http://schemas.microsoft.com/office/powerpoint/2010/main" val="3264710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36</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Question #9</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Parameter TOTAL is defaulted to YES. What would necessarily make you change it to NO?</a:t>
            </a:r>
            <a:endParaRPr lang="en-US" sz="2000" kern="0" dirty="0"/>
          </a:p>
        </p:txBody>
      </p:sp>
    </p:spTree>
    <p:extLst>
      <p:ext uri="{BB962C8B-B14F-4D97-AF65-F5344CB8AC3E}">
        <p14:creationId xmlns:p14="http://schemas.microsoft.com/office/powerpoint/2010/main" val="2174511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37</a:t>
            </a:fld>
            <a:r>
              <a:rPr lang="en-GB"/>
              <a:t> • Name of presentation • February 9, 2011</a:t>
            </a:r>
          </a:p>
        </p:txBody>
      </p:sp>
      <p:sp>
        <p:nvSpPr>
          <p:cNvPr id="134152" name="Rectangle 8"/>
          <p:cNvSpPr>
            <a:spLocks noGrp="1" noChangeArrowheads="1"/>
          </p:cNvSpPr>
          <p:nvPr>
            <p:ph type="title"/>
          </p:nvPr>
        </p:nvSpPr>
        <p:spPr/>
        <p:txBody>
          <a:bodyPr/>
          <a:lstStyle/>
          <a:p>
            <a:r>
              <a:rPr lang="en-US" b="1"/>
              <a:t>Question #10</a:t>
            </a:r>
            <a:endParaRPr lang="en-US" b="1" dirty="0"/>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endParaRPr lang="en-US" sz="2800" kern="0" dirty="0"/>
          </a:p>
          <a:p>
            <a:pPr>
              <a:buClr>
                <a:schemeClr val="tx1"/>
              </a:buClr>
            </a:pPr>
            <a:endParaRPr lang="en-US" sz="2800" kern="0" dirty="0"/>
          </a:p>
          <a:p>
            <a:pPr algn="just">
              <a:lnSpc>
                <a:spcPct val="150000"/>
              </a:lnSpc>
              <a:spcBef>
                <a:spcPts val="1200"/>
              </a:spcBef>
              <a:spcAft>
                <a:spcPts val="1200"/>
              </a:spcAft>
              <a:buClr>
                <a:schemeClr val="tx1"/>
              </a:buClr>
            </a:pPr>
            <a:r>
              <a:rPr lang="en-US" sz="2800" kern="0" dirty="0"/>
              <a:t>While working on a contraception drug, you are asked to produce a pregnancy report. Which </a:t>
            </a:r>
            <a:r>
              <a:rPr lang="en-US" sz="2800" kern="0" dirty="0" err="1"/>
              <a:t>MoSTO</a:t>
            </a:r>
            <a:r>
              <a:rPr lang="en-US" sz="2800" kern="0" dirty="0"/>
              <a:t> macro will you recommend?</a:t>
            </a:r>
            <a:endParaRPr lang="en-US" sz="2000" kern="0" dirty="0"/>
          </a:p>
        </p:txBody>
      </p:sp>
    </p:spTree>
    <p:extLst>
      <p:ext uri="{BB962C8B-B14F-4D97-AF65-F5344CB8AC3E}">
        <p14:creationId xmlns:p14="http://schemas.microsoft.com/office/powerpoint/2010/main" val="3264710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38</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1: Simple Listing</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both PROC REPORT and %DATALIST: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569" y="2477609"/>
            <a:ext cx="6171537" cy="357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403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39</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2: Descriptive Statistics</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an appropriate </a:t>
            </a:r>
            <a:r>
              <a:rPr lang="en-US" sz="2000" kern="0" dirty="0" err="1"/>
              <a:t>MoSTO</a:t>
            </a:r>
            <a:r>
              <a:rPr lang="en-US" sz="2000" kern="0" dirty="0"/>
              <a:t> macro:</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63" y="2659704"/>
            <a:ext cx="56197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61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Initializing </a:t>
            </a:r>
            <a:r>
              <a:rPr lang="en-US" b="1" dirty="0" err="1"/>
              <a:t>MoSTO</a:t>
            </a:r>
            <a:endParaRPr lang="en-US" b="1" dirty="0"/>
          </a:p>
        </p:txBody>
      </p:sp>
      <p:sp>
        <p:nvSpPr>
          <p:cNvPr id="134153" name="Rectangle 9"/>
          <p:cNvSpPr>
            <a:spLocks noGrp="1" noChangeArrowheads="1"/>
          </p:cNvSpPr>
          <p:nvPr>
            <p:ph type="body" idx="1"/>
          </p:nvPr>
        </p:nvSpPr>
        <p:spPr>
          <a:xfrm>
            <a:off x="455613" y="1703219"/>
            <a:ext cx="8007451" cy="4347385"/>
          </a:xfrm>
        </p:spPr>
        <p:txBody>
          <a:bodyPr/>
          <a:lstStyle/>
          <a:p>
            <a:pPr>
              <a:buClr>
                <a:schemeClr val="tx1"/>
              </a:buClr>
            </a:pPr>
            <a:r>
              <a:rPr lang="en-US" sz="2000" dirty="0" err="1"/>
              <a:t>MoSTO</a:t>
            </a:r>
            <a:r>
              <a:rPr lang="en-US" sz="2000" dirty="0"/>
              <a:t> is initialized using globally available macro %</a:t>
            </a:r>
            <a:r>
              <a:rPr lang="en-US" sz="2000" dirty="0" err="1"/>
              <a:t>initsystems</a:t>
            </a:r>
            <a:r>
              <a:rPr lang="en-US" sz="2000" dirty="0"/>
              <a:t>.</a:t>
            </a:r>
          </a:p>
          <a:p>
            <a:pPr>
              <a:buClr>
                <a:schemeClr val="tx1"/>
              </a:buClr>
            </a:pPr>
            <a:endParaRPr lang="en-US" sz="2000" dirty="0"/>
          </a:p>
          <a:p>
            <a:pPr algn="ctr">
              <a:buClr>
                <a:schemeClr val="tx1"/>
              </a:buClr>
            </a:pPr>
            <a:r>
              <a:rPr lang="en-US" sz="2000" b="1" dirty="0">
                <a:solidFill>
                  <a:schemeClr val="accent6">
                    <a:lumMod val="50000"/>
                  </a:schemeClr>
                </a:solidFill>
                <a:latin typeface="Lucida Console" panose="020B0609040504020204" pitchFamily="49" charset="0"/>
              </a:rPr>
              <a:t>%</a:t>
            </a:r>
            <a:r>
              <a:rPr lang="en-US" sz="2000" b="1" dirty="0" err="1">
                <a:solidFill>
                  <a:schemeClr val="accent6">
                    <a:lumMod val="50000"/>
                  </a:schemeClr>
                </a:solidFill>
                <a:latin typeface="Lucida Console" panose="020B0609040504020204" pitchFamily="49" charset="0"/>
              </a:rPr>
              <a:t>initsystems</a:t>
            </a:r>
            <a:r>
              <a:rPr lang="en-US" sz="2000" b="1" dirty="0">
                <a:solidFill>
                  <a:schemeClr val="accent6">
                    <a:lumMod val="50000"/>
                  </a:schemeClr>
                </a:solidFill>
                <a:latin typeface="Lucida Console" panose="020B0609040504020204" pitchFamily="49" charset="0"/>
              </a:rPr>
              <a:t>(… </a:t>
            </a:r>
            <a:r>
              <a:rPr lang="en-US" sz="2000" b="1" dirty="0" err="1">
                <a:solidFill>
                  <a:schemeClr val="accent6">
                    <a:lumMod val="50000"/>
                  </a:schemeClr>
                </a:solidFill>
                <a:latin typeface="Lucida Console" panose="020B0609040504020204" pitchFamily="49" charset="0"/>
              </a:rPr>
              <a:t>mosto</a:t>
            </a:r>
            <a:r>
              <a:rPr lang="en-US" sz="2000" b="1" dirty="0">
                <a:solidFill>
                  <a:schemeClr val="accent6">
                    <a:lumMod val="50000"/>
                  </a:schemeClr>
                </a:solidFill>
                <a:latin typeface="Lucida Console" panose="020B0609040504020204" pitchFamily="49" charset="0"/>
              </a:rPr>
              <a:t>=6, …);</a:t>
            </a:r>
            <a:endParaRPr lang="en-US" sz="800" b="1" dirty="0">
              <a:solidFill>
                <a:schemeClr val="accent6">
                  <a:lumMod val="50000"/>
                </a:schemeClr>
              </a:solidFill>
              <a:latin typeface="Lucida Console" panose="020B0609040504020204" pitchFamily="49" charset="0"/>
            </a:endParaRPr>
          </a:p>
        </p:txBody>
      </p:sp>
      <p:sp>
        <p:nvSpPr>
          <p:cNvPr id="6" name="TextBox 5">
            <a:extLst>
              <a:ext uri="{FF2B5EF4-FFF2-40B4-BE49-F238E27FC236}">
                <a16:creationId xmlns:a16="http://schemas.microsoft.com/office/drawing/2014/main" id="{E5024438-CD50-4F47-BD9A-870763A4F404}"/>
              </a:ext>
            </a:extLst>
          </p:cNvPr>
          <p:cNvSpPr txBox="1"/>
          <p:nvPr/>
        </p:nvSpPr>
        <p:spPr>
          <a:xfrm>
            <a:off x="455612" y="5416732"/>
            <a:ext cx="8148457" cy="646331"/>
          </a:xfrm>
          <a:prstGeom prst="rect">
            <a:avLst/>
          </a:prstGeom>
          <a:noFill/>
        </p:spPr>
        <p:txBody>
          <a:bodyPr wrap="square">
            <a:spAutoFit/>
          </a:bodyPr>
          <a:lstStyle/>
          <a:p>
            <a:pPr algn="just">
              <a:buClr>
                <a:schemeClr val="tx1"/>
              </a:buClr>
            </a:pPr>
            <a:r>
              <a:rPr lang="en-US" sz="1800" kern="0" dirty="0">
                <a:solidFill>
                  <a:srgbClr val="C32A1F"/>
                </a:solidFill>
              </a:rPr>
              <a:t>Currently, the latest version is v7. There are a few differences that you will be expected to lear</a:t>
            </a:r>
            <a:r>
              <a:rPr lang="en-US" kern="0" dirty="0">
                <a:solidFill>
                  <a:srgbClr val="C32A1F"/>
                </a:solidFill>
              </a:rPr>
              <a:t>n in the course of your work.</a:t>
            </a:r>
            <a:endParaRPr lang="en-US" sz="1800" kern="0" dirty="0">
              <a:solidFill>
                <a:srgbClr val="C32A1F"/>
              </a:solidFill>
            </a:endParaRPr>
          </a:p>
        </p:txBody>
      </p:sp>
    </p:spTree>
    <p:extLst>
      <p:ext uri="{BB962C8B-B14F-4D97-AF65-F5344CB8AC3E}">
        <p14:creationId xmlns:p14="http://schemas.microsoft.com/office/powerpoint/2010/main" val="301180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40</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3: Frequency Analysis</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an appropriate </a:t>
            </a:r>
            <a:r>
              <a:rPr lang="en-US" sz="2000" kern="0" dirty="0" err="1"/>
              <a:t>MoSTO</a:t>
            </a:r>
            <a:r>
              <a:rPr lang="en-US" sz="2000" kern="0" dirty="0"/>
              <a:t> macro: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519" y="2603876"/>
            <a:ext cx="5661498" cy="3503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38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dirty="0"/>
              <a:t>Page </a:t>
            </a:r>
            <a:fld id="{B9A15313-B391-43E6-B663-2B05F9E58A02}" type="slidenum">
              <a:rPr lang="en-GB"/>
              <a:pPr/>
              <a:t>41</a:t>
            </a:fld>
            <a:r>
              <a:rPr lang="en-GB" dirty="0"/>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4: Incidence Report</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an appropriate </a:t>
            </a:r>
            <a:r>
              <a:rPr lang="en-US" sz="2000" kern="0" dirty="0" err="1"/>
              <a:t>MoSTO</a:t>
            </a:r>
            <a:r>
              <a:rPr lang="en-US" sz="2000" kern="0" dirty="0"/>
              <a:t> macro:</a:t>
            </a:r>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solidFill>
                <a:srgbClr val="FF0000"/>
              </a:solidFill>
            </a:endParaRPr>
          </a:p>
          <a:p>
            <a:pPr>
              <a:buClr>
                <a:schemeClr val="tx1"/>
              </a:buClr>
            </a:pPr>
            <a:endParaRPr lang="en-US" sz="1600" kern="0" dirty="0">
              <a:solidFill>
                <a:srgbClr val="FF0000"/>
              </a:solidFill>
            </a:endParaRPr>
          </a:p>
          <a:p>
            <a:pPr>
              <a:spcBef>
                <a:spcPts val="0"/>
              </a:spcBef>
              <a:spcAft>
                <a:spcPts val="0"/>
              </a:spcAft>
              <a:buClr>
                <a:schemeClr val="tx1"/>
              </a:buClr>
            </a:pPr>
            <a:r>
              <a:rPr lang="en-US" sz="1600" kern="0" dirty="0">
                <a:solidFill>
                  <a:srgbClr val="FF0000"/>
                </a:solidFill>
              </a:rPr>
              <a:t>WARNING: For this table, rename variable TYPE to any other name. It is a known bug; the macro uses this specific variable name internally.</a:t>
            </a:r>
          </a:p>
          <a:p>
            <a:pPr>
              <a:spcAft>
                <a:spcPts val="0"/>
              </a:spcAft>
              <a:buClr>
                <a:schemeClr val="tx1"/>
              </a:buClr>
            </a:pPr>
            <a:r>
              <a:rPr lang="en-US" sz="1600" kern="0" dirty="0">
                <a:solidFill>
                  <a:srgbClr val="FF0000"/>
                </a:solidFill>
              </a:rPr>
              <a:t>WARNING: Choose your SUBJECT= variable(s) carefully, it must be unique.</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350073"/>
            <a:ext cx="8002689" cy="260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08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42</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5: Special Inquiries</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an appropriate </a:t>
            </a:r>
            <a:r>
              <a:rPr lang="en-US" sz="2000" kern="0" dirty="0" err="1"/>
              <a:t>MoSTO</a:t>
            </a:r>
            <a:r>
              <a:rPr lang="en-US" sz="2000" kern="0" dirty="0"/>
              <a:t> macro:</a:t>
            </a:r>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lvl="0">
              <a:spcBef>
                <a:spcPct val="50000"/>
              </a:spcBef>
              <a:spcAft>
                <a:spcPct val="0"/>
              </a:spcAft>
              <a:buClr>
                <a:srgbClr val="002864"/>
              </a:buClr>
            </a:pPr>
            <a:endParaRPr lang="en-US" sz="1600" kern="0" dirty="0"/>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r>
              <a:rPr lang="en-US" sz="1600" kern="0" dirty="0">
                <a:solidFill>
                  <a:srgbClr val="FF0000"/>
                </a:solidFill>
                <a:latin typeface="Arial" charset="0"/>
              </a:rPr>
              <a:t>WARNING: Choose your SUBJECT= variable(s) carefully, it must be unique.</a:t>
            </a:r>
          </a:p>
          <a:p>
            <a:pPr>
              <a:buClr>
                <a:schemeClr val="tx1"/>
              </a:buClr>
            </a:pPr>
            <a:endParaRPr lang="en-US" sz="2000" kern="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73" y="2570511"/>
            <a:ext cx="6688003" cy="284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52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43</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6: %DATALIST Magic</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table from </a:t>
            </a:r>
            <a:r>
              <a:rPr lang="en-US" sz="2000" b="1" kern="0" dirty="0"/>
              <a:t>SASHELP.CARS</a:t>
            </a:r>
            <a:r>
              <a:rPr lang="en-US" sz="2000" kern="0" dirty="0"/>
              <a:t> using an appropriate </a:t>
            </a:r>
            <a:r>
              <a:rPr lang="en-US" sz="2000" kern="0" dirty="0" err="1"/>
              <a:t>MoSTO</a:t>
            </a:r>
            <a:r>
              <a:rPr lang="en-US" sz="2000" kern="0" dirty="0"/>
              <a:t> macro:</a:t>
            </a: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r>
              <a:rPr lang="en-US" sz="1600" kern="0" dirty="0">
                <a:solidFill>
                  <a:srgbClr val="FF0000"/>
                </a:solidFill>
                <a:latin typeface="Arial" charset="0"/>
              </a:rPr>
              <a:t>WARNING: A page for each region must have a different title. No macro 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50" y="2620287"/>
            <a:ext cx="67341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748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44</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solidFill>
                  <a:schemeClr val="accent2">
                    <a:lumMod val="75000"/>
                  </a:schemeClr>
                </a:solidFill>
              </a:rPr>
              <a:t>Exercise 7: Heavy Lifting</a:t>
            </a:r>
          </a:p>
        </p:txBody>
      </p:sp>
      <p:sp>
        <p:nvSpPr>
          <p:cNvPr id="5"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buClr>
                <a:schemeClr val="tx1"/>
              </a:buClr>
            </a:pPr>
            <a:r>
              <a:rPr lang="en-US" sz="2000" kern="0" dirty="0"/>
              <a:t>Please produce the following </a:t>
            </a:r>
            <a:r>
              <a:rPr lang="en-US" sz="2000" b="1" u="sng" kern="0" dirty="0"/>
              <a:t>RTF</a:t>
            </a:r>
            <a:r>
              <a:rPr lang="en-US" sz="2000" kern="0" dirty="0"/>
              <a:t> table from </a:t>
            </a:r>
            <a:r>
              <a:rPr lang="en-US" sz="2000" b="1" kern="0" dirty="0"/>
              <a:t>SASHELP.CARS</a:t>
            </a:r>
            <a:r>
              <a:rPr lang="en-US" sz="2000" kern="0" dirty="0"/>
              <a:t> using an appropriate </a:t>
            </a:r>
            <a:r>
              <a:rPr lang="en-US" sz="2000" kern="0" dirty="0" err="1"/>
              <a:t>MoSTO</a:t>
            </a:r>
            <a:r>
              <a:rPr lang="en-US" sz="2000" kern="0" dirty="0"/>
              <a:t> macro:</a:t>
            </a:r>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a:buClr>
                <a:schemeClr val="tx1"/>
              </a:buClr>
            </a:pPr>
            <a:endParaRPr lang="en-US" sz="1600" kern="0" dirty="0"/>
          </a:p>
          <a:p>
            <a:pPr lvl="0">
              <a:spcBef>
                <a:spcPct val="50000"/>
              </a:spcBef>
              <a:spcAft>
                <a:spcPct val="0"/>
              </a:spcAft>
              <a:buClr>
                <a:srgbClr val="002864"/>
              </a:buClr>
            </a:pPr>
            <a:endParaRPr lang="en-US" sz="1600" kern="0" dirty="0"/>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endParaRPr lang="en-US" sz="1600" kern="0" dirty="0">
              <a:solidFill>
                <a:srgbClr val="FF0000"/>
              </a:solidFill>
              <a:latin typeface="Arial" charset="0"/>
            </a:endParaRPr>
          </a:p>
          <a:p>
            <a:pPr lvl="0">
              <a:spcBef>
                <a:spcPct val="50000"/>
              </a:spcBef>
              <a:spcAft>
                <a:spcPct val="0"/>
              </a:spcAft>
              <a:buClr>
                <a:srgbClr val="002864"/>
              </a:buClr>
            </a:pPr>
            <a:r>
              <a:rPr lang="en-US" sz="1600" kern="0" dirty="0">
                <a:solidFill>
                  <a:srgbClr val="FF0000"/>
                </a:solidFill>
                <a:latin typeface="Arial" charset="0"/>
              </a:rPr>
              <a:t>WARNING: </a:t>
            </a:r>
            <a:r>
              <a:rPr lang="en-US" sz="1600" u="sng" kern="0" dirty="0">
                <a:solidFill>
                  <a:srgbClr val="FF0000"/>
                </a:solidFill>
                <a:latin typeface="Arial" charset="0"/>
              </a:rPr>
              <a:t>Every</a:t>
            </a:r>
            <a:r>
              <a:rPr lang="en-US" sz="1600" kern="0" dirty="0">
                <a:solidFill>
                  <a:srgbClr val="FF0000"/>
                </a:solidFill>
                <a:latin typeface="Arial" charset="0"/>
              </a:rPr>
              <a:t> variable must be included – with as few line breaks as possible!</a:t>
            </a:r>
          </a:p>
          <a:p>
            <a:pPr>
              <a:buClr>
                <a:schemeClr val="tx1"/>
              </a:buClr>
            </a:pPr>
            <a:endParaRPr lang="en-US" sz="2000" kern="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519" y="2459414"/>
            <a:ext cx="5651770" cy="3022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88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45</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That’s All, Folks!</a:t>
            </a:r>
          </a:p>
        </p:txBody>
      </p:sp>
      <p:pic>
        <p:nvPicPr>
          <p:cNvPr id="1026" name="Picture 2" descr="C:\Users\MJRQO\AppData\Local\Microsoft\Windows\Temporary Internet Files\Content.IE5\HG2PI28P\finis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962" y="1754806"/>
            <a:ext cx="6468894" cy="418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42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MJRQO\AppData\Local\Microsoft\Windows\Temporary Internet Files\Content.IE5\EOF3SURA\120px-Programmer-comput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447" y="2436597"/>
            <a:ext cx="1043714" cy="8122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754868" y="5544776"/>
            <a:ext cx="926563" cy="457188"/>
            <a:chOff x="3754868" y="5622600"/>
            <a:chExt cx="926563" cy="457188"/>
          </a:xfrm>
        </p:grpSpPr>
        <p:sp>
          <p:nvSpPr>
            <p:cNvPr id="5" name="Flowchart: Multidocument 4"/>
            <p:cNvSpPr/>
            <p:nvPr/>
          </p:nvSpPr>
          <p:spPr bwMode="auto">
            <a:xfrm>
              <a:off x="3754868" y="5622600"/>
              <a:ext cx="926563" cy="457188"/>
            </a:xfrm>
            <a:prstGeom prst="flowChartMultidocumen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3878092" y="5681272"/>
              <a:ext cx="674450" cy="369332"/>
            </a:xfrm>
            <a:prstGeom prst="rect">
              <a:avLst/>
            </a:prstGeom>
            <a:noFill/>
          </p:spPr>
          <p:txBody>
            <a:bodyPr wrap="square" rtlCol="0">
              <a:spAutoFit/>
            </a:bodyPr>
            <a:lstStyle/>
            <a:p>
              <a:r>
                <a:rPr lang="en-US" dirty="0"/>
                <a:t>RTF</a:t>
              </a:r>
            </a:p>
          </p:txBody>
        </p:sp>
      </p:grpSp>
      <p:sp>
        <p:nvSpPr>
          <p:cNvPr id="4" name="Footer Placeholder 3"/>
          <p:cNvSpPr>
            <a:spLocks noGrp="1"/>
          </p:cNvSpPr>
          <p:nvPr>
            <p:ph type="ftr" sz="quarter" idx="10"/>
          </p:nvPr>
        </p:nvSpPr>
        <p:spPr/>
        <p:txBody>
          <a:bodyPr/>
          <a:lstStyle/>
          <a:p>
            <a:r>
              <a:rPr lang="en-GB"/>
              <a:t>Page </a:t>
            </a:r>
            <a:fld id="{B9A15313-B391-43E6-B663-2B05F9E58A02}" type="slidenum">
              <a:rPr lang="en-GB"/>
              <a:pPr/>
              <a:t>5</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How does </a:t>
            </a:r>
            <a:r>
              <a:rPr lang="en-US" b="1" dirty="0" err="1"/>
              <a:t>MoSTO</a:t>
            </a:r>
            <a:r>
              <a:rPr lang="en-US" b="1" dirty="0"/>
              <a:t> work?</a:t>
            </a:r>
          </a:p>
        </p:txBody>
      </p:sp>
      <p:sp>
        <p:nvSpPr>
          <p:cNvPr id="134153" name="Rectangle 9"/>
          <p:cNvSpPr>
            <a:spLocks noGrp="1" noChangeArrowheads="1"/>
          </p:cNvSpPr>
          <p:nvPr>
            <p:ph type="body" idx="1"/>
          </p:nvPr>
        </p:nvSpPr>
        <p:spPr>
          <a:xfrm>
            <a:off x="455613" y="1703219"/>
            <a:ext cx="8007451" cy="4347385"/>
          </a:xfrm>
        </p:spPr>
        <p:txBody>
          <a:bodyPr/>
          <a:lstStyle/>
          <a:p>
            <a:pPr algn="just">
              <a:buClr>
                <a:schemeClr val="tx1"/>
              </a:buClr>
            </a:pPr>
            <a:r>
              <a:rPr lang="en-US" sz="2000" dirty="0" err="1"/>
              <a:t>MoSTO</a:t>
            </a:r>
            <a:r>
              <a:rPr lang="en-US" sz="2000" dirty="0"/>
              <a:t> features over a dozen different macros, each producing a different table structure, but this presentation will only introduce a few of the most important ones.</a:t>
            </a:r>
          </a:p>
          <a:p>
            <a:pPr>
              <a:buClr>
                <a:schemeClr val="tx1"/>
              </a:buClr>
            </a:pPr>
            <a:endParaRPr lang="en-US" sz="2000" dirty="0">
              <a:latin typeface="Lucida Console" panose="020B0609040504020204" pitchFamily="49" charset="0"/>
            </a:endParaRPr>
          </a:p>
        </p:txBody>
      </p:sp>
      <p:sp>
        <p:nvSpPr>
          <p:cNvPr id="3" name="TextBox 2"/>
          <p:cNvSpPr txBox="1"/>
          <p:nvPr/>
        </p:nvSpPr>
        <p:spPr>
          <a:xfrm>
            <a:off x="2791836" y="4864161"/>
            <a:ext cx="2840477" cy="369332"/>
          </a:xfrm>
          <a:prstGeom prst="rect">
            <a:avLst/>
          </a:prstGeom>
          <a:pattFill prst="pct50">
            <a:fgClr>
              <a:schemeClr val="accent1"/>
            </a:fgClr>
            <a:bgClr>
              <a:schemeClr val="bg1"/>
            </a:bgClr>
          </a:pattFill>
          <a:ln>
            <a:solidFill>
              <a:schemeClr val="tx1"/>
            </a:solidFill>
          </a:ln>
        </p:spPr>
        <p:txBody>
          <a:bodyPr wrap="square" rtlCol="0">
            <a:spAutoFit/>
          </a:bodyPr>
          <a:lstStyle/>
          <a:p>
            <a:r>
              <a:rPr lang="en-US" dirty="0"/>
              <a:t>%DATALIST</a:t>
            </a:r>
          </a:p>
        </p:txBody>
      </p:sp>
      <p:sp>
        <p:nvSpPr>
          <p:cNvPr id="7" name="TextBox 6"/>
          <p:cNvSpPr txBox="1"/>
          <p:nvPr/>
        </p:nvSpPr>
        <p:spPr>
          <a:xfrm>
            <a:off x="969524" y="3722450"/>
            <a:ext cx="1656944" cy="369332"/>
          </a:xfrm>
          <a:prstGeom prst="rect">
            <a:avLst/>
          </a:prstGeom>
          <a:solidFill>
            <a:schemeClr val="accent1"/>
          </a:solidFill>
          <a:ln>
            <a:solidFill>
              <a:schemeClr val="tx1"/>
            </a:solidFill>
          </a:ln>
        </p:spPr>
        <p:txBody>
          <a:bodyPr wrap="square" rtlCol="0">
            <a:spAutoFit/>
          </a:bodyPr>
          <a:lstStyle/>
          <a:p>
            <a:r>
              <a:rPr lang="en-US" dirty="0"/>
              <a:t>%DESC_TAB</a:t>
            </a:r>
          </a:p>
        </p:txBody>
      </p:sp>
      <p:sp>
        <p:nvSpPr>
          <p:cNvPr id="8" name="TextBox 7"/>
          <p:cNvSpPr txBox="1"/>
          <p:nvPr/>
        </p:nvSpPr>
        <p:spPr>
          <a:xfrm>
            <a:off x="2714017" y="3722450"/>
            <a:ext cx="1585607" cy="369332"/>
          </a:xfrm>
          <a:prstGeom prst="rect">
            <a:avLst/>
          </a:prstGeom>
          <a:solidFill>
            <a:schemeClr val="accent1"/>
          </a:solidFill>
          <a:ln>
            <a:solidFill>
              <a:schemeClr val="tx1"/>
            </a:solidFill>
          </a:ln>
        </p:spPr>
        <p:txBody>
          <a:bodyPr wrap="square" rtlCol="0">
            <a:spAutoFit/>
          </a:bodyPr>
          <a:lstStyle/>
          <a:p>
            <a:r>
              <a:rPr lang="en-US" dirty="0"/>
              <a:t>%FREQ_TAB</a:t>
            </a:r>
          </a:p>
        </p:txBody>
      </p:sp>
      <p:sp>
        <p:nvSpPr>
          <p:cNvPr id="9" name="TextBox 8"/>
          <p:cNvSpPr txBox="1"/>
          <p:nvPr/>
        </p:nvSpPr>
        <p:spPr>
          <a:xfrm>
            <a:off x="4533062" y="3757988"/>
            <a:ext cx="2461098" cy="369332"/>
          </a:xfrm>
          <a:prstGeom prst="rect">
            <a:avLst/>
          </a:prstGeom>
          <a:solidFill>
            <a:schemeClr val="accent1"/>
          </a:solidFill>
          <a:ln>
            <a:solidFill>
              <a:schemeClr val="tx1"/>
            </a:solidFill>
          </a:ln>
        </p:spPr>
        <p:txBody>
          <a:bodyPr wrap="square" rtlCol="0">
            <a:spAutoFit/>
          </a:bodyPr>
          <a:lstStyle/>
          <a:p>
            <a:r>
              <a:rPr lang="en-US" dirty="0"/>
              <a:t>%INCIDENCE_PRINT</a:t>
            </a:r>
          </a:p>
        </p:txBody>
      </p:sp>
      <p:sp>
        <p:nvSpPr>
          <p:cNvPr id="10" name="TextBox 9"/>
          <p:cNvSpPr txBox="1"/>
          <p:nvPr/>
        </p:nvSpPr>
        <p:spPr>
          <a:xfrm>
            <a:off x="5058369" y="4199289"/>
            <a:ext cx="2208179" cy="369332"/>
          </a:xfrm>
          <a:prstGeom prst="rect">
            <a:avLst/>
          </a:prstGeom>
          <a:solidFill>
            <a:schemeClr val="accent1"/>
          </a:solidFill>
          <a:ln>
            <a:solidFill>
              <a:schemeClr val="tx1"/>
            </a:solidFill>
          </a:ln>
        </p:spPr>
        <p:txBody>
          <a:bodyPr wrap="square" rtlCol="0">
            <a:spAutoFit/>
          </a:bodyPr>
          <a:lstStyle/>
          <a:p>
            <a:r>
              <a:rPr lang="en-US" dirty="0"/>
              <a:t>%OVERVIEW_TAB</a:t>
            </a:r>
          </a:p>
        </p:txBody>
      </p:sp>
      <p:sp>
        <p:nvSpPr>
          <p:cNvPr id="11" name="TextBox 10"/>
          <p:cNvSpPr txBox="1"/>
          <p:nvPr/>
        </p:nvSpPr>
        <p:spPr>
          <a:xfrm>
            <a:off x="1410508" y="4186126"/>
            <a:ext cx="2519464" cy="369332"/>
          </a:xfrm>
          <a:prstGeom prst="rect">
            <a:avLst/>
          </a:prstGeom>
          <a:solidFill>
            <a:schemeClr val="accent1"/>
          </a:solidFill>
          <a:ln>
            <a:solidFill>
              <a:schemeClr val="tx1"/>
            </a:solidFill>
          </a:ln>
        </p:spPr>
        <p:txBody>
          <a:bodyPr wrap="square" rtlCol="0">
            <a:spAutoFit/>
          </a:bodyPr>
          <a:lstStyle/>
          <a:p>
            <a:r>
              <a:rPr lang="en-US" dirty="0"/>
              <a:t>%DESC_FREQ_TAB</a:t>
            </a:r>
          </a:p>
        </p:txBody>
      </p:sp>
      <p:sp>
        <p:nvSpPr>
          <p:cNvPr id="16" name="Rectangle 15"/>
          <p:cNvSpPr/>
          <p:nvPr/>
        </p:nvSpPr>
        <p:spPr bwMode="auto">
          <a:xfrm>
            <a:off x="899808" y="3650980"/>
            <a:ext cx="3467900" cy="972766"/>
          </a:xfrm>
          <a:prstGeom prst="rect">
            <a:avLst/>
          </a:prstGeom>
          <a:noFill/>
          <a:ln w="25400" cap="flat" cmpd="sng" algn="ctr">
            <a:solidFill>
              <a:srgbClr val="0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Down Arrow 24"/>
          <p:cNvSpPr/>
          <p:nvPr/>
        </p:nvSpPr>
        <p:spPr bwMode="auto">
          <a:xfrm>
            <a:off x="4075882" y="5272405"/>
            <a:ext cx="291826" cy="321011"/>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Can 29"/>
          <p:cNvSpPr/>
          <p:nvPr/>
        </p:nvSpPr>
        <p:spPr bwMode="auto">
          <a:xfrm>
            <a:off x="3645439" y="2730239"/>
            <a:ext cx="1133272" cy="466928"/>
          </a:xfrm>
          <a:prstGeom prst="can">
            <a:avLst/>
          </a:prstGeom>
          <a:gradFill>
            <a:gsLst>
              <a:gs pos="0">
                <a:srgbClr val="FFC000"/>
              </a:gs>
              <a:gs pos="80000">
                <a:srgbClr val="FFC000"/>
              </a:gs>
              <a:gs pos="100000">
                <a:srgbClr val="F49300"/>
              </a:gs>
            </a:gsLst>
          </a:gradFill>
          <a:ln>
            <a:solidFill>
              <a:srgbClr val="FFC000"/>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800" b="1" i="0" u="none" strike="noStrike" normalizeH="0" baseline="0" dirty="0">
                <a:ln w="12700">
                  <a:solidFill>
                    <a:schemeClr val="tx2">
                      <a:satMod val="155000"/>
                    </a:schemeClr>
                  </a:solidFill>
                  <a:prstDash val="solid"/>
                </a:ln>
                <a:solidFill>
                  <a:schemeClr val="tx1">
                    <a:lumMod val="90000"/>
                    <a:lumOff val="10000"/>
                  </a:schemeClr>
                </a:solidFill>
                <a:effectLst>
                  <a:outerShdw blurRad="41275" dist="20320" dir="1800000" algn="tl" rotWithShape="0">
                    <a:srgbClr val="000000">
                      <a:alpha val="40000"/>
                    </a:srgbClr>
                  </a:outerShdw>
                </a:effectLst>
                <a:latin typeface="Arial" charset="0"/>
              </a:rPr>
              <a:t>ADS</a:t>
            </a:r>
          </a:p>
        </p:txBody>
      </p:sp>
      <p:sp>
        <p:nvSpPr>
          <p:cNvPr id="31" name="Down Arrow 30"/>
          <p:cNvSpPr/>
          <p:nvPr/>
        </p:nvSpPr>
        <p:spPr bwMode="auto">
          <a:xfrm>
            <a:off x="3706235" y="3269535"/>
            <a:ext cx="291826" cy="321011"/>
          </a:xfrm>
          <a:prstGeom prst="downArrow">
            <a:avLst/>
          </a:prstGeom>
          <a:solidFill>
            <a:srgbClr val="FFC000"/>
          </a:solidFill>
          <a:ln>
            <a:solidFill>
              <a:srgbClr val="F493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Down Arrow 31"/>
          <p:cNvSpPr/>
          <p:nvPr/>
        </p:nvSpPr>
        <p:spPr bwMode="auto">
          <a:xfrm>
            <a:off x="4082369" y="3269535"/>
            <a:ext cx="291826" cy="321011"/>
          </a:xfrm>
          <a:prstGeom prst="downArrow">
            <a:avLst/>
          </a:prstGeom>
          <a:solidFill>
            <a:srgbClr val="FFC000"/>
          </a:solidFill>
          <a:ln>
            <a:solidFill>
              <a:srgbClr val="F493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Down Arrow 32"/>
          <p:cNvSpPr/>
          <p:nvPr/>
        </p:nvSpPr>
        <p:spPr bwMode="auto">
          <a:xfrm>
            <a:off x="4452019" y="3269535"/>
            <a:ext cx="291826" cy="321011"/>
          </a:xfrm>
          <a:prstGeom prst="downArrow">
            <a:avLst/>
          </a:prstGeom>
          <a:solidFill>
            <a:srgbClr val="FFC000"/>
          </a:solidFill>
          <a:ln>
            <a:solidFill>
              <a:srgbClr val="F493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Down Arrow 33"/>
          <p:cNvSpPr/>
          <p:nvPr/>
        </p:nvSpPr>
        <p:spPr bwMode="auto">
          <a:xfrm>
            <a:off x="3352788" y="4677064"/>
            <a:ext cx="291826" cy="160506"/>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Down Arrow 34"/>
          <p:cNvSpPr/>
          <p:nvPr/>
        </p:nvSpPr>
        <p:spPr bwMode="auto">
          <a:xfrm>
            <a:off x="4533062" y="4183374"/>
            <a:ext cx="291826" cy="654195"/>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Down Arrow 35"/>
          <p:cNvSpPr/>
          <p:nvPr/>
        </p:nvSpPr>
        <p:spPr bwMode="auto">
          <a:xfrm>
            <a:off x="5199428" y="4623746"/>
            <a:ext cx="291826" cy="205718"/>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5637188" y="3064215"/>
            <a:ext cx="1794732" cy="369332"/>
          </a:xfrm>
          <a:prstGeom prst="rect">
            <a:avLst/>
          </a:prstGeom>
          <a:noFill/>
        </p:spPr>
        <p:txBody>
          <a:bodyPr wrap="square" rtlCol="0">
            <a:spAutoFit/>
          </a:bodyPr>
          <a:lstStyle/>
          <a:p>
            <a:r>
              <a:rPr lang="en-US" b="1" dirty="0">
                <a:solidFill>
                  <a:srgbClr val="C00000"/>
                </a:solidFill>
              </a:rPr>
              <a:t>Preprocessing</a:t>
            </a:r>
          </a:p>
        </p:txBody>
      </p:sp>
      <p:cxnSp>
        <p:nvCxnSpPr>
          <p:cNvPr id="38" name="Straight Arrow Connector 37"/>
          <p:cNvCxnSpPr>
            <a:stCxn id="29" idx="1"/>
          </p:cNvCxnSpPr>
          <p:nvPr/>
        </p:nvCxnSpPr>
        <p:spPr bwMode="auto">
          <a:xfrm flipH="1">
            <a:off x="4824888" y="3248881"/>
            <a:ext cx="812300" cy="184666"/>
          </a:xfrm>
          <a:prstGeom prst="straightConnector1">
            <a:avLst/>
          </a:prstGeom>
          <a:solidFill>
            <a:srgbClr val="A7AFC8"/>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511844" y="5028695"/>
            <a:ext cx="1985268" cy="369332"/>
          </a:xfrm>
          <a:prstGeom prst="rect">
            <a:avLst/>
          </a:prstGeom>
          <a:noFill/>
        </p:spPr>
        <p:txBody>
          <a:bodyPr wrap="square" rtlCol="0">
            <a:spAutoFit/>
          </a:bodyPr>
          <a:lstStyle/>
          <a:p>
            <a:r>
              <a:rPr lang="en-US" b="1" dirty="0">
                <a:solidFill>
                  <a:srgbClr val="C00000"/>
                </a:solidFill>
              </a:rPr>
              <a:t>Post-processing</a:t>
            </a:r>
          </a:p>
        </p:txBody>
      </p:sp>
      <p:cxnSp>
        <p:nvCxnSpPr>
          <p:cNvPr id="42" name="Straight Arrow Connector 41"/>
          <p:cNvCxnSpPr/>
          <p:nvPr/>
        </p:nvCxnSpPr>
        <p:spPr bwMode="auto">
          <a:xfrm flipH="1">
            <a:off x="4452020" y="5272405"/>
            <a:ext cx="2093872" cy="114242"/>
          </a:xfrm>
          <a:prstGeom prst="straightConnector1">
            <a:avLst/>
          </a:prstGeom>
          <a:solidFill>
            <a:srgbClr val="A7AFC8"/>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195" name="Picture 3" descr="C:\Users\MJRQO\AppData\Local\Microsoft\Windows\Temporary Internet Files\Content.IE5\Z7VZ4VBW\3UXmu[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160" y="5340734"/>
            <a:ext cx="737768" cy="72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905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6</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%DATALIST: Simple Stuff</a:t>
            </a:r>
          </a:p>
        </p:txBody>
      </p:sp>
      <p:sp>
        <p:nvSpPr>
          <p:cNvPr id="134153" name="Rectangle 9"/>
          <p:cNvSpPr>
            <a:spLocks noGrp="1" noChangeArrowheads="1"/>
          </p:cNvSpPr>
          <p:nvPr>
            <p:ph type="body" idx="1"/>
          </p:nvPr>
        </p:nvSpPr>
        <p:spPr>
          <a:xfrm>
            <a:off x="455613" y="1703219"/>
            <a:ext cx="8007451" cy="4347385"/>
          </a:xfrm>
        </p:spPr>
        <p:txBody>
          <a:bodyPr/>
          <a:lstStyle/>
          <a:p>
            <a:pPr>
              <a:buClr>
                <a:schemeClr val="tx1"/>
              </a:buClr>
            </a:pPr>
            <a:r>
              <a:rPr lang="en-US" sz="2000" dirty="0"/>
              <a:t>Macro %DATALIST is performs the same function as PROC REPORT. It takes a dataset and prints it as a table, column by column.</a:t>
            </a:r>
          </a:p>
          <a:p>
            <a:pPr>
              <a:buClr>
                <a:schemeClr val="tx1"/>
              </a:buClr>
            </a:pP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4001174275"/>
              </p:ext>
            </p:extLst>
          </p:nvPr>
        </p:nvGraphicFramePr>
        <p:xfrm>
          <a:off x="460375" y="2496229"/>
          <a:ext cx="8031872" cy="3424083"/>
        </p:xfrm>
        <a:graphic>
          <a:graphicData uri="http://schemas.openxmlformats.org/drawingml/2006/table">
            <a:tbl>
              <a:tblPr firstRow="1" bandRow="1">
                <a:tableStyleId>{5C22544A-7EE6-4342-B048-85BDC9FD1C3A}</a:tableStyleId>
              </a:tblPr>
              <a:tblGrid>
                <a:gridCol w="1220603">
                  <a:extLst>
                    <a:ext uri="{9D8B030D-6E8A-4147-A177-3AD203B41FA5}">
                      <a16:colId xmlns:a16="http://schemas.microsoft.com/office/drawing/2014/main" val="20000"/>
                    </a:ext>
                  </a:extLst>
                </a:gridCol>
                <a:gridCol w="1806127">
                  <a:extLst>
                    <a:ext uri="{9D8B030D-6E8A-4147-A177-3AD203B41FA5}">
                      <a16:colId xmlns:a16="http://schemas.microsoft.com/office/drawing/2014/main" val="20001"/>
                    </a:ext>
                  </a:extLst>
                </a:gridCol>
                <a:gridCol w="5005142">
                  <a:extLst>
                    <a:ext uri="{9D8B030D-6E8A-4147-A177-3AD203B41FA5}">
                      <a16:colId xmlns:a16="http://schemas.microsoft.com/office/drawing/2014/main" val="20002"/>
                    </a:ext>
                  </a:extLst>
                </a:gridCol>
              </a:tblGrid>
              <a:tr h="546840">
                <a:tc>
                  <a:txBody>
                    <a:bodyPr/>
                    <a:lstStyle/>
                    <a:p>
                      <a:r>
                        <a:rPr lang="en-US" sz="1600" b="0" dirty="0"/>
                        <a:t>Parameter</a:t>
                      </a:r>
                    </a:p>
                  </a:txBody>
                  <a:tcPr/>
                </a:tc>
                <a:tc>
                  <a:txBody>
                    <a:bodyPr/>
                    <a:lstStyle/>
                    <a:p>
                      <a:r>
                        <a:rPr lang="en-US" sz="1600" b="0" dirty="0"/>
                        <a:t>Equivalent in PROC REPORT</a:t>
                      </a:r>
                    </a:p>
                  </a:txBody>
                  <a:tcPr/>
                </a:tc>
                <a:tc>
                  <a:txBody>
                    <a:bodyPr/>
                    <a:lstStyle/>
                    <a:p>
                      <a:r>
                        <a:rPr lang="en-US" sz="1600" b="0" dirty="0"/>
                        <a:t>Functionality</a:t>
                      </a:r>
                    </a:p>
                  </a:txBody>
                  <a:tcPr/>
                </a:tc>
                <a:extLst>
                  <a:ext uri="{0D108BD9-81ED-4DB2-BD59-A6C34878D82A}">
                    <a16:rowId xmlns:a16="http://schemas.microsoft.com/office/drawing/2014/main" val="10000"/>
                  </a:ext>
                </a:extLst>
              </a:tr>
              <a:tr h="287810">
                <a:tc>
                  <a:txBody>
                    <a:bodyPr/>
                    <a:lstStyle/>
                    <a:p>
                      <a:r>
                        <a:rPr lang="en-US" sz="1400" b="1" dirty="0"/>
                        <a:t>DATA</a:t>
                      </a:r>
                    </a:p>
                  </a:txBody>
                  <a:tcPr/>
                </a:tc>
                <a:tc>
                  <a:txBody>
                    <a:bodyPr/>
                    <a:lstStyle/>
                    <a:p>
                      <a:r>
                        <a:rPr lang="en-US" sz="1400" dirty="0"/>
                        <a:t>DATA=</a:t>
                      </a:r>
                    </a:p>
                  </a:txBody>
                  <a:tcPr/>
                </a:tc>
                <a:tc>
                  <a:txBody>
                    <a:bodyPr/>
                    <a:lstStyle/>
                    <a:p>
                      <a:r>
                        <a:rPr lang="en-US" sz="1400" dirty="0"/>
                        <a:t>Specifies data source; allows dataset options</a:t>
                      </a:r>
                    </a:p>
                  </a:txBody>
                  <a:tcPr/>
                </a:tc>
                <a:extLst>
                  <a:ext uri="{0D108BD9-81ED-4DB2-BD59-A6C34878D82A}">
                    <a16:rowId xmlns:a16="http://schemas.microsoft.com/office/drawing/2014/main" val="10001"/>
                  </a:ext>
                </a:extLst>
              </a:tr>
              <a:tr h="489278">
                <a:tc>
                  <a:txBody>
                    <a:bodyPr/>
                    <a:lstStyle/>
                    <a:p>
                      <a:r>
                        <a:rPr lang="en-US" sz="1400" b="1" dirty="0"/>
                        <a:t>PAGE</a:t>
                      </a:r>
                    </a:p>
                  </a:txBody>
                  <a:tcPr/>
                </a:tc>
                <a:tc>
                  <a:txBody>
                    <a:bodyPr/>
                    <a:lstStyle/>
                    <a:p>
                      <a:r>
                        <a:rPr lang="en-US" sz="1400" dirty="0"/>
                        <a:t>COMPUTE BEFORE _PAGE_</a:t>
                      </a:r>
                    </a:p>
                  </a:txBody>
                  <a:tcPr/>
                </a:tc>
                <a:tc>
                  <a:txBody>
                    <a:bodyPr/>
                    <a:lstStyle/>
                    <a:p>
                      <a:r>
                        <a:rPr lang="en-US" sz="1400" dirty="0"/>
                        <a:t>Displays group variable(s) in the top-left corner of each page</a:t>
                      </a:r>
                    </a:p>
                  </a:txBody>
                  <a:tcPr/>
                </a:tc>
                <a:extLst>
                  <a:ext uri="{0D108BD9-81ED-4DB2-BD59-A6C34878D82A}">
                    <a16:rowId xmlns:a16="http://schemas.microsoft.com/office/drawing/2014/main" val="10002"/>
                  </a:ext>
                </a:extLst>
              </a:tr>
              <a:tr h="312305">
                <a:tc>
                  <a:txBody>
                    <a:bodyPr/>
                    <a:lstStyle/>
                    <a:p>
                      <a:r>
                        <a:rPr lang="en-US" sz="1400" b="1" dirty="0"/>
                        <a:t>BY</a:t>
                      </a:r>
                    </a:p>
                  </a:txBody>
                  <a:tcPr/>
                </a:tc>
                <a:tc>
                  <a:txBody>
                    <a:bodyPr/>
                    <a:lstStyle/>
                    <a:p>
                      <a:r>
                        <a:rPr lang="en-US" sz="1400" dirty="0"/>
                        <a:t>DEFINE / ORDER</a:t>
                      </a:r>
                    </a:p>
                  </a:txBody>
                  <a:tcPr/>
                </a:tc>
                <a:tc>
                  <a:txBody>
                    <a:bodyPr/>
                    <a:lstStyle/>
                    <a:p>
                      <a:r>
                        <a:rPr lang="en-US" sz="1400" dirty="0"/>
                        <a:t>Displays group variable(s) as leftmost columns</a:t>
                      </a:r>
                    </a:p>
                  </a:txBody>
                  <a:tcPr/>
                </a:tc>
                <a:extLst>
                  <a:ext uri="{0D108BD9-81ED-4DB2-BD59-A6C34878D82A}">
                    <a16:rowId xmlns:a16="http://schemas.microsoft.com/office/drawing/2014/main" val="10003"/>
                  </a:ext>
                </a:extLst>
              </a:tr>
              <a:tr h="322475">
                <a:tc>
                  <a:txBody>
                    <a:bodyPr/>
                    <a:lstStyle/>
                    <a:p>
                      <a:r>
                        <a:rPr lang="en-US" sz="1400" b="1" dirty="0"/>
                        <a:t>ORDER</a:t>
                      </a:r>
                    </a:p>
                  </a:txBody>
                  <a:tcPr/>
                </a:tc>
                <a:tc>
                  <a:txBody>
                    <a:bodyPr/>
                    <a:lstStyle/>
                    <a:p>
                      <a:r>
                        <a:rPr lang="en-US" sz="1400" dirty="0"/>
                        <a:t>DEFINE / NOPRINT</a:t>
                      </a:r>
                    </a:p>
                  </a:txBody>
                  <a:tcPr/>
                </a:tc>
                <a:tc>
                  <a:txBody>
                    <a:bodyPr/>
                    <a:lstStyle/>
                    <a:p>
                      <a:r>
                        <a:rPr lang="en-US" sz="1400" dirty="0"/>
                        <a:t>Hides PAGE and BY variables that were</a:t>
                      </a:r>
                      <a:r>
                        <a:rPr lang="en-US" sz="1400" baseline="0" dirty="0"/>
                        <a:t> used for sorting only</a:t>
                      </a:r>
                      <a:endParaRPr lang="en-US" sz="1400" dirty="0"/>
                    </a:p>
                  </a:txBody>
                  <a:tcPr/>
                </a:tc>
                <a:extLst>
                  <a:ext uri="{0D108BD9-81ED-4DB2-BD59-A6C34878D82A}">
                    <a16:rowId xmlns:a16="http://schemas.microsoft.com/office/drawing/2014/main" val="10004"/>
                  </a:ext>
                </a:extLst>
              </a:tr>
              <a:tr h="339862">
                <a:tc>
                  <a:txBody>
                    <a:bodyPr/>
                    <a:lstStyle/>
                    <a:p>
                      <a:r>
                        <a:rPr lang="en-US" sz="1400" b="1" dirty="0"/>
                        <a:t>VAR</a:t>
                      </a:r>
                    </a:p>
                  </a:txBody>
                  <a:tcPr/>
                </a:tc>
                <a:tc>
                  <a:txBody>
                    <a:bodyPr/>
                    <a:lstStyle/>
                    <a:p>
                      <a:r>
                        <a:rPr lang="en-US" sz="1400" dirty="0"/>
                        <a:t>DEFINE / DISPLAY</a:t>
                      </a:r>
                    </a:p>
                  </a:txBody>
                  <a:tcPr/>
                </a:tc>
                <a:tc>
                  <a:txBody>
                    <a:bodyPr/>
                    <a:lstStyle/>
                    <a:p>
                      <a:r>
                        <a:rPr lang="en-US" sz="1400" dirty="0"/>
                        <a:t>Displays variable(s) in left-to-right order</a:t>
                      </a:r>
                    </a:p>
                  </a:txBody>
                  <a:tcPr/>
                </a:tc>
                <a:extLst>
                  <a:ext uri="{0D108BD9-81ED-4DB2-BD59-A6C34878D82A}">
                    <a16:rowId xmlns:a16="http://schemas.microsoft.com/office/drawing/2014/main" val="10005"/>
                  </a:ext>
                </a:extLst>
              </a:tr>
              <a:tr h="302164">
                <a:tc>
                  <a:txBody>
                    <a:bodyPr/>
                    <a:lstStyle/>
                    <a:p>
                      <a:r>
                        <a:rPr lang="en-US" sz="1400" b="1" dirty="0"/>
                        <a:t>TOGETHER</a:t>
                      </a:r>
                    </a:p>
                  </a:txBody>
                  <a:tcPr/>
                </a:tc>
                <a:tc>
                  <a:txBody>
                    <a:bodyPr/>
                    <a:lstStyle/>
                    <a:p>
                      <a:endParaRPr lang="en-US" sz="1400" dirty="0"/>
                    </a:p>
                  </a:txBody>
                  <a:tcPr/>
                </a:tc>
                <a:tc>
                  <a:txBody>
                    <a:bodyPr/>
                    <a:lstStyle/>
                    <a:p>
                      <a:r>
                        <a:rPr lang="en-US" sz="1400" dirty="0"/>
                        <a:t>Guarantees all values </a:t>
                      </a:r>
                      <a:r>
                        <a:rPr lang="en-US" sz="1400"/>
                        <a:t>of the variable to </a:t>
                      </a:r>
                      <a:r>
                        <a:rPr lang="en-US" sz="1400" dirty="0"/>
                        <a:t>be on same page if possible</a:t>
                      </a:r>
                    </a:p>
                  </a:txBody>
                  <a:tcPr/>
                </a:tc>
                <a:extLst>
                  <a:ext uri="{0D108BD9-81ED-4DB2-BD59-A6C34878D82A}">
                    <a16:rowId xmlns:a16="http://schemas.microsoft.com/office/drawing/2014/main" val="10006"/>
                  </a:ext>
                </a:extLst>
              </a:tr>
              <a:tr h="529201">
                <a:tc>
                  <a:txBody>
                    <a:bodyPr/>
                    <a:lstStyle/>
                    <a:p>
                      <a:r>
                        <a:rPr lang="en-US" sz="1400" b="1" dirty="0"/>
                        <a:t>FREELINE</a:t>
                      </a:r>
                    </a:p>
                  </a:txBody>
                  <a:tcPr/>
                </a:tc>
                <a:tc>
                  <a:txBody>
                    <a:bodyPr/>
                    <a:lstStyle/>
                    <a:p>
                      <a:r>
                        <a:rPr lang="en-US" sz="1400" dirty="0"/>
                        <a:t>BREAK AFTER &lt;</a:t>
                      </a:r>
                      <a:r>
                        <a:rPr lang="en-US" sz="1400" dirty="0" err="1"/>
                        <a:t>var</a:t>
                      </a:r>
                      <a:r>
                        <a:rPr lang="en-US" sz="1400" dirty="0"/>
                        <a:t>&gt; / SKIP</a:t>
                      </a:r>
                    </a:p>
                  </a:txBody>
                  <a:tcPr/>
                </a:tc>
                <a:tc>
                  <a:txBody>
                    <a:bodyPr/>
                    <a:lstStyle/>
                    <a:p>
                      <a:r>
                        <a:rPr lang="en-US" sz="1400" dirty="0"/>
                        <a:t>Inserts a blank line after each distinct value of</a:t>
                      </a:r>
                      <a:r>
                        <a:rPr lang="en-US" sz="1400" baseline="0" dirty="0"/>
                        <a:t> the variable (can accept syntax FIRST.&lt;</a:t>
                      </a:r>
                      <a:r>
                        <a:rPr lang="en-US" sz="1400" baseline="0" dirty="0" err="1"/>
                        <a:t>var</a:t>
                      </a:r>
                      <a:r>
                        <a:rPr lang="en-US" sz="1400" baseline="0" dirty="0"/>
                        <a:t>&gt;)</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75975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JRQO\AppData\Local\Microsoft\Windows\Temporary Internet Files\Content.IE5\Z7VZ4VBW\768px-Yes_Check_Circl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498" y="3092701"/>
            <a:ext cx="327025" cy="327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JRQO\AppData\Local\Microsoft\Windows\Temporary Internet Files\Content.IE5\Z7VZ4VBW\No_sign_Right.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86" y="3462302"/>
            <a:ext cx="279704" cy="2797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0"/>
          </p:nvPr>
        </p:nvSpPr>
        <p:spPr/>
        <p:txBody>
          <a:bodyPr/>
          <a:lstStyle/>
          <a:p>
            <a:r>
              <a:rPr lang="en-GB"/>
              <a:t>Page </a:t>
            </a:r>
            <a:fld id="{B9A15313-B391-43E6-B663-2B05F9E58A02}" type="slidenum">
              <a:rPr lang="en-GB"/>
              <a:pPr/>
              <a:t>7</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%DATALIST: Spanning Headers</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VAR</a:t>
            </a:r>
            <a:r>
              <a:rPr lang="en-US" sz="2000" kern="0" dirty="0"/>
              <a:t> may include spanning headers. They work exactly as spanning headers in COLUMN statement of PROC REPORT, except nested spanning headers are not allowed.</a:t>
            </a:r>
          </a:p>
          <a:p>
            <a:pPr algn="just">
              <a:buClr>
                <a:schemeClr val="tx1"/>
              </a:buClr>
            </a:pPr>
            <a:r>
              <a:rPr lang="en-US" sz="2000" kern="0" dirty="0"/>
              <a:t>Example:</a:t>
            </a:r>
          </a:p>
          <a:p>
            <a:pPr algn="just">
              <a:buClr>
                <a:schemeClr val="tx1"/>
              </a:buClr>
            </a:pPr>
            <a:r>
              <a:rPr lang="en-US" sz="1400" b="1" kern="0" dirty="0">
                <a:latin typeface="Lucida Console" panose="020B0609040504020204" pitchFamily="49" charset="0"/>
              </a:rPr>
              <a:t>    VAR = make model (“Price” </a:t>
            </a:r>
            <a:r>
              <a:rPr lang="en-US" sz="1400" b="1" kern="0" dirty="0" err="1">
                <a:latin typeface="Lucida Console" panose="020B0609040504020204" pitchFamily="49" charset="0"/>
              </a:rPr>
              <a:t>msrp</a:t>
            </a:r>
            <a:r>
              <a:rPr lang="en-US" sz="1400" b="1" kern="0" dirty="0">
                <a:latin typeface="Lucida Console" panose="020B0609040504020204" pitchFamily="49" charset="0"/>
              </a:rPr>
              <a:t> invoice) horsepower</a:t>
            </a:r>
          </a:p>
          <a:p>
            <a:pPr algn="just">
              <a:buClr>
                <a:schemeClr val="tx1"/>
              </a:buClr>
            </a:pPr>
            <a:r>
              <a:rPr lang="en-US" sz="1400" b="1" kern="0" dirty="0">
                <a:latin typeface="Lucida Console" panose="020B0609040504020204" pitchFamily="49" charset="0"/>
              </a:rPr>
              <a:t>    VAR = make (“Model data” model (“Price” </a:t>
            </a:r>
            <a:r>
              <a:rPr lang="en-US" sz="1400" b="1" kern="0" dirty="0" err="1">
                <a:latin typeface="Lucida Console" panose="020B0609040504020204" pitchFamily="49" charset="0"/>
              </a:rPr>
              <a:t>msrp</a:t>
            </a:r>
            <a:r>
              <a:rPr lang="en-US" sz="1400" b="1" kern="0" dirty="0">
                <a:latin typeface="Lucida Console" panose="020B0609040504020204" pitchFamily="49" charset="0"/>
              </a:rPr>
              <a:t> invoice) horsepower)</a:t>
            </a:r>
          </a:p>
          <a:p>
            <a:pPr>
              <a:buClr>
                <a:schemeClr val="tx1"/>
              </a:buClr>
            </a:pPr>
            <a:endParaRPr lang="en-US" sz="2000" kern="0" dirty="0"/>
          </a:p>
          <a:p>
            <a:pPr algn="just">
              <a:buClr>
                <a:schemeClr val="tx1"/>
              </a:buClr>
            </a:pPr>
            <a:r>
              <a:rPr lang="en-US" sz="2000" kern="0" dirty="0"/>
              <a:t>Spanned headers should be used if the table specification document clearly requires so, but as a general rule they are not recommended due to their poor implementation in RTF format. </a:t>
            </a:r>
          </a:p>
        </p:txBody>
      </p:sp>
    </p:spTree>
    <p:extLst>
      <p:ext uri="{BB962C8B-B14F-4D97-AF65-F5344CB8AC3E}">
        <p14:creationId xmlns:p14="http://schemas.microsoft.com/office/powerpoint/2010/main" val="2916144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8</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%DATALIST: Magic of TABLESBY</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TABLESBY</a:t>
            </a:r>
            <a:r>
              <a:rPr lang="en-US" sz="2000" kern="0" dirty="0"/>
              <a:t> allows to create distinct titles for each separate report page. The following needs to be done:</a:t>
            </a:r>
          </a:p>
          <a:p>
            <a:pPr marL="619125" lvl="1" indent="-342900" algn="just">
              <a:buClr>
                <a:schemeClr val="tx1"/>
              </a:buClr>
              <a:buFont typeface="Arial" charset="0"/>
              <a:buChar char="•"/>
            </a:pPr>
            <a:r>
              <a:rPr lang="en-US" sz="2000" kern="0" dirty="0"/>
              <a:t>The title must include the name of the variable encased in dollar signs, e.g. “Descriptive statistics of $PARAM$”. If the variable has a format attached to it, the </a:t>
            </a:r>
            <a:r>
              <a:rPr lang="en-US" sz="2000" u="sng" kern="0" dirty="0"/>
              <a:t>formatted</a:t>
            </a:r>
            <a:r>
              <a:rPr lang="en-US" sz="2000" kern="0" dirty="0"/>
              <a:t> value will be printed.</a:t>
            </a:r>
          </a:p>
          <a:p>
            <a:pPr marL="619125" lvl="1" indent="-342900" algn="just">
              <a:buClr>
                <a:schemeClr val="tx1"/>
              </a:buClr>
              <a:buFont typeface="Arial" charset="0"/>
              <a:buChar char="•"/>
            </a:pPr>
            <a:r>
              <a:rPr lang="en-US" sz="2000" kern="0" dirty="0"/>
              <a:t>Variables to be displayed in the title must be defined as both PAGE and ORDER variables.</a:t>
            </a:r>
          </a:p>
          <a:p>
            <a:pPr marL="619125" lvl="1" indent="-342900" algn="just">
              <a:buClr>
                <a:schemeClr val="tx1"/>
              </a:buClr>
              <a:buFont typeface="Arial" charset="0"/>
              <a:buChar char="•"/>
            </a:pPr>
            <a:r>
              <a:rPr lang="en-US" sz="2000" kern="0" dirty="0"/>
              <a:t>A dataset must be created (commonly, by using PROC SORT NODUPKEY) that contains these variables only.</a:t>
            </a:r>
          </a:p>
          <a:p>
            <a:pPr marL="619125" lvl="1" indent="-342900" algn="just">
              <a:buClr>
                <a:schemeClr val="tx1"/>
              </a:buClr>
              <a:buFont typeface="Arial" charset="0"/>
              <a:buChar char="•"/>
            </a:pPr>
            <a:r>
              <a:rPr lang="en-US" sz="2000" kern="0" dirty="0"/>
              <a:t>The above-mentioned dataset must be defined as TABLESBY=.</a:t>
            </a:r>
          </a:p>
          <a:p>
            <a:pPr>
              <a:buClr>
                <a:schemeClr val="tx1"/>
              </a:buClr>
            </a:pPr>
            <a:endParaRPr lang="en-US" sz="2000" kern="0" dirty="0"/>
          </a:p>
        </p:txBody>
      </p:sp>
    </p:spTree>
    <p:extLst>
      <p:ext uri="{BB962C8B-B14F-4D97-AF65-F5344CB8AC3E}">
        <p14:creationId xmlns:p14="http://schemas.microsoft.com/office/powerpoint/2010/main" val="3695073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Page </a:t>
            </a:r>
            <a:fld id="{B9A15313-B391-43E6-B663-2B05F9E58A02}" type="slidenum">
              <a:rPr lang="en-GB"/>
              <a:pPr/>
              <a:t>9</a:t>
            </a:fld>
            <a:r>
              <a:rPr lang="en-GB"/>
              <a:t> • Name of presentation • February 9, 2011</a:t>
            </a:r>
          </a:p>
        </p:txBody>
      </p:sp>
      <p:sp>
        <p:nvSpPr>
          <p:cNvPr id="134152" name="Rectangle 8"/>
          <p:cNvSpPr>
            <a:spLocks noGrp="1" noChangeArrowheads="1"/>
          </p:cNvSpPr>
          <p:nvPr>
            <p:ph type="title"/>
          </p:nvPr>
        </p:nvSpPr>
        <p:spPr/>
        <p:txBody>
          <a:bodyPr/>
          <a:lstStyle/>
          <a:p>
            <a:r>
              <a:rPr lang="en-US" b="1" dirty="0"/>
              <a:t>%DATALIST: Some Visual Tricks</a:t>
            </a:r>
          </a:p>
        </p:txBody>
      </p:sp>
      <p:sp>
        <p:nvSpPr>
          <p:cNvPr id="6" name="Rectangle 9"/>
          <p:cNvSpPr txBox="1">
            <a:spLocks noChangeArrowheads="1"/>
          </p:cNvSpPr>
          <p:nvPr/>
        </p:nvSpPr>
        <p:spPr bwMode="gray">
          <a:xfrm>
            <a:off x="455613" y="1703219"/>
            <a:ext cx="8007451" cy="434738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ts val="300"/>
              </a:spcBef>
              <a:spcAft>
                <a:spcPts val="600"/>
              </a:spcAft>
              <a:buClr>
                <a:schemeClr val="bg2"/>
              </a:buClr>
              <a:buFont typeface="Wingdings" pitchFamily="2" charset="2"/>
              <a:defRPr>
                <a:solidFill>
                  <a:srgbClr val="002864"/>
                </a:solidFill>
                <a:latin typeface="+mn-lt"/>
                <a:ea typeface="+mn-ea"/>
                <a:cs typeface="+mn-cs"/>
              </a:defRPr>
            </a:lvl1pPr>
            <a:lvl2pPr marL="276225" indent="-2746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2pPr>
            <a:lvl3pPr marL="539750" indent="-261938"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3pPr>
            <a:lvl4pPr marL="8064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4pPr>
            <a:lvl5pPr marL="10731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5pPr>
            <a:lvl6pPr marL="15303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6pPr>
            <a:lvl7pPr marL="19875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7pPr>
            <a:lvl8pPr marL="24447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8pPr>
            <a:lvl9pPr marL="2901950" indent="-265113" algn="l" rtl="0" eaLnBrk="1" fontAlgn="base" hangingPunct="1">
              <a:spcBef>
                <a:spcPts val="300"/>
              </a:spcBef>
              <a:spcAft>
                <a:spcPts val="600"/>
              </a:spcAft>
              <a:buClr>
                <a:srgbClr val="6BC200"/>
              </a:buClr>
              <a:buFont typeface="Wingdings" pitchFamily="2" charset="2"/>
              <a:buChar char="§"/>
              <a:defRPr>
                <a:solidFill>
                  <a:srgbClr val="002864"/>
                </a:solidFill>
                <a:latin typeface="+mn-lt"/>
              </a:defRPr>
            </a:lvl9pPr>
          </a:lstStyle>
          <a:p>
            <a:pPr algn="just">
              <a:buClr>
                <a:schemeClr val="tx1"/>
              </a:buClr>
            </a:pPr>
            <a:r>
              <a:rPr lang="en-US" sz="2000" kern="0" dirty="0"/>
              <a:t>Parameter </a:t>
            </a:r>
            <a:r>
              <a:rPr lang="en-US" sz="2000" b="1" kern="0" dirty="0"/>
              <a:t>HSPLIT</a:t>
            </a:r>
            <a:r>
              <a:rPr lang="en-US" sz="2000" kern="0" dirty="0"/>
              <a:t> specifies the character that splits custom headers in places explicitly set by the programmer. It is commonly used to make the column as narrow as possible while keeping its label readable. The default value is ‘@’. Note that the character itself will print as blank.</a:t>
            </a:r>
          </a:p>
          <a:p>
            <a:pPr algn="just">
              <a:buClr>
                <a:schemeClr val="tx1"/>
              </a:buClr>
            </a:pPr>
            <a:r>
              <a:rPr lang="en-US" sz="2000" kern="0" dirty="0"/>
              <a:t>It’s uncommon but possible to have display variables with empty label. Setting parameter </a:t>
            </a:r>
            <a:r>
              <a:rPr lang="en-US" sz="2000" b="1" kern="0" dirty="0"/>
              <a:t>LABEL</a:t>
            </a:r>
            <a:r>
              <a:rPr lang="en-US" sz="2000" kern="0" dirty="0"/>
              <a:t> to NO will cause such variables to be displayed with blank headers, instead of printing variable name there.</a:t>
            </a:r>
          </a:p>
          <a:p>
            <a:pPr algn="just">
              <a:buClr>
                <a:schemeClr val="tx1"/>
              </a:buClr>
            </a:pPr>
            <a:r>
              <a:rPr lang="en-US" sz="2000" kern="0" dirty="0"/>
              <a:t>To control the empty output look, parameter </a:t>
            </a:r>
            <a:r>
              <a:rPr lang="en-US" sz="2000" b="1" kern="0" dirty="0"/>
              <a:t>EMPTYTXT_NEW</a:t>
            </a:r>
            <a:r>
              <a:rPr lang="en-US" sz="2000" kern="0" dirty="0"/>
              <a:t> can be set to YES or NO; the exact effect can be seen in the manual. Please note that printing a custom message is currently disallowed.</a:t>
            </a:r>
            <a:endParaRPr lang="en-US" sz="2000" b="1" kern="0" dirty="0"/>
          </a:p>
          <a:p>
            <a:pPr algn="just">
              <a:buClr>
                <a:schemeClr val="tx1"/>
              </a:buClr>
            </a:pPr>
            <a:r>
              <a:rPr lang="en-US" sz="2000" kern="0" dirty="0">
                <a:solidFill>
                  <a:srgbClr val="C32A1F"/>
                </a:solidFill>
              </a:rPr>
              <a:t>IMPORTANT: There are many %DATALIST parameters involved with ASCII output layout. These parameters are outside the scope of this presentation because almost all outputs have RTF or PDF format.</a:t>
            </a:r>
          </a:p>
        </p:txBody>
      </p:sp>
    </p:spTree>
    <p:extLst>
      <p:ext uri="{BB962C8B-B14F-4D97-AF65-F5344CB8AC3E}">
        <p14:creationId xmlns:p14="http://schemas.microsoft.com/office/powerpoint/2010/main" val="2360217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Folie 1 - &amp;quot;Headline afdsadsad asdasd&amp;#x0D;&amp;#x0A;&amp;quot;&quot;/&gt;&lt;property id=&quot;20307&quot; value=&quot;364&quot;/&gt;&lt;/object&gt;&lt;object type=&quot;3&quot; unique_id=&quot;10004&quot;&gt;&lt;property id=&quot;20148&quot; value=&quot;5&quot;/&gt;&lt;property id=&quot;20300&quot; value=&quot;Folie 3 - &amp;quot;Xxcvxcv&amp;#x0D;&amp;#x0A;fddsdfsdf&amp;quot;&quot;/&gt;&lt;property id=&quot;20307&quot; value=&quot;369&quot;/&gt;&lt;/object&gt;&lt;object type=&quot;3&quot; unique_id=&quot;10005&quot;&gt;&lt;property id=&quot;20148&quot; value=&quot;5&quot;/&gt;&lt;property id=&quot;20300&quot; value=&quot;Folie 4 - &amp;quot;Headline&amp;quot;&quot;/&gt;&lt;property id=&quot;20307&quot; value=&quot;366&quot;/&gt;&lt;/object&gt;&lt;object type=&quot;3&quot; unique_id=&quot;10006&quot;&gt;&lt;property id=&quot;20148&quot; value=&quot;5&quot;/&gt;&lt;property id=&quot;20300&quot; value=&quot;Folie 5 - &amp;quot;Agenda/Content&amp;#x0D;&amp;#x0A;rz&amp;quot;&quot;/&gt;&lt;property id=&quot;20307&quot; value=&quot;367&quot;/&gt;&lt;/object&gt;&lt;object type=&quot;3&quot; unique_id=&quot;10007&quot;&gt;&lt;property id=&quot;20148&quot; value=&quot;5&quot;/&gt;&lt;property id=&quot;20300&quot; value=&quot;Folie 6 - &amp;quot;Colours in different PPT versions&amp;quot;&quot;/&gt;&lt;property id=&quot;20307&quot; value=&quot;368&quot;/&gt;&lt;/object&gt;&lt;object type=&quot;3&quot; unique_id=&quot;10008&quot;&gt;&lt;property id=&quot;20148&quot; value=&quot;5&quot;/&gt;&lt;property id=&quot;20300&quot; value=&quot;Folie 7 - &amp;quot;Sadfsdfds &amp;#x0D;&amp;#x0A;sdfs&amp;quot;&quot;/&gt;&lt;property id=&quot;20307&quot; value=&quot;363&quot;/&gt;&lt;/object&gt;&lt;object type=&quot;3&quot; unique_id=&quot;10009&quot;&gt;&lt;property id=&quot;20148&quot; value=&quot;5&quot;/&gt;&lt;property id=&quot;20300&quot; value=&quot;Folie 9 - &amp;quot;Headline&amp;quot;&quot;/&gt;&lt;property id=&quot;20307&quot; value=&quot;365&quot;/&gt;&lt;/object&gt;&lt;object type=&quot;3&quot; unique_id=&quot;10073&quot;&gt;&lt;property id=&quot;20148&quot; value=&quot;5&quot;/&gt;&lt;property id=&quot;20300&quot; value=&quot;Folie 2&quot;/&gt;&lt;property id=&quot;20307&quot; value=&quot;370&quot;/&gt;&lt;/object&gt;&lt;object type=&quot;3&quot; unique_id=&quot;10074&quot;&gt;&lt;property id=&quot;20148&quot; value=&quot;5&quot;/&gt;&lt;property id=&quot;20300&quot; value=&quot;Folie 8&quot;/&gt;&lt;property id=&quot;20307&quot; value=&quot;371&quot;/&gt;&lt;/object&gt;&lt;/object&gt;&lt;object type=&quot;8&quot; unique_id=&quot;10018&quot;&gt;&lt;/object&gt;&lt;/object&gt;&lt;/database&gt;"/>
  <p:tag name="ISPRING_RESOURCE_PATHS_HASH" val="503b8985c2188afbbbe7fcbdfa8b223a4512"/>
  <p:tag name="SECTOMILLISECCONVERTED" val="1"/>
</p:tagLst>
</file>

<file path=ppt/theme/theme1.xml><?xml version="1.0" encoding="utf-8"?>
<a:theme xmlns:a="http://schemas.openxmlformats.org/drawingml/2006/main" name="Adamap Lessons">
  <a:themeElements>
    <a:clrScheme name="bayer_hc_ppt_2003_template_4-3_110503 1">
      <a:dk1>
        <a:srgbClr val="002864"/>
      </a:dk1>
      <a:lt1>
        <a:srgbClr val="FFFFFF"/>
      </a:lt1>
      <a:dk2>
        <a:srgbClr val="0090C5"/>
      </a:dk2>
      <a:lt2>
        <a:srgbClr val="6C7AA3"/>
      </a:lt2>
      <a:accent1>
        <a:srgbClr val="0090C5"/>
      </a:accent1>
      <a:accent2>
        <a:srgbClr val="6BC200"/>
      </a:accent2>
      <a:accent3>
        <a:srgbClr val="FFFFFF"/>
      </a:accent3>
      <a:accent4>
        <a:srgbClr val="002154"/>
      </a:accent4>
      <a:accent5>
        <a:srgbClr val="AAC6DF"/>
      </a:accent5>
      <a:accent6>
        <a:srgbClr val="60B000"/>
      </a:accent6>
      <a:hlink>
        <a:srgbClr val="676767"/>
      </a:hlink>
      <a:folHlink>
        <a:srgbClr val="000000"/>
      </a:folHlink>
    </a:clrScheme>
    <a:fontScheme name="bayer_hc_ppt_2003_template_4-3_1105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7AFC8"/>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CA"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A7AFC8"/>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CA" sz="1800" b="0" i="0" u="none" strike="noStrike" cap="none" normalizeH="0" baseline="0" smtClean="0">
            <a:ln>
              <a:noFill/>
            </a:ln>
            <a:solidFill>
              <a:schemeClr val="tx1"/>
            </a:solidFill>
            <a:effectLst/>
            <a:latin typeface="Arial" charset="0"/>
          </a:defRPr>
        </a:defPPr>
      </a:lstStyle>
    </a:lnDef>
  </a:objectDefaults>
  <a:extraClrSchemeLst>
    <a:extraClrScheme>
      <a:clrScheme name="bayer_hc_ppt_2003_template_4-3_110503 1">
        <a:dk1>
          <a:srgbClr val="002864"/>
        </a:dk1>
        <a:lt1>
          <a:srgbClr val="FFFFFF"/>
        </a:lt1>
        <a:dk2>
          <a:srgbClr val="0090C5"/>
        </a:dk2>
        <a:lt2>
          <a:srgbClr val="6C7AA3"/>
        </a:lt2>
        <a:accent1>
          <a:srgbClr val="0090C5"/>
        </a:accent1>
        <a:accent2>
          <a:srgbClr val="6BC200"/>
        </a:accent2>
        <a:accent3>
          <a:srgbClr val="FFFFFF"/>
        </a:accent3>
        <a:accent4>
          <a:srgbClr val="002154"/>
        </a:accent4>
        <a:accent5>
          <a:srgbClr val="AAC6DF"/>
        </a:accent5>
        <a:accent6>
          <a:srgbClr val="60B000"/>
        </a:accent6>
        <a:hlink>
          <a:srgbClr val="67676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2864"/>
      </a:dk1>
      <a:lt1>
        <a:srgbClr val="FFFFFF"/>
      </a:lt1>
      <a:dk2>
        <a:srgbClr val="0090C5"/>
      </a:dk2>
      <a:lt2>
        <a:srgbClr val="6C7AA3"/>
      </a:lt2>
      <a:accent1>
        <a:srgbClr val="0090C5"/>
      </a:accent1>
      <a:accent2>
        <a:srgbClr val="6BC200"/>
      </a:accent2>
      <a:accent3>
        <a:srgbClr val="FFFFFF"/>
      </a:accent3>
      <a:accent4>
        <a:srgbClr val="002154"/>
      </a:accent4>
      <a:accent5>
        <a:srgbClr val="AAC6DF"/>
      </a:accent5>
      <a:accent6>
        <a:srgbClr val="60B000"/>
      </a:accent6>
      <a:hlink>
        <a:srgbClr val="676767"/>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2864"/>
      </a:dk1>
      <a:lt1>
        <a:srgbClr val="FFFFFF"/>
      </a:lt1>
      <a:dk2>
        <a:srgbClr val="0090C5"/>
      </a:dk2>
      <a:lt2>
        <a:srgbClr val="6C7AA3"/>
      </a:lt2>
      <a:accent1>
        <a:srgbClr val="0090C5"/>
      </a:accent1>
      <a:accent2>
        <a:srgbClr val="6BC200"/>
      </a:accent2>
      <a:accent3>
        <a:srgbClr val="FFFFFF"/>
      </a:accent3>
      <a:accent4>
        <a:srgbClr val="002154"/>
      </a:accent4>
      <a:accent5>
        <a:srgbClr val="AAC6DF"/>
      </a:accent5>
      <a:accent6>
        <a:srgbClr val="60B000"/>
      </a:accent6>
      <a:hlink>
        <a:srgbClr val="676767"/>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3219</Words>
  <Application>Microsoft Office PowerPoint</Application>
  <PresentationFormat>On-screen Show (4:3)</PresentationFormat>
  <Paragraphs>332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Lucida Console</vt:lpstr>
      <vt:lpstr>Wingdings</vt:lpstr>
      <vt:lpstr>Adamap Lessons</vt:lpstr>
      <vt:lpstr>MoSTO 101</vt:lpstr>
      <vt:lpstr>Expectations</vt:lpstr>
      <vt:lpstr>What is MoSTO?</vt:lpstr>
      <vt:lpstr>Initializing MoSTO</vt:lpstr>
      <vt:lpstr>How does MoSTO work?</vt:lpstr>
      <vt:lpstr>%DATALIST: Simple Stuff</vt:lpstr>
      <vt:lpstr>%DATALIST: Spanning Headers</vt:lpstr>
      <vt:lpstr>%DATALIST: Magic of TABLESBY</vt:lpstr>
      <vt:lpstr>%DATALIST: Some Visual Tricks</vt:lpstr>
      <vt:lpstr>RTF Output</vt:lpstr>
      <vt:lpstr>RTF Output (cont.)</vt:lpstr>
      <vt:lpstr>Other MoSTO Macros</vt:lpstr>
      <vt:lpstr>Parameter SUBJECT</vt:lpstr>
      <vt:lpstr>Parameters CLASS and TOTAL</vt:lpstr>
      <vt:lpstr>Parameter DATA_N</vt:lpstr>
      <vt:lpstr>Parameter DATA_N (cont.)</vt:lpstr>
      <vt:lpstr>Post-Processing</vt:lpstr>
      <vt:lpstr>Macro %FREQ_TAB</vt:lpstr>
      <vt:lpstr>Macro %FREQ_TAB (cont.)</vt:lpstr>
      <vt:lpstr>Macro %DESC_TAB</vt:lpstr>
      <vt:lpstr>Macro %DESC_TAB (cont.)</vt:lpstr>
      <vt:lpstr>Macro %DESC_FREQ_TAB</vt:lpstr>
      <vt:lpstr>Macro %INCIDENCE_PRINT</vt:lpstr>
      <vt:lpstr>Macro %INCIDENCE_PRINT (cont.)</vt:lpstr>
      <vt:lpstr>Macro %OVERVIEW_TAB</vt:lpstr>
      <vt:lpstr>Macro %OVERVIEW_TAB (cont.)</vt:lpstr>
      <vt:lpstr>Conclusion</vt:lpstr>
      <vt:lpstr>Question #1</vt:lpstr>
      <vt:lpstr>Question #2</vt:lpstr>
      <vt:lpstr>Question #3</vt:lpstr>
      <vt:lpstr>Question #4</vt:lpstr>
      <vt:lpstr>Question #5</vt:lpstr>
      <vt:lpstr>Question #6</vt:lpstr>
      <vt:lpstr>Question #7</vt:lpstr>
      <vt:lpstr>Question #8</vt:lpstr>
      <vt:lpstr>Question #9</vt:lpstr>
      <vt:lpstr>Question #10</vt:lpstr>
      <vt:lpstr>Exercise 1: Simple Listing</vt:lpstr>
      <vt:lpstr>Exercise 2: Descriptive Statistics</vt:lpstr>
      <vt:lpstr>Exercise 3: Frequency Analysis</vt:lpstr>
      <vt:lpstr>Exercise 4: Incidence Report</vt:lpstr>
      <vt:lpstr>Exercise 5: Special Inquiries</vt:lpstr>
      <vt:lpstr>Exercise 6: %DATALIST Magic</vt:lpstr>
      <vt:lpstr>Exercise 7: Heavy Lifting</vt:lpstr>
      <vt:lpstr>That’s All, Folks!</vt:lpstr>
    </vt:vector>
  </TitlesOfParts>
  <Company>Bayer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dc:title>
  <dc:subject>PowerPoint 2003 template 4:3</dc:subject>
  <dc:creator>Chris Wege</dc:creator>
  <cp:lastModifiedBy>Harivardhan Uppula</cp:lastModifiedBy>
  <cp:revision>812</cp:revision>
  <cp:lastPrinted>2004-03-02T21:24:15Z</cp:lastPrinted>
  <dcterms:created xsi:type="dcterms:W3CDTF">2013-09-16T18:03:19Z</dcterms:created>
  <dcterms:modified xsi:type="dcterms:W3CDTF">2023-06-13T05:07:30Z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850223-87a8-40c3-9eb2-432606efca2a_Enabled">
    <vt:lpwstr>true</vt:lpwstr>
  </property>
  <property fmtid="{D5CDD505-2E9C-101B-9397-08002B2CF9AE}" pid="3" name="MSIP_Label_7f850223-87a8-40c3-9eb2-432606efca2a_SetDate">
    <vt:lpwstr>2022-03-01T17:42:18Z</vt:lpwstr>
  </property>
  <property fmtid="{D5CDD505-2E9C-101B-9397-08002B2CF9AE}" pid="4" name="MSIP_Label_7f850223-87a8-40c3-9eb2-432606efca2a_Method">
    <vt:lpwstr>Standard</vt:lpwstr>
  </property>
  <property fmtid="{D5CDD505-2E9C-101B-9397-08002B2CF9AE}" pid="5" name="MSIP_Label_7f850223-87a8-40c3-9eb2-432606efca2a_Name">
    <vt:lpwstr>7f850223-87a8-40c3-9eb2-432606efca2a</vt:lpwstr>
  </property>
  <property fmtid="{D5CDD505-2E9C-101B-9397-08002B2CF9AE}" pid="6" name="MSIP_Label_7f850223-87a8-40c3-9eb2-432606efca2a_SiteId">
    <vt:lpwstr>fcb2b37b-5da0-466b-9b83-0014b67a7c78</vt:lpwstr>
  </property>
  <property fmtid="{D5CDD505-2E9C-101B-9397-08002B2CF9AE}" pid="7" name="MSIP_Label_7f850223-87a8-40c3-9eb2-432606efca2a_ContentBits">
    <vt:lpwstr>0</vt:lpwstr>
  </property>
</Properties>
</file>