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4"/>
  </p:sldMasterIdLst>
  <p:notesMasterIdLst>
    <p:notesMasterId r:id="rId45"/>
  </p:notesMasterIdLst>
  <p:sldIdLst>
    <p:sldId id="262" r:id="rId5"/>
    <p:sldId id="332" r:id="rId6"/>
    <p:sldId id="269" r:id="rId7"/>
    <p:sldId id="294" r:id="rId8"/>
    <p:sldId id="295" r:id="rId9"/>
    <p:sldId id="296" r:id="rId10"/>
    <p:sldId id="333" r:id="rId11"/>
    <p:sldId id="297" r:id="rId12"/>
    <p:sldId id="298" r:id="rId13"/>
    <p:sldId id="331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287" r:id="rId42"/>
    <p:sldId id="330" r:id="rId43"/>
    <p:sldId id="329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E695E-C54D-4392-9231-4F9EA8E37782}" v="494" dt="2020-11-18T14:31:31.391"/>
    <p1510:client id="{C15B37AE-E1E8-473E-9E22-DF26D4473F9C}" v="36" dt="2020-11-18T05:20:08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110" d="100"/>
          <a:sy n="110" d="100"/>
        </p:scale>
        <p:origin x="16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Kumar" userId="S::gaurav_k@cs.iitr.ac.in::ce27c70f-1bfc-408c-ab41-e31f95981e91" providerId="AD" clId="Web-{C15B37AE-E1E8-473E-9E22-DF26D4473F9C}"/>
    <pc:docChg chg="modSld">
      <pc:chgData name="GAURAV Kumar" userId="S::gaurav_k@cs.iitr.ac.in::ce27c70f-1bfc-408c-ab41-e31f95981e91" providerId="AD" clId="Web-{C15B37AE-E1E8-473E-9E22-DF26D4473F9C}" dt="2020-11-18T05:20:06.054" v="33" actId="20577"/>
      <pc:docMkLst>
        <pc:docMk/>
      </pc:docMkLst>
      <pc:sldChg chg="modSp">
        <pc:chgData name="GAURAV Kumar" userId="S::gaurav_k@cs.iitr.ac.in::ce27c70f-1bfc-408c-ab41-e31f95981e91" providerId="AD" clId="Web-{C15B37AE-E1E8-473E-9E22-DF26D4473F9C}" dt="2020-11-18T05:19:08.365" v="13" actId="20577"/>
        <pc:sldMkLst>
          <pc:docMk/>
          <pc:sldMk cId="1520888575" sldId="310"/>
        </pc:sldMkLst>
        <pc:spChg chg="mod">
          <ac:chgData name="GAURAV Kumar" userId="S::gaurav_k@cs.iitr.ac.in::ce27c70f-1bfc-408c-ab41-e31f95981e91" providerId="AD" clId="Web-{C15B37AE-E1E8-473E-9E22-DF26D4473F9C}" dt="2020-11-18T05:19:08.365" v="13" actId="20577"/>
          <ac:spMkLst>
            <pc:docMk/>
            <pc:sldMk cId="1520888575" sldId="310"/>
            <ac:spMk id="2" creationId="{00B9222C-8ADA-3A4F-B16D-D21165029E3B}"/>
          </ac:spMkLst>
        </pc:spChg>
      </pc:sldChg>
      <pc:sldChg chg="modSp">
        <pc:chgData name="GAURAV Kumar" userId="S::gaurav_k@cs.iitr.ac.in::ce27c70f-1bfc-408c-ab41-e31f95981e91" providerId="AD" clId="Web-{C15B37AE-E1E8-473E-9E22-DF26D4473F9C}" dt="2020-11-18T05:20:06.054" v="33" actId="20577"/>
        <pc:sldMkLst>
          <pc:docMk/>
          <pc:sldMk cId="95105924" sldId="312"/>
        </pc:sldMkLst>
        <pc:spChg chg="mod">
          <ac:chgData name="GAURAV Kumar" userId="S::gaurav_k@cs.iitr.ac.in::ce27c70f-1bfc-408c-ab41-e31f95981e91" providerId="AD" clId="Web-{C15B37AE-E1E8-473E-9E22-DF26D4473F9C}" dt="2020-11-18T05:20:06.054" v="33" actId="20577"/>
          <ac:spMkLst>
            <pc:docMk/>
            <pc:sldMk cId="95105924" sldId="312"/>
            <ac:spMk id="2" creationId="{88E9F683-2473-A84E-960C-727FB12B185B}"/>
          </ac:spMkLst>
        </pc:spChg>
      </pc:sldChg>
    </pc:docChg>
  </pc:docChgLst>
  <pc:docChgLst>
    <pc:chgData name="ASMITA MAHAJAN" userId="S::a_mahajan@cs.iitr.ac.in::66edc897-db17-4bc1-92e2-88faef4e802f" providerId="AD" clId="Web-{1BAE695E-C54D-4392-9231-4F9EA8E37782}"/>
    <pc:docChg chg="modSld">
      <pc:chgData name="ASMITA MAHAJAN" userId="S::a_mahajan@cs.iitr.ac.in::66edc897-db17-4bc1-92e2-88faef4e802f" providerId="AD" clId="Web-{1BAE695E-C54D-4392-9231-4F9EA8E37782}" dt="2020-11-18T14:31:31.391" v="475" actId="20577"/>
      <pc:docMkLst>
        <pc:docMk/>
      </pc:docMkLst>
      <pc:sldChg chg="modSp">
        <pc:chgData name="ASMITA MAHAJAN" userId="S::a_mahajan@cs.iitr.ac.in::66edc897-db17-4bc1-92e2-88faef4e802f" providerId="AD" clId="Web-{1BAE695E-C54D-4392-9231-4F9EA8E37782}" dt="2020-11-18T14:22:55.412" v="69" actId="20577"/>
        <pc:sldMkLst>
          <pc:docMk/>
          <pc:sldMk cId="278976711" sldId="269"/>
        </pc:sldMkLst>
        <pc:spChg chg="mod">
          <ac:chgData name="ASMITA MAHAJAN" userId="S::a_mahajan@cs.iitr.ac.in::66edc897-db17-4bc1-92e2-88faef4e802f" providerId="AD" clId="Web-{1BAE695E-C54D-4392-9231-4F9EA8E37782}" dt="2020-11-18T14:22:55.412" v="69" actId="20577"/>
          <ac:spMkLst>
            <pc:docMk/>
            <pc:sldMk cId="278976711" sldId="269"/>
            <ac:spMk id="4" creationId="{1B121FD1-1709-4B11-92CA-A6EE2C796E07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4:46.680" v="82" actId="1076"/>
        <pc:sldMkLst>
          <pc:docMk/>
          <pc:sldMk cId="46850428" sldId="299"/>
        </pc:sldMkLst>
        <pc:spChg chg="mod">
          <ac:chgData name="ASMITA MAHAJAN" userId="S::a_mahajan@cs.iitr.ac.in::66edc897-db17-4bc1-92e2-88faef4e802f" providerId="AD" clId="Web-{1BAE695E-C54D-4392-9231-4F9EA8E37782}" dt="2020-11-18T14:24:46.680" v="82" actId="1076"/>
          <ac:spMkLst>
            <pc:docMk/>
            <pc:sldMk cId="46850428" sldId="299"/>
            <ac:spMk id="2" creationId="{BDE96AAA-C570-466C-B334-647D444757DD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9:17.232" v="292" actId="20577"/>
        <pc:sldMkLst>
          <pc:docMk/>
          <pc:sldMk cId="65780709" sldId="300"/>
        </pc:sldMkLst>
        <pc:spChg chg="mod">
          <ac:chgData name="ASMITA MAHAJAN" userId="S::a_mahajan@cs.iitr.ac.in::66edc897-db17-4bc1-92e2-88faef4e802f" providerId="AD" clId="Web-{1BAE695E-C54D-4392-9231-4F9EA8E37782}" dt="2020-11-18T14:24:20.367" v="79" actId="1076"/>
          <ac:spMkLst>
            <pc:docMk/>
            <pc:sldMk cId="65780709" sldId="300"/>
            <ac:spMk id="2" creationId="{93FDEEF7-1CFE-444C-AA9E-5DA24742F4E8}"/>
          </ac:spMkLst>
        </pc:spChg>
        <pc:spChg chg="mod">
          <ac:chgData name="ASMITA MAHAJAN" userId="S::a_mahajan@cs.iitr.ac.in::66edc897-db17-4bc1-92e2-88faef4e802f" providerId="AD" clId="Web-{1BAE695E-C54D-4392-9231-4F9EA8E37782}" dt="2020-11-18T14:29:17.232" v="292" actId="20577"/>
          <ac:spMkLst>
            <pc:docMk/>
            <pc:sldMk cId="65780709" sldId="300"/>
            <ac:spMk id="3" creationId="{5392993C-6CB3-4F27-9E6D-CFA7F64190BD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4:12.164" v="78" actId="14100"/>
        <pc:sldMkLst>
          <pc:docMk/>
          <pc:sldMk cId="4242289373" sldId="301"/>
        </pc:sldMkLst>
        <pc:spChg chg="mod">
          <ac:chgData name="ASMITA MAHAJAN" userId="S::a_mahajan@cs.iitr.ac.in::66edc897-db17-4bc1-92e2-88faef4e802f" providerId="AD" clId="Web-{1BAE695E-C54D-4392-9231-4F9EA8E37782}" dt="2020-11-18T14:24:12.164" v="78" actId="14100"/>
          <ac:spMkLst>
            <pc:docMk/>
            <pc:sldMk cId="4242289373" sldId="301"/>
            <ac:spMk id="2" creationId="{A1288BC5-4215-41A9-A2D6-75FFB4F16D31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3:58.070" v="76" actId="1076"/>
        <pc:sldMkLst>
          <pc:docMk/>
          <pc:sldMk cId="1358467198" sldId="302"/>
        </pc:sldMkLst>
        <pc:spChg chg="mod">
          <ac:chgData name="ASMITA MAHAJAN" userId="S::a_mahajan@cs.iitr.ac.in::66edc897-db17-4bc1-92e2-88faef4e802f" providerId="AD" clId="Web-{1BAE695E-C54D-4392-9231-4F9EA8E37782}" dt="2020-11-18T14:23:58.070" v="76" actId="1076"/>
          <ac:spMkLst>
            <pc:docMk/>
            <pc:sldMk cId="1358467198" sldId="302"/>
            <ac:spMk id="2" creationId="{5D01BD2A-79BF-446F-A7B5-E4D9C1800011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9:23.686" v="294" actId="20577"/>
        <pc:sldMkLst>
          <pc:docMk/>
          <pc:sldMk cId="169008300" sldId="303"/>
        </pc:sldMkLst>
        <pc:spChg chg="mod">
          <ac:chgData name="ASMITA MAHAJAN" userId="S::a_mahajan@cs.iitr.ac.in::66edc897-db17-4bc1-92e2-88faef4e802f" providerId="AD" clId="Web-{1BAE695E-C54D-4392-9231-4F9EA8E37782}" dt="2020-11-18T14:23:48.163" v="75" actId="1076"/>
          <ac:spMkLst>
            <pc:docMk/>
            <pc:sldMk cId="169008300" sldId="303"/>
            <ac:spMk id="2" creationId="{00000000-0000-0000-0000-000000000000}"/>
          </ac:spMkLst>
        </pc:spChg>
        <pc:spChg chg="mod">
          <ac:chgData name="ASMITA MAHAJAN" userId="S::a_mahajan@cs.iitr.ac.in::66edc897-db17-4bc1-92e2-88faef4e802f" providerId="AD" clId="Web-{1BAE695E-C54D-4392-9231-4F9EA8E37782}" dt="2020-11-18T14:29:23.686" v="294" actId="20577"/>
          <ac:spMkLst>
            <pc:docMk/>
            <pc:sldMk cId="169008300" sldId="303"/>
            <ac:spMk id="3" creationId="{C7F53897-FC51-4402-9F46-6CC56E1A1C7C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3:41.741" v="74" actId="1076"/>
        <pc:sldMkLst>
          <pc:docMk/>
          <pc:sldMk cId="2428365763" sldId="304"/>
        </pc:sldMkLst>
        <pc:spChg chg="mod">
          <ac:chgData name="ASMITA MAHAJAN" userId="S::a_mahajan@cs.iitr.ac.in::66edc897-db17-4bc1-92e2-88faef4e802f" providerId="AD" clId="Web-{1BAE695E-C54D-4392-9231-4F9EA8E37782}" dt="2020-11-18T14:23:41.741" v="74" actId="1076"/>
          <ac:spMkLst>
            <pc:docMk/>
            <pc:sldMk cId="2428365763" sldId="304"/>
            <ac:spMk id="2" creationId="{00000000-0000-0000-0000-000000000000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9:40.014" v="297" actId="20577"/>
        <pc:sldMkLst>
          <pc:docMk/>
          <pc:sldMk cId="2440793797" sldId="305"/>
        </pc:sldMkLst>
        <pc:spChg chg="mod">
          <ac:chgData name="ASMITA MAHAJAN" userId="S::a_mahajan@cs.iitr.ac.in::66edc897-db17-4bc1-92e2-88faef4e802f" providerId="AD" clId="Web-{1BAE695E-C54D-4392-9231-4F9EA8E37782}" dt="2020-11-18T14:23:32.522" v="73" actId="1076"/>
          <ac:spMkLst>
            <pc:docMk/>
            <pc:sldMk cId="2440793797" sldId="305"/>
            <ac:spMk id="2" creationId="{3FCE7ECF-A616-4991-907D-F6E0F1D9C26D}"/>
          </ac:spMkLst>
        </pc:spChg>
        <pc:spChg chg="mod">
          <ac:chgData name="ASMITA MAHAJAN" userId="S::a_mahajan@cs.iitr.ac.in::66edc897-db17-4bc1-92e2-88faef4e802f" providerId="AD" clId="Web-{1BAE695E-C54D-4392-9231-4F9EA8E37782}" dt="2020-11-18T14:29:40.014" v="297" actId="20577"/>
          <ac:spMkLst>
            <pc:docMk/>
            <pc:sldMk cId="2440793797" sldId="305"/>
            <ac:spMk id="3" creationId="{0FA043F3-88FC-48D3-B016-F6337A428FD2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31:30.204" v="473" actId="20577"/>
        <pc:sldMkLst>
          <pc:docMk/>
          <pc:sldMk cId="2184288316" sldId="306"/>
        </pc:sldMkLst>
        <pc:spChg chg="mod">
          <ac:chgData name="ASMITA MAHAJAN" userId="S::a_mahajan@cs.iitr.ac.in::66edc897-db17-4bc1-92e2-88faef4e802f" providerId="AD" clId="Web-{1BAE695E-C54D-4392-9231-4F9EA8E37782}" dt="2020-11-18T14:23:25.116" v="72" actId="1076"/>
          <ac:spMkLst>
            <pc:docMk/>
            <pc:sldMk cId="2184288316" sldId="306"/>
            <ac:spMk id="2" creationId="{F954CF06-A162-4BAD-BA26-5E8B558E3402}"/>
          </ac:spMkLst>
        </pc:spChg>
        <pc:spChg chg="mod">
          <ac:chgData name="ASMITA MAHAJAN" userId="S::a_mahajan@cs.iitr.ac.in::66edc897-db17-4bc1-92e2-88faef4e802f" providerId="AD" clId="Web-{1BAE695E-C54D-4392-9231-4F9EA8E37782}" dt="2020-11-18T14:31:30.204" v="473" actId="20577"/>
          <ac:spMkLst>
            <pc:docMk/>
            <pc:sldMk cId="2184288316" sldId="306"/>
            <ac:spMk id="3" creationId="{3195CBA9-D844-5E42-8A71-CD812D3F04EA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8:40.372" v="282" actId="20577"/>
        <pc:sldMkLst>
          <pc:docMk/>
          <pc:sldMk cId="140275005" sldId="311"/>
        </pc:sldMkLst>
        <pc:spChg chg="mod">
          <ac:chgData name="ASMITA MAHAJAN" userId="S::a_mahajan@cs.iitr.ac.in::66edc897-db17-4bc1-92e2-88faef4e802f" providerId="AD" clId="Web-{1BAE695E-C54D-4392-9231-4F9EA8E37782}" dt="2020-11-18T14:28:40.372" v="282" actId="20577"/>
          <ac:spMkLst>
            <pc:docMk/>
            <pc:sldMk cId="140275005" sldId="311"/>
            <ac:spMk id="3" creationId="{09C7CFF3-2ADA-8E4A-B357-804FC612C20D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6:08.447" v="135" actId="20577"/>
        <pc:sldMkLst>
          <pc:docMk/>
          <pc:sldMk cId="603936732" sldId="331"/>
        </pc:sldMkLst>
        <pc:spChg chg="mod">
          <ac:chgData name="ASMITA MAHAJAN" userId="S::a_mahajan@cs.iitr.ac.in::66edc897-db17-4bc1-92e2-88faef4e802f" providerId="AD" clId="Web-{1BAE695E-C54D-4392-9231-4F9EA8E37782}" dt="2020-11-18T14:25:10.227" v="101" actId="20577"/>
          <ac:spMkLst>
            <pc:docMk/>
            <pc:sldMk cId="603936732" sldId="331"/>
            <ac:spMk id="2" creationId="{037160E7-2DEF-8545-8512-4A506D39B7CA}"/>
          </ac:spMkLst>
        </pc:spChg>
        <pc:spChg chg="mod">
          <ac:chgData name="ASMITA MAHAJAN" userId="S::a_mahajan@cs.iitr.ac.in::66edc897-db17-4bc1-92e2-88faef4e802f" providerId="AD" clId="Web-{1BAE695E-C54D-4392-9231-4F9EA8E37782}" dt="2020-11-18T14:26:08.447" v="135" actId="20577"/>
          <ac:spMkLst>
            <pc:docMk/>
            <pc:sldMk cId="603936732" sldId="331"/>
            <ac:spMk id="3" creationId="{4D48EF2A-4560-6743-A13F-B951CDDB2419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19:45.627" v="3" actId="20577"/>
        <pc:sldMkLst>
          <pc:docMk/>
          <pc:sldMk cId="2999041865" sldId="332"/>
        </pc:sldMkLst>
        <pc:spChg chg="mod">
          <ac:chgData name="ASMITA MAHAJAN" userId="S::a_mahajan@cs.iitr.ac.in::66edc897-db17-4bc1-92e2-88faef4e802f" providerId="AD" clId="Web-{1BAE695E-C54D-4392-9231-4F9EA8E37782}" dt="2020-11-18T14:19:45.627" v="3" actId="20577"/>
          <ac:spMkLst>
            <pc:docMk/>
            <pc:sldMk cId="2999041865" sldId="332"/>
            <ac:spMk id="3" creationId="{21C7898D-332F-2044-9B63-3ACED3BD97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pPr/>
              <a:t>19/11/20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/>
              <a:t>Thanks…</a:t>
            </a:r>
            <a:endParaRPr lang="en-IN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.unicen.edu.ar/catedras/comdat1/material/TP1-Ejercicio5-ingles" TargetMode="External"/><Relationship Id="rId2" Type="http://schemas.openxmlformats.org/officeDocument/2006/relationships/hyperlink" Target="https://www.thousandeyes.com/learning/glossary/packet-captu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2363" y="763752"/>
            <a:ext cx="9144000" cy="1280340"/>
          </a:xfrm>
        </p:spPr>
        <p:txBody>
          <a:bodyPr/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n-US" sz="3600"/>
              <a:t>Implementation of PCAP Reader</a:t>
            </a:r>
            <a:endParaRPr lang="en-IN" sz="3600"/>
          </a:p>
        </p:txBody>
      </p:sp>
      <p:sp>
        <p:nvSpPr>
          <p:cNvPr id="15" name="Text Placeholder 2"/>
          <p:cNvSpPr>
            <a:spLocks noGrp="1"/>
          </p:cNvSpPr>
          <p:nvPr>
            <p:ph type="body" idx="4294967295"/>
          </p:nvPr>
        </p:nvSpPr>
        <p:spPr>
          <a:xfrm>
            <a:off x="763690" y="3679843"/>
            <a:ext cx="7247166" cy="1423661"/>
          </a:xfrm>
        </p:spPr>
        <p:txBody>
          <a:bodyPr anchor="b"/>
          <a:lstStyle>
            <a:lvl1pPr marL="0" indent="0" algn="ctr">
              <a:buNone/>
              <a:defRPr sz="2000" b="1" i="1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Presented by </a:t>
            </a:r>
          </a:p>
          <a:p>
            <a:pPr algn="l"/>
            <a:r>
              <a:rPr lang="en-US"/>
              <a:t>Gaurav Kumar (19911014)             </a:t>
            </a:r>
            <a:r>
              <a:rPr lang="en-US" err="1"/>
              <a:t>Kanhu</a:t>
            </a:r>
            <a:r>
              <a:rPr lang="en-US"/>
              <a:t> </a:t>
            </a:r>
            <a:r>
              <a:rPr lang="en-US" err="1"/>
              <a:t>Charan</a:t>
            </a:r>
            <a:r>
              <a:rPr lang="en-US"/>
              <a:t> Gouda(19911006)</a:t>
            </a:r>
          </a:p>
          <a:p>
            <a:pPr algn="l"/>
            <a:r>
              <a:rPr lang="en-US" err="1"/>
              <a:t>Asmita</a:t>
            </a:r>
            <a:r>
              <a:rPr lang="en-US"/>
              <a:t> Mahajan(20911002)         Hem Chandra Joshi(20911005) </a:t>
            </a:r>
          </a:p>
          <a:p>
            <a:pPr algn="l"/>
            <a:r>
              <a:rPr lang="en-US"/>
              <a:t>Srishti Sharma(20911009)</a:t>
            </a:r>
            <a:endParaRPr lang="en-IN"/>
          </a:p>
        </p:txBody>
      </p:sp>
      <p:pic>
        <p:nvPicPr>
          <p:cNvPr id="5" name="Picture 4" descr="C:\Users\User\Desktop\Seminar\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5" y="1574413"/>
            <a:ext cx="2051050" cy="200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0E7-2DEF-8545-8512-4A506D39B7CA}"/>
              </a:ext>
            </a:extLst>
          </p:cNvPr>
          <p:cNvSpPr txBox="1">
            <a:spLocks/>
          </p:cNvSpPr>
          <p:nvPr/>
        </p:nvSpPr>
        <p:spPr>
          <a:xfrm>
            <a:off x="623888" y="1709739"/>
            <a:ext cx="7886700" cy="125117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800" b="1" dirty="0">
                <a:solidFill>
                  <a:srgbClr val="00B0F0"/>
                </a:solidFill>
                <a:cs typeface="Calibri Light"/>
              </a:rPr>
              <a:t>Python Implementation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48EF2A-4560-6743-A13F-B951CDDB2419}"/>
              </a:ext>
            </a:extLst>
          </p:cNvPr>
          <p:cNvSpPr txBox="1">
            <a:spLocks/>
          </p:cNvSpPr>
          <p:nvPr/>
        </p:nvSpPr>
        <p:spPr>
          <a:xfrm>
            <a:off x="623888" y="3429000"/>
            <a:ext cx="7886700" cy="125117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b="1" dirty="0">
                <a:solidFill>
                  <a:srgbClr val="00B0F0"/>
                </a:solidFill>
                <a:cs typeface="Calibri Light"/>
              </a:rPr>
              <a:t>Packet Header Extraction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60393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6AAA-C570-466C-B334-647D444757DD}"/>
              </a:ext>
            </a:extLst>
          </p:cNvPr>
          <p:cNvSpPr txBox="1">
            <a:spLocks/>
          </p:cNvSpPr>
          <p:nvPr/>
        </p:nvSpPr>
        <p:spPr>
          <a:xfrm>
            <a:off x="2228128" y="187233"/>
            <a:ext cx="4096157" cy="69705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  <a:cs typeface="Calibri Light"/>
              </a:rPr>
              <a:t>Reading the PCAP File</a:t>
            </a:r>
            <a:endParaRPr lang="en-US" sz="3200" b="1">
              <a:solidFill>
                <a:srgbClr val="00B0F0"/>
              </a:solidFill>
            </a:endParaRPr>
          </a:p>
        </p:txBody>
      </p:sp>
      <p:pic>
        <p:nvPicPr>
          <p:cNvPr id="3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7FB177-160D-4AD0-9329-D1655606214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47637"/>
            <a:ext cx="8562108" cy="129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EEF7-1CFE-444C-AA9E-5DA24742F4E8}"/>
              </a:ext>
            </a:extLst>
          </p:cNvPr>
          <p:cNvSpPr txBox="1">
            <a:spLocks/>
          </p:cNvSpPr>
          <p:nvPr/>
        </p:nvSpPr>
        <p:spPr>
          <a:xfrm>
            <a:off x="1250420" y="218470"/>
            <a:ext cx="6262256" cy="80356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  <a:cs typeface="Calibri Light"/>
              </a:rPr>
              <a:t>Extracting Layer Specific Fields</a:t>
            </a:r>
            <a:endParaRPr lang="en-US" sz="3200" b="1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2993C-6CB3-4F27-9E6D-CFA7F64190BD}"/>
              </a:ext>
            </a:extLst>
          </p:cNvPr>
          <p:cNvSpPr txBox="1">
            <a:spLocks/>
          </p:cNvSpPr>
          <p:nvPr/>
        </p:nvSpPr>
        <p:spPr>
          <a:xfrm>
            <a:off x="376382" y="1282270"/>
            <a:ext cx="8028709" cy="45965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i="1" dirty="0" err="1">
                <a:ea typeface="+mn-lt"/>
                <a:cs typeface="+mn-lt"/>
              </a:rPr>
              <a:t>ethernet_frame</a:t>
            </a:r>
            <a:r>
              <a:rPr lang="en-US" i="1" dirty="0">
                <a:ea typeface="+mn-lt"/>
                <a:cs typeface="+mn-lt"/>
              </a:rPr>
              <a:t> = file2[66]</a:t>
            </a:r>
            <a:endParaRPr lang="en-US" i="1" dirty="0">
              <a:cs typeface="Calibri" panose="020F0502020204030204"/>
            </a:endParaRPr>
          </a:p>
          <a:p>
            <a:pPr marL="0" indent="0">
              <a:buFont typeface="Arial" charset="0"/>
              <a:buNone/>
            </a:pPr>
            <a:r>
              <a:rPr lang="en-US" b="1" dirty="0">
                <a:ea typeface="+mn-lt"/>
                <a:cs typeface="+mn-lt"/>
              </a:rPr>
              <a:t>#Extracting Data Encapsulated in Ethernet Frame</a:t>
            </a:r>
          </a:p>
          <a:p>
            <a:pPr marL="0" indent="0">
              <a:buFont typeface="Arial" charset="0"/>
              <a:buNone/>
            </a:pPr>
            <a:r>
              <a:rPr lang="en-US" i="1" dirty="0" err="1">
                <a:ea typeface="+mn-lt"/>
                <a:cs typeface="+mn-lt"/>
              </a:rPr>
              <a:t>ip_packet</a:t>
            </a:r>
            <a:r>
              <a:rPr lang="en-US" i="1" dirty="0">
                <a:ea typeface="+mn-lt"/>
                <a:cs typeface="+mn-lt"/>
              </a:rPr>
              <a:t> = </a:t>
            </a:r>
            <a:r>
              <a:rPr lang="en-US" i="1" dirty="0" err="1">
                <a:ea typeface="+mn-lt"/>
                <a:cs typeface="+mn-lt"/>
              </a:rPr>
              <a:t>ethernet_frame.payload</a:t>
            </a:r>
            <a:endParaRPr lang="en-US" i="1" dirty="0">
              <a:cs typeface="Calibri" panose="020F0502020204030204"/>
            </a:endParaRPr>
          </a:p>
          <a:p>
            <a:pPr marL="0" indent="0">
              <a:buFont typeface="Arial" charset="0"/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Font typeface="Arial" charset="0"/>
              <a:buNone/>
            </a:pPr>
            <a:r>
              <a:rPr lang="en-US" b="1" dirty="0">
                <a:ea typeface="+mn-lt"/>
                <a:cs typeface="+mn-lt"/>
              </a:rPr>
              <a:t>#Extracting Data Encapsulated in IP Packet</a:t>
            </a:r>
            <a:endParaRPr lang="en-US" dirty="0"/>
          </a:p>
          <a:p>
            <a:pPr marL="0" indent="0">
              <a:buFont typeface="Arial" charset="0"/>
              <a:buNone/>
            </a:pPr>
            <a:r>
              <a:rPr lang="en-US" i="1" dirty="0">
                <a:ea typeface="+mn-lt"/>
                <a:cs typeface="+mn-lt"/>
              </a:rPr>
              <a:t>segment = </a:t>
            </a:r>
            <a:r>
              <a:rPr lang="en-US" i="1" dirty="0" err="1">
                <a:ea typeface="+mn-lt"/>
                <a:cs typeface="+mn-lt"/>
              </a:rPr>
              <a:t>ip_packet.payload</a:t>
            </a:r>
            <a:endParaRPr lang="en-US" i="1" dirty="0">
              <a:cs typeface="Calibri" panose="020F0502020204030204"/>
            </a:endParaRPr>
          </a:p>
          <a:p>
            <a:pPr marL="0" indent="0">
              <a:buFont typeface="Arial" charset="0"/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Font typeface="Arial" charset="0"/>
              <a:buNone/>
            </a:pPr>
            <a:r>
              <a:rPr lang="en-US" b="1" dirty="0">
                <a:ea typeface="+mn-lt"/>
                <a:cs typeface="+mn-lt"/>
              </a:rPr>
              <a:t>#Extracting payload Encapsulated in the Packet</a:t>
            </a:r>
            <a:endParaRPr lang="en-US" dirty="0"/>
          </a:p>
          <a:p>
            <a:pPr marL="0" indent="0">
              <a:buFont typeface="Arial" charset="0"/>
              <a:buNone/>
            </a:pPr>
            <a:r>
              <a:rPr lang="en-US" i="1" dirty="0">
                <a:ea typeface="+mn-lt"/>
                <a:cs typeface="+mn-lt"/>
              </a:rPr>
              <a:t>data = </a:t>
            </a:r>
            <a:r>
              <a:rPr lang="en-US" i="1" dirty="0" err="1">
                <a:ea typeface="+mn-lt"/>
                <a:cs typeface="+mn-lt"/>
              </a:rPr>
              <a:t>segment.payload</a:t>
            </a:r>
            <a:r>
              <a:rPr lang="en-US" dirty="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578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8BC5-4215-41A9-A2D6-75FFB4F16D31}"/>
              </a:ext>
            </a:extLst>
          </p:cNvPr>
          <p:cNvSpPr txBox="1">
            <a:spLocks/>
          </p:cNvSpPr>
          <p:nvPr/>
        </p:nvSpPr>
        <p:spPr>
          <a:xfrm>
            <a:off x="3398624" y="244677"/>
            <a:ext cx="2417909" cy="65087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  <a:cs typeface="Calibri Light"/>
              </a:rPr>
              <a:t>UDP Packet</a:t>
            </a:r>
            <a:endParaRPr lang="en-US" sz="3200" b="1">
              <a:solidFill>
                <a:srgbClr val="00B0F0"/>
              </a:solidFill>
            </a:endParaRPr>
          </a:p>
        </p:txBody>
      </p:sp>
      <p:pic>
        <p:nvPicPr>
          <p:cNvPr id="3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2379FB9-546D-497D-B53E-76C5574E27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200" t="25625" r="6000" b="21875"/>
          <a:stretch/>
        </p:blipFill>
        <p:spPr>
          <a:xfrm>
            <a:off x="184726" y="1503485"/>
            <a:ext cx="8663709" cy="45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89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BD2A-79BF-446F-A7B5-E4D9C1800011}"/>
              </a:ext>
            </a:extLst>
          </p:cNvPr>
          <p:cNvSpPr txBox="1">
            <a:spLocks/>
          </p:cNvSpPr>
          <p:nvPr/>
        </p:nvSpPr>
        <p:spPr>
          <a:xfrm>
            <a:off x="3467001" y="237074"/>
            <a:ext cx="2209800" cy="63194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  <a:cs typeface="Calibri Light"/>
              </a:rPr>
              <a:t>ARP Packet</a:t>
            </a:r>
            <a:endParaRPr lang="en-US" sz="3200" b="1">
              <a:solidFill>
                <a:srgbClr val="00B0F0"/>
              </a:solidFill>
            </a:endParaRPr>
          </a:p>
        </p:txBody>
      </p: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A00582-9077-4E87-AF94-4E52D26A40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931" t="49869" r="6465" b="4065"/>
          <a:stretch/>
        </p:blipFill>
        <p:spPr>
          <a:xfrm>
            <a:off x="219363" y="1293091"/>
            <a:ext cx="8453582" cy="459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67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6989" y="313203"/>
            <a:ext cx="7296741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alibri"/>
                <a:cs typeface="Calibri Light"/>
              </a:rPr>
              <a:t>Display Header Fields as per User Request</a:t>
            </a:r>
            <a:endParaRPr lang="en-IN" sz="3200" dirty="0">
              <a:solidFill>
                <a:srgbClr val="00B0F0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53897-FC51-4402-9F46-6CC56E1A1C7C}"/>
              </a:ext>
            </a:extLst>
          </p:cNvPr>
          <p:cNvSpPr txBox="1">
            <a:spLocks/>
          </p:cNvSpPr>
          <p:nvPr/>
        </p:nvSpPr>
        <p:spPr>
          <a:xfrm>
            <a:off x="431323" y="1188475"/>
            <a:ext cx="7862932" cy="52707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000" i="1" dirty="0">
                <a:ea typeface="+mn-lt"/>
                <a:cs typeface="+mn-lt"/>
              </a:rPr>
              <a:t>def display(n):  </a:t>
            </a:r>
            <a:r>
              <a:rPr lang="en-US" sz="2000" b="1" i="1" dirty="0">
                <a:ea typeface="+mn-lt"/>
                <a:cs typeface="+mn-lt"/>
              </a:rPr>
              <a:t>#Function to display the Header Fields</a:t>
            </a:r>
            <a:endParaRPr lang="en-US" sz="2000" b="1" i="1" dirty="0">
              <a:cs typeface="Calibri" panose="020F0502020204030204"/>
            </a:endParaRPr>
          </a:p>
          <a:p>
            <a:pPr marL="0" indent="0">
              <a:buFont typeface="Arial" charset="0"/>
              <a:buNone/>
            </a:pPr>
            <a:r>
              <a:rPr lang="en-US" sz="2000" i="1" dirty="0">
                <a:ea typeface="+mn-lt"/>
                <a:cs typeface="+mn-lt"/>
              </a:rPr>
              <a:t>    file[n].display()</a:t>
            </a:r>
            <a:endParaRPr lang="en-US" sz="2000" i="1" dirty="0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 dirty="0">
                <a:ea typeface="+mn-lt"/>
                <a:cs typeface="+mn-lt"/>
              </a:rPr>
              <a:t>    return 0</a:t>
            </a:r>
            <a:endParaRPr lang="en-US" sz="2000" i="1" dirty="0">
              <a:cs typeface="Calibri"/>
            </a:endParaRPr>
          </a:p>
          <a:p>
            <a:pPr marL="0" indent="0">
              <a:buFont typeface="Arial" charset="0"/>
              <a:buNone/>
            </a:pPr>
            <a:endParaRPr lang="en-US" sz="2000" i="1" dirty="0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 dirty="0">
                <a:ea typeface="+mn-lt"/>
                <a:cs typeface="+mn-lt"/>
              </a:rPr>
              <a:t>print('Total Number of Packets is', </a:t>
            </a:r>
            <a:r>
              <a:rPr lang="en-US" sz="2000" i="1" dirty="0" err="1">
                <a:ea typeface="+mn-lt"/>
                <a:cs typeface="+mn-lt"/>
              </a:rPr>
              <a:t>len</a:t>
            </a:r>
            <a:r>
              <a:rPr lang="en-US" sz="2000" i="1" dirty="0">
                <a:ea typeface="+mn-lt"/>
                <a:cs typeface="+mn-lt"/>
              </a:rPr>
              <a:t>(file)) </a:t>
            </a:r>
            <a:r>
              <a:rPr lang="en-US" sz="2000" b="1" i="1" dirty="0">
                <a:ea typeface="+mn-lt"/>
                <a:cs typeface="+mn-lt"/>
              </a:rPr>
              <a:t>#Display No. of Total Packets</a:t>
            </a:r>
            <a:endParaRPr lang="en-US" sz="2000" b="1" i="1" dirty="0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 dirty="0">
                <a:ea typeface="+mn-lt"/>
                <a:cs typeface="+mn-lt"/>
              </a:rPr>
              <a:t>while(1):</a:t>
            </a:r>
            <a:endParaRPr lang="en-US" sz="2000" i="1" dirty="0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 dirty="0">
                <a:ea typeface="+mn-lt"/>
                <a:cs typeface="+mn-lt"/>
              </a:rPr>
              <a:t>    print('\</a:t>
            </a:r>
            <a:r>
              <a:rPr lang="en-US" sz="2000" i="1" dirty="0" err="1">
                <a:ea typeface="+mn-lt"/>
                <a:cs typeface="+mn-lt"/>
              </a:rPr>
              <a:t>nDo</a:t>
            </a:r>
            <a:r>
              <a:rPr lang="en-US" sz="2000" i="1" dirty="0">
                <a:ea typeface="+mn-lt"/>
                <a:cs typeface="+mn-lt"/>
              </a:rPr>
              <a:t> you want to continue?\n')</a:t>
            </a:r>
            <a:endParaRPr lang="en-US" sz="2000" i="1" dirty="0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 dirty="0">
                <a:ea typeface="+mn-lt"/>
                <a:cs typeface="+mn-lt"/>
              </a:rPr>
              <a:t>    c = input('Press c to continue or q to quit:') </a:t>
            </a:r>
            <a:endParaRPr lang="en-US" sz="2000" i="1" dirty="0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 dirty="0">
                <a:ea typeface="+mn-lt"/>
                <a:cs typeface="+mn-lt"/>
              </a:rPr>
              <a:t>    if(c == 'c'):</a:t>
            </a:r>
            <a:endParaRPr lang="en-US" sz="2000" i="1" dirty="0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 dirty="0">
                <a:ea typeface="+mn-lt"/>
                <a:cs typeface="+mn-lt"/>
              </a:rPr>
              <a:t>        p = int(input('\</a:t>
            </a:r>
            <a:r>
              <a:rPr lang="en-US" sz="2000" i="1" dirty="0" err="1">
                <a:ea typeface="+mn-lt"/>
                <a:cs typeface="+mn-lt"/>
              </a:rPr>
              <a:t>nEnter</a:t>
            </a:r>
            <a:r>
              <a:rPr lang="en-US" sz="2000" i="1" dirty="0">
                <a:ea typeface="+mn-lt"/>
                <a:cs typeface="+mn-lt"/>
              </a:rPr>
              <a:t> the packet whose details you want to display:'))</a:t>
            </a:r>
            <a:endParaRPr lang="en-US" sz="2000" i="1" dirty="0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 dirty="0">
                <a:ea typeface="+mn-lt"/>
                <a:cs typeface="+mn-lt"/>
              </a:rPr>
              <a:t>        display(p)</a:t>
            </a:r>
            <a:endParaRPr lang="en-US" sz="2000" i="1" dirty="0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 dirty="0">
                <a:ea typeface="+mn-lt"/>
                <a:cs typeface="+mn-lt"/>
              </a:rPr>
              <a:t>    if(c == 'q'):</a:t>
            </a:r>
            <a:endParaRPr lang="en-US" sz="2000" i="1" dirty="0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 dirty="0">
                <a:ea typeface="+mn-lt"/>
                <a:cs typeface="+mn-lt"/>
              </a:rPr>
              <a:t>        break</a:t>
            </a:r>
            <a:endParaRPr lang="en-US" sz="20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0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361" y="202316"/>
            <a:ext cx="1406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Output</a:t>
            </a:r>
            <a:endParaRPr lang="en-IN" sz="3200">
              <a:solidFill>
                <a:srgbClr val="00B0F0"/>
              </a:solidFill>
            </a:endParaRPr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E916DE0-89BA-4987-BED3-CDF8CE4C3C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2" t="177" r="23282"/>
          <a:stretch/>
        </p:blipFill>
        <p:spPr>
          <a:xfrm>
            <a:off x="304800" y="1323933"/>
            <a:ext cx="3990109" cy="4326164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17DD7471-3B72-4255-8DC7-48A89272C7D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1699" y="1481704"/>
            <a:ext cx="4669937" cy="433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65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7ECF-A616-4991-907D-F6E0F1D9C26D}"/>
              </a:ext>
            </a:extLst>
          </p:cNvPr>
          <p:cNvSpPr txBox="1">
            <a:spLocks/>
          </p:cNvSpPr>
          <p:nvPr/>
        </p:nvSpPr>
        <p:spPr>
          <a:xfrm>
            <a:off x="1937319" y="251087"/>
            <a:ext cx="5264727" cy="65087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  <a:cs typeface="Calibri Light"/>
              </a:rPr>
              <a:t>Fetching IP, TCP &amp; UDP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43F3-88FC-48D3-B016-F6337A428FD2}"/>
              </a:ext>
            </a:extLst>
          </p:cNvPr>
          <p:cNvSpPr txBox="1">
            <a:spLocks/>
          </p:cNvSpPr>
          <p:nvPr/>
        </p:nvSpPr>
        <p:spPr>
          <a:xfrm>
            <a:off x="219364" y="1770206"/>
            <a:ext cx="8582890" cy="3134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err="1">
                <a:ea typeface="+mn-lt"/>
                <a:cs typeface="+mn-lt"/>
              </a:rPr>
              <a:t>ip_fields</a:t>
            </a:r>
            <a:r>
              <a:rPr lang="en-US" sz="2800" i="1" dirty="0">
                <a:ea typeface="+mn-lt"/>
                <a:cs typeface="+mn-lt"/>
              </a:rPr>
              <a:t> = [field.name for field in IP().</a:t>
            </a:r>
            <a:r>
              <a:rPr lang="en-US" sz="2800" i="1" dirty="0" err="1">
                <a:ea typeface="+mn-lt"/>
                <a:cs typeface="+mn-lt"/>
              </a:rPr>
              <a:t>fields_desc</a:t>
            </a:r>
            <a:r>
              <a:rPr lang="en-US" sz="2800" i="1" dirty="0">
                <a:ea typeface="+mn-lt"/>
                <a:cs typeface="+mn-lt"/>
              </a:rPr>
              <a:t>]</a:t>
            </a:r>
            <a:endParaRPr lang="en-US" sz="2800" i="1" dirty="0">
              <a:cs typeface="Calibri" panose="020F0502020204030204"/>
            </a:endParaRPr>
          </a:p>
          <a:p>
            <a:endParaRPr lang="en-US" sz="2800" i="1" dirty="0">
              <a:ea typeface="+mn-lt"/>
              <a:cs typeface="+mn-lt"/>
            </a:endParaRPr>
          </a:p>
          <a:p>
            <a:r>
              <a:rPr lang="en-US" sz="2800" i="1" dirty="0" err="1">
                <a:ea typeface="+mn-lt"/>
                <a:cs typeface="+mn-lt"/>
              </a:rPr>
              <a:t>tcp_fields</a:t>
            </a:r>
            <a:r>
              <a:rPr lang="en-US" sz="2800" i="1" dirty="0">
                <a:ea typeface="+mn-lt"/>
                <a:cs typeface="+mn-lt"/>
              </a:rPr>
              <a:t> = [field.name for field in TCP().</a:t>
            </a:r>
            <a:r>
              <a:rPr lang="en-US" sz="2800" i="1" dirty="0" err="1">
                <a:ea typeface="+mn-lt"/>
                <a:cs typeface="+mn-lt"/>
              </a:rPr>
              <a:t>fields_desc</a:t>
            </a:r>
            <a:r>
              <a:rPr lang="en-US" sz="2800" i="1" dirty="0">
                <a:ea typeface="+mn-lt"/>
                <a:cs typeface="+mn-lt"/>
              </a:rPr>
              <a:t>]</a:t>
            </a:r>
            <a:endParaRPr lang="en-US" sz="2800" i="1" dirty="0">
              <a:cs typeface="Calibri"/>
            </a:endParaRPr>
          </a:p>
          <a:p>
            <a:endParaRPr lang="en-US" sz="2800" i="1" dirty="0">
              <a:ea typeface="+mn-lt"/>
              <a:cs typeface="+mn-lt"/>
            </a:endParaRPr>
          </a:p>
          <a:p>
            <a:r>
              <a:rPr lang="en-US" sz="2800" i="1" err="1">
                <a:ea typeface="+mn-lt"/>
                <a:cs typeface="+mn-lt"/>
              </a:rPr>
              <a:t>udp_fields</a:t>
            </a:r>
            <a:r>
              <a:rPr lang="en-US" sz="2800" i="1" dirty="0">
                <a:ea typeface="+mn-lt"/>
                <a:cs typeface="+mn-lt"/>
              </a:rPr>
              <a:t> = [field.name for field in UDP().</a:t>
            </a:r>
            <a:r>
              <a:rPr lang="en-US" sz="2800" i="1" err="1">
                <a:ea typeface="+mn-lt"/>
                <a:cs typeface="+mn-lt"/>
              </a:rPr>
              <a:t>fields_desc</a:t>
            </a:r>
            <a:r>
              <a:rPr lang="en-US" sz="2800" i="1" dirty="0">
                <a:ea typeface="+mn-lt"/>
                <a:cs typeface="+mn-lt"/>
              </a:rPr>
              <a:t>]</a:t>
            </a:r>
            <a:endParaRPr lang="en-US" sz="2800" i="1" dirty="0">
              <a:cs typeface="Calibri"/>
            </a:endParaRPr>
          </a:p>
          <a:p>
            <a:endParaRPr lang="en-US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0793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CF06-A162-4BAD-BA26-5E8B558E3402}"/>
              </a:ext>
            </a:extLst>
          </p:cNvPr>
          <p:cNvSpPr txBox="1">
            <a:spLocks/>
          </p:cNvSpPr>
          <p:nvPr/>
        </p:nvSpPr>
        <p:spPr>
          <a:xfrm>
            <a:off x="2132136" y="177196"/>
            <a:ext cx="4886036" cy="70629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Fetching IP Header Values</a:t>
            </a:r>
            <a:endParaRPr lang="en-US" sz="3200" b="1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CBA9-D844-5E42-8A71-CD812D3F04E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507969" cy="4525963"/>
          </a:xfrm>
          <a:prstGeom prst="rect">
            <a:avLst/>
          </a:prstGeo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charset="0"/>
              <a:buNone/>
            </a:pPr>
            <a:r>
              <a:rPr lang="en-US" sz="2800" i="1" dirty="0">
                <a:ea typeface="+mn-lt"/>
                <a:cs typeface="+mn-lt"/>
              </a:rPr>
              <a:t>for packet in file[IP]:</a:t>
            </a:r>
            <a:endParaRPr lang="en-US" i="1">
              <a:cs typeface="Calibri"/>
            </a:endParaRPr>
          </a:p>
          <a:p>
            <a:pPr marL="0" indent="0" algn="just">
              <a:buFont typeface="Arial" charset="0"/>
              <a:buNone/>
            </a:pPr>
            <a:r>
              <a:rPr lang="en-US" sz="2800" i="1" dirty="0">
                <a:ea typeface="+mn-lt"/>
                <a:cs typeface="+mn-lt"/>
              </a:rPr>
              <a:t>    </a:t>
            </a:r>
            <a:r>
              <a:rPr lang="en-US" sz="2800" i="1" dirty="0" err="1">
                <a:ea typeface="+mn-lt"/>
                <a:cs typeface="+mn-lt"/>
              </a:rPr>
              <a:t>field_values</a:t>
            </a:r>
            <a:r>
              <a:rPr lang="en-US" sz="2800" i="1" dirty="0">
                <a:ea typeface="+mn-lt"/>
                <a:cs typeface="+mn-lt"/>
              </a:rPr>
              <a:t> = []</a:t>
            </a:r>
          </a:p>
          <a:p>
            <a:pPr marL="0" indent="0" algn="just">
              <a:buFont typeface="Arial" charset="0"/>
              <a:buNone/>
            </a:pPr>
            <a:r>
              <a:rPr lang="en-US" sz="2800" i="1" dirty="0">
                <a:ea typeface="+mn-lt"/>
                <a:cs typeface="+mn-lt"/>
              </a:rPr>
              <a:t>    for field in </a:t>
            </a:r>
            <a:r>
              <a:rPr lang="en-US" sz="2800" i="1" dirty="0" err="1">
                <a:ea typeface="+mn-lt"/>
                <a:cs typeface="+mn-lt"/>
              </a:rPr>
              <a:t>ip_fields</a:t>
            </a:r>
            <a:r>
              <a:rPr lang="en-US" sz="2800" i="1" dirty="0">
                <a:ea typeface="+mn-lt"/>
                <a:cs typeface="+mn-lt"/>
              </a:rPr>
              <a:t>:</a:t>
            </a:r>
          </a:p>
          <a:p>
            <a:pPr marL="0" indent="0" algn="just">
              <a:buNone/>
            </a:pPr>
            <a:r>
              <a:rPr lang="en-US" sz="2800" i="1" dirty="0">
                <a:ea typeface="+mn-lt"/>
                <a:cs typeface="+mn-lt"/>
              </a:rPr>
              <a:t>        if field == 'options': </a:t>
            </a:r>
            <a:r>
              <a:rPr lang="en-US" sz="2800" b="1" i="1" dirty="0">
                <a:ea typeface="+mn-lt"/>
                <a:cs typeface="+mn-lt"/>
              </a:rPr>
              <a:t>#Adding only the size of</a:t>
            </a:r>
          </a:p>
          <a:p>
            <a:pPr marL="0" indent="0" algn="just">
              <a:buNone/>
            </a:pPr>
            <a:r>
              <a:rPr lang="en-US" sz="2800" b="1" i="1" dirty="0">
                <a:ea typeface="+mn-lt"/>
                <a:cs typeface="+mn-lt"/>
              </a:rPr>
              <a:t>                                             Options field</a:t>
            </a:r>
          </a:p>
          <a:p>
            <a:pPr marL="0" indent="0" algn="just">
              <a:buFont typeface="Arial" charset="0"/>
              <a:buNone/>
            </a:pPr>
            <a:r>
              <a:rPr lang="en-US" sz="2800" i="1" dirty="0">
                <a:ea typeface="+mn-lt"/>
                <a:cs typeface="+mn-lt"/>
              </a:rPr>
              <a:t>            </a:t>
            </a:r>
            <a:r>
              <a:rPr lang="en-US" sz="2800" i="1" dirty="0" err="1">
                <a:ea typeface="+mn-lt"/>
                <a:cs typeface="+mn-lt"/>
              </a:rPr>
              <a:t>field_values.append</a:t>
            </a:r>
            <a:r>
              <a:rPr lang="en-US" sz="2800" i="1" dirty="0">
                <a:ea typeface="+mn-lt"/>
                <a:cs typeface="+mn-lt"/>
              </a:rPr>
              <a:t>(</a:t>
            </a:r>
            <a:r>
              <a:rPr lang="en-US" sz="2800" i="1" dirty="0" err="1">
                <a:ea typeface="+mn-lt"/>
                <a:cs typeface="+mn-lt"/>
              </a:rPr>
              <a:t>len</a:t>
            </a:r>
            <a:r>
              <a:rPr lang="en-US" sz="2800" i="1" dirty="0">
                <a:ea typeface="+mn-lt"/>
                <a:cs typeface="+mn-lt"/>
              </a:rPr>
              <a:t>(packet[IP].fields[field]))</a:t>
            </a:r>
          </a:p>
          <a:p>
            <a:pPr marL="0" indent="0" algn="just">
              <a:buFont typeface="Arial" charset="0"/>
              <a:buNone/>
            </a:pPr>
            <a:r>
              <a:rPr lang="en-US" sz="2800" i="1" dirty="0">
                <a:ea typeface="+mn-lt"/>
                <a:cs typeface="+mn-lt"/>
              </a:rPr>
              <a:t>        else:</a:t>
            </a:r>
          </a:p>
          <a:p>
            <a:pPr marL="0" indent="0" algn="just">
              <a:buFont typeface="Arial" charset="0"/>
              <a:buNone/>
            </a:pPr>
            <a:r>
              <a:rPr lang="en-US" sz="2800" i="1" dirty="0">
                <a:ea typeface="+mn-lt"/>
                <a:cs typeface="+mn-lt"/>
              </a:rPr>
              <a:t>            </a:t>
            </a:r>
            <a:r>
              <a:rPr lang="en-US" sz="2800" i="1" dirty="0" err="1">
                <a:ea typeface="+mn-lt"/>
                <a:cs typeface="+mn-lt"/>
              </a:rPr>
              <a:t>field_values.append</a:t>
            </a:r>
            <a:r>
              <a:rPr lang="en-US" sz="2800" i="1" dirty="0">
                <a:ea typeface="+mn-lt"/>
                <a:cs typeface="+mn-lt"/>
              </a:rPr>
              <a:t>(packet[IP].fields[field])</a:t>
            </a:r>
          </a:p>
        </p:txBody>
      </p:sp>
    </p:spTree>
    <p:extLst>
      <p:ext uri="{BB962C8B-B14F-4D97-AF65-F5344CB8AC3E}">
        <p14:creationId xmlns:p14="http://schemas.microsoft.com/office/powerpoint/2010/main" val="2184288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222C-8ADA-3A4F-B16D-D21165029E3B}"/>
              </a:ext>
            </a:extLst>
          </p:cNvPr>
          <p:cNvSpPr txBox="1">
            <a:spLocks/>
          </p:cNvSpPr>
          <p:nvPr/>
        </p:nvSpPr>
        <p:spPr>
          <a:xfrm>
            <a:off x="754899" y="152400"/>
            <a:ext cx="7634201" cy="850832"/>
          </a:xfrm>
          <a:prstGeom prst="rect">
            <a:avLst/>
          </a:prstGeom>
        </p:spPr>
        <p:txBody>
          <a:bodyPr vert="horz" wrap="square" lIns="68580" tIns="34290" rIns="68580" bIns="3429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IP Header Output</a:t>
            </a:r>
          </a:p>
        </p:txBody>
      </p:sp>
      <p:pic>
        <p:nvPicPr>
          <p:cNvPr id="3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B1BE93A-7FFC-344E-8EA2-2BA7419EE0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6329" t="26134" r="45443"/>
          <a:stretch/>
        </p:blipFill>
        <p:spPr>
          <a:xfrm>
            <a:off x="378970" y="2218639"/>
            <a:ext cx="3546064" cy="3363852"/>
          </a:xfrm>
          <a:prstGeom prst="rect">
            <a:avLst/>
          </a:prstGeom>
        </p:spPr>
      </p:pic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F8949F19-44FF-3E4B-91EB-4C8FF1A369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774" t="13513" r="14322"/>
          <a:stretch/>
        </p:blipFill>
        <p:spPr>
          <a:xfrm>
            <a:off x="4228606" y="2224966"/>
            <a:ext cx="4765911" cy="33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8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184B-6B24-FE42-8FCC-93ED1BD3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898D-332F-2044-9B63-3ACED3BD9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5863" y="1119556"/>
            <a:ext cx="8768137" cy="5223272"/>
          </a:xfrm>
        </p:spPr>
        <p:txBody>
          <a:bodyPr/>
          <a:lstStyle/>
          <a:p>
            <a:r>
              <a:rPr lang="en-US" sz="2000" dirty="0">
                <a:latin typeface="Arial"/>
                <a:cs typeface="Arial"/>
              </a:rPr>
              <a:t>Gaurav Kumar</a:t>
            </a:r>
          </a:p>
          <a:p>
            <a:pPr lvl="1"/>
            <a:r>
              <a:rPr lang="en-US" sz="1800" dirty="0">
                <a:latin typeface="Arial"/>
                <a:cs typeface="Arial"/>
              </a:rPr>
              <a:t>Collection of PCAP files</a:t>
            </a:r>
          </a:p>
          <a:p>
            <a:pPr lvl="1"/>
            <a:r>
              <a:rPr lang="en-US" sz="1800" dirty="0">
                <a:latin typeface="Arial"/>
                <a:cs typeface="Arial"/>
              </a:rPr>
              <a:t>Implementation of ARP and ICMP packet reader</a:t>
            </a:r>
          </a:p>
          <a:p>
            <a:r>
              <a:rPr lang="en-US" sz="2000" dirty="0">
                <a:latin typeface="Arial"/>
                <a:cs typeface="Arial"/>
              </a:rPr>
              <a:t>Asmita Mahajan</a:t>
            </a:r>
          </a:p>
          <a:p>
            <a:pPr lvl="1"/>
            <a:r>
              <a:rPr lang="en-US" sz="1800">
                <a:latin typeface="Arial"/>
                <a:cs typeface="Arial"/>
              </a:rPr>
              <a:t>Analysed &amp; Captured the packets from </a:t>
            </a:r>
            <a:r>
              <a:rPr lang="en-US" sz="1800" err="1">
                <a:latin typeface="Arial"/>
                <a:cs typeface="Arial"/>
              </a:rPr>
              <a:t>wireshark</a:t>
            </a:r>
            <a:endParaRPr lang="en-US" sz="1800">
              <a:latin typeface="Arial"/>
              <a:cs typeface="Arial"/>
            </a:endParaRPr>
          </a:p>
          <a:p>
            <a:pPr lvl="1"/>
            <a:r>
              <a:rPr lang="en-US" sz="1800">
                <a:latin typeface="Arial"/>
                <a:cs typeface="Arial"/>
              </a:rPr>
              <a:t>Implemented the IP &amp; TCP/UDP packet reader </a:t>
            </a:r>
            <a:endParaRPr lang="en-US" sz="1800"/>
          </a:p>
          <a:p>
            <a:r>
              <a:rPr lang="en-US" sz="2000" dirty="0">
                <a:latin typeface="Arial"/>
                <a:cs typeface="Arial"/>
              </a:rPr>
              <a:t>Srishti Sharma</a:t>
            </a:r>
          </a:p>
          <a:p>
            <a:pPr lvl="1"/>
            <a:r>
              <a:rPr lang="en-US" sz="1800" dirty="0">
                <a:latin typeface="Arial"/>
                <a:cs typeface="Arial"/>
              </a:rPr>
              <a:t>Prepared the literature part regarding project</a:t>
            </a:r>
          </a:p>
          <a:p>
            <a:pPr lvl="1"/>
            <a:r>
              <a:rPr lang="en-US" sz="1800" dirty="0">
                <a:latin typeface="Arial"/>
                <a:cs typeface="Arial"/>
              </a:rPr>
              <a:t>Analyzed various filed of TCP/UDP packets using </a:t>
            </a:r>
            <a:r>
              <a:rPr lang="en-US" sz="1800" dirty="0" err="1">
                <a:latin typeface="Arial"/>
                <a:cs typeface="Arial"/>
              </a:rPr>
              <a:t>wireshark</a:t>
            </a:r>
            <a:endParaRPr lang="en-US" sz="18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Kanhu Charan Gouda</a:t>
            </a:r>
          </a:p>
          <a:p>
            <a:pPr lvl="1"/>
            <a:r>
              <a:rPr lang="en-US" sz="1800" dirty="0">
                <a:latin typeface="Arial"/>
                <a:cs typeface="Arial"/>
              </a:rPr>
              <a:t>Prepared the part of project report</a:t>
            </a:r>
          </a:p>
          <a:p>
            <a:pPr lvl="1"/>
            <a:r>
              <a:rPr lang="en-US" sz="1800" dirty="0">
                <a:latin typeface="Arial"/>
                <a:cs typeface="Arial"/>
              </a:rPr>
              <a:t>Analyzed various filed of ARP packets using </a:t>
            </a:r>
            <a:r>
              <a:rPr lang="en-US" sz="1800" dirty="0" err="1">
                <a:latin typeface="Arial"/>
                <a:cs typeface="Arial"/>
              </a:rPr>
              <a:t>wireshark</a:t>
            </a:r>
            <a:endParaRPr lang="en-US" sz="1800" dirty="0">
              <a:latin typeface="Arial"/>
              <a:cs typeface="Arial"/>
            </a:endParaRPr>
          </a:p>
          <a:p>
            <a:r>
              <a:rPr lang="en-US" sz="2000" dirty="0"/>
              <a:t>Hem Chandra Joshi</a:t>
            </a:r>
          </a:p>
          <a:p>
            <a:pPr lvl="1"/>
            <a:r>
              <a:rPr lang="en-US" sz="1800" dirty="0"/>
              <a:t>Processed the excel file to summarize the data</a:t>
            </a:r>
          </a:p>
          <a:p>
            <a:pPr lvl="1"/>
            <a:r>
              <a:rPr lang="en-US" sz="1800" dirty="0"/>
              <a:t>Visualize the few important values of various packets </a:t>
            </a:r>
          </a:p>
        </p:txBody>
      </p:sp>
    </p:spTree>
    <p:extLst>
      <p:ext uri="{BB962C8B-B14F-4D97-AF65-F5344CB8AC3E}">
        <p14:creationId xmlns:p14="http://schemas.microsoft.com/office/powerpoint/2010/main" val="2999041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E58B-787D-9A46-8B6F-BEC97D93005C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Fetching TCP/UDP Header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7CFF3-2ADA-8E4A-B357-804FC612C20D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>
                <a:ea typeface="+mn-lt"/>
                <a:cs typeface="+mn-lt"/>
              </a:rPr>
              <a:t>From each TCP/UDP segment, the values of all header parameters are fetched and stored in data frame for further analysis.</a:t>
            </a:r>
          </a:p>
          <a:p>
            <a:pPr algn="just"/>
            <a:endParaRPr lang="en-US" sz="2800">
              <a:ea typeface="+mn-lt"/>
              <a:cs typeface="+mn-lt"/>
            </a:endParaRPr>
          </a:p>
          <a:p>
            <a:pPr marL="0" indent="0" algn="just">
              <a:buFont typeface="Arial" charset="0"/>
              <a:buNone/>
            </a:pPr>
            <a:r>
              <a:rPr lang="en-US" sz="2800" i="1" dirty="0">
                <a:ea typeface="+mn-lt"/>
                <a:cs typeface="+mn-lt"/>
              </a:rPr>
              <a:t>for field in </a:t>
            </a:r>
            <a:r>
              <a:rPr lang="en-US" sz="2800" i="1" dirty="0" err="1">
                <a:ea typeface="+mn-lt"/>
                <a:cs typeface="+mn-lt"/>
              </a:rPr>
              <a:t>tcp_fields</a:t>
            </a:r>
            <a:r>
              <a:rPr lang="en-US" sz="2800" i="1" dirty="0">
                <a:ea typeface="+mn-lt"/>
                <a:cs typeface="+mn-lt"/>
              </a:rPr>
              <a:t>:</a:t>
            </a:r>
          </a:p>
          <a:p>
            <a:pPr marL="0" indent="0" algn="just">
              <a:buFont typeface="Arial" charset="0"/>
              <a:buNone/>
            </a:pPr>
            <a:r>
              <a:rPr lang="en-US" sz="2800" i="1" dirty="0">
                <a:ea typeface="+mn-lt"/>
                <a:cs typeface="+mn-lt"/>
              </a:rPr>
              <a:t>     </a:t>
            </a:r>
            <a:r>
              <a:rPr lang="en-US" sz="2800" i="1" dirty="0" err="1">
                <a:ea typeface="+mn-lt"/>
                <a:cs typeface="+mn-lt"/>
              </a:rPr>
              <a:t>field_values.append</a:t>
            </a:r>
            <a:r>
              <a:rPr lang="en-US" sz="2800" i="1" dirty="0">
                <a:ea typeface="+mn-lt"/>
                <a:cs typeface="+mn-lt"/>
              </a:rPr>
              <a:t>(packet[</a:t>
            </a:r>
            <a:r>
              <a:rPr lang="en-US" sz="2800" i="1" dirty="0" err="1">
                <a:ea typeface="+mn-lt"/>
                <a:cs typeface="+mn-lt"/>
              </a:rPr>
              <a:t>layer_type</a:t>
            </a:r>
            <a:r>
              <a:rPr lang="en-US" sz="2800" i="1" dirty="0">
                <a:ea typeface="+mn-lt"/>
                <a:cs typeface="+mn-lt"/>
              </a:rPr>
              <a:t>].fields[field])</a:t>
            </a:r>
          </a:p>
        </p:txBody>
      </p:sp>
    </p:spTree>
    <p:extLst>
      <p:ext uri="{BB962C8B-B14F-4D97-AF65-F5344CB8AC3E}">
        <p14:creationId xmlns:p14="http://schemas.microsoft.com/office/powerpoint/2010/main" val="140275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F683-2473-A84E-960C-727FB12B185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TCP/UDP Header Output</a:t>
            </a:r>
            <a:endParaRPr lang="en-US" b="1">
              <a:solidFill>
                <a:srgbClr val="000000"/>
              </a:solidFill>
              <a:cs typeface="Calibri Light"/>
            </a:endParaRPr>
          </a:p>
        </p:txBody>
      </p:sp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8E04E619-926A-F049-8C8F-CE67FD03625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2281967"/>
            <a:ext cx="7886700" cy="29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5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A629-E235-764E-9501-F5B53079D98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Fetching ARP and ICMP Packet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3FA0-8A43-6640-BAE7-BDA734104379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7653036" cy="3263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arp_fields = [field.name for field in ARP().fields_desc]</a:t>
            </a:r>
          </a:p>
          <a:p>
            <a:pPr marL="0" indent="0">
              <a:buFont typeface="Arial" charset="0"/>
              <a:buNone/>
            </a:pPr>
            <a:endParaRPr lang="en-US" sz="2800"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icmp_fields = [field.name for field in ICMP().fields_desc]</a:t>
            </a:r>
          </a:p>
        </p:txBody>
      </p:sp>
    </p:spTree>
    <p:extLst>
      <p:ext uri="{BB962C8B-B14F-4D97-AF65-F5344CB8AC3E}">
        <p14:creationId xmlns:p14="http://schemas.microsoft.com/office/powerpoint/2010/main" val="540996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902E-1C0D-B64B-89E6-A0E0477C214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Fetching ARP Header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9395-3F1F-2544-9CAF-28C13BA8506C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From each ARP packets, the values of all parameters is fetched and store in data frame for further analysis.</a:t>
            </a:r>
          </a:p>
          <a:p>
            <a:r>
              <a:rPr lang="en-US" sz="2800">
                <a:ea typeface="+mn-lt"/>
                <a:cs typeface="+mn-lt"/>
              </a:rPr>
              <a:t>for packet in file_name[ARP]:</a:t>
            </a:r>
          </a:p>
          <a:p>
            <a:pPr marL="0" indent="0">
              <a:buFont typeface="Arial" charset="0"/>
              <a:buNone/>
            </a:pPr>
            <a:r>
              <a:rPr lang="en-US" sz="2800">
                <a:ea typeface="+mn-lt"/>
                <a:cs typeface="+mn-lt"/>
              </a:rPr>
              <a:t>    	field_values = []</a:t>
            </a:r>
          </a:p>
          <a:p>
            <a:pPr marL="0" indent="0">
              <a:buFont typeface="Arial" charset="0"/>
              <a:buNone/>
            </a:pPr>
            <a:r>
              <a:rPr lang="en-US" sz="2800">
                <a:ea typeface="+mn-lt"/>
                <a:cs typeface="+mn-lt"/>
              </a:rPr>
              <a:t>    	for field in arp_fields:</a:t>
            </a:r>
          </a:p>
          <a:p>
            <a:pPr marL="0" indent="0">
              <a:buFont typeface="Arial" charset="0"/>
              <a:buNone/>
            </a:pPr>
            <a:r>
              <a:rPr lang="en-US" sz="2800">
                <a:ea typeface="+mn-lt"/>
                <a:cs typeface="+mn-lt"/>
              </a:rPr>
              <a:t>       		 field_values.append(packet[ARP].fields[field])</a:t>
            </a:r>
          </a:p>
        </p:txBody>
      </p:sp>
    </p:spTree>
    <p:extLst>
      <p:ext uri="{BB962C8B-B14F-4D97-AF65-F5344CB8AC3E}">
        <p14:creationId xmlns:p14="http://schemas.microsoft.com/office/powerpoint/2010/main" val="1100813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B982-C4D9-2E44-ABAC-16940E2EA36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Display the ARP Data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CB895ADD-1428-4641-A67F-7A9382C0EBD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2260477"/>
            <a:ext cx="7886700" cy="185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41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9A38-C982-8749-AA5A-BAB7AC0064C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Fetching ICMP Header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47E8-1322-B144-8FAA-61AD7928744E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From each ICMP packets, the values of all parameters is fetched and store in data frame for further analysis.</a:t>
            </a:r>
          </a:p>
          <a:p>
            <a:r>
              <a:rPr lang="en-US" sz="2800">
                <a:ea typeface="+mn-lt"/>
                <a:cs typeface="+mn-lt"/>
              </a:rPr>
              <a:t>for packet in file_name[ICMP]:</a:t>
            </a:r>
          </a:p>
          <a:p>
            <a:pPr marL="0" indent="0">
              <a:buFont typeface="Arial" charset="0"/>
              <a:buNone/>
            </a:pPr>
            <a:r>
              <a:rPr lang="en-US" sz="2800">
                <a:ea typeface="+mn-lt"/>
                <a:cs typeface="+mn-lt"/>
              </a:rPr>
              <a:t>    	field_values = []</a:t>
            </a:r>
          </a:p>
          <a:p>
            <a:pPr marL="0" indent="0">
              <a:buFont typeface="Arial" charset="0"/>
              <a:buNone/>
            </a:pPr>
            <a:r>
              <a:rPr lang="en-US" sz="2800">
                <a:ea typeface="+mn-lt"/>
                <a:cs typeface="+mn-lt"/>
              </a:rPr>
              <a:t>   	 field_values.append(packet.type)</a:t>
            </a:r>
          </a:p>
          <a:p>
            <a:pPr marL="0" indent="0">
              <a:buFont typeface="Arial" charset="0"/>
              <a:buNone/>
            </a:pPr>
            <a:r>
              <a:rPr lang="en-US" sz="2800">
                <a:ea typeface="+mn-lt"/>
                <a:cs typeface="+mn-lt"/>
              </a:rPr>
              <a:t>   	 field_values.append(packet.code)</a:t>
            </a:r>
          </a:p>
          <a:p>
            <a:pPr marL="0" indent="0">
              <a:buFont typeface="Arial" charset="0"/>
              <a:buNone/>
            </a:pPr>
            <a:r>
              <a:rPr lang="en-US" sz="2800">
                <a:ea typeface="+mn-lt"/>
                <a:cs typeface="+mn-lt"/>
              </a:rPr>
              <a:t>    	field_values.append(packet.chksum)</a:t>
            </a:r>
          </a:p>
        </p:txBody>
      </p:sp>
    </p:spTree>
    <p:extLst>
      <p:ext uri="{BB962C8B-B14F-4D97-AF65-F5344CB8AC3E}">
        <p14:creationId xmlns:p14="http://schemas.microsoft.com/office/powerpoint/2010/main" val="403265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3A9A-CC10-8D4E-862D-1235DF1DB9A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Display the ARP Data</a:t>
            </a: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3DC94239-300D-984F-AB3E-E00CEE66FE2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2415609"/>
            <a:ext cx="7886700" cy="288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26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1E81-F13E-5B4E-B704-770B21D0AC7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 dirty="0">
                <a:solidFill>
                  <a:srgbClr val="00B0F0"/>
                </a:solidFill>
                <a:cs typeface="Calibri Light"/>
              </a:rPr>
              <a:t>Write the data in Excel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1838AEAB-93CE-E143-9C60-6D6241E199F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159" y="2281486"/>
            <a:ext cx="7886700" cy="143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22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1574-AE8D-EE47-9095-84EC464A3AA4}"/>
              </a:ext>
            </a:extLst>
          </p:cNvPr>
          <p:cNvSpPr txBox="1">
            <a:spLocks/>
          </p:cNvSpPr>
          <p:nvPr/>
        </p:nvSpPr>
        <p:spPr>
          <a:xfrm>
            <a:off x="628650" y="3429000"/>
            <a:ext cx="7886700" cy="125117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b="1">
                <a:solidFill>
                  <a:srgbClr val="00B0F0"/>
                </a:solidFill>
                <a:cs typeface="Calibri Light"/>
              </a:rPr>
              <a:t>Visualization and Summarization of Data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8229529-FC32-6548-A9BB-76D90A8589A7}"/>
              </a:ext>
            </a:extLst>
          </p:cNvPr>
          <p:cNvSpPr txBox="1">
            <a:spLocks/>
          </p:cNvSpPr>
          <p:nvPr/>
        </p:nvSpPr>
        <p:spPr>
          <a:xfrm>
            <a:off x="776288" y="1862139"/>
            <a:ext cx="7886700" cy="125117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800" b="1">
                <a:solidFill>
                  <a:srgbClr val="00B0F0"/>
                </a:solidFill>
                <a:cs typeface="Calibri Light"/>
              </a:rPr>
              <a:t>Result Analysis</a:t>
            </a:r>
          </a:p>
        </p:txBody>
      </p:sp>
    </p:spTree>
    <p:extLst>
      <p:ext uri="{BB962C8B-B14F-4D97-AF65-F5344CB8AC3E}">
        <p14:creationId xmlns:p14="http://schemas.microsoft.com/office/powerpoint/2010/main" val="764560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6FC1-3B5E-374B-9298-B84660D495AE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Number Of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90BE-F04E-E941-B70A-4B93680FCAA6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3544105" cy="3263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The graph shows the number of packets each protocol has in the network.</a:t>
            </a:r>
          </a:p>
        </p:txBody>
      </p:sp>
      <p:pic>
        <p:nvPicPr>
          <p:cNvPr id="4" name="Picture 3" descr="1.png">
            <a:extLst>
              <a:ext uri="{FF2B5EF4-FFF2-40B4-BE49-F238E27FC236}">
                <a16:creationId xmlns:a16="http://schemas.microsoft.com/office/drawing/2014/main" id="{54E6DB28-0FB8-BB40-9BDD-12B5644749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5294" y="2125266"/>
            <a:ext cx="4260056" cy="33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21FD1-1709-4B11-92CA-A6EE2C796E07}"/>
              </a:ext>
            </a:extLst>
          </p:cNvPr>
          <p:cNvSpPr/>
          <p:nvPr/>
        </p:nvSpPr>
        <p:spPr>
          <a:xfrm>
            <a:off x="180654" y="1452414"/>
            <a:ext cx="7042080" cy="609397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i="1" dirty="0">
                <a:solidFill>
                  <a:srgbClr val="C00000"/>
                </a:solidFill>
                <a:latin typeface="Calibri"/>
                <a:cs typeface="Calibri"/>
              </a:rPr>
              <a:t>Introduction</a:t>
            </a:r>
            <a:endParaRPr lang="en-US"/>
          </a:p>
          <a:p>
            <a:pPr marL="457200" indent="-457200" algn="just">
              <a:buAutoNum type="arabicPeriod"/>
            </a:pPr>
            <a:r>
              <a:rPr lang="en-US" sz="2400" b="1" i="1" dirty="0">
                <a:solidFill>
                  <a:srgbClr val="C00000"/>
                </a:solidFill>
              </a:rPr>
              <a:t>Implementation</a:t>
            </a:r>
            <a:endParaRPr lang="en-US" sz="2400" b="1" i="1" dirty="0">
              <a:solidFill>
                <a:srgbClr val="C00000"/>
              </a:solidFill>
              <a:cs typeface="Calibri" pitchFamily="34" charset="0"/>
            </a:endParaRPr>
          </a:p>
          <a:p>
            <a:pPr marL="914400" lvl="1" indent="-457200" algn="just">
              <a:buAutoNum type="romanLcPeriod"/>
            </a:pPr>
            <a:r>
              <a:rPr lang="en-US" sz="2400" b="1" i="1" dirty="0">
                <a:solidFill>
                  <a:srgbClr val="C00000"/>
                </a:solidFill>
                <a:latin typeface="Calibri"/>
                <a:cs typeface="Calibri"/>
              </a:rPr>
              <a:t>Reading of PCAP File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914400" lvl="1" indent="-457200" algn="just">
              <a:buAutoNum type="romanLcPeriod"/>
            </a:pPr>
            <a:r>
              <a:rPr lang="en-US" sz="2400" b="1" dirty="0">
                <a:solidFill>
                  <a:srgbClr val="C00000"/>
                </a:solidFill>
                <a:latin typeface="Calibri"/>
                <a:cs typeface="Calibri"/>
              </a:rPr>
              <a:t>Extracting Layer Specific Fields</a:t>
            </a:r>
            <a:endParaRPr lang="en-US" sz="24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914400" lvl="1" indent="-457200" algn="just">
              <a:buAutoNum type="romanLcPeriod"/>
            </a:pPr>
            <a:r>
              <a:rPr lang="en-US" sz="2400" b="1" dirty="0">
                <a:solidFill>
                  <a:srgbClr val="C00000"/>
                </a:solidFill>
                <a:latin typeface="Calibri"/>
                <a:cs typeface="Calibri"/>
              </a:rPr>
              <a:t>Display Header Fields as per User Request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914400" lvl="1" indent="-457200" algn="just">
              <a:buAutoNum type="romanLcPeriod"/>
            </a:pPr>
            <a:r>
              <a:rPr lang="en-US" sz="2400" b="1" dirty="0">
                <a:solidFill>
                  <a:srgbClr val="C00000"/>
                </a:solidFill>
                <a:latin typeface="Calibri"/>
                <a:cs typeface="Calibri"/>
              </a:rPr>
              <a:t>Fetching IP, TCP &amp; UDP Fields</a:t>
            </a:r>
            <a:endParaRPr lang="en-US" sz="24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914400" lvl="1" indent="-457200" algn="just">
              <a:buAutoNum type="romanLcPeriod"/>
            </a:pPr>
            <a:r>
              <a:rPr lang="en-US" sz="2400" b="1" dirty="0">
                <a:solidFill>
                  <a:srgbClr val="C00000"/>
                </a:solidFill>
                <a:latin typeface="Calibri"/>
                <a:cs typeface="Calibri"/>
              </a:rPr>
              <a:t>Fetching ARP and ICMP Packet Fields</a:t>
            </a:r>
            <a:endParaRPr lang="en-US" sz="24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400" b="1" i="1" dirty="0">
                <a:solidFill>
                  <a:srgbClr val="C00000"/>
                </a:solidFill>
              </a:rPr>
              <a:t>Result Analysis</a:t>
            </a:r>
            <a:endParaRPr lang="en-US" sz="2400" b="1" i="1" dirty="0">
              <a:solidFill>
                <a:srgbClr val="C00000"/>
              </a:solidFill>
              <a:cs typeface="Calibri" pitchFamily="34" charset="0"/>
            </a:endParaRPr>
          </a:p>
          <a:p>
            <a:pPr marL="914400" lvl="1" indent="-457200" algn="just">
              <a:buAutoNum type="romanLcPeriod"/>
            </a:pPr>
            <a:r>
              <a:rPr lang="en-US" sz="2400" b="1" i="1" dirty="0">
                <a:solidFill>
                  <a:srgbClr val="C00000"/>
                </a:solidFill>
              </a:rPr>
              <a:t>Visualization and Summarization of Data</a:t>
            </a:r>
            <a:endParaRPr lang="en-US" sz="2400" b="1" i="1" dirty="0">
              <a:solidFill>
                <a:srgbClr val="C00000"/>
              </a:solidFill>
              <a:cs typeface="Calibri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400" b="1" i="1" dirty="0">
                <a:solidFill>
                  <a:srgbClr val="C00000"/>
                </a:solidFill>
              </a:rPr>
              <a:t>Conclusion</a:t>
            </a:r>
            <a:endParaRPr lang="en-US" sz="2400" b="1" i="1" dirty="0">
              <a:solidFill>
                <a:srgbClr val="C00000"/>
              </a:solidFill>
              <a:cs typeface="Calibri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400" b="1" i="1" dirty="0">
                <a:solidFill>
                  <a:srgbClr val="C00000"/>
                </a:solidFill>
              </a:rPr>
              <a:t>References</a:t>
            </a:r>
            <a:endParaRPr lang="en-US" sz="2400" b="1" i="1" dirty="0">
              <a:solidFill>
                <a:srgbClr val="C00000"/>
              </a:solidFill>
              <a:cs typeface="Calibri" pitchFamily="34" charset="0"/>
            </a:endParaRPr>
          </a:p>
          <a:p>
            <a:pPr algn="just"/>
            <a:endParaRPr lang="en-US" b="1"/>
          </a:p>
          <a:p>
            <a:pPr algn="just"/>
            <a:endParaRPr lang="en-US" b="1"/>
          </a:p>
          <a:p>
            <a:pPr algn="just"/>
            <a:endParaRPr lang="en-US" b="1"/>
          </a:p>
          <a:p>
            <a:pPr algn="just"/>
            <a:endParaRPr lang="en-US" b="1"/>
          </a:p>
          <a:p>
            <a:pPr algn="just"/>
            <a:r>
              <a:rPr lang="en-US" b="1" dirty="0">
                <a:latin typeface="Calibri"/>
                <a:cs typeface="Calibri"/>
              </a:rPr>
              <a:t>  </a:t>
            </a:r>
          </a:p>
          <a:p>
            <a:pPr algn="just"/>
            <a:r>
              <a:rPr lang="en-US" b="1" dirty="0">
                <a:latin typeface="Calibri"/>
                <a:cs typeface="Calibri"/>
              </a:rPr>
              <a:t>  </a:t>
            </a:r>
            <a:endParaRPr lang="en-US" b="1" dirty="0">
              <a:cs typeface="Calibri"/>
            </a:endParaRPr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6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4EF6-1186-CF42-A429-D3F9B625E0B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Unique Ethernet Destination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7F55-A65B-5041-AAF0-C4BD6F126ED5}"/>
              </a:ext>
            </a:extLst>
          </p:cNvPr>
          <p:cNvSpPr txBox="1">
            <a:spLocks/>
          </p:cNvSpPr>
          <p:nvPr/>
        </p:nvSpPr>
        <p:spPr>
          <a:xfrm>
            <a:off x="628650" y="1417638"/>
            <a:ext cx="4063093" cy="466747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The pie chart shows the percentage of packets reaching the same destination Ethernet address. For example, 31.5% of packets (shown in blue) are having same destination Ethernet address.</a:t>
            </a:r>
          </a:p>
          <a:p>
            <a:endParaRPr lang="en-US"/>
          </a:p>
        </p:txBody>
      </p:sp>
      <p:pic>
        <p:nvPicPr>
          <p:cNvPr id="4" name="Picture 3" descr="2.png">
            <a:extLst>
              <a:ext uri="{FF2B5EF4-FFF2-40B4-BE49-F238E27FC236}">
                <a16:creationId xmlns:a16="http://schemas.microsoft.com/office/drawing/2014/main" id="{607B5DA8-5F1C-EB46-9E6D-29896ED4710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1" y="2051843"/>
            <a:ext cx="3747611" cy="384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43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7ABA-F0C5-C148-A24D-7A0664B0207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Ethernet type (decimal)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9C92-1B3A-4B40-B076-056A249DB079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3688992" cy="3263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This graph shows that all our packets are generated Ethernet network.</a:t>
            </a:r>
          </a:p>
          <a:p>
            <a:pPr marL="0" indent="0">
              <a:buFont typeface="Arial" charset="0"/>
              <a:buNone/>
            </a:pPr>
            <a:endParaRPr lang="en-US"/>
          </a:p>
        </p:txBody>
      </p:sp>
      <p:pic>
        <p:nvPicPr>
          <p:cNvPr id="4" name="Picture 3" descr="3.png">
            <a:extLst>
              <a:ext uri="{FF2B5EF4-FFF2-40B4-BE49-F238E27FC236}">
                <a16:creationId xmlns:a16="http://schemas.microsoft.com/office/drawing/2014/main" id="{E8B9AB04-BEB9-AE42-AEA6-7353A5047D0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7267" y="1931551"/>
            <a:ext cx="3708083" cy="38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32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8579-5A01-3C43-A4BE-1A2F040BCBF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Internet Header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76B3-A379-F24A-B3FA-57488ED4C8C6}"/>
              </a:ext>
            </a:extLst>
          </p:cNvPr>
          <p:cNvSpPr txBox="1">
            <a:spLocks/>
          </p:cNvSpPr>
          <p:nvPr/>
        </p:nvSpPr>
        <p:spPr>
          <a:xfrm>
            <a:off x="628651" y="2226469"/>
            <a:ext cx="3872516" cy="3263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The pier char shows that all our packets are using IP protocol with header length 5.</a:t>
            </a:r>
          </a:p>
          <a:p>
            <a:pPr marL="0" indent="0">
              <a:buFont typeface="Arial" charset="0"/>
              <a:buNone/>
            </a:pPr>
            <a:endParaRPr lang="en-US"/>
          </a:p>
        </p:txBody>
      </p:sp>
      <p:pic>
        <p:nvPicPr>
          <p:cNvPr id="4" name="Picture 3" descr="4.png">
            <a:extLst>
              <a:ext uri="{FF2B5EF4-FFF2-40B4-BE49-F238E27FC236}">
                <a16:creationId xmlns:a16="http://schemas.microsoft.com/office/drawing/2014/main" id="{09CCE670-F3FE-0B4F-8546-F08327F78C2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1557" y="1804488"/>
            <a:ext cx="3683794" cy="382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01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69B-B545-EE4E-B85F-34C1EEB283D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Time To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2EF1-7C0D-254D-B682-7ADD2B7AA2E5}"/>
              </a:ext>
            </a:extLst>
          </p:cNvPr>
          <p:cNvSpPr txBox="1">
            <a:spLocks/>
          </p:cNvSpPr>
          <p:nvPr/>
        </p:nvSpPr>
        <p:spPr>
          <a:xfrm>
            <a:off x="628651" y="2226469"/>
            <a:ext cx="3978767" cy="3263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This graph shows the Time to live value for packets. e.g.  92.6% of the packets have TTL value 128</a:t>
            </a:r>
            <a:r>
              <a:rPr lang="en-US"/>
              <a:t>.</a:t>
            </a:r>
          </a:p>
          <a:p>
            <a:endParaRPr lang="en-US"/>
          </a:p>
        </p:txBody>
      </p:sp>
      <p:pic>
        <p:nvPicPr>
          <p:cNvPr id="4" name="Picture 3" descr="5.png">
            <a:extLst>
              <a:ext uri="{FF2B5EF4-FFF2-40B4-BE49-F238E27FC236}">
                <a16:creationId xmlns:a16="http://schemas.microsoft.com/office/drawing/2014/main" id="{8B9C174D-76F1-9E4E-B021-6A3CFBB1F38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3912" y="1551968"/>
            <a:ext cx="3891439" cy="404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71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CA77-FE30-4549-8594-BC650E7720E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Source IP’s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0769-E93D-7344-9EAD-A97EE93FBC1F}"/>
              </a:ext>
            </a:extLst>
          </p:cNvPr>
          <p:cNvSpPr txBox="1">
            <a:spLocks/>
          </p:cNvSpPr>
          <p:nvPr/>
        </p:nvSpPr>
        <p:spPr>
          <a:xfrm>
            <a:off x="628651" y="1368027"/>
            <a:ext cx="3457172" cy="412194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The graph represent the packets coming from a particular source IP address.</a:t>
            </a:r>
          </a:p>
          <a:p>
            <a:r>
              <a:rPr lang="en-US" sz="2800">
                <a:ea typeface="+mn-lt"/>
                <a:cs typeface="+mn-lt"/>
              </a:rPr>
              <a:t>31.5% of the packets are coming from IP address 192.168.0.30.</a:t>
            </a:r>
          </a:p>
          <a:p>
            <a:endParaRPr lang="en-US"/>
          </a:p>
        </p:txBody>
      </p:sp>
      <p:pic>
        <p:nvPicPr>
          <p:cNvPr id="4" name="Picture 3" descr="6.png">
            <a:extLst>
              <a:ext uri="{FF2B5EF4-FFF2-40B4-BE49-F238E27FC236}">
                <a16:creationId xmlns:a16="http://schemas.microsoft.com/office/drawing/2014/main" id="{1FC5C931-69C2-2146-8EFA-750DE658D4F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8209" y="1351837"/>
            <a:ext cx="4497142" cy="413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7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188A-54CD-6A41-B589-648EE5F7404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Destination IP’s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32A7B-E3D1-7A4D-A893-A5CC2D756CA5}"/>
              </a:ext>
            </a:extLst>
          </p:cNvPr>
          <p:cNvSpPr txBox="1">
            <a:spLocks/>
          </p:cNvSpPr>
          <p:nvPr/>
        </p:nvSpPr>
        <p:spPr>
          <a:xfrm>
            <a:off x="628650" y="1604440"/>
            <a:ext cx="3853198" cy="388553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This graph shows the packets going to a particular destination IP address. </a:t>
            </a:r>
          </a:p>
          <a:p>
            <a:r>
              <a:rPr lang="en-US" sz="2800">
                <a:ea typeface="+mn-lt"/>
                <a:cs typeface="+mn-lt"/>
              </a:rPr>
              <a:t>21.4% of packets are going to IP address 192.168.1.255.</a:t>
            </a:r>
          </a:p>
          <a:p>
            <a:endParaRPr lang="en-US"/>
          </a:p>
        </p:txBody>
      </p:sp>
      <p:pic>
        <p:nvPicPr>
          <p:cNvPr id="4" name="Picture 3" descr="7.png">
            <a:extLst>
              <a:ext uri="{FF2B5EF4-FFF2-40B4-BE49-F238E27FC236}">
                <a16:creationId xmlns:a16="http://schemas.microsoft.com/office/drawing/2014/main" id="{7C886217-337C-DD47-9E41-2907F80FB40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9688" y="1745893"/>
            <a:ext cx="4255663" cy="38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34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BB9F-0218-754B-8025-8F2FB8A9037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Ethernet Address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4231-F3A7-7E4F-A190-27BB88315A04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3785584" cy="3263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This graph depicts the number of requests coming from a particular IP address.</a:t>
            </a:r>
          </a:p>
          <a:p>
            <a:endParaRPr lang="en-US"/>
          </a:p>
        </p:txBody>
      </p:sp>
      <p:pic>
        <p:nvPicPr>
          <p:cNvPr id="4" name="Picture 3" descr="10.png">
            <a:extLst>
              <a:ext uri="{FF2B5EF4-FFF2-40B4-BE49-F238E27FC236}">
                <a16:creationId xmlns:a16="http://schemas.microsoft.com/office/drawing/2014/main" id="{CD4B024E-EA43-CF4B-B945-7896AC38E36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1" y="2676883"/>
            <a:ext cx="3600926" cy="23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11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66E7-0294-4246-9DA3-A18A9FDE01F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Socket Connections Of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A4F42-5872-AC46-B1EA-56387C2EDB5A}"/>
              </a:ext>
            </a:extLst>
          </p:cNvPr>
          <p:cNvSpPr txBox="1">
            <a:spLocks/>
          </p:cNvSpPr>
          <p:nvPr/>
        </p:nvSpPr>
        <p:spPr>
          <a:xfrm>
            <a:off x="628651" y="2226469"/>
            <a:ext cx="394013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Total Connection 1549 as analyzed.</a:t>
            </a:r>
          </a:p>
          <a:p>
            <a:r>
              <a:rPr lang="en-US" sz="2800">
                <a:ea typeface="+mn-lt"/>
                <a:cs typeface="+mn-lt"/>
              </a:rPr>
              <a:t>Each connection has a number of packets transfer ranging from 1 to 4806. </a:t>
            </a:r>
          </a:p>
          <a:p>
            <a:endParaRPr lang="en-US"/>
          </a:p>
        </p:txBody>
      </p:sp>
      <p:pic>
        <p:nvPicPr>
          <p:cNvPr id="4" name="Picture 3" descr="11.png">
            <a:extLst>
              <a:ext uri="{FF2B5EF4-FFF2-40B4-BE49-F238E27FC236}">
                <a16:creationId xmlns:a16="http://schemas.microsoft.com/office/drawing/2014/main" id="{A1C8DA51-47BA-B745-8E73-911CEC38FD1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4690" y="1927421"/>
            <a:ext cx="3925336" cy="365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07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4F1CE0-A4BE-4BC2-90AE-F60D8CE994E1}"/>
              </a:ext>
            </a:extLst>
          </p:cNvPr>
          <p:cNvSpPr/>
          <p:nvPr/>
        </p:nvSpPr>
        <p:spPr>
          <a:xfrm>
            <a:off x="258532" y="222838"/>
            <a:ext cx="2040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B0F0"/>
                </a:solidFill>
                <a:latin typeface="+mj-lt"/>
                <a:ea typeface="+mj-ea"/>
                <a:cs typeface="Calibri Light"/>
              </a:rPr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AB4378-E5BC-BD40-9FDA-4F10008299AD}"/>
              </a:ext>
            </a:extLst>
          </p:cNvPr>
          <p:cNvSpPr/>
          <p:nvPr/>
        </p:nvSpPr>
        <p:spPr>
          <a:xfrm>
            <a:off x="609599" y="1099457"/>
            <a:ext cx="8055429" cy="4584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lt"/>
                <a:cs typeface="+mn-lt"/>
              </a:rPr>
              <a:t>We have analyzed a given PCAP file having different network packets captured in C array format. 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lt"/>
                <a:cs typeface="+mn-lt"/>
              </a:rPr>
              <a:t>To read the content of these packets, we have used the </a:t>
            </a:r>
            <a:r>
              <a:rPr lang="en-US" sz="2000" err="1">
                <a:latin typeface="+mn-lt"/>
                <a:ea typeface="+mn-lt"/>
                <a:cs typeface="+mn-lt"/>
              </a:rPr>
              <a:t>scpay</a:t>
            </a:r>
            <a:r>
              <a:rPr lang="en-US" sz="2000">
                <a:latin typeface="+mn-lt"/>
                <a:ea typeface="+mn-lt"/>
                <a:cs typeface="+mn-lt"/>
              </a:rPr>
              <a:t> package in python language. 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lt"/>
                <a:cs typeface="+mn-lt"/>
              </a:rPr>
              <a:t>The packets are analyzed to determine all the fields like source address, destination address, source port number, destination port number, and protocols used in a different layer (such as IPv4 protocol, TCP protocol). 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lt"/>
                <a:cs typeface="+mn-lt"/>
              </a:rPr>
              <a:t>Finally, all this information is displayed using various graphs and pie charts to summarize the network packets.</a:t>
            </a:r>
            <a:endParaRPr lang="en-IN" sz="2000">
              <a:latin typeface="+mn-l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3706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7C50-FB87-274C-8733-0F747C43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cs typeface="Calibri Ligh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A4BB4-89D9-0D4E-A47A-8C93A4D2A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hlinkClick r:id="rId2"/>
              </a:rPr>
              <a:t>https://www.thousandeyes.com/learning/glossary/packet-capture</a:t>
            </a:r>
            <a:endParaRPr lang="en-IN"/>
          </a:p>
          <a:p>
            <a:pPr marL="457200" indent="-457200">
              <a:buFont typeface="+mj-lt"/>
              <a:buAutoNum type="arabicPeriod"/>
            </a:pPr>
            <a:r>
              <a:rPr lang="en-US">
                <a:hlinkClick r:id="rId3"/>
              </a:rPr>
              <a:t>http://www.exa.unicen.edu.ar/catedras/comdat1/material/TP1-Ejercicio5-ingles</a:t>
            </a:r>
            <a:r>
              <a:rPr lang="en-US"/>
              <a:t>.</a:t>
            </a:r>
            <a:endParaRPr lang="en-IN"/>
          </a:p>
          <a:p>
            <a:pPr marL="457200" indent="-457200">
              <a:buFont typeface="+mj-lt"/>
              <a:buAutoNum type="arabicPeriod"/>
            </a:pPr>
            <a:r>
              <a:rPr lang="en-US" err="1"/>
              <a:t>Veteikis</a:t>
            </a:r>
            <a:r>
              <a:rPr lang="en-US"/>
              <a:t>, M. and Moriarty, M., </a:t>
            </a:r>
            <a:r>
              <a:rPr lang="en-US" err="1"/>
              <a:t>BreakingPoint</a:t>
            </a:r>
            <a:r>
              <a:rPr lang="en-US"/>
              <a:t> Systems Inc, 2013. </a:t>
            </a:r>
            <a:r>
              <a:rPr lang="en-US" i="1"/>
              <a:t>Packet capture for error tracking</a:t>
            </a:r>
            <a:r>
              <a:rPr lang="en-US"/>
              <a:t>. U.S. Patent Application 13/529,970.</a:t>
            </a:r>
            <a:endParaRPr lang="en-IN"/>
          </a:p>
          <a:p>
            <a:pPr marL="457200" indent="-457200">
              <a:buFont typeface="+mj-lt"/>
              <a:buAutoNum type="arabicPeriod"/>
            </a:pPr>
            <a:r>
              <a:rPr lang="en-US" err="1"/>
              <a:t>McCanne</a:t>
            </a:r>
            <a:r>
              <a:rPr lang="en-US"/>
              <a:t>, S. and Jacobson, V., 1993, January. The BSD Packet Filter: A New Architecture for User-level Packet Capture. In </a:t>
            </a:r>
            <a:r>
              <a:rPr lang="en-US" i="1"/>
              <a:t>USENIX winter</a:t>
            </a:r>
            <a:r>
              <a:rPr lang="en-US"/>
              <a:t> (Vol. 46).</a:t>
            </a:r>
            <a:endParaRPr lang="en-IN"/>
          </a:p>
          <a:p>
            <a:pPr marL="457200" indent="-457200">
              <a:buFont typeface="+mj-lt"/>
              <a:buAutoNum type="arabicPeriod"/>
            </a:pPr>
            <a:r>
              <a:rPr lang="en-US"/>
              <a:t>Deri, L., 2004, September. Improving passive packet capture: Beyond device polling. In </a:t>
            </a:r>
            <a:r>
              <a:rPr lang="en-US" i="1"/>
              <a:t>Proceedings of SANE</a:t>
            </a:r>
            <a:r>
              <a:rPr lang="en-US"/>
              <a:t> (Vol. 2004, pp. 85-93).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78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0654" y="202990"/>
            <a:ext cx="7042080" cy="5545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654" y="1332499"/>
            <a:ext cx="8552873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B050"/>
                </a:solidFill>
              </a:rPr>
              <a:t>Packet capture:</a:t>
            </a:r>
            <a:endParaRPr lang="en-IN" sz="2000" b="1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latin typeface="+mn-lt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>
                <a:latin typeface="+mn-lt"/>
                <a:ea typeface="Calibri" panose="020F0502020204030204" pitchFamily="34" charset="0"/>
              </a:rPr>
              <a:t>Packet capture is a networking term for intercepting a data packet that is crossing a specific data network.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>
              <a:latin typeface="+mn-lt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>
                <a:latin typeface="+mn-lt"/>
              </a:rPr>
              <a:t>Once a data packet is capturing in real-time, it is stored for a period of time so that it can be analyzed, and then either be downloaded, achieved or discarded.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r>
              <a:rPr lang="en-US" sz="2000" b="1">
                <a:solidFill>
                  <a:srgbClr val="00B050"/>
                </a:solidFill>
              </a:rPr>
              <a:t>Full packet capture:</a:t>
            </a:r>
          </a:p>
          <a:p>
            <a:endParaRPr lang="en-US" sz="2000" b="1">
              <a:solidFill>
                <a:srgbClr val="00B05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Entire packets or specific portions of a packet can be captured.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A full packet includes two things i.e. a payload and a header.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The payload is the actual contents of the packet, while the header contains metadata, including the packet’s source and destination address.</a:t>
            </a:r>
            <a:endParaRPr lang="en-IN" b="1"/>
          </a:p>
          <a:p>
            <a:endParaRPr lang="en-IN" sz="2000">
              <a:solidFill>
                <a:srgbClr val="00B050"/>
              </a:solidFill>
            </a:endParaRPr>
          </a:p>
          <a:p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669537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CF79-F999-634D-96A9-FEC3A41A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963" y="1575229"/>
            <a:ext cx="8672946" cy="4160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000" b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Packet capture analysis:</a:t>
            </a:r>
            <a:endParaRPr lang="en-IN" sz="2000">
              <a:solidFill>
                <a:srgbClr val="00B05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Analysis of packet capture data typically requires significant technical skills, and often is performed with tools such as Wireshark.</a:t>
            </a:r>
            <a:endParaRPr lang="en-IN" b="1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000" b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Wireshark:</a:t>
            </a:r>
            <a:endParaRPr lang="en-IN" sz="2000" b="1">
              <a:solidFill>
                <a:srgbClr val="00B05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Wireshark is a free and open source packet analyzer. It is used for network troubleshooting, analysis, software and communication protocol development, and education.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>
                <a:latin typeface="+mn-lt"/>
              </a:rPr>
              <a:t>In other words, Wireshark is a packet sniffer and analysis tool. It captures network traffic on the local network and stores that data for offline analysis. </a:t>
            </a:r>
            <a:endParaRPr lang="en-IN" b="1"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11F82E-3F6C-E44F-97EB-972B715EF09E}"/>
              </a:ext>
            </a:extLst>
          </p:cNvPr>
          <p:cNvSpPr txBox="1">
            <a:spLocks/>
          </p:cNvSpPr>
          <p:nvPr/>
        </p:nvSpPr>
        <p:spPr>
          <a:xfrm>
            <a:off x="180654" y="202990"/>
            <a:ext cx="7042080" cy="5545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8812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0654" y="202990"/>
            <a:ext cx="7042080" cy="5545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</a:rPr>
              <a:t>TCP and UDP</a:t>
            </a:r>
          </a:p>
        </p:txBody>
      </p:sp>
      <p:sp>
        <p:nvSpPr>
          <p:cNvPr id="3" name="Content Placeholder 10"/>
          <p:cNvSpPr txBox="1">
            <a:spLocks/>
          </p:cNvSpPr>
          <p:nvPr/>
        </p:nvSpPr>
        <p:spPr>
          <a:xfrm>
            <a:off x="420254" y="1034473"/>
            <a:ext cx="8229600" cy="50928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  <a:cs typeface="Times New Roman" pitchFamily="18" charset="0"/>
              </a:rPr>
              <a:t>TCP Header Format:</a:t>
            </a: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  <a:cs typeface="Times New Roman" pitchFamily="18" charset="0"/>
              </a:rPr>
              <a:t>UDP Header Format:</a:t>
            </a: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TCP-Header-Form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4545" y="1332345"/>
            <a:ext cx="6622473" cy="3315855"/>
          </a:xfrm>
          <a:prstGeom prst="rect">
            <a:avLst/>
          </a:prstGeom>
        </p:spPr>
      </p:pic>
      <p:pic>
        <p:nvPicPr>
          <p:cNvPr id="5" name="Picture 4" descr="UD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7491" y="5026891"/>
            <a:ext cx="4308763" cy="153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2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84E5AE-CFBB-4C9C-A81F-7460BA61F787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1570" y="1143000"/>
            <a:ext cx="5073544" cy="52904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0654" y="209721"/>
            <a:ext cx="7042080" cy="5545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</a:rPr>
              <a:t>IP and ICMP 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  <a:cs typeface="Times New Roman" pitchFamily="18" charset="0"/>
              </a:rPr>
              <a:t>IP Packet Header:</a:t>
            </a: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  <a:cs typeface="Times New Roman" pitchFamily="18" charset="0"/>
              </a:rPr>
              <a:t>ICMP Packet Header:</a:t>
            </a:r>
          </a:p>
        </p:txBody>
      </p:sp>
      <p:pic>
        <p:nvPicPr>
          <p:cNvPr id="4" name="Picture 3" descr="IPv4-Header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1855" y="1438564"/>
            <a:ext cx="6345381" cy="3299692"/>
          </a:xfrm>
          <a:prstGeom prst="rect">
            <a:avLst/>
          </a:prstGeom>
        </p:spPr>
      </p:pic>
      <p:pic>
        <p:nvPicPr>
          <p:cNvPr id="5" name="Picture 4" descr="ICM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63090" y="5116948"/>
            <a:ext cx="4802909" cy="160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6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0654" y="209721"/>
            <a:ext cx="7042080" cy="5545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</a:rPr>
              <a:t>ARP 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  <a:cs typeface="Times New Roman" pitchFamily="18" charset="0"/>
              </a:rPr>
              <a:t>ARP Header Format:</a:t>
            </a: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rp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982" y="1754910"/>
            <a:ext cx="7148945" cy="38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05756"/>
      </p:ext>
    </p:extLst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9849BFC7E7814898E876442BDE8507" ma:contentTypeVersion="8" ma:contentTypeDescription="Create a new document." ma:contentTypeScope="" ma:versionID="7401e7a05cb68666d182ba6a8996b38b">
  <xsd:schema xmlns:xsd="http://www.w3.org/2001/XMLSchema" xmlns:xs="http://www.w3.org/2001/XMLSchema" xmlns:p="http://schemas.microsoft.com/office/2006/metadata/properties" xmlns:ns2="c29a998e-f34c-4389-a492-f53d4fac65b9" targetNamespace="http://schemas.microsoft.com/office/2006/metadata/properties" ma:root="true" ma:fieldsID="4f3d2405cee045f4071133c0970b7689" ns2:_="">
    <xsd:import namespace="c29a998e-f34c-4389-a492-f53d4fac6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a998e-f34c-4389-a492-f53d4fac6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EEBB49-67A7-4A3F-A94A-3EA0BDC0F5A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E0A9AFB-DBAD-478D-82EA-39C702E408A8}">
  <ds:schemaRefs>
    <ds:schemaRef ds:uri="c29a998e-f34c-4389-a492-f53d4fac65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62148E0-FB25-4E98-A0C1-D9404460CD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1</TotalTime>
  <Words>1538</Words>
  <Application>Microsoft Macintosh PowerPoint</Application>
  <PresentationFormat>On-screen Show (4:3)</PresentationFormat>
  <Paragraphs>201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Franklin Gothic Demi</vt:lpstr>
      <vt:lpstr>Times New Roman</vt:lpstr>
      <vt:lpstr>IITR_PPT_Template</vt:lpstr>
      <vt:lpstr>Implementation of PCAP Reader</vt:lpstr>
      <vt:lpstr>Contribution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Microsoft Office User</cp:lastModifiedBy>
  <cp:revision>100</cp:revision>
  <dcterms:created xsi:type="dcterms:W3CDTF">2015-07-18T13:17:54Z</dcterms:created>
  <dcterms:modified xsi:type="dcterms:W3CDTF">2020-11-19T02:16:04Z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0x0101000E9849BFC7E7814898E876442BDE8507</vt:lpwstr>
  </property>
</Properties>
</file>