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charts/chart1.xml" ContentType="application/vnd.openxmlformats-officedocument.drawingml.chart+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bar"/>
        <c:grouping val="clustered"/>
        <c:varyColors val="0"/>
        <c:ser>
          <c:idx val="0"/>
          <c:order val="0"/>
          <c:tx>
            <c:strRef>
              <c:f>Sheet1!$B$1</c:f>
              <c:strCache>
                <c:ptCount val="1"/>
                <c:pt idx="0">
                  <c:v>Percentage Improvement</c:v>
                </c:pt>
              </c:strCache>
            </c:strRef>
          </c:tx>
          <c:spPr>
            <a:solidFill>
              <a:srgbClr val="40695B"/>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Sheet1!$A$2:$A$6</c:f>
              <c:multiLvlStrCache>
                <c:ptCount val="5"/>
                <c:lvl>
                  <c:pt idx="0">
                    <c:v>Code Generation Speed</c:v>
                  </c:pt>
                  <c:pt idx="1">
                    <c:v>Bug Detection Rate</c:v>
                  </c:pt>
                  <c:pt idx="2">
                    <c:v>Documentation Time</c:v>
                  </c:pt>
                  <c:pt idx="3">
                    <c:v>Onboarding Time</c:v>
                  </c:pt>
                  <c:pt idx="4">
                    <c:v>Test Coverage</c:v>
                  </c:pt>
                </c:lvl>
              </c:multiLvlStrCache>
            </c:multiLvlStrRef>
          </c:cat>
          <c:val>
            <c:numRef>
              <c:f>Sheet1!$B$2:$B$6</c:f>
              <c:numCache>
                <c:formatCode>General</c:formatCode>
                <c:ptCount val="5"/>
                <c:pt idx="0">
                  <c:v>50</c:v>
                </c:pt>
                <c:pt idx="1">
                  <c:v>30</c:v>
                </c:pt>
                <c:pt idx="2">
                  <c:v>-50</c:v>
                </c:pt>
                <c:pt idx="3">
                  <c:v>-35</c:v>
                </c:pt>
                <c:pt idx="4">
                  <c:v>40</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l"/>
        <c:numFmt formatCode="General" sourceLinked="1"/>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max val="60"/>
          <c:min val="-60"/>
        </c:scaling>
        <c:delete val="0"/>
        <c:axPos val="b"/>
        <c:majorGridlines>
          <c:spPr>
            <a:ln w="12700" cap="flat">
              <a:solidFill>
                <a:srgbClr val="888888"/>
              </a:solidFill>
              <a:prstDash val="solid"/>
              <a:round/>
            </a:ln>
          </c:spPr>
        </c:majorGridlines>
        <c:numFmt formatCode="General" sourceLinked="0"/>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1.png"/><Relationship Id="rId3" Type="http://schemas.openxmlformats.org/officeDocument/2006/relationships/image" Target="../media/image-2-1.png"/><Relationship Id="rId4" Type="http://schemas.openxmlformats.org/officeDocument/2006/relationships/image" Target="../media/image-2-1.png"/><Relationship Id="rId5" Type="http://schemas.openxmlformats.org/officeDocument/2006/relationships/image" Target="../media/image-2-1.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1.png"/><Relationship Id="rId3" Type="http://schemas.openxmlformats.org/officeDocument/2006/relationships/image" Target="../media/image-3-1.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1.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2.png"/><Relationship Id="rId5" Type="http://schemas.openxmlformats.org/officeDocument/2006/relationships/image" Target="../media/image-8-5.png"/><Relationship Id="rId6" Type="http://schemas.openxmlformats.org/officeDocument/2006/relationships/image" Target="../media/image-8-2.png"/><Relationship Id="rId7" Type="http://schemas.openxmlformats.org/officeDocument/2006/relationships/image" Target="../media/image-8-7.png"/><Relationship Id="rId8" Type="http://schemas.openxmlformats.org/officeDocument/2006/relationships/image" Target="../media/image-8-2.png"/><Relationship Id="rId9" Type="http://schemas.openxmlformats.org/officeDocument/2006/relationships/image" Target="../media/image-8-9.png"/><Relationship Id="rId10" Type="http://schemas.openxmlformats.org/officeDocument/2006/relationships/image" Target="../media/image-8-2.png"/><Relationship Id="rId11" Type="http://schemas.openxmlformats.org/officeDocument/2006/relationships/image" Target="../media/image-8-11.png"/><Relationship Id="rId12" Type="http://schemas.openxmlformats.org/officeDocument/2006/relationships/slideLayout" Target="../slideLayouts/slideLayout1.xml"/><Relationship Id="rId1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chart" Target="/ppt/charts/chart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81B24"/>
        </a:solidFill>
      </p:bgPr>
    </p:bg>
    <p:spTree>
      <p:nvGrpSpPr>
        <p:cNvPr id="1" name=""/>
        <p:cNvGrpSpPr/>
        <p:nvPr/>
      </p:nvGrpSpPr>
      <p:grpSpPr>
        <a:xfrm>
          <a:off x="0" y="0"/>
          <a:ext cx="0" cy="0"/>
          <a:chOff x="0" y="0"/>
          <a:chExt cx="0" cy="0"/>
        </a:xfrm>
      </p:grpSpPr>
      <p:sp>
        <p:nvSpPr>
          <p:cNvPr id="2" name="Text 0"/>
          <p:cNvSpPr/>
          <p:nvPr/>
        </p:nvSpPr>
        <p:spPr>
          <a:xfrm>
            <a:off x="225369" y="225369"/>
            <a:ext cx="310964" cy="310964"/>
          </a:xfrm>
          <a:prstGeom prst="rect">
            <a:avLst/>
          </a:prstGeom>
          <a:solidFill>
            <a:srgbClr val="B165FB"/>
          </a:solidFill>
          <a:ln/>
        </p:spPr>
        <p:txBody>
          <a:bodyPr wrap="square" rtlCol="0" anchor="ctr"/>
          <a:lstStyle/>
          <a:p>
            <a:pPr indent="0" marL="0">
              <a:buNone/>
            </a:pPr>
            <a:endParaRPr lang="en-US" dirty="0"/>
          </a:p>
        </p:txBody>
      </p:sp>
      <p:sp>
        <p:nvSpPr>
          <p:cNvPr id="3" name="Text 1"/>
          <p:cNvSpPr/>
          <p:nvPr/>
        </p:nvSpPr>
        <p:spPr>
          <a:xfrm>
            <a:off x="518767" y="328267"/>
            <a:ext cx="359070" cy="359070"/>
          </a:xfrm>
          <a:prstGeom prst="rect">
            <a:avLst/>
          </a:prstGeom>
          <a:solidFill>
            <a:srgbClr val="B165FB"/>
          </a:solidFill>
          <a:ln/>
        </p:spPr>
        <p:txBody>
          <a:bodyPr wrap="square" rtlCol="0" anchor="ctr"/>
          <a:lstStyle/>
          <a:p>
            <a:pPr indent="0" marL="0">
              <a:buNone/>
            </a:pPr>
            <a:endParaRPr lang="en-US" dirty="0"/>
          </a:p>
        </p:txBody>
      </p:sp>
      <p:sp>
        <p:nvSpPr>
          <p:cNvPr id="4" name="Text 2"/>
          <p:cNvSpPr/>
          <p:nvPr/>
        </p:nvSpPr>
        <p:spPr>
          <a:xfrm>
            <a:off x="2116634" y="1795463"/>
            <a:ext cx="5008796" cy="581025"/>
          </a:xfrm>
          <a:prstGeom prst="rect">
            <a:avLst/>
          </a:prstGeom>
          <a:noFill/>
          <a:ln/>
        </p:spPr>
        <p:txBody>
          <a:bodyPr wrap="square" lIns="0" tIns="0" rIns="0" bIns="0" rtlCol="0" anchor="t"/>
          <a:lstStyle/>
          <a:p>
            <a:pPr algn="l" indent="0" marL="0">
              <a:buNone/>
            </a:pPr>
            <a:r>
              <a:rPr lang="en-US" sz="4000" dirty="0">
                <a:solidFill>
                  <a:srgbClr val="FFFFFF"/>
                </a:solidFill>
                <a:latin typeface="Arial" pitchFamily="34" charset="0"/>
                <a:ea typeface="Arial" pitchFamily="34" charset="-122"/>
                <a:cs typeface="Arial" pitchFamily="34" charset="-120"/>
              </a:rPr>
              <a:t>AI Agentic </a:t>
            </a:r>
            <a:pPr algn="l" indent="0" marL="0">
              <a:buNone/>
            </a:pPr>
            <a:r>
              <a:rPr lang="en-US" sz="4000" b="1" dirty="0">
                <a:solidFill>
                  <a:srgbClr val="B165FB"/>
                </a:solidFill>
                <a:latin typeface="Arial" pitchFamily="34" charset="0"/>
                <a:ea typeface="Arial" pitchFamily="34" charset="-122"/>
                <a:cs typeface="Arial" pitchFamily="34" charset="-120"/>
              </a:rPr>
              <a:t>Workflow</a:t>
            </a:r>
            <a:endParaRPr lang="en-US" sz="4000" dirty="0"/>
          </a:p>
        </p:txBody>
      </p:sp>
      <p:sp>
        <p:nvSpPr>
          <p:cNvPr id="5" name="Text 3"/>
          <p:cNvSpPr/>
          <p:nvPr/>
        </p:nvSpPr>
        <p:spPr>
          <a:xfrm>
            <a:off x="2132261" y="2503438"/>
            <a:ext cx="4976917" cy="352425"/>
          </a:xfrm>
          <a:prstGeom prst="rect">
            <a:avLst/>
          </a:prstGeom>
          <a:noFill/>
          <a:ln/>
        </p:spPr>
        <p:txBody>
          <a:bodyPr wrap="square" lIns="0" tIns="0" rIns="0" bIns="0" rtlCol="0" anchor="t"/>
          <a:lstStyle/>
          <a:p>
            <a:pPr algn="l" indent="0" marL="0">
              <a:spcBef>
                <a:spcPts val="1000"/>
              </a:spcBef>
              <a:buNone/>
            </a:pPr>
            <a:r>
              <a:rPr lang="en-US" sz="2400" dirty="0">
                <a:solidFill>
                  <a:srgbClr val="FFFFFF"/>
                </a:solidFill>
                <a:latin typeface="Arial" pitchFamily="34" charset="0"/>
                <a:ea typeface="Arial" pitchFamily="34" charset="-122"/>
                <a:cs typeface="Arial" pitchFamily="34" charset="-120"/>
              </a:rPr>
              <a:t>trong Quy trình Sản xuất Phần mềm</a:t>
            </a:r>
            <a:endParaRPr lang="en-US" sz="2400" dirty="0"/>
          </a:p>
        </p:txBody>
      </p:sp>
      <p:sp>
        <p:nvSpPr>
          <p:cNvPr id="6" name="Text 4"/>
          <p:cNvSpPr/>
          <p:nvPr/>
        </p:nvSpPr>
        <p:spPr>
          <a:xfrm>
            <a:off x="2833539" y="3109764"/>
            <a:ext cx="3546309" cy="238125"/>
          </a:xfrm>
          <a:prstGeom prst="rect">
            <a:avLst/>
          </a:prstGeom>
          <a:noFill/>
          <a:ln/>
        </p:spPr>
        <p:txBody>
          <a:bodyPr wrap="square" lIns="0" tIns="0" rIns="0" bIns="0" rtlCol="0" anchor="t"/>
          <a:lstStyle/>
          <a:p>
            <a:pPr algn="l" indent="0" marL="0">
              <a:spcBef>
                <a:spcPts val="2000"/>
              </a:spcBef>
              <a:buNone/>
            </a:pPr>
            <a:r>
              <a:rPr lang="en-US" sz="1600" dirty="0">
                <a:solidFill>
                  <a:srgbClr val="FFFFFF"/>
                </a:solidFill>
                <a:latin typeface="Arial" pitchFamily="34" charset="0"/>
                <a:ea typeface="Arial" pitchFamily="34" charset="-122"/>
                <a:cs typeface="Arial" pitchFamily="34" charset="-120"/>
              </a:rPr>
              <a:t>Tự động hóa thông minh với AI Agents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836515" y="381000"/>
            <a:ext cx="3540237" cy="409575"/>
          </a:xfrm>
          <a:prstGeom prst="rect">
            <a:avLst/>
          </a:prstGeom>
          <a:noFill/>
          <a:ln/>
        </p:spPr>
        <p:txBody>
          <a:bodyPr wrap="square" lIns="0" tIns="0" rIns="0" bIns="0" rtlCol="0" anchor="t"/>
          <a:lstStyle/>
          <a:p>
            <a:pPr algn="l" indent="0" marL="0">
              <a:spcAft>
                <a:spcPts val="1500"/>
              </a:spcAft>
              <a:buNone/>
            </a:pPr>
            <a:r>
              <a:rPr lang="en-US" sz="2800" b="1" dirty="0">
                <a:solidFill>
                  <a:srgbClr val="181B24"/>
                </a:solidFill>
                <a:latin typeface="Arial" pitchFamily="34" charset="0"/>
                <a:ea typeface="Arial" pitchFamily="34" charset="-122"/>
                <a:cs typeface="Arial" pitchFamily="34" charset="-120"/>
              </a:rPr>
              <a:t>Tools &amp; Frameworks</a:t>
            </a:r>
            <a:endParaRPr lang="en-US" sz="2800" dirty="0"/>
          </a:p>
        </p:txBody>
      </p:sp>
      <p:sp>
        <p:nvSpPr>
          <p:cNvPr id="3" name="Text 1"/>
          <p:cNvSpPr/>
          <p:nvPr/>
        </p:nvSpPr>
        <p:spPr>
          <a:xfrm>
            <a:off x="381000" y="981075"/>
            <a:ext cx="4095750" cy="1795463"/>
          </a:xfrm>
          <a:prstGeom prst="rect">
            <a:avLst>
              <a:gd name="adj" fmla="val 4244"/>
            </a:avLst>
          </a:prstGeom>
          <a:solidFill>
            <a:srgbClr val="E8E4F3"/>
          </a:solidFill>
          <a:ln/>
        </p:spPr>
        <p:txBody>
          <a:bodyPr wrap="square" rtlCol="0" anchor="ctr"/>
          <a:lstStyle/>
          <a:p>
            <a:pPr indent="0" marL="0">
              <a:buNone/>
            </a:pPr>
            <a:endParaRPr lang="en-US" dirty="0"/>
          </a:p>
        </p:txBody>
      </p:sp>
      <p:sp>
        <p:nvSpPr>
          <p:cNvPr id="4" name="Text 2"/>
          <p:cNvSpPr/>
          <p:nvPr/>
        </p:nvSpPr>
        <p:spPr>
          <a:xfrm>
            <a:off x="571500" y="1171575"/>
            <a:ext cx="3789045" cy="253901"/>
          </a:xfrm>
          <a:prstGeom prst="rect">
            <a:avLst/>
          </a:prstGeom>
          <a:noFill/>
          <a:ln/>
        </p:spPr>
        <p:txBody>
          <a:bodyPr wrap="square" lIns="0" tIns="0" rIns="0" bIns="0" rtlCol="0" anchor="t"/>
          <a:lstStyle/>
          <a:p>
            <a:pPr algn="l" indent="0" marL="0">
              <a:spcAft>
                <a:spcPts val="1000"/>
              </a:spcAft>
              <a:buNone/>
            </a:pPr>
            <a:r>
              <a:rPr lang="en-US" sz="1600" b="1" dirty="0">
                <a:solidFill>
                  <a:srgbClr val="B165FB"/>
                </a:solidFill>
                <a:latin typeface="Arial" pitchFamily="34" charset="0"/>
                <a:ea typeface="Arial" pitchFamily="34" charset="-122"/>
                <a:cs typeface="Arial" pitchFamily="34" charset="-120"/>
              </a:rPr>
              <a:t>Development Tools</a:t>
            </a:r>
            <a:endParaRPr lang="en-US" sz="1600" dirty="0"/>
          </a:p>
        </p:txBody>
      </p:sp>
      <p:pic>
        <p:nvPicPr>
          <p:cNvPr id="5" name="Image 0" descr="/home/hoang.nguyen17/Projects/presentation-kit/decks/ai-agentic-workflow/slides/icons/icon-code.png">    </p:cNvPr>
          <p:cNvPicPr>
            <a:picLocks noChangeAspect="1"/>
          </p:cNvPicPr>
          <p:nvPr/>
        </p:nvPicPr>
        <p:blipFill>
          <a:blip r:embed="rId1"/>
          <a:stretch>
            <a:fillRect/>
          </a:stretch>
        </p:blipFill>
        <p:spPr>
          <a:xfrm>
            <a:off x="571500" y="1171575"/>
            <a:ext cx="253901" cy="253901"/>
          </a:xfrm>
          <a:prstGeom prst="rect">
            <a:avLst/>
          </a:prstGeom>
        </p:spPr>
      </p:pic>
      <p:sp>
        <p:nvSpPr>
          <p:cNvPr id="6" name="Text 3"/>
          <p:cNvSpPr/>
          <p:nvPr/>
        </p:nvSpPr>
        <p:spPr>
          <a:xfrm>
            <a:off x="571500" y="1552426"/>
            <a:ext cx="3714750" cy="876002"/>
          </a:xfrm>
          <a:prstGeom prst="rect">
            <a:avLst/>
          </a:prstGeom>
          <a:noFill/>
          <a:ln/>
        </p:spPr>
        <p:txBody>
          <a:bodyPr wrap="square" lIns="127000" tIns="0" rIns="0" bIns="0" rtlCol="0" anchor="t"/>
          <a:lstStyle/>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GitHub Copilot</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Cursor</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Tabnine</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Codeium</a:t>
            </a:r>
            <a:endParaRPr lang="en-US" sz="1200" dirty="0"/>
          </a:p>
        </p:txBody>
      </p:sp>
      <p:sp>
        <p:nvSpPr>
          <p:cNvPr id="7" name="Text 4"/>
          <p:cNvSpPr/>
          <p:nvPr/>
        </p:nvSpPr>
        <p:spPr>
          <a:xfrm>
            <a:off x="4667250" y="981075"/>
            <a:ext cx="4095750" cy="1795463"/>
          </a:xfrm>
          <a:prstGeom prst="rect">
            <a:avLst>
              <a:gd name="adj" fmla="val 4244"/>
            </a:avLst>
          </a:prstGeom>
          <a:solidFill>
            <a:srgbClr val="E8E4F3"/>
          </a:solidFill>
          <a:ln/>
        </p:spPr>
        <p:txBody>
          <a:bodyPr wrap="square" rtlCol="0" anchor="ctr"/>
          <a:lstStyle/>
          <a:p>
            <a:pPr indent="0" marL="0">
              <a:buNone/>
            </a:pPr>
            <a:endParaRPr lang="en-US" dirty="0"/>
          </a:p>
        </p:txBody>
      </p:sp>
      <p:sp>
        <p:nvSpPr>
          <p:cNvPr id="8" name="Text 5"/>
          <p:cNvSpPr/>
          <p:nvPr/>
        </p:nvSpPr>
        <p:spPr>
          <a:xfrm>
            <a:off x="4857750" y="1171575"/>
            <a:ext cx="3789045" cy="253901"/>
          </a:xfrm>
          <a:prstGeom prst="rect">
            <a:avLst/>
          </a:prstGeom>
          <a:noFill/>
          <a:ln/>
        </p:spPr>
        <p:txBody>
          <a:bodyPr wrap="square" lIns="0" tIns="0" rIns="0" bIns="0" rtlCol="0" anchor="t"/>
          <a:lstStyle/>
          <a:p>
            <a:pPr algn="l" indent="0" marL="0">
              <a:spcAft>
                <a:spcPts val="1000"/>
              </a:spcAft>
              <a:buNone/>
            </a:pPr>
            <a:r>
              <a:rPr lang="en-US" sz="1600" b="1" dirty="0">
                <a:solidFill>
                  <a:srgbClr val="B165FB"/>
                </a:solidFill>
                <a:latin typeface="Arial" pitchFamily="34" charset="0"/>
                <a:ea typeface="Arial" pitchFamily="34" charset="-122"/>
                <a:cs typeface="Arial" pitchFamily="34" charset="-120"/>
              </a:rPr>
              <a:t>Agent Frameworks</a:t>
            </a:r>
            <a:endParaRPr lang="en-US" sz="1600" dirty="0"/>
          </a:p>
        </p:txBody>
      </p:sp>
      <p:pic>
        <p:nvPicPr>
          <p:cNvPr id="9" name="Image 1" descr="/home/hoang.nguyen17/Projects/presentation-kit/decks/ai-agentic-workflow/slides/icons/icon-framework.png">    </p:cNvPr>
          <p:cNvPicPr>
            <a:picLocks noChangeAspect="1"/>
          </p:cNvPicPr>
          <p:nvPr/>
        </p:nvPicPr>
        <p:blipFill>
          <a:blip r:embed="rId2"/>
          <a:stretch>
            <a:fillRect/>
          </a:stretch>
        </p:blipFill>
        <p:spPr>
          <a:xfrm>
            <a:off x="4857750" y="1171575"/>
            <a:ext cx="253901" cy="253901"/>
          </a:xfrm>
          <a:prstGeom prst="rect">
            <a:avLst/>
          </a:prstGeom>
        </p:spPr>
      </p:pic>
      <p:sp>
        <p:nvSpPr>
          <p:cNvPr id="10" name="Text 6"/>
          <p:cNvSpPr/>
          <p:nvPr/>
        </p:nvSpPr>
        <p:spPr>
          <a:xfrm>
            <a:off x="4857750" y="1552426"/>
            <a:ext cx="3714750" cy="876002"/>
          </a:xfrm>
          <a:prstGeom prst="rect">
            <a:avLst/>
          </a:prstGeom>
          <a:noFill/>
          <a:ln/>
        </p:spPr>
        <p:txBody>
          <a:bodyPr wrap="square" lIns="127000" tIns="0" rIns="0" bIns="0" rtlCol="0" anchor="t"/>
          <a:lstStyle/>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LangChain</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LlamaIndex</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AutoGPT</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CrewAI</a:t>
            </a:r>
            <a:endParaRPr lang="en-US" sz="1200" dirty="0"/>
          </a:p>
        </p:txBody>
      </p:sp>
      <p:sp>
        <p:nvSpPr>
          <p:cNvPr id="11" name="Text 7"/>
          <p:cNvSpPr/>
          <p:nvPr/>
        </p:nvSpPr>
        <p:spPr>
          <a:xfrm>
            <a:off x="381000" y="2967038"/>
            <a:ext cx="4095750" cy="1795463"/>
          </a:xfrm>
          <a:prstGeom prst="rect">
            <a:avLst>
              <a:gd name="adj" fmla="val 4244"/>
            </a:avLst>
          </a:prstGeom>
          <a:solidFill>
            <a:srgbClr val="E8E4F3"/>
          </a:solidFill>
          <a:ln/>
        </p:spPr>
        <p:txBody>
          <a:bodyPr wrap="square" rtlCol="0" anchor="ctr"/>
          <a:lstStyle/>
          <a:p>
            <a:pPr indent="0" marL="0">
              <a:buNone/>
            </a:pPr>
            <a:endParaRPr lang="en-US" dirty="0"/>
          </a:p>
        </p:txBody>
      </p:sp>
      <p:sp>
        <p:nvSpPr>
          <p:cNvPr id="12" name="Text 8"/>
          <p:cNvSpPr/>
          <p:nvPr/>
        </p:nvSpPr>
        <p:spPr>
          <a:xfrm>
            <a:off x="571500" y="3157538"/>
            <a:ext cx="3789045" cy="253901"/>
          </a:xfrm>
          <a:prstGeom prst="rect">
            <a:avLst/>
          </a:prstGeom>
          <a:noFill/>
          <a:ln/>
        </p:spPr>
        <p:txBody>
          <a:bodyPr wrap="square" lIns="0" tIns="0" rIns="0" bIns="0" rtlCol="0" anchor="t"/>
          <a:lstStyle/>
          <a:p>
            <a:pPr algn="l" indent="0" marL="0">
              <a:spcAft>
                <a:spcPts val="1000"/>
              </a:spcAft>
              <a:buNone/>
            </a:pPr>
            <a:r>
              <a:rPr lang="en-US" sz="1600" b="1" dirty="0">
                <a:solidFill>
                  <a:srgbClr val="B165FB"/>
                </a:solidFill>
                <a:latin typeface="Arial" pitchFamily="34" charset="0"/>
                <a:ea typeface="Arial" pitchFamily="34" charset="-122"/>
                <a:cs typeface="Arial" pitchFamily="34" charset="-120"/>
              </a:rPr>
              <a:t>Workflow Automation</a:t>
            </a:r>
            <a:endParaRPr lang="en-US" sz="1600" dirty="0"/>
          </a:p>
        </p:txBody>
      </p:sp>
      <p:pic>
        <p:nvPicPr>
          <p:cNvPr id="13" name="Image 2" descr="/home/hoang.nguyen17/Projects/presentation-kit/decks/ai-agentic-workflow/slides/icons/icon-workflow.png">    </p:cNvPr>
          <p:cNvPicPr>
            <a:picLocks noChangeAspect="1"/>
          </p:cNvPicPr>
          <p:nvPr/>
        </p:nvPicPr>
        <p:blipFill>
          <a:blip r:embed="rId3"/>
          <a:stretch>
            <a:fillRect/>
          </a:stretch>
        </p:blipFill>
        <p:spPr>
          <a:xfrm>
            <a:off x="571500" y="3157538"/>
            <a:ext cx="253901" cy="253901"/>
          </a:xfrm>
          <a:prstGeom prst="rect">
            <a:avLst/>
          </a:prstGeom>
        </p:spPr>
      </p:pic>
      <p:sp>
        <p:nvSpPr>
          <p:cNvPr id="14" name="Text 9"/>
          <p:cNvSpPr/>
          <p:nvPr/>
        </p:nvSpPr>
        <p:spPr>
          <a:xfrm>
            <a:off x="571500" y="3538389"/>
            <a:ext cx="3714750" cy="641152"/>
          </a:xfrm>
          <a:prstGeom prst="rect">
            <a:avLst/>
          </a:prstGeom>
          <a:noFill/>
          <a:ln/>
        </p:spPr>
        <p:txBody>
          <a:bodyPr wrap="square" lIns="127000" tIns="0" rIns="0" bIns="0" rtlCol="0" anchor="t"/>
          <a:lstStyle/>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n8n</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Zapier</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Make</a:t>
            </a:r>
            <a:endParaRPr lang="en-US" sz="1200" dirty="0"/>
          </a:p>
        </p:txBody>
      </p:sp>
      <p:sp>
        <p:nvSpPr>
          <p:cNvPr id="15" name="Text 10"/>
          <p:cNvSpPr/>
          <p:nvPr/>
        </p:nvSpPr>
        <p:spPr>
          <a:xfrm>
            <a:off x="4667250" y="2967038"/>
            <a:ext cx="4095750" cy="1795463"/>
          </a:xfrm>
          <a:prstGeom prst="rect">
            <a:avLst>
              <a:gd name="adj" fmla="val 4244"/>
            </a:avLst>
          </a:prstGeom>
          <a:solidFill>
            <a:srgbClr val="E8E4F3"/>
          </a:solidFill>
          <a:ln/>
        </p:spPr>
        <p:txBody>
          <a:bodyPr wrap="square" rtlCol="0" anchor="ctr"/>
          <a:lstStyle/>
          <a:p>
            <a:pPr indent="0" marL="0">
              <a:buNone/>
            </a:pPr>
            <a:endParaRPr lang="en-US" dirty="0"/>
          </a:p>
        </p:txBody>
      </p:sp>
      <p:sp>
        <p:nvSpPr>
          <p:cNvPr id="16" name="Text 11"/>
          <p:cNvSpPr/>
          <p:nvPr/>
        </p:nvSpPr>
        <p:spPr>
          <a:xfrm>
            <a:off x="4857750" y="3157538"/>
            <a:ext cx="3789045" cy="253901"/>
          </a:xfrm>
          <a:prstGeom prst="rect">
            <a:avLst/>
          </a:prstGeom>
          <a:noFill/>
          <a:ln/>
        </p:spPr>
        <p:txBody>
          <a:bodyPr wrap="square" lIns="0" tIns="0" rIns="0" bIns="0" rtlCol="0" anchor="t"/>
          <a:lstStyle/>
          <a:p>
            <a:pPr algn="l" indent="0" marL="0">
              <a:spcAft>
                <a:spcPts val="1000"/>
              </a:spcAft>
              <a:buNone/>
            </a:pPr>
            <a:r>
              <a:rPr lang="en-US" sz="1600" b="1" dirty="0">
                <a:solidFill>
                  <a:srgbClr val="B165FB"/>
                </a:solidFill>
                <a:latin typeface="Arial" pitchFamily="34" charset="0"/>
                <a:ea typeface="Arial" pitchFamily="34" charset="-122"/>
                <a:cs typeface="Arial" pitchFamily="34" charset="-120"/>
              </a:rPr>
              <a:t>Testing &amp; QA</a:t>
            </a:r>
            <a:endParaRPr lang="en-US" sz="1600" dirty="0"/>
          </a:p>
        </p:txBody>
      </p:sp>
      <p:pic>
        <p:nvPicPr>
          <p:cNvPr id="17" name="Image 3" descr="/home/hoang.nguyen17/Projects/presentation-kit/decks/ai-agentic-workflow/slides/icons/icon-tasks.png">    </p:cNvPr>
          <p:cNvPicPr>
            <a:picLocks noChangeAspect="1"/>
          </p:cNvPicPr>
          <p:nvPr/>
        </p:nvPicPr>
        <p:blipFill>
          <a:blip r:embed="rId4"/>
          <a:stretch>
            <a:fillRect/>
          </a:stretch>
        </p:blipFill>
        <p:spPr>
          <a:xfrm>
            <a:off x="4857750" y="3157538"/>
            <a:ext cx="253901" cy="253901"/>
          </a:xfrm>
          <a:prstGeom prst="rect">
            <a:avLst/>
          </a:prstGeom>
        </p:spPr>
      </p:pic>
      <p:sp>
        <p:nvSpPr>
          <p:cNvPr id="18" name="Text 12"/>
          <p:cNvSpPr/>
          <p:nvPr/>
        </p:nvSpPr>
        <p:spPr>
          <a:xfrm>
            <a:off x="4857750" y="3538389"/>
            <a:ext cx="3714750" cy="406301"/>
          </a:xfrm>
          <a:prstGeom prst="rect">
            <a:avLst/>
          </a:prstGeom>
          <a:noFill/>
          <a:ln/>
        </p:spPr>
        <p:txBody>
          <a:bodyPr wrap="square" lIns="127000" tIns="0" rIns="0" bIns="0" rtlCol="0" anchor="t"/>
          <a:lstStyle/>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AI Test Generators</a:t>
            </a:r>
            <a:endParaRPr lang="en-US" sz="1200" dirty="0"/>
          </a:p>
          <a:p>
            <a:pPr algn="l" marL="127000" indent="-127000">
              <a:spcAft>
                <a:spcPts val="500"/>
              </a:spcAft>
              <a:buSzPct val="100000"/>
              <a:buChar char="•"/>
            </a:pPr>
            <a:r>
              <a:rPr lang="en-US" sz="1200" dirty="0">
                <a:solidFill>
                  <a:srgbClr val="181B24"/>
                </a:solidFill>
                <a:latin typeface="Arial" pitchFamily="34" charset="0"/>
                <a:ea typeface="Arial" pitchFamily="34" charset="-122"/>
                <a:cs typeface="Arial" pitchFamily="34" charset="-120"/>
              </a:rPr>
              <a:t>Automated QA Agents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1300609" y="381000"/>
            <a:ext cx="6673486" cy="409575"/>
          </a:xfrm>
          <a:prstGeom prst="rect">
            <a:avLst/>
          </a:prstGeom>
          <a:noFill/>
          <a:ln/>
        </p:spPr>
        <p:txBody>
          <a:bodyPr wrap="square" lIns="0" tIns="0" rIns="0" bIns="0" rtlCol="0" anchor="t"/>
          <a:lstStyle/>
          <a:p>
            <a:pPr algn="l" indent="0" marL="0">
              <a:spcAft>
                <a:spcPts val="1500"/>
              </a:spcAft>
              <a:buNone/>
            </a:pPr>
            <a:r>
              <a:rPr lang="en-US" sz="2800" b="1" dirty="0">
                <a:solidFill>
                  <a:srgbClr val="181B24"/>
                </a:solidFill>
                <a:latin typeface="Arial" pitchFamily="34" charset="0"/>
                <a:ea typeface="Arial" pitchFamily="34" charset="-122"/>
                <a:cs typeface="Arial" pitchFamily="34" charset="-120"/>
              </a:rPr>
              <a:t>7 Bước Triển khai AI Agentic Workflow</a:t>
            </a:r>
            <a:endParaRPr lang="en-US" sz="2800" dirty="0"/>
          </a:p>
        </p:txBody>
      </p:sp>
      <p:sp>
        <p:nvSpPr>
          <p:cNvPr id="3" name="Text 1"/>
          <p:cNvSpPr/>
          <p:nvPr/>
        </p:nvSpPr>
        <p:spPr>
          <a:xfrm>
            <a:off x="381000" y="981075"/>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4" name="Text 2"/>
          <p:cNvSpPr/>
          <p:nvPr/>
        </p:nvSpPr>
        <p:spPr>
          <a:xfrm>
            <a:off x="507802" y="1038225"/>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1</a:t>
            </a:r>
            <a:endParaRPr lang="en-US" sz="1800" dirty="0"/>
          </a:p>
        </p:txBody>
      </p:sp>
      <p:pic>
        <p:nvPicPr>
          <p:cNvPr id="5" name="Image 0" descr="/home/hoang.nguyen17/Projects/presentation-kit/decks/ai-agentic-workflow/slides/icons/icon-reflection.png">    </p:cNvPr>
          <p:cNvPicPr>
            <a:picLocks noChangeAspect="1"/>
          </p:cNvPicPr>
          <p:nvPr/>
        </p:nvPicPr>
        <p:blipFill>
          <a:blip r:embed="rId1"/>
          <a:stretch>
            <a:fillRect/>
          </a:stretch>
        </p:blipFill>
        <p:spPr>
          <a:xfrm>
            <a:off x="952500" y="1019175"/>
            <a:ext cx="304800" cy="304800"/>
          </a:xfrm>
          <a:prstGeom prst="rect">
            <a:avLst/>
          </a:prstGeom>
        </p:spPr>
      </p:pic>
      <p:sp>
        <p:nvSpPr>
          <p:cNvPr id="6" name="Text 3"/>
          <p:cNvSpPr/>
          <p:nvPr/>
        </p:nvSpPr>
        <p:spPr>
          <a:xfrm>
            <a:off x="1384250" y="1066800"/>
            <a:ext cx="4865947"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Identify Use Cases:</a:t>
            </a:r>
            <a:pPr algn="l" indent="0" marL="0">
              <a:buNone/>
            </a:pPr>
            <a:r>
              <a:rPr lang="en-US" sz="1400" dirty="0">
                <a:solidFill>
                  <a:srgbClr val="181B24"/>
                </a:solidFill>
                <a:latin typeface="Arial" pitchFamily="34" charset="0"/>
                <a:ea typeface="Arial" pitchFamily="34" charset="-122"/>
                <a:cs typeface="Arial" pitchFamily="34" charset="-120"/>
              </a:rPr>
              <a:t> Xác định tác vụ lặp lại, time-consuming</a:t>
            </a:r>
            <a:endParaRPr lang="en-US" sz="1400" dirty="0"/>
          </a:p>
        </p:txBody>
      </p:sp>
      <p:sp>
        <p:nvSpPr>
          <p:cNvPr id="7" name="Text 4"/>
          <p:cNvSpPr/>
          <p:nvPr/>
        </p:nvSpPr>
        <p:spPr>
          <a:xfrm>
            <a:off x="381000" y="1489025"/>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8" name="Text 5"/>
          <p:cNvSpPr/>
          <p:nvPr/>
        </p:nvSpPr>
        <p:spPr>
          <a:xfrm>
            <a:off x="507802" y="1546175"/>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2</a:t>
            </a:r>
            <a:endParaRPr lang="en-US" sz="1800" dirty="0"/>
          </a:p>
        </p:txBody>
      </p:sp>
      <p:pic>
        <p:nvPicPr>
          <p:cNvPr id="9" name="Image 1" descr="/home/hoang.nguyen17/Projects/presentation-kit/decks/ai-agentic-workflow/slides/icons/icon-tools.png">    </p:cNvPr>
          <p:cNvPicPr>
            <a:picLocks noChangeAspect="1"/>
          </p:cNvPicPr>
          <p:nvPr/>
        </p:nvPicPr>
        <p:blipFill>
          <a:blip r:embed="rId2"/>
          <a:stretch>
            <a:fillRect/>
          </a:stretch>
        </p:blipFill>
        <p:spPr>
          <a:xfrm>
            <a:off x="952500" y="1527125"/>
            <a:ext cx="304800" cy="304800"/>
          </a:xfrm>
          <a:prstGeom prst="rect">
            <a:avLst/>
          </a:prstGeom>
        </p:spPr>
      </p:pic>
      <p:sp>
        <p:nvSpPr>
          <p:cNvPr id="10" name="Text 6"/>
          <p:cNvSpPr/>
          <p:nvPr/>
        </p:nvSpPr>
        <p:spPr>
          <a:xfrm>
            <a:off x="1384250" y="1574750"/>
            <a:ext cx="5039308"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Choose Tools:</a:t>
            </a:r>
            <a:pPr algn="l" indent="0" marL="0">
              <a:buNone/>
            </a:pPr>
            <a:r>
              <a:rPr lang="en-US" sz="1400" dirty="0">
                <a:solidFill>
                  <a:srgbClr val="181B24"/>
                </a:solidFill>
                <a:latin typeface="Arial" pitchFamily="34" charset="0"/>
                <a:ea typeface="Arial" pitchFamily="34" charset="-122"/>
                <a:cs typeface="Arial" pitchFamily="34" charset="-120"/>
              </a:rPr>
              <a:t> Chọn tools/frameworks phù hợp với tech stack</a:t>
            </a:r>
            <a:endParaRPr lang="en-US" sz="1400" dirty="0"/>
          </a:p>
        </p:txBody>
      </p:sp>
      <p:sp>
        <p:nvSpPr>
          <p:cNvPr id="11" name="Text 7"/>
          <p:cNvSpPr/>
          <p:nvPr/>
        </p:nvSpPr>
        <p:spPr>
          <a:xfrm>
            <a:off x="381000" y="1996976"/>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12" name="Text 8"/>
          <p:cNvSpPr/>
          <p:nvPr/>
        </p:nvSpPr>
        <p:spPr>
          <a:xfrm>
            <a:off x="507802" y="2054126"/>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3</a:t>
            </a:r>
            <a:endParaRPr lang="en-US" sz="1800" dirty="0"/>
          </a:p>
        </p:txBody>
      </p:sp>
      <p:pic>
        <p:nvPicPr>
          <p:cNvPr id="13" name="Image 2" descr="/home/hoang.nguyen17/Projects/presentation-kit/decks/ai-agentic-workflow/slides/icons/icon-deploy.png">    </p:cNvPr>
          <p:cNvPicPr>
            <a:picLocks noChangeAspect="1"/>
          </p:cNvPicPr>
          <p:nvPr/>
        </p:nvPicPr>
        <p:blipFill>
          <a:blip r:embed="rId3"/>
          <a:stretch>
            <a:fillRect/>
          </a:stretch>
        </p:blipFill>
        <p:spPr>
          <a:xfrm>
            <a:off x="952500" y="2035076"/>
            <a:ext cx="304800" cy="304800"/>
          </a:xfrm>
          <a:prstGeom prst="rect">
            <a:avLst/>
          </a:prstGeom>
        </p:spPr>
      </p:pic>
      <p:sp>
        <p:nvSpPr>
          <p:cNvPr id="14" name="Text 9"/>
          <p:cNvSpPr/>
          <p:nvPr/>
        </p:nvSpPr>
        <p:spPr>
          <a:xfrm>
            <a:off x="1384250" y="2082701"/>
            <a:ext cx="3382967"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Start Small:</a:t>
            </a:r>
            <a:pPr algn="l" indent="0" marL="0">
              <a:buNone/>
            </a:pPr>
            <a:r>
              <a:rPr lang="en-US" sz="1400" dirty="0">
                <a:solidFill>
                  <a:srgbClr val="181B24"/>
                </a:solidFill>
                <a:latin typeface="Arial" pitchFamily="34" charset="0"/>
                <a:ea typeface="Arial" pitchFamily="34" charset="-122"/>
                <a:cs typeface="Arial" pitchFamily="34" charset="-120"/>
              </a:rPr>
              <a:t> Pilot với một use case cụ thể</a:t>
            </a:r>
            <a:endParaRPr lang="en-US" sz="1400" dirty="0"/>
          </a:p>
        </p:txBody>
      </p:sp>
      <p:sp>
        <p:nvSpPr>
          <p:cNvPr id="15" name="Text 10"/>
          <p:cNvSpPr/>
          <p:nvPr/>
        </p:nvSpPr>
        <p:spPr>
          <a:xfrm>
            <a:off x="381000" y="2504926"/>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16" name="Text 11"/>
          <p:cNvSpPr/>
          <p:nvPr/>
        </p:nvSpPr>
        <p:spPr>
          <a:xfrm>
            <a:off x="507802" y="2562076"/>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4</a:t>
            </a:r>
            <a:endParaRPr lang="en-US" sz="1800" dirty="0"/>
          </a:p>
        </p:txBody>
      </p:sp>
      <p:pic>
        <p:nvPicPr>
          <p:cNvPr id="17" name="Image 3" descr="/home/hoang.nguyen17/Projects/presentation-kit/decks/ai-agentic-workflow/slides/icons/icon-shield.png">    </p:cNvPr>
          <p:cNvPicPr>
            <a:picLocks noChangeAspect="1"/>
          </p:cNvPicPr>
          <p:nvPr/>
        </p:nvPicPr>
        <p:blipFill>
          <a:blip r:embed="rId4"/>
          <a:stretch>
            <a:fillRect/>
          </a:stretch>
        </p:blipFill>
        <p:spPr>
          <a:xfrm>
            <a:off x="952500" y="2543026"/>
            <a:ext cx="304800" cy="304800"/>
          </a:xfrm>
          <a:prstGeom prst="rect">
            <a:avLst/>
          </a:prstGeom>
        </p:spPr>
      </p:pic>
      <p:sp>
        <p:nvSpPr>
          <p:cNvPr id="18" name="Text 12"/>
          <p:cNvSpPr/>
          <p:nvPr/>
        </p:nvSpPr>
        <p:spPr>
          <a:xfrm>
            <a:off x="1384250" y="2590651"/>
            <a:ext cx="4832399"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Define Guardrails:</a:t>
            </a:r>
            <a:pPr algn="l" indent="0" marL="0">
              <a:buNone/>
            </a:pPr>
            <a:r>
              <a:rPr lang="en-US" sz="1400" dirty="0">
                <a:solidFill>
                  <a:srgbClr val="181B24"/>
                </a:solidFill>
                <a:latin typeface="Arial" pitchFamily="34" charset="0"/>
                <a:ea typeface="Arial" pitchFamily="34" charset="-122"/>
                <a:cs typeface="Arial" pitchFamily="34" charset="-120"/>
              </a:rPr>
              <a:t> Thiết lập boundaries và security policies</a:t>
            </a:r>
            <a:endParaRPr lang="en-US" sz="1400" dirty="0"/>
          </a:p>
        </p:txBody>
      </p:sp>
      <p:sp>
        <p:nvSpPr>
          <p:cNvPr id="19" name="Text 13"/>
          <p:cNvSpPr/>
          <p:nvPr/>
        </p:nvSpPr>
        <p:spPr>
          <a:xfrm>
            <a:off x="381000" y="3012877"/>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20" name="Text 14"/>
          <p:cNvSpPr/>
          <p:nvPr/>
        </p:nvSpPr>
        <p:spPr>
          <a:xfrm>
            <a:off x="507802" y="3070027"/>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5</a:t>
            </a:r>
            <a:endParaRPr lang="en-US" sz="1800" dirty="0"/>
          </a:p>
        </p:txBody>
      </p:sp>
      <p:pic>
        <p:nvPicPr>
          <p:cNvPr id="21" name="Image 4" descr="/home/hoang.nguyen17/Projects/presentation-kit/decks/ai-agentic-workflow/slides/icons/icon-puzzle.png">    </p:cNvPr>
          <p:cNvPicPr>
            <a:picLocks noChangeAspect="1"/>
          </p:cNvPicPr>
          <p:nvPr/>
        </p:nvPicPr>
        <p:blipFill>
          <a:blip r:embed="rId5"/>
          <a:stretch>
            <a:fillRect/>
          </a:stretch>
        </p:blipFill>
        <p:spPr>
          <a:xfrm>
            <a:off x="952500" y="3050977"/>
            <a:ext cx="304800" cy="304800"/>
          </a:xfrm>
          <a:prstGeom prst="rect">
            <a:avLst/>
          </a:prstGeom>
        </p:spPr>
      </p:pic>
      <p:sp>
        <p:nvSpPr>
          <p:cNvPr id="22" name="Text 15"/>
          <p:cNvSpPr/>
          <p:nvPr/>
        </p:nvSpPr>
        <p:spPr>
          <a:xfrm>
            <a:off x="1384250" y="3098602"/>
            <a:ext cx="4215616"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Integrate Gradually:</a:t>
            </a:r>
            <a:pPr algn="l" indent="0" marL="0">
              <a:buNone/>
            </a:pPr>
            <a:r>
              <a:rPr lang="en-US" sz="1400" dirty="0">
                <a:solidFill>
                  <a:srgbClr val="181B24"/>
                </a:solidFill>
                <a:latin typeface="Arial" pitchFamily="34" charset="0"/>
                <a:ea typeface="Arial" pitchFamily="34" charset="-122"/>
                <a:cs typeface="Arial" pitchFamily="34" charset="-120"/>
              </a:rPr>
              <a:t> Tích hợp vào workflow hiện tại</a:t>
            </a:r>
            <a:endParaRPr lang="en-US" sz="1400" dirty="0"/>
          </a:p>
        </p:txBody>
      </p:sp>
      <p:sp>
        <p:nvSpPr>
          <p:cNvPr id="23" name="Text 16"/>
          <p:cNvSpPr/>
          <p:nvPr/>
        </p:nvSpPr>
        <p:spPr>
          <a:xfrm>
            <a:off x="381000" y="3520827"/>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24" name="Text 17"/>
          <p:cNvSpPr/>
          <p:nvPr/>
        </p:nvSpPr>
        <p:spPr>
          <a:xfrm>
            <a:off x="507802" y="3577977"/>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6</a:t>
            </a:r>
            <a:endParaRPr lang="en-US" sz="1800" dirty="0"/>
          </a:p>
        </p:txBody>
      </p:sp>
      <p:pic>
        <p:nvPicPr>
          <p:cNvPr id="25" name="Image 5" descr="/home/hoang.nguyen17/Projects/presentation-kit/decks/ai-agentic-workflow/slides/icons/icon-grad-cap.png">    </p:cNvPr>
          <p:cNvPicPr>
            <a:picLocks noChangeAspect="1"/>
          </p:cNvPicPr>
          <p:nvPr/>
        </p:nvPicPr>
        <p:blipFill>
          <a:blip r:embed="rId6"/>
          <a:stretch>
            <a:fillRect/>
          </a:stretch>
        </p:blipFill>
        <p:spPr>
          <a:xfrm>
            <a:off x="952500" y="3558927"/>
            <a:ext cx="304800" cy="304800"/>
          </a:xfrm>
          <a:prstGeom prst="rect">
            <a:avLst/>
          </a:prstGeom>
        </p:spPr>
      </p:pic>
      <p:sp>
        <p:nvSpPr>
          <p:cNvPr id="26" name="Text 18"/>
          <p:cNvSpPr/>
          <p:nvPr/>
        </p:nvSpPr>
        <p:spPr>
          <a:xfrm>
            <a:off x="1384250" y="3606552"/>
            <a:ext cx="5122801"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Train Team:</a:t>
            </a:r>
            <a:pPr algn="l" indent="0" marL="0">
              <a:buNone/>
            </a:pPr>
            <a:r>
              <a:rPr lang="en-US" sz="1400" dirty="0">
                <a:solidFill>
                  <a:srgbClr val="181B24"/>
                </a:solidFill>
                <a:latin typeface="Arial" pitchFamily="34" charset="0"/>
                <a:ea typeface="Arial" pitchFamily="34" charset="-122"/>
                <a:cs typeface="Arial" pitchFamily="34" charset="-120"/>
              </a:rPr>
              <a:t> Đào tạo developers về cách làm việc với AI agents</a:t>
            </a:r>
            <a:endParaRPr lang="en-US" sz="1400" dirty="0"/>
          </a:p>
        </p:txBody>
      </p:sp>
      <p:sp>
        <p:nvSpPr>
          <p:cNvPr id="27" name="Text 19"/>
          <p:cNvSpPr/>
          <p:nvPr/>
        </p:nvSpPr>
        <p:spPr>
          <a:xfrm>
            <a:off x="381000" y="4028777"/>
            <a:ext cx="381000" cy="381000"/>
          </a:xfrm>
          <a:prstGeom prst="rect">
            <a:avLst>
              <a:gd name="adj" fmla="val 240000"/>
            </a:avLst>
          </a:prstGeom>
          <a:solidFill>
            <a:srgbClr val="B165FB"/>
          </a:solidFill>
          <a:ln/>
        </p:spPr>
        <p:txBody>
          <a:bodyPr wrap="square" rtlCol="0" anchor="ctr"/>
          <a:lstStyle/>
          <a:p>
            <a:pPr indent="0" marL="0">
              <a:buNone/>
            </a:pPr>
            <a:endParaRPr lang="en-US" dirty="0"/>
          </a:p>
        </p:txBody>
      </p:sp>
      <p:sp>
        <p:nvSpPr>
          <p:cNvPr id="28" name="Text 20"/>
          <p:cNvSpPr/>
          <p:nvPr/>
        </p:nvSpPr>
        <p:spPr>
          <a:xfrm>
            <a:off x="507802" y="4085927"/>
            <a:ext cx="129793" cy="266700"/>
          </a:xfrm>
          <a:prstGeom prst="rect">
            <a:avLst/>
          </a:prstGeom>
          <a:noFill/>
          <a:ln/>
        </p:spPr>
        <p:txBody>
          <a:bodyPr wrap="square" lIns="0" tIns="0" rIns="0" bIns="0" rtlCol="0" anchor="t"/>
          <a:lstStyle/>
          <a:p>
            <a:pPr algn="l" indent="0" marL="0">
              <a:spcBef>
                <a:spcPts val="1800"/>
              </a:spcBef>
              <a:spcAft>
                <a:spcPts val="1800"/>
              </a:spcAft>
              <a:buNone/>
            </a:pPr>
            <a:r>
              <a:rPr lang="en-US" sz="1800" b="1" dirty="0">
                <a:solidFill>
                  <a:srgbClr val="FFFFFF"/>
                </a:solidFill>
                <a:latin typeface="Arial" pitchFamily="34" charset="0"/>
                <a:ea typeface="Arial" pitchFamily="34" charset="-122"/>
                <a:cs typeface="Arial" pitchFamily="34" charset="-120"/>
              </a:rPr>
              <a:t>7</a:t>
            </a:r>
            <a:endParaRPr lang="en-US" sz="1800" dirty="0"/>
          </a:p>
        </p:txBody>
      </p:sp>
      <p:pic>
        <p:nvPicPr>
          <p:cNvPr id="29" name="Image 6" descr="/home/hoang.nguyen17/Projects/presentation-kit/decks/ai-agentic-workflow/slides/icons/icon-chart-line.png">    </p:cNvPr>
          <p:cNvPicPr>
            <a:picLocks noChangeAspect="1"/>
          </p:cNvPicPr>
          <p:nvPr/>
        </p:nvPicPr>
        <p:blipFill>
          <a:blip r:embed="rId7"/>
          <a:stretch>
            <a:fillRect/>
          </a:stretch>
        </p:blipFill>
        <p:spPr>
          <a:xfrm>
            <a:off x="952500" y="4066877"/>
            <a:ext cx="304800" cy="304800"/>
          </a:xfrm>
          <a:prstGeom prst="rect">
            <a:avLst/>
          </a:prstGeom>
        </p:spPr>
      </p:pic>
      <p:sp>
        <p:nvSpPr>
          <p:cNvPr id="30" name="Text 21"/>
          <p:cNvSpPr/>
          <p:nvPr/>
        </p:nvSpPr>
        <p:spPr>
          <a:xfrm>
            <a:off x="1384250" y="4114502"/>
            <a:ext cx="5134035" cy="209550"/>
          </a:xfrm>
          <a:prstGeom prst="rect">
            <a:avLst/>
          </a:prstGeom>
          <a:noFill/>
          <a:ln/>
        </p:spPr>
        <p:txBody>
          <a:bodyPr wrap="square" lIns="0" tIns="0" rIns="0" bIns="0" rtlCol="0" anchor="t"/>
          <a:lstStyle/>
          <a:p>
            <a:pPr algn="l" indent="0" marL="0">
              <a:buNone/>
            </a:pPr>
            <a:r>
              <a:rPr lang="en-US" sz="1400" b="1" dirty="0">
                <a:solidFill>
                  <a:srgbClr val="181B24"/>
                </a:solidFill>
                <a:latin typeface="Arial" pitchFamily="34" charset="0"/>
                <a:ea typeface="Arial" pitchFamily="34" charset="-122"/>
                <a:cs typeface="Arial" pitchFamily="34" charset="-120"/>
              </a:rPr>
              <a:t>Monitor &amp; Optimize:</a:t>
            </a:r>
            <a:pPr algn="l" indent="0" marL="0">
              <a:buNone/>
            </a:pPr>
            <a:r>
              <a:rPr lang="en-US" sz="1400" dirty="0">
                <a:solidFill>
                  <a:srgbClr val="181B24"/>
                </a:solidFill>
                <a:latin typeface="Arial" pitchFamily="34" charset="0"/>
                <a:ea typeface="Arial" pitchFamily="34" charset="-122"/>
                <a:cs typeface="Arial" pitchFamily="34" charset="-120"/>
              </a:rPr>
              <a:t> Theo dõi performance và cải thiện liên tục</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566541" y="381000"/>
            <a:ext cx="4091136" cy="409575"/>
          </a:xfrm>
          <a:prstGeom prst="rect">
            <a:avLst/>
          </a:prstGeom>
          <a:noFill/>
          <a:ln/>
        </p:spPr>
        <p:txBody>
          <a:bodyPr wrap="square" lIns="0" tIns="0" rIns="0" bIns="0" rtlCol="0" anchor="t"/>
          <a:lstStyle/>
          <a:p>
            <a:pPr algn="l" indent="0" marL="0">
              <a:spcAft>
                <a:spcPts val="2000"/>
              </a:spcAft>
              <a:buNone/>
            </a:pPr>
            <a:r>
              <a:rPr lang="en-US" sz="2800" b="1" dirty="0">
                <a:solidFill>
                  <a:srgbClr val="181B24"/>
                </a:solidFill>
                <a:latin typeface="Arial" pitchFamily="34" charset="0"/>
                <a:ea typeface="Arial" pitchFamily="34" charset="-122"/>
                <a:cs typeface="Arial" pitchFamily="34" charset="-120"/>
              </a:rPr>
              <a:t>Thách thức &amp; Giải pháp</a:t>
            </a:r>
            <a:endParaRPr lang="en-US" sz="2800" dirty="0"/>
          </a:p>
        </p:txBody>
      </p:sp>
      <p:sp>
        <p:nvSpPr>
          <p:cNvPr id="3" name="Text 1"/>
          <p:cNvSpPr/>
          <p:nvPr/>
        </p:nvSpPr>
        <p:spPr>
          <a:xfrm>
            <a:off x="381000" y="1303139"/>
            <a:ext cx="4191000" cy="383977"/>
          </a:xfrm>
          <a:prstGeom prst="rect">
            <a:avLst/>
          </a:prstGeom>
          <a:solidFill>
            <a:srgbClr val="E8E4F3"/>
          </a:solidFill>
          <a:ln/>
        </p:spPr>
        <p:txBody>
          <a:bodyPr wrap="square" rtlCol="0" anchor="ctr"/>
          <a:lstStyle/>
          <a:p>
            <a:pPr indent="0" marL="0">
              <a:buNone/>
            </a:pPr>
            <a:endParaRPr lang="en-US" dirty="0"/>
          </a:p>
        </p:txBody>
      </p:sp>
      <p:sp>
        <p:nvSpPr>
          <p:cNvPr id="4" name="Shape 2"/>
          <p:cNvSpPr/>
          <p:nvPr/>
        </p:nvSpPr>
        <p:spPr>
          <a:xfrm>
            <a:off x="381000" y="1307902"/>
            <a:ext cx="4191000" cy="0"/>
          </a:xfrm>
          <a:prstGeom prst="line">
            <a:avLst/>
          </a:prstGeom>
          <a:noFill/>
          <a:ln w="9525">
            <a:solidFill>
              <a:srgbClr val="DDDDDD"/>
            </a:solidFill>
            <a:prstDash val="solid"/>
          </a:ln>
        </p:spPr>
      </p:sp>
      <p:sp>
        <p:nvSpPr>
          <p:cNvPr id="5" name="Shape 3"/>
          <p:cNvSpPr/>
          <p:nvPr/>
        </p:nvSpPr>
        <p:spPr>
          <a:xfrm>
            <a:off x="4562475" y="1303139"/>
            <a:ext cx="0" cy="383977"/>
          </a:xfrm>
          <a:prstGeom prst="line">
            <a:avLst/>
          </a:prstGeom>
          <a:noFill/>
          <a:ln w="19050">
            <a:solidFill>
              <a:srgbClr val="B165FB"/>
            </a:solidFill>
            <a:prstDash val="solid"/>
          </a:ln>
        </p:spPr>
      </p:sp>
      <p:sp>
        <p:nvSpPr>
          <p:cNvPr id="6" name="Shape 4"/>
          <p:cNvSpPr/>
          <p:nvPr/>
        </p:nvSpPr>
        <p:spPr>
          <a:xfrm>
            <a:off x="381000" y="1682353"/>
            <a:ext cx="4191000" cy="0"/>
          </a:xfrm>
          <a:prstGeom prst="line">
            <a:avLst/>
          </a:prstGeom>
          <a:noFill/>
          <a:ln w="9525">
            <a:solidFill>
              <a:srgbClr val="DDDDDD"/>
            </a:solidFill>
            <a:prstDash val="solid"/>
          </a:ln>
        </p:spPr>
      </p:sp>
      <p:sp>
        <p:nvSpPr>
          <p:cNvPr id="7" name="Shape 5"/>
          <p:cNvSpPr/>
          <p:nvPr/>
        </p:nvSpPr>
        <p:spPr>
          <a:xfrm>
            <a:off x="385763" y="1303139"/>
            <a:ext cx="0" cy="383977"/>
          </a:xfrm>
          <a:prstGeom prst="line">
            <a:avLst/>
          </a:prstGeom>
          <a:noFill/>
          <a:ln w="9525">
            <a:solidFill>
              <a:srgbClr val="DDDDDD"/>
            </a:solidFill>
            <a:prstDash val="solid"/>
          </a:ln>
        </p:spPr>
      </p:sp>
      <p:sp>
        <p:nvSpPr>
          <p:cNvPr id="8" name="Text 6"/>
          <p:cNvSpPr/>
          <p:nvPr/>
        </p:nvSpPr>
        <p:spPr>
          <a:xfrm>
            <a:off x="487263" y="1409402"/>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Code Quality Concerns</a:t>
            </a:r>
            <a:endParaRPr lang="en-US" sz="1200" dirty="0"/>
          </a:p>
        </p:txBody>
      </p:sp>
      <p:sp>
        <p:nvSpPr>
          <p:cNvPr id="9" name="Text 7"/>
          <p:cNvSpPr/>
          <p:nvPr/>
        </p:nvSpPr>
        <p:spPr>
          <a:xfrm>
            <a:off x="4572000" y="1303139"/>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10" name="Text 8"/>
          <p:cNvSpPr/>
          <p:nvPr/>
        </p:nvSpPr>
        <p:spPr>
          <a:xfrm>
            <a:off x="4683026" y="1409402"/>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Implement review processes, agents as assistants</a:t>
            </a:r>
            <a:endParaRPr lang="en-US" sz="1200" dirty="0"/>
          </a:p>
        </p:txBody>
      </p:sp>
      <p:sp>
        <p:nvSpPr>
          <p:cNvPr id="11" name="Text 9"/>
          <p:cNvSpPr/>
          <p:nvPr/>
        </p:nvSpPr>
        <p:spPr>
          <a:xfrm>
            <a:off x="381000" y="1687116"/>
            <a:ext cx="4191000" cy="383977"/>
          </a:xfrm>
          <a:prstGeom prst="rect">
            <a:avLst/>
          </a:prstGeom>
          <a:solidFill>
            <a:srgbClr val="E8E4F3"/>
          </a:solidFill>
          <a:ln/>
        </p:spPr>
        <p:txBody>
          <a:bodyPr wrap="square" rtlCol="0" anchor="ctr"/>
          <a:lstStyle/>
          <a:p>
            <a:pPr indent="0" marL="0">
              <a:buNone/>
            </a:pPr>
            <a:endParaRPr lang="en-US" dirty="0"/>
          </a:p>
        </p:txBody>
      </p:sp>
      <p:sp>
        <p:nvSpPr>
          <p:cNvPr id="12" name="Shape 10"/>
          <p:cNvSpPr/>
          <p:nvPr/>
        </p:nvSpPr>
        <p:spPr>
          <a:xfrm>
            <a:off x="381000" y="1691878"/>
            <a:ext cx="4191000" cy="0"/>
          </a:xfrm>
          <a:prstGeom prst="line">
            <a:avLst/>
          </a:prstGeom>
          <a:noFill/>
          <a:ln w="9525">
            <a:solidFill>
              <a:srgbClr val="DDDDDD"/>
            </a:solidFill>
            <a:prstDash val="solid"/>
          </a:ln>
        </p:spPr>
      </p:sp>
      <p:sp>
        <p:nvSpPr>
          <p:cNvPr id="13" name="Shape 11"/>
          <p:cNvSpPr/>
          <p:nvPr/>
        </p:nvSpPr>
        <p:spPr>
          <a:xfrm>
            <a:off x="4562475" y="1687116"/>
            <a:ext cx="0" cy="383977"/>
          </a:xfrm>
          <a:prstGeom prst="line">
            <a:avLst/>
          </a:prstGeom>
          <a:noFill/>
          <a:ln w="19050">
            <a:solidFill>
              <a:srgbClr val="B165FB"/>
            </a:solidFill>
            <a:prstDash val="solid"/>
          </a:ln>
        </p:spPr>
      </p:sp>
      <p:sp>
        <p:nvSpPr>
          <p:cNvPr id="14" name="Shape 12"/>
          <p:cNvSpPr/>
          <p:nvPr/>
        </p:nvSpPr>
        <p:spPr>
          <a:xfrm>
            <a:off x="381000" y="2066330"/>
            <a:ext cx="4191000" cy="0"/>
          </a:xfrm>
          <a:prstGeom prst="line">
            <a:avLst/>
          </a:prstGeom>
          <a:noFill/>
          <a:ln w="9525">
            <a:solidFill>
              <a:srgbClr val="DDDDDD"/>
            </a:solidFill>
            <a:prstDash val="solid"/>
          </a:ln>
        </p:spPr>
      </p:sp>
      <p:sp>
        <p:nvSpPr>
          <p:cNvPr id="15" name="Shape 13"/>
          <p:cNvSpPr/>
          <p:nvPr/>
        </p:nvSpPr>
        <p:spPr>
          <a:xfrm>
            <a:off x="385763" y="1687116"/>
            <a:ext cx="0" cy="383977"/>
          </a:xfrm>
          <a:prstGeom prst="line">
            <a:avLst/>
          </a:prstGeom>
          <a:noFill/>
          <a:ln w="9525">
            <a:solidFill>
              <a:srgbClr val="DDDDDD"/>
            </a:solidFill>
            <a:prstDash val="solid"/>
          </a:ln>
        </p:spPr>
      </p:sp>
      <p:sp>
        <p:nvSpPr>
          <p:cNvPr id="16" name="Text 14"/>
          <p:cNvSpPr/>
          <p:nvPr/>
        </p:nvSpPr>
        <p:spPr>
          <a:xfrm>
            <a:off x="487263" y="1793379"/>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Security &amp; Privacy</a:t>
            </a:r>
            <a:endParaRPr lang="en-US" sz="1200" dirty="0"/>
          </a:p>
        </p:txBody>
      </p:sp>
      <p:sp>
        <p:nvSpPr>
          <p:cNvPr id="17" name="Text 15"/>
          <p:cNvSpPr/>
          <p:nvPr/>
        </p:nvSpPr>
        <p:spPr>
          <a:xfrm>
            <a:off x="4572000" y="1687116"/>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18" name="Text 16"/>
          <p:cNvSpPr/>
          <p:nvPr/>
        </p:nvSpPr>
        <p:spPr>
          <a:xfrm>
            <a:off x="4683026" y="1793379"/>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Use local models, access controls, audit logs</a:t>
            </a:r>
            <a:endParaRPr lang="en-US" sz="1200" dirty="0"/>
          </a:p>
        </p:txBody>
      </p:sp>
      <p:sp>
        <p:nvSpPr>
          <p:cNvPr id="19" name="Text 17"/>
          <p:cNvSpPr/>
          <p:nvPr/>
        </p:nvSpPr>
        <p:spPr>
          <a:xfrm>
            <a:off x="381000" y="2071092"/>
            <a:ext cx="4191000" cy="383977"/>
          </a:xfrm>
          <a:prstGeom prst="rect">
            <a:avLst/>
          </a:prstGeom>
          <a:solidFill>
            <a:srgbClr val="E8E4F3"/>
          </a:solidFill>
          <a:ln/>
        </p:spPr>
        <p:txBody>
          <a:bodyPr wrap="square" rtlCol="0" anchor="ctr"/>
          <a:lstStyle/>
          <a:p>
            <a:pPr indent="0" marL="0">
              <a:buNone/>
            </a:pPr>
            <a:endParaRPr lang="en-US" dirty="0"/>
          </a:p>
        </p:txBody>
      </p:sp>
      <p:sp>
        <p:nvSpPr>
          <p:cNvPr id="20" name="Shape 18"/>
          <p:cNvSpPr/>
          <p:nvPr/>
        </p:nvSpPr>
        <p:spPr>
          <a:xfrm>
            <a:off x="381000" y="2075855"/>
            <a:ext cx="4191000" cy="0"/>
          </a:xfrm>
          <a:prstGeom prst="line">
            <a:avLst/>
          </a:prstGeom>
          <a:noFill/>
          <a:ln w="9525">
            <a:solidFill>
              <a:srgbClr val="DDDDDD"/>
            </a:solidFill>
            <a:prstDash val="solid"/>
          </a:ln>
        </p:spPr>
      </p:sp>
      <p:sp>
        <p:nvSpPr>
          <p:cNvPr id="21" name="Shape 19"/>
          <p:cNvSpPr/>
          <p:nvPr/>
        </p:nvSpPr>
        <p:spPr>
          <a:xfrm>
            <a:off x="4562475" y="2071092"/>
            <a:ext cx="0" cy="383977"/>
          </a:xfrm>
          <a:prstGeom prst="line">
            <a:avLst/>
          </a:prstGeom>
          <a:noFill/>
          <a:ln w="19050">
            <a:solidFill>
              <a:srgbClr val="B165FB"/>
            </a:solidFill>
            <a:prstDash val="solid"/>
          </a:ln>
        </p:spPr>
      </p:sp>
      <p:sp>
        <p:nvSpPr>
          <p:cNvPr id="22" name="Shape 20"/>
          <p:cNvSpPr/>
          <p:nvPr/>
        </p:nvSpPr>
        <p:spPr>
          <a:xfrm>
            <a:off x="381000" y="2450306"/>
            <a:ext cx="4191000" cy="0"/>
          </a:xfrm>
          <a:prstGeom prst="line">
            <a:avLst/>
          </a:prstGeom>
          <a:noFill/>
          <a:ln w="9525">
            <a:solidFill>
              <a:srgbClr val="DDDDDD"/>
            </a:solidFill>
            <a:prstDash val="solid"/>
          </a:ln>
        </p:spPr>
      </p:sp>
      <p:sp>
        <p:nvSpPr>
          <p:cNvPr id="23" name="Shape 21"/>
          <p:cNvSpPr/>
          <p:nvPr/>
        </p:nvSpPr>
        <p:spPr>
          <a:xfrm>
            <a:off x="385763" y="2071092"/>
            <a:ext cx="0" cy="383977"/>
          </a:xfrm>
          <a:prstGeom prst="line">
            <a:avLst/>
          </a:prstGeom>
          <a:noFill/>
          <a:ln w="9525">
            <a:solidFill>
              <a:srgbClr val="DDDDDD"/>
            </a:solidFill>
            <a:prstDash val="solid"/>
          </a:ln>
        </p:spPr>
      </p:sp>
      <p:sp>
        <p:nvSpPr>
          <p:cNvPr id="24" name="Text 22"/>
          <p:cNvSpPr/>
          <p:nvPr/>
        </p:nvSpPr>
        <p:spPr>
          <a:xfrm>
            <a:off x="487263" y="2177355"/>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Integration Complexity</a:t>
            </a:r>
            <a:endParaRPr lang="en-US" sz="1200" dirty="0"/>
          </a:p>
        </p:txBody>
      </p:sp>
      <p:sp>
        <p:nvSpPr>
          <p:cNvPr id="25" name="Text 23"/>
          <p:cNvSpPr/>
          <p:nvPr/>
        </p:nvSpPr>
        <p:spPr>
          <a:xfrm>
            <a:off x="4572000" y="2071092"/>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26" name="Text 24"/>
          <p:cNvSpPr/>
          <p:nvPr/>
        </p:nvSpPr>
        <p:spPr>
          <a:xfrm>
            <a:off x="4683026" y="2177355"/>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Start with existing tools, gradual adoption</a:t>
            </a:r>
            <a:endParaRPr lang="en-US" sz="1200" dirty="0"/>
          </a:p>
        </p:txBody>
      </p:sp>
      <p:sp>
        <p:nvSpPr>
          <p:cNvPr id="27" name="Text 25"/>
          <p:cNvSpPr/>
          <p:nvPr/>
        </p:nvSpPr>
        <p:spPr>
          <a:xfrm>
            <a:off x="381000" y="2455069"/>
            <a:ext cx="4191000" cy="383977"/>
          </a:xfrm>
          <a:prstGeom prst="rect">
            <a:avLst/>
          </a:prstGeom>
          <a:solidFill>
            <a:srgbClr val="E8E4F3"/>
          </a:solidFill>
          <a:ln/>
        </p:spPr>
        <p:txBody>
          <a:bodyPr wrap="square" rtlCol="0" anchor="ctr"/>
          <a:lstStyle/>
          <a:p>
            <a:pPr indent="0" marL="0">
              <a:buNone/>
            </a:pPr>
            <a:endParaRPr lang="en-US" dirty="0"/>
          </a:p>
        </p:txBody>
      </p:sp>
      <p:sp>
        <p:nvSpPr>
          <p:cNvPr id="28" name="Shape 26"/>
          <p:cNvSpPr/>
          <p:nvPr/>
        </p:nvSpPr>
        <p:spPr>
          <a:xfrm>
            <a:off x="381000" y="2459831"/>
            <a:ext cx="4191000" cy="0"/>
          </a:xfrm>
          <a:prstGeom prst="line">
            <a:avLst/>
          </a:prstGeom>
          <a:noFill/>
          <a:ln w="9525">
            <a:solidFill>
              <a:srgbClr val="DDDDDD"/>
            </a:solidFill>
            <a:prstDash val="solid"/>
          </a:ln>
        </p:spPr>
      </p:sp>
      <p:sp>
        <p:nvSpPr>
          <p:cNvPr id="29" name="Shape 27"/>
          <p:cNvSpPr/>
          <p:nvPr/>
        </p:nvSpPr>
        <p:spPr>
          <a:xfrm>
            <a:off x="4562475" y="2455069"/>
            <a:ext cx="0" cy="383977"/>
          </a:xfrm>
          <a:prstGeom prst="line">
            <a:avLst/>
          </a:prstGeom>
          <a:noFill/>
          <a:ln w="19050">
            <a:solidFill>
              <a:srgbClr val="B165FB"/>
            </a:solidFill>
            <a:prstDash val="solid"/>
          </a:ln>
        </p:spPr>
      </p:sp>
      <p:sp>
        <p:nvSpPr>
          <p:cNvPr id="30" name="Shape 28"/>
          <p:cNvSpPr/>
          <p:nvPr/>
        </p:nvSpPr>
        <p:spPr>
          <a:xfrm>
            <a:off x="381000" y="2834283"/>
            <a:ext cx="4191000" cy="0"/>
          </a:xfrm>
          <a:prstGeom prst="line">
            <a:avLst/>
          </a:prstGeom>
          <a:noFill/>
          <a:ln w="9525">
            <a:solidFill>
              <a:srgbClr val="DDDDDD"/>
            </a:solidFill>
            <a:prstDash val="solid"/>
          </a:ln>
        </p:spPr>
      </p:sp>
      <p:sp>
        <p:nvSpPr>
          <p:cNvPr id="31" name="Shape 29"/>
          <p:cNvSpPr/>
          <p:nvPr/>
        </p:nvSpPr>
        <p:spPr>
          <a:xfrm>
            <a:off x="385763" y="2455069"/>
            <a:ext cx="0" cy="383977"/>
          </a:xfrm>
          <a:prstGeom prst="line">
            <a:avLst/>
          </a:prstGeom>
          <a:noFill/>
          <a:ln w="9525">
            <a:solidFill>
              <a:srgbClr val="DDDDDD"/>
            </a:solidFill>
            <a:prstDash val="solid"/>
          </a:ln>
        </p:spPr>
      </p:sp>
      <p:sp>
        <p:nvSpPr>
          <p:cNvPr id="32" name="Text 30"/>
          <p:cNvSpPr/>
          <p:nvPr/>
        </p:nvSpPr>
        <p:spPr>
          <a:xfrm>
            <a:off x="487263" y="2561332"/>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Team Resistance</a:t>
            </a:r>
            <a:endParaRPr lang="en-US" sz="1200" dirty="0"/>
          </a:p>
        </p:txBody>
      </p:sp>
      <p:sp>
        <p:nvSpPr>
          <p:cNvPr id="33" name="Text 31"/>
          <p:cNvSpPr/>
          <p:nvPr/>
        </p:nvSpPr>
        <p:spPr>
          <a:xfrm>
            <a:off x="4572000" y="2455069"/>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34" name="Text 32"/>
          <p:cNvSpPr/>
          <p:nvPr/>
        </p:nvSpPr>
        <p:spPr>
          <a:xfrm>
            <a:off x="4683026" y="2561332"/>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Training, demonstrate value, involve team</a:t>
            </a:r>
            <a:endParaRPr lang="en-US" sz="1200" dirty="0"/>
          </a:p>
        </p:txBody>
      </p:sp>
      <p:sp>
        <p:nvSpPr>
          <p:cNvPr id="35" name="Text 33"/>
          <p:cNvSpPr/>
          <p:nvPr/>
        </p:nvSpPr>
        <p:spPr>
          <a:xfrm>
            <a:off x="381000" y="2839045"/>
            <a:ext cx="4191000" cy="383977"/>
          </a:xfrm>
          <a:prstGeom prst="rect">
            <a:avLst/>
          </a:prstGeom>
          <a:solidFill>
            <a:srgbClr val="E8E4F3"/>
          </a:solidFill>
          <a:ln/>
        </p:spPr>
        <p:txBody>
          <a:bodyPr wrap="square" rtlCol="0" anchor="ctr"/>
          <a:lstStyle/>
          <a:p>
            <a:pPr indent="0" marL="0">
              <a:buNone/>
            </a:pPr>
            <a:endParaRPr lang="en-US" dirty="0"/>
          </a:p>
        </p:txBody>
      </p:sp>
      <p:sp>
        <p:nvSpPr>
          <p:cNvPr id="36" name="Shape 34"/>
          <p:cNvSpPr/>
          <p:nvPr/>
        </p:nvSpPr>
        <p:spPr>
          <a:xfrm>
            <a:off x="381000" y="2843808"/>
            <a:ext cx="4191000" cy="0"/>
          </a:xfrm>
          <a:prstGeom prst="line">
            <a:avLst/>
          </a:prstGeom>
          <a:noFill/>
          <a:ln w="9525">
            <a:solidFill>
              <a:srgbClr val="DDDDDD"/>
            </a:solidFill>
            <a:prstDash val="solid"/>
          </a:ln>
        </p:spPr>
      </p:sp>
      <p:sp>
        <p:nvSpPr>
          <p:cNvPr id="37" name="Shape 35"/>
          <p:cNvSpPr/>
          <p:nvPr/>
        </p:nvSpPr>
        <p:spPr>
          <a:xfrm>
            <a:off x="4562475" y="2839045"/>
            <a:ext cx="0" cy="383977"/>
          </a:xfrm>
          <a:prstGeom prst="line">
            <a:avLst/>
          </a:prstGeom>
          <a:noFill/>
          <a:ln w="19050">
            <a:solidFill>
              <a:srgbClr val="B165FB"/>
            </a:solidFill>
            <a:prstDash val="solid"/>
          </a:ln>
        </p:spPr>
      </p:sp>
      <p:sp>
        <p:nvSpPr>
          <p:cNvPr id="38" name="Shape 36"/>
          <p:cNvSpPr/>
          <p:nvPr/>
        </p:nvSpPr>
        <p:spPr>
          <a:xfrm>
            <a:off x="381000" y="3218259"/>
            <a:ext cx="4191000" cy="0"/>
          </a:xfrm>
          <a:prstGeom prst="line">
            <a:avLst/>
          </a:prstGeom>
          <a:noFill/>
          <a:ln w="9525">
            <a:solidFill>
              <a:srgbClr val="DDDDDD"/>
            </a:solidFill>
            <a:prstDash val="solid"/>
          </a:ln>
        </p:spPr>
      </p:sp>
      <p:sp>
        <p:nvSpPr>
          <p:cNvPr id="39" name="Shape 37"/>
          <p:cNvSpPr/>
          <p:nvPr/>
        </p:nvSpPr>
        <p:spPr>
          <a:xfrm>
            <a:off x="385763" y="2839045"/>
            <a:ext cx="0" cy="383977"/>
          </a:xfrm>
          <a:prstGeom prst="line">
            <a:avLst/>
          </a:prstGeom>
          <a:noFill/>
          <a:ln w="9525">
            <a:solidFill>
              <a:srgbClr val="DDDDDD"/>
            </a:solidFill>
            <a:prstDash val="solid"/>
          </a:ln>
        </p:spPr>
      </p:sp>
      <p:sp>
        <p:nvSpPr>
          <p:cNvPr id="40" name="Text 38"/>
          <p:cNvSpPr/>
          <p:nvPr/>
        </p:nvSpPr>
        <p:spPr>
          <a:xfrm>
            <a:off x="487263" y="2945309"/>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Cost Management</a:t>
            </a:r>
            <a:endParaRPr lang="en-US" sz="1200" dirty="0"/>
          </a:p>
        </p:txBody>
      </p:sp>
      <p:sp>
        <p:nvSpPr>
          <p:cNvPr id="41" name="Text 39"/>
          <p:cNvSpPr/>
          <p:nvPr/>
        </p:nvSpPr>
        <p:spPr>
          <a:xfrm>
            <a:off x="4572000" y="2839045"/>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42" name="Text 40"/>
          <p:cNvSpPr/>
          <p:nvPr/>
        </p:nvSpPr>
        <p:spPr>
          <a:xfrm>
            <a:off x="4683026" y="2945309"/>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Monitor usage, optimize prompts, right-size models</a:t>
            </a:r>
            <a:endParaRPr lang="en-US" sz="1200" dirty="0"/>
          </a:p>
        </p:txBody>
      </p:sp>
      <p:sp>
        <p:nvSpPr>
          <p:cNvPr id="43" name="Text 41"/>
          <p:cNvSpPr/>
          <p:nvPr/>
        </p:nvSpPr>
        <p:spPr>
          <a:xfrm>
            <a:off x="381000" y="3223022"/>
            <a:ext cx="4191000" cy="383977"/>
          </a:xfrm>
          <a:prstGeom prst="rect">
            <a:avLst/>
          </a:prstGeom>
          <a:solidFill>
            <a:srgbClr val="E8E4F3"/>
          </a:solidFill>
          <a:ln/>
        </p:spPr>
        <p:txBody>
          <a:bodyPr wrap="square" rtlCol="0" anchor="ctr"/>
          <a:lstStyle/>
          <a:p>
            <a:pPr indent="0" marL="0">
              <a:buNone/>
            </a:pPr>
            <a:endParaRPr lang="en-US" dirty="0"/>
          </a:p>
        </p:txBody>
      </p:sp>
      <p:sp>
        <p:nvSpPr>
          <p:cNvPr id="44" name="Shape 42"/>
          <p:cNvSpPr/>
          <p:nvPr/>
        </p:nvSpPr>
        <p:spPr>
          <a:xfrm>
            <a:off x="381000" y="3227784"/>
            <a:ext cx="4191000" cy="0"/>
          </a:xfrm>
          <a:prstGeom prst="line">
            <a:avLst/>
          </a:prstGeom>
          <a:noFill/>
          <a:ln w="9525">
            <a:solidFill>
              <a:srgbClr val="DDDDDD"/>
            </a:solidFill>
            <a:prstDash val="solid"/>
          </a:ln>
        </p:spPr>
      </p:sp>
      <p:sp>
        <p:nvSpPr>
          <p:cNvPr id="45" name="Shape 43"/>
          <p:cNvSpPr/>
          <p:nvPr/>
        </p:nvSpPr>
        <p:spPr>
          <a:xfrm>
            <a:off x="4562475" y="3223022"/>
            <a:ext cx="0" cy="383977"/>
          </a:xfrm>
          <a:prstGeom prst="line">
            <a:avLst/>
          </a:prstGeom>
          <a:noFill/>
          <a:ln w="19050">
            <a:solidFill>
              <a:srgbClr val="B165FB"/>
            </a:solidFill>
            <a:prstDash val="solid"/>
          </a:ln>
        </p:spPr>
      </p:sp>
      <p:sp>
        <p:nvSpPr>
          <p:cNvPr id="46" name="Shape 44"/>
          <p:cNvSpPr/>
          <p:nvPr/>
        </p:nvSpPr>
        <p:spPr>
          <a:xfrm>
            <a:off x="381000" y="3602236"/>
            <a:ext cx="4191000" cy="0"/>
          </a:xfrm>
          <a:prstGeom prst="line">
            <a:avLst/>
          </a:prstGeom>
          <a:noFill/>
          <a:ln w="9525">
            <a:solidFill>
              <a:srgbClr val="DDDDDD"/>
            </a:solidFill>
            <a:prstDash val="solid"/>
          </a:ln>
        </p:spPr>
      </p:sp>
      <p:sp>
        <p:nvSpPr>
          <p:cNvPr id="47" name="Shape 45"/>
          <p:cNvSpPr/>
          <p:nvPr/>
        </p:nvSpPr>
        <p:spPr>
          <a:xfrm>
            <a:off x="385763" y="3223022"/>
            <a:ext cx="0" cy="383977"/>
          </a:xfrm>
          <a:prstGeom prst="line">
            <a:avLst/>
          </a:prstGeom>
          <a:noFill/>
          <a:ln w="9525">
            <a:solidFill>
              <a:srgbClr val="DDDDDD"/>
            </a:solidFill>
            <a:prstDash val="solid"/>
          </a:ln>
        </p:spPr>
      </p:sp>
      <p:sp>
        <p:nvSpPr>
          <p:cNvPr id="48" name="Text 46"/>
          <p:cNvSpPr/>
          <p:nvPr/>
        </p:nvSpPr>
        <p:spPr>
          <a:xfrm>
            <a:off x="487263" y="3329285"/>
            <a:ext cx="4053185"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Over-reliance</a:t>
            </a:r>
            <a:endParaRPr lang="en-US" sz="1200" dirty="0"/>
          </a:p>
        </p:txBody>
      </p:sp>
      <p:sp>
        <p:nvSpPr>
          <p:cNvPr id="49" name="Text 47"/>
          <p:cNvSpPr/>
          <p:nvPr/>
        </p:nvSpPr>
        <p:spPr>
          <a:xfrm>
            <a:off x="4572000" y="3223022"/>
            <a:ext cx="4191000" cy="383977"/>
          </a:xfrm>
          <a:prstGeom prst="rect">
            <a:avLst/>
          </a:prstGeom>
          <a:solidFill>
            <a:srgbClr val="E0F2F1"/>
          </a:solidFill>
          <a:ln w="9525">
            <a:solidFill>
              <a:srgbClr val="DDDDDD"/>
            </a:solidFill>
          </a:ln>
        </p:spPr>
        <p:txBody>
          <a:bodyPr wrap="square" rtlCol="0" anchor="ctr"/>
          <a:lstStyle/>
          <a:p>
            <a:pPr indent="0" marL="0">
              <a:buNone/>
            </a:pPr>
            <a:endParaRPr lang="en-US" dirty="0"/>
          </a:p>
        </p:txBody>
      </p:sp>
      <p:sp>
        <p:nvSpPr>
          <p:cNvPr id="50" name="Text 48"/>
          <p:cNvSpPr/>
          <p:nvPr/>
        </p:nvSpPr>
        <p:spPr>
          <a:xfrm>
            <a:off x="4683026" y="3329285"/>
            <a:ext cx="4053185"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Maintain human oversight, critical thinking</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8E4F3"/>
        </a:solidFill>
      </p:bgPr>
    </p:bg>
    <p:spTree>
      <p:nvGrpSpPr>
        <p:cNvPr id="1" name=""/>
        <p:cNvGrpSpPr/>
        <p:nvPr/>
      </p:nvGrpSpPr>
      <p:grpSpPr>
        <a:xfrm>
          <a:off x="0" y="0"/>
          <a:ext cx="0" cy="0"/>
          <a:chOff x="0" y="0"/>
          <a:chExt cx="0" cy="0"/>
        </a:xfrm>
      </p:grpSpPr>
      <p:sp>
        <p:nvSpPr>
          <p:cNvPr id="2" name="Text 0"/>
          <p:cNvSpPr/>
          <p:nvPr/>
        </p:nvSpPr>
        <p:spPr>
          <a:xfrm>
            <a:off x="1423723" y="683121"/>
            <a:ext cx="6296555" cy="409575"/>
          </a:xfrm>
          <a:prstGeom prst="rect">
            <a:avLst/>
          </a:prstGeom>
          <a:noFill/>
          <a:ln/>
        </p:spPr>
        <p:txBody>
          <a:bodyPr wrap="square" lIns="0" tIns="0" rIns="0" bIns="0" rtlCol="0" anchor="t"/>
          <a:lstStyle/>
          <a:p>
            <a:pPr algn="ctr" indent="0" marL="0">
              <a:spcAft>
                <a:spcPts val="2000"/>
              </a:spcAft>
              <a:buNone/>
            </a:pPr>
            <a:r>
              <a:rPr lang="en-US" sz="2800" b="1" dirty="0">
                <a:solidFill>
                  <a:srgbClr val="B165FB"/>
                </a:solidFill>
                <a:latin typeface="Arial" pitchFamily="34" charset="0"/>
                <a:ea typeface="Arial" pitchFamily="34" charset="-122"/>
                <a:cs typeface="Arial" pitchFamily="34" charset="-120"/>
              </a:rPr>
              <a:t>Bắt đầu với AI Agents ngay hôm nay</a:t>
            </a:r>
            <a:endParaRPr lang="en-US" sz="2800" dirty="0"/>
          </a:p>
        </p:txBody>
      </p:sp>
      <p:sp>
        <p:nvSpPr>
          <p:cNvPr id="3" name="Text 1"/>
          <p:cNvSpPr/>
          <p:nvPr/>
        </p:nvSpPr>
        <p:spPr>
          <a:xfrm>
            <a:off x="340995" y="1536204"/>
            <a:ext cx="4080510" cy="266700"/>
          </a:xfrm>
          <a:prstGeom prst="rect">
            <a:avLst/>
          </a:prstGeom>
          <a:noFill/>
          <a:ln/>
        </p:spPr>
        <p:txBody>
          <a:bodyPr wrap="square" lIns="0" tIns="0" rIns="0" bIns="0" rtlCol="0" anchor="t"/>
          <a:lstStyle/>
          <a:p>
            <a:pPr algn="ctr" indent="0" marL="0">
              <a:spcBef>
                <a:spcPts val="1494"/>
              </a:spcBef>
              <a:spcAft>
                <a:spcPts val="1500"/>
              </a:spcAft>
              <a:buNone/>
            </a:pPr>
            <a:r>
              <a:rPr lang="en-US" sz="1800" b="1" dirty="0">
                <a:solidFill>
                  <a:srgbClr val="181B24"/>
                </a:solidFill>
                <a:latin typeface="Arial" pitchFamily="34" charset="0"/>
                <a:ea typeface="Arial" pitchFamily="34" charset="-122"/>
                <a:cs typeface="Arial" pitchFamily="34" charset="-120"/>
              </a:rPr>
              <a:t>Key Takeaways</a:t>
            </a:r>
            <a:endParaRPr lang="en-US" sz="1800" dirty="0"/>
          </a:p>
        </p:txBody>
      </p:sp>
      <p:sp>
        <p:nvSpPr>
          <p:cNvPr id="4" name="Text 2"/>
          <p:cNvSpPr/>
          <p:nvPr/>
        </p:nvSpPr>
        <p:spPr>
          <a:xfrm>
            <a:off x="381000" y="1993404"/>
            <a:ext cx="4000500" cy="1638151"/>
          </a:xfrm>
          <a:prstGeom prst="rect">
            <a:avLst/>
          </a:prstGeom>
          <a:noFill/>
          <a:ln/>
        </p:spPr>
        <p:txBody>
          <a:bodyPr wrap="square" lIns="127000" tIns="0" rIns="0" bIns="0" rtlCol="0" anchor="t"/>
          <a:lstStyle/>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AI Agentic Workflow transforms software development</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Multiple patterns available for different use cases</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Start small, iterate, and scale gradually</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Focus on high-value, repetitive tasks first</a:t>
            </a:r>
            <a:endParaRPr lang="en-US" sz="1400" dirty="0"/>
          </a:p>
        </p:txBody>
      </p:sp>
      <p:sp>
        <p:nvSpPr>
          <p:cNvPr id="5" name="Text 3"/>
          <p:cNvSpPr/>
          <p:nvPr/>
        </p:nvSpPr>
        <p:spPr>
          <a:xfrm>
            <a:off x="4722495" y="1536204"/>
            <a:ext cx="4080510" cy="266700"/>
          </a:xfrm>
          <a:prstGeom prst="rect">
            <a:avLst/>
          </a:prstGeom>
          <a:noFill/>
          <a:ln/>
        </p:spPr>
        <p:txBody>
          <a:bodyPr wrap="square" lIns="0" tIns="0" rIns="0" bIns="0" rtlCol="0" anchor="t"/>
          <a:lstStyle/>
          <a:p>
            <a:pPr algn="ctr" indent="0" marL="0">
              <a:spcBef>
                <a:spcPts val="1494"/>
              </a:spcBef>
              <a:spcAft>
                <a:spcPts val="1500"/>
              </a:spcAft>
              <a:buNone/>
            </a:pPr>
            <a:r>
              <a:rPr lang="en-US" sz="1800" b="1" dirty="0">
                <a:solidFill>
                  <a:srgbClr val="181B24"/>
                </a:solidFill>
                <a:latin typeface="Arial" pitchFamily="34" charset="0"/>
                <a:ea typeface="Arial" pitchFamily="34" charset="-122"/>
                <a:cs typeface="Arial" pitchFamily="34" charset="-120"/>
              </a:rPr>
              <a:t>Next Steps</a:t>
            </a:r>
            <a:endParaRPr lang="en-US" sz="1800" dirty="0"/>
          </a:p>
        </p:txBody>
      </p:sp>
      <p:sp>
        <p:nvSpPr>
          <p:cNvPr id="6" name="Text 4"/>
          <p:cNvSpPr/>
          <p:nvPr/>
        </p:nvSpPr>
        <p:spPr>
          <a:xfrm>
            <a:off x="4762500" y="1993404"/>
            <a:ext cx="4000500" cy="1219051"/>
          </a:xfrm>
          <a:prstGeom prst="rect">
            <a:avLst/>
          </a:prstGeom>
          <a:noFill/>
          <a:ln/>
        </p:spPr>
        <p:txBody>
          <a:bodyPr wrap="square" lIns="127000" tIns="0" rIns="0" bIns="0" rtlCol="0" anchor="t"/>
          <a:lstStyle/>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Thử nghiệm với GitHub Copilot hoặc Cursor</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Xác định 1-2 use cases phù hợp trong team</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Pilot trong 2-4 tuần và đánh giá kết quả</a:t>
            </a:r>
            <a:endParaRPr lang="en-US" sz="1400" dirty="0"/>
          </a:p>
          <a:p>
            <a:pPr algn="l" marL="127000" indent="-127000">
              <a:spcAft>
                <a:spcPts val="1000"/>
              </a:spcAft>
              <a:buSzPct val="100000"/>
              <a:buChar char="•"/>
            </a:pPr>
            <a:r>
              <a:rPr lang="en-US" sz="1400" dirty="0">
                <a:solidFill>
                  <a:srgbClr val="181B24"/>
                </a:solidFill>
                <a:latin typeface="Arial" pitchFamily="34" charset="0"/>
                <a:ea typeface="Arial" pitchFamily="34" charset="-122"/>
                <a:cs typeface="Arial" pitchFamily="34" charset="-120"/>
              </a:rPr>
              <a:t>Chia sẻ learnings và scale dần</a:t>
            </a:r>
            <a:endParaRPr lang="en-US" sz="1400" dirty="0"/>
          </a:p>
        </p:txBody>
      </p:sp>
      <p:sp>
        <p:nvSpPr>
          <p:cNvPr id="7" name="Text 5"/>
          <p:cNvSpPr/>
          <p:nvPr/>
        </p:nvSpPr>
        <p:spPr>
          <a:xfrm>
            <a:off x="1367555" y="4164955"/>
            <a:ext cx="6408890" cy="295275"/>
          </a:xfrm>
          <a:prstGeom prst="rect">
            <a:avLst/>
          </a:prstGeom>
          <a:noFill/>
          <a:ln/>
        </p:spPr>
        <p:txBody>
          <a:bodyPr wrap="square" lIns="0" tIns="0" rIns="0" bIns="0" rtlCol="0" anchor="t"/>
          <a:lstStyle/>
          <a:p>
            <a:pPr algn="ctr" indent="0" marL="0">
              <a:buNone/>
            </a:pPr>
            <a:r>
              <a:rPr lang="en-US" sz="2000" b="1" dirty="0">
                <a:solidFill>
                  <a:srgbClr val="B165FB"/>
                </a:solidFill>
                <a:latin typeface="Arial" pitchFamily="34" charset="0"/>
                <a:ea typeface="Arial" pitchFamily="34" charset="-122"/>
                <a:cs typeface="Arial" pitchFamily="34" charset="-120"/>
              </a:rPr>
              <a:t>"Hãy bắt đầu hành trình AI transformation của bạn!"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0"/>
            <a:ext cx="75456" cy="5143500"/>
          </a:xfrm>
          <a:prstGeom prst="rect">
            <a:avLst/>
          </a:prstGeom>
          <a:solidFill>
            <a:srgbClr val="B165FB"/>
          </a:solidFill>
          <a:ln/>
        </p:spPr>
        <p:txBody>
          <a:bodyPr wrap="square" rtlCol="0" anchor="ctr"/>
          <a:lstStyle/>
          <a:p>
            <a:pPr indent="0" marL="0">
              <a:buNone/>
            </a:pPr>
            <a:endParaRPr lang="en-US" dirty="0"/>
          </a:p>
        </p:txBody>
      </p:sp>
      <p:sp>
        <p:nvSpPr>
          <p:cNvPr id="3" name="Text 1"/>
          <p:cNvSpPr/>
          <p:nvPr/>
        </p:nvSpPr>
        <p:spPr>
          <a:xfrm>
            <a:off x="583406" y="717798"/>
            <a:ext cx="8213696" cy="819150"/>
          </a:xfrm>
          <a:prstGeom prst="rect">
            <a:avLst/>
          </a:prstGeom>
          <a:noFill/>
          <a:ln/>
        </p:spPr>
        <p:txBody>
          <a:bodyPr wrap="square" lIns="0" tIns="0" rIns="0" bIns="0" rtlCol="0" anchor="t"/>
          <a:lstStyle/>
          <a:p>
            <a:pPr algn="l" indent="0" marL="0">
              <a:spcAft>
                <a:spcPts val="2000"/>
              </a:spcAft>
              <a:buNone/>
            </a:pPr>
            <a:r>
              <a:rPr lang="en-US" sz="2800" b="1" dirty="0">
                <a:solidFill>
                  <a:srgbClr val="181B24"/>
                </a:solidFill>
                <a:latin typeface="Arial" pitchFamily="34" charset="0"/>
                <a:ea typeface="Arial" pitchFamily="34" charset="-122"/>
                <a:cs typeface="Arial" pitchFamily="34" charset="-120"/>
              </a:rPr>
              <a:t>Thách thức trong Phát triển Phần mềm Hiện đại</a:t>
            </a:r>
            <a:endParaRPr lang="en-US" sz="2800" dirty="0"/>
          </a:p>
        </p:txBody>
      </p:sp>
      <p:sp>
        <p:nvSpPr>
          <p:cNvPr id="4" name="Text 2"/>
          <p:cNvSpPr/>
          <p:nvPr/>
        </p:nvSpPr>
        <p:spPr>
          <a:xfrm>
            <a:off x="583406" y="1790849"/>
            <a:ext cx="8052643" cy="2634853"/>
          </a:xfrm>
          <a:prstGeom prst="rect">
            <a:avLst/>
          </a:prstGeom>
          <a:solidFill>
            <a:srgbClr val="E8E4F3"/>
          </a:solidFill>
          <a:ln/>
        </p:spPr>
        <p:txBody>
          <a:bodyPr wrap="square" rtlCol="0" anchor="ctr"/>
          <a:lstStyle/>
          <a:p>
            <a:pPr indent="0" marL="0">
              <a:buNone/>
            </a:pPr>
            <a:endParaRPr lang="en-US" dirty="0"/>
          </a:p>
        </p:txBody>
      </p:sp>
      <p:sp>
        <p:nvSpPr>
          <p:cNvPr id="5" name="Text 3"/>
          <p:cNvSpPr/>
          <p:nvPr/>
        </p:nvSpPr>
        <p:spPr>
          <a:xfrm>
            <a:off x="773906" y="1981349"/>
            <a:ext cx="7671643" cy="2101453"/>
          </a:xfrm>
          <a:prstGeom prst="rect">
            <a:avLst/>
          </a:prstGeom>
          <a:noFill/>
          <a:ln/>
        </p:spPr>
        <p:txBody>
          <a:bodyPr wrap="square" lIns="0" tIns="0" rIns="0" bIns="0" rtlCol="0" anchor="t"/>
          <a:lstStyle/>
          <a:p>
            <a:pPr algn="l" marL="342900" indent="-342900">
              <a:spcAft>
                <a:spcPts val="1200"/>
              </a:spcAft>
              <a:buSzPct val="100000"/>
              <a:buChar char="•"/>
            </a:pPr>
            <a:r>
              <a:rPr lang="en-US" sz="1600" dirty="0">
                <a:solidFill>
                  <a:srgbClr val="181B24"/>
                </a:solidFill>
                <a:latin typeface="Arial" pitchFamily="34" charset="0"/>
                <a:ea typeface="Arial" pitchFamily="34" charset="-122"/>
                <a:cs typeface="Arial" pitchFamily="34" charset="-120"/>
              </a:rPr>
              <a:t>Khối lượng công việc lặp lại ngày càng tăng (testing, code review, documentation)</a:t>
            </a:r>
            <a:endParaRPr lang="en-US" sz="1600" dirty="0"/>
          </a:p>
          <a:p>
            <a:pPr algn="l" marL="342900" indent="-342900">
              <a:spcAft>
                <a:spcPts val="1200"/>
              </a:spcAft>
              <a:buSzPct val="100000"/>
              <a:buChar char="•"/>
            </a:pPr>
            <a:r>
              <a:rPr lang="en-US" sz="1600" dirty="0">
                <a:solidFill>
                  <a:srgbClr val="181B24"/>
                </a:solidFill>
                <a:latin typeface="Arial" pitchFamily="34" charset="0"/>
                <a:ea typeface="Arial" pitchFamily="34" charset="-122"/>
                <a:cs typeface="Arial" pitchFamily="34" charset="-120"/>
              </a:rPr>
              <a:t>Độ phức tạp của hệ thống tăng nhanh, khó quản lý</a:t>
            </a:r>
            <a:endParaRPr lang="en-US" sz="1600" dirty="0"/>
          </a:p>
          <a:p>
            <a:pPr algn="l" marL="342900" indent="-342900">
              <a:spcAft>
                <a:spcPts val="1200"/>
              </a:spcAft>
              <a:buSzPct val="100000"/>
              <a:buChar char="•"/>
            </a:pPr>
            <a:r>
              <a:rPr lang="en-US" sz="1600" dirty="0">
                <a:solidFill>
                  <a:srgbClr val="181B24"/>
                </a:solidFill>
                <a:latin typeface="Arial" pitchFamily="34" charset="0"/>
                <a:ea typeface="Arial" pitchFamily="34" charset="-122"/>
                <a:cs typeface="Arial" pitchFamily="34" charset="-120"/>
              </a:rPr>
              <a:t>Thiếu thời gian cho innovation và problem-solving</a:t>
            </a:r>
            <a:endParaRPr lang="en-US" sz="1600" dirty="0"/>
          </a:p>
          <a:p>
            <a:pPr algn="l" marL="342900" indent="-342900">
              <a:spcAft>
                <a:spcPts val="1200"/>
              </a:spcAft>
              <a:buSzPct val="100000"/>
              <a:buChar char="•"/>
            </a:pPr>
            <a:r>
              <a:rPr lang="en-US" sz="1600" dirty="0">
                <a:solidFill>
                  <a:srgbClr val="181B24"/>
                </a:solidFill>
                <a:latin typeface="Arial" pitchFamily="34" charset="0"/>
                <a:ea typeface="Arial" pitchFamily="34" charset="-122"/>
                <a:cs typeface="Arial" pitchFamily="34" charset="-120"/>
              </a:rPr>
              <a:t>Onboarding developers mới tốn nhiều thời gian</a:t>
            </a:r>
            <a:endParaRPr lang="en-US" sz="1600" dirty="0"/>
          </a:p>
          <a:p>
            <a:pPr algn="l" marL="342900" indent="-342900">
              <a:spcAft>
                <a:spcPts val="1200"/>
              </a:spcAft>
              <a:buSzPct val="100000"/>
              <a:buChar char="•"/>
            </a:pPr>
            <a:r>
              <a:rPr lang="en-US" sz="1600" dirty="0">
                <a:solidFill>
                  <a:srgbClr val="181B24"/>
                </a:solidFill>
                <a:latin typeface="Arial" pitchFamily="34" charset="0"/>
                <a:ea typeface="Arial" pitchFamily="34" charset="-122"/>
                <a:cs typeface="Arial" pitchFamily="34" charset="-120"/>
              </a:rPr>
              <a:t>Áp lực về tốc độ delivery và chất lượng code</a:t>
            </a:r>
            <a:endParaRPr lang="en-US" sz="1600" dirty="0"/>
          </a:p>
        </p:txBody>
      </p:sp>
      <p:pic>
        <p:nvPicPr>
          <p:cNvPr id="6" name="Image 0" descr="/home/hoang.nguyen17/Projects/presentation-kit/decks/ai-agentic-workflow/slides/icons/icon-warning.png">    </p:cNvPr>
          <p:cNvPicPr>
            <a:picLocks noChangeAspect="1"/>
          </p:cNvPicPr>
          <p:nvPr/>
        </p:nvPicPr>
        <p:blipFill>
          <a:blip r:embed="rId1"/>
          <a:stretch>
            <a:fillRect/>
          </a:stretch>
        </p:blipFill>
        <p:spPr>
          <a:xfrm>
            <a:off x="773906" y="2092523"/>
            <a:ext cx="253901" cy="253901"/>
          </a:xfrm>
          <a:prstGeom prst="rect">
            <a:avLst/>
          </a:prstGeom>
        </p:spPr>
      </p:pic>
      <p:pic>
        <p:nvPicPr>
          <p:cNvPr id="7" name="Image 1" descr="/home/hoang.nguyen17/Projects/presentation-kit/decks/ai-agentic-workflow/slides/icons/icon-warning.png">    </p:cNvPr>
          <p:cNvPicPr>
            <a:picLocks noChangeAspect="1"/>
          </p:cNvPicPr>
          <p:nvPr/>
        </p:nvPicPr>
        <p:blipFill>
          <a:blip r:embed="rId2"/>
          <a:stretch>
            <a:fillRect/>
          </a:stretch>
        </p:blipFill>
        <p:spPr>
          <a:xfrm>
            <a:off x="773906" y="2609999"/>
            <a:ext cx="253901" cy="253901"/>
          </a:xfrm>
          <a:prstGeom prst="rect">
            <a:avLst/>
          </a:prstGeom>
        </p:spPr>
      </p:pic>
      <p:pic>
        <p:nvPicPr>
          <p:cNvPr id="8" name="Image 2" descr="/home/hoang.nguyen17/Projects/presentation-kit/decks/ai-agentic-workflow/slides/icons/icon-warning.png">    </p:cNvPr>
          <p:cNvPicPr>
            <a:picLocks noChangeAspect="1"/>
          </p:cNvPicPr>
          <p:nvPr/>
        </p:nvPicPr>
        <p:blipFill>
          <a:blip r:embed="rId3"/>
          <a:stretch>
            <a:fillRect/>
          </a:stretch>
        </p:blipFill>
        <p:spPr>
          <a:xfrm>
            <a:off x="773906" y="3016300"/>
            <a:ext cx="253901" cy="253901"/>
          </a:xfrm>
          <a:prstGeom prst="rect">
            <a:avLst/>
          </a:prstGeom>
        </p:spPr>
      </p:pic>
      <p:pic>
        <p:nvPicPr>
          <p:cNvPr id="9" name="Image 3" descr="/home/hoang.nguyen17/Projects/presentation-kit/decks/ai-agentic-workflow/slides/icons/icon-warning.png">    </p:cNvPr>
          <p:cNvPicPr>
            <a:picLocks noChangeAspect="1"/>
          </p:cNvPicPr>
          <p:nvPr/>
        </p:nvPicPr>
        <p:blipFill>
          <a:blip r:embed="rId4"/>
          <a:stretch>
            <a:fillRect/>
          </a:stretch>
        </p:blipFill>
        <p:spPr>
          <a:xfrm>
            <a:off x="773906" y="3422600"/>
            <a:ext cx="253901" cy="253901"/>
          </a:xfrm>
          <a:prstGeom prst="rect">
            <a:avLst/>
          </a:prstGeom>
        </p:spPr>
      </p:pic>
      <p:pic>
        <p:nvPicPr>
          <p:cNvPr id="10" name="Image 4" descr="/home/hoang.nguyen17/Projects/presentation-kit/decks/ai-agentic-workflow/slides/icons/icon-warning.png">    </p:cNvPr>
          <p:cNvPicPr>
            <a:picLocks noChangeAspect="1"/>
          </p:cNvPicPr>
          <p:nvPr/>
        </p:nvPicPr>
        <p:blipFill>
          <a:blip r:embed="rId5"/>
          <a:stretch>
            <a:fillRect/>
          </a:stretch>
        </p:blipFill>
        <p:spPr>
          <a:xfrm>
            <a:off x="773906" y="3828901"/>
            <a:ext cx="253901" cy="2539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073027" y="507950"/>
            <a:ext cx="5097905" cy="409575"/>
          </a:xfrm>
          <a:prstGeom prst="rect">
            <a:avLst/>
          </a:prstGeom>
          <a:noFill/>
          <a:ln/>
        </p:spPr>
        <p:txBody>
          <a:bodyPr wrap="square" lIns="0" tIns="0" rIns="0" bIns="0" rtlCol="0" anchor="t"/>
          <a:lstStyle/>
          <a:p>
            <a:pPr algn="l" indent="0" marL="0">
              <a:spcAft>
                <a:spcPts val="3000"/>
              </a:spcAft>
              <a:buNone/>
            </a:pPr>
            <a:r>
              <a:rPr lang="en-US" sz="2800" b="1" dirty="0">
                <a:solidFill>
                  <a:srgbClr val="181B24"/>
                </a:solidFill>
                <a:latin typeface="Arial" pitchFamily="34" charset="0"/>
                <a:ea typeface="Arial" pitchFamily="34" charset="-122"/>
                <a:cs typeface="Arial" pitchFamily="34" charset="-120"/>
              </a:rPr>
              <a:t>Từ Automation đến AI Agents</a:t>
            </a:r>
            <a:endParaRPr lang="en-US" sz="2800" dirty="0"/>
          </a:p>
        </p:txBody>
      </p:sp>
      <p:sp>
        <p:nvSpPr>
          <p:cNvPr id="3" name="Text 1"/>
          <p:cNvSpPr/>
          <p:nvPr/>
        </p:nvSpPr>
        <p:spPr>
          <a:xfrm>
            <a:off x="535046" y="1615976"/>
            <a:ext cx="1577858"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Manual Process</a:t>
            </a:r>
            <a:endParaRPr lang="en-US" sz="1600" dirty="0"/>
          </a:p>
        </p:txBody>
      </p:sp>
      <p:sp>
        <p:nvSpPr>
          <p:cNvPr id="4" name="Text 2"/>
          <p:cNvSpPr/>
          <p:nvPr/>
        </p:nvSpPr>
        <p:spPr>
          <a:xfrm>
            <a:off x="491630" y="1981051"/>
            <a:ext cx="1664690" cy="34290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Làm thủ công, chậm, dễ lỗi</a:t>
            </a:r>
            <a:endParaRPr lang="en-US" sz="1200" dirty="0"/>
          </a:p>
        </p:txBody>
      </p:sp>
      <p:pic>
        <p:nvPicPr>
          <p:cNvPr id="5" name="Image 0" descr="/home/hoang.nguyen17/Projects/presentation-kit/decks/ai-agentic-workflow/slides/icons/icon-arrow-right.png">    </p:cNvPr>
          <p:cNvPicPr>
            <a:picLocks noChangeAspect="1"/>
          </p:cNvPicPr>
          <p:nvPr/>
        </p:nvPicPr>
        <p:blipFill>
          <a:blip r:embed="rId1"/>
          <a:stretch>
            <a:fillRect/>
          </a:stretch>
        </p:blipFill>
        <p:spPr>
          <a:xfrm>
            <a:off x="2140000" y="1703338"/>
            <a:ext cx="406301" cy="406301"/>
          </a:xfrm>
          <a:prstGeom prst="rect">
            <a:avLst/>
          </a:prstGeom>
        </p:spPr>
      </p:pic>
      <p:sp>
        <p:nvSpPr>
          <p:cNvPr id="6" name="Text 3"/>
          <p:cNvSpPr/>
          <p:nvPr/>
        </p:nvSpPr>
        <p:spPr>
          <a:xfrm>
            <a:off x="2529980" y="1496913"/>
            <a:ext cx="1664690" cy="476250"/>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Traditional Automation</a:t>
            </a:r>
            <a:endParaRPr lang="en-US" sz="1600" dirty="0"/>
          </a:p>
        </p:txBody>
      </p:sp>
      <p:sp>
        <p:nvSpPr>
          <p:cNvPr id="7" name="Text 4"/>
          <p:cNvSpPr/>
          <p:nvPr/>
        </p:nvSpPr>
        <p:spPr>
          <a:xfrm>
            <a:off x="2529980" y="2100114"/>
            <a:ext cx="1664690" cy="34290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Theo quy tắc cố định, không linh hoạt</a:t>
            </a:r>
            <a:endParaRPr lang="en-US" sz="1200" dirty="0"/>
          </a:p>
        </p:txBody>
      </p:sp>
      <p:pic>
        <p:nvPicPr>
          <p:cNvPr id="8" name="Image 1" descr="/home/hoang.nguyen17/Projects/presentation-kit/decks/ai-agentic-workflow/slides/icons/icon-arrow-right.png">    </p:cNvPr>
          <p:cNvPicPr>
            <a:picLocks noChangeAspect="1"/>
          </p:cNvPicPr>
          <p:nvPr/>
        </p:nvPicPr>
        <p:blipFill>
          <a:blip r:embed="rId2"/>
          <a:stretch>
            <a:fillRect/>
          </a:stretch>
        </p:blipFill>
        <p:spPr>
          <a:xfrm>
            <a:off x="4178350" y="1703338"/>
            <a:ext cx="406301" cy="406301"/>
          </a:xfrm>
          <a:prstGeom prst="rect">
            <a:avLst/>
          </a:prstGeom>
        </p:spPr>
      </p:pic>
      <p:sp>
        <p:nvSpPr>
          <p:cNvPr id="9" name="Text 5"/>
          <p:cNvSpPr/>
          <p:nvPr/>
        </p:nvSpPr>
        <p:spPr>
          <a:xfrm>
            <a:off x="4830648" y="1615976"/>
            <a:ext cx="1140053"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AI-Assisted</a:t>
            </a:r>
            <a:endParaRPr lang="en-US" sz="1600" dirty="0"/>
          </a:p>
        </p:txBody>
      </p:sp>
      <p:sp>
        <p:nvSpPr>
          <p:cNvPr id="10" name="Text 6"/>
          <p:cNvSpPr/>
          <p:nvPr/>
        </p:nvSpPr>
        <p:spPr>
          <a:xfrm>
            <a:off x="4568330" y="1981051"/>
            <a:ext cx="1664690" cy="34290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AI hỗ trợ, con người quyết định</a:t>
            </a:r>
            <a:endParaRPr lang="en-US" sz="1200" dirty="0"/>
          </a:p>
        </p:txBody>
      </p:sp>
      <p:pic>
        <p:nvPicPr>
          <p:cNvPr id="11" name="Image 2" descr="/home/hoang.nguyen17/Projects/presentation-kit/decks/ai-agentic-workflow/slides/icons/icon-arrow-right.png">    </p:cNvPr>
          <p:cNvPicPr>
            <a:picLocks noChangeAspect="1"/>
          </p:cNvPicPr>
          <p:nvPr/>
        </p:nvPicPr>
        <p:blipFill>
          <a:blip r:embed="rId3"/>
          <a:stretch>
            <a:fillRect/>
          </a:stretch>
        </p:blipFill>
        <p:spPr>
          <a:xfrm>
            <a:off x="6216700" y="1703338"/>
            <a:ext cx="406301" cy="406301"/>
          </a:xfrm>
          <a:prstGeom prst="rect">
            <a:avLst/>
          </a:prstGeom>
        </p:spPr>
      </p:pic>
      <p:sp>
        <p:nvSpPr>
          <p:cNvPr id="12" name="Text 7"/>
          <p:cNvSpPr/>
          <p:nvPr/>
        </p:nvSpPr>
        <p:spPr>
          <a:xfrm>
            <a:off x="6623000" y="1298525"/>
            <a:ext cx="2013049" cy="1215926"/>
          </a:xfrm>
          <a:prstGeom prst="rect">
            <a:avLst>
              <a:gd name="adj" fmla="val 6267"/>
            </a:avLst>
          </a:prstGeom>
          <a:solidFill>
            <a:srgbClr val="B165FB"/>
          </a:solidFill>
          <a:ln/>
        </p:spPr>
        <p:txBody>
          <a:bodyPr wrap="square" rtlCol="0" anchor="ctr"/>
          <a:lstStyle/>
          <a:p>
            <a:pPr indent="0" marL="0">
              <a:buNone/>
            </a:pPr>
            <a:endParaRPr lang="en-US" dirty="0"/>
          </a:p>
        </p:txBody>
      </p:sp>
      <p:sp>
        <p:nvSpPr>
          <p:cNvPr id="13" name="Text 8"/>
          <p:cNvSpPr/>
          <p:nvPr/>
        </p:nvSpPr>
        <p:spPr>
          <a:xfrm>
            <a:off x="7120979" y="1615976"/>
            <a:ext cx="1017091"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FFFFFF"/>
                </a:solidFill>
                <a:latin typeface="Arial" pitchFamily="34" charset="0"/>
                <a:ea typeface="Arial" pitchFamily="34" charset="-122"/>
                <a:cs typeface="Arial" pitchFamily="34" charset="-120"/>
              </a:rPr>
              <a:t>AI Agentic</a:t>
            </a:r>
            <a:endParaRPr lang="en-US" sz="1600" dirty="0"/>
          </a:p>
        </p:txBody>
      </p:sp>
      <p:sp>
        <p:nvSpPr>
          <p:cNvPr id="14" name="Text 9"/>
          <p:cNvSpPr/>
          <p:nvPr/>
        </p:nvSpPr>
        <p:spPr>
          <a:xfrm>
            <a:off x="6797180" y="1981051"/>
            <a:ext cx="1664690" cy="342900"/>
          </a:xfrm>
          <a:prstGeom prst="rect">
            <a:avLst/>
          </a:prstGeom>
          <a:noFill/>
          <a:ln/>
        </p:spPr>
        <p:txBody>
          <a:bodyPr wrap="square" lIns="0" tIns="0" rIns="0" bIns="0" rtlCol="0" anchor="t"/>
          <a:lstStyle/>
          <a:p>
            <a:pPr algn="ctr" indent="0" marL="0">
              <a:buNone/>
            </a:pPr>
            <a:r>
              <a:rPr lang="en-US" sz="1200" dirty="0">
                <a:solidFill>
                  <a:srgbClr val="FFFFFF"/>
                </a:solidFill>
                <a:latin typeface="Arial" pitchFamily="34" charset="0"/>
                <a:ea typeface="Arial" pitchFamily="34" charset="-122"/>
                <a:cs typeface="Arial" pitchFamily="34" charset="-120"/>
              </a:rPr>
              <a:t>AI tự chủ, tự ra quyết định, hướng mục tiêu</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53901" y="253901"/>
            <a:ext cx="3420008" cy="742950"/>
          </a:xfrm>
          <a:prstGeom prst="rect">
            <a:avLst/>
          </a:prstGeom>
          <a:noFill/>
          <a:ln/>
        </p:spPr>
        <p:txBody>
          <a:bodyPr wrap="square" lIns="0" tIns="0" rIns="0" bIns="0" rtlCol="0" anchor="t"/>
          <a:lstStyle/>
          <a:p>
            <a:pPr algn="l" indent="0" marL="0">
              <a:spcAft>
                <a:spcPts val="1500"/>
              </a:spcAft>
              <a:buNone/>
            </a:pPr>
            <a:r>
              <a:rPr lang="en-US" sz="2600" b="1" dirty="0">
                <a:solidFill>
                  <a:srgbClr val="181B24"/>
                </a:solidFill>
                <a:latin typeface="Arial" pitchFamily="34" charset="0"/>
                <a:ea typeface="Arial" pitchFamily="34" charset="-122"/>
                <a:cs typeface="Arial" pitchFamily="34" charset="-120"/>
              </a:rPr>
              <a:t>AI Agentic Workflow là gì?</a:t>
            </a:r>
            <a:endParaRPr lang="en-US" sz="2600" dirty="0"/>
          </a:p>
        </p:txBody>
      </p:sp>
      <p:sp>
        <p:nvSpPr>
          <p:cNvPr id="3" name="Text 1"/>
          <p:cNvSpPr/>
          <p:nvPr/>
        </p:nvSpPr>
        <p:spPr>
          <a:xfrm>
            <a:off x="253901" y="1187351"/>
            <a:ext cx="3420008" cy="923925"/>
          </a:xfrm>
          <a:prstGeom prst="rect">
            <a:avLst/>
          </a:prstGeom>
          <a:noFill/>
          <a:ln/>
        </p:spPr>
        <p:txBody>
          <a:bodyPr wrap="square" lIns="0" tIns="0" rIns="0" bIns="0" rtlCol="0" anchor="t"/>
          <a:lstStyle/>
          <a:p>
            <a:pPr algn="l" indent="0" marL="0">
              <a:lnSpc>
                <a:spcPts val="1820"/>
              </a:lnSpc>
              <a:spcAft>
                <a:spcPts val="1500"/>
              </a:spcAft>
              <a:buNone/>
            </a:pPr>
            <a:r>
              <a:rPr lang="en-US" sz="1300" dirty="0">
                <a:solidFill>
                  <a:srgbClr val="181B24"/>
                </a:solidFill>
                <a:latin typeface="Arial" pitchFamily="34" charset="0"/>
                <a:ea typeface="Arial" pitchFamily="34" charset="-122"/>
                <a:cs typeface="Arial" pitchFamily="34" charset="-120"/>
              </a:rPr>
              <a:t>Quy trình làm việc trong đó các AI agents hoạt động tự chủ, có khả năng tự ra quyết định, lập kế hoạch và thực hiện nhiệm vụ với sự can thiệp tối thiểu từ con người.</a:t>
            </a:r>
            <a:endParaRPr lang="en-US" sz="1300" dirty="0"/>
          </a:p>
        </p:txBody>
      </p:sp>
      <p:sp>
        <p:nvSpPr>
          <p:cNvPr id="4" name="Text 2"/>
          <p:cNvSpPr/>
          <p:nvPr/>
        </p:nvSpPr>
        <p:spPr>
          <a:xfrm>
            <a:off x="253901" y="2301776"/>
            <a:ext cx="3420008" cy="238125"/>
          </a:xfrm>
          <a:prstGeom prst="rect">
            <a:avLst/>
          </a:prstGeom>
          <a:noFill/>
          <a:ln/>
        </p:spPr>
        <p:txBody>
          <a:bodyPr wrap="square" lIns="0" tIns="0" rIns="0" bIns="0" rtlCol="0" anchor="t"/>
          <a:lstStyle/>
          <a:p>
            <a:pPr algn="l" indent="0" marL="0">
              <a:spcBef>
                <a:spcPts val="1500"/>
              </a:spcBef>
              <a:spcAft>
                <a:spcPts val="1000"/>
              </a:spcAft>
              <a:buNone/>
            </a:pPr>
            <a:r>
              <a:rPr lang="en-US" sz="1600" b="1" dirty="0">
                <a:solidFill>
                  <a:srgbClr val="181B24"/>
                </a:solidFill>
                <a:latin typeface="Arial" pitchFamily="34" charset="0"/>
                <a:ea typeface="Arial" pitchFamily="34" charset="-122"/>
                <a:cs typeface="Arial" pitchFamily="34" charset="-120"/>
              </a:rPr>
              <a:t>Key Characteristics:</a:t>
            </a:r>
            <a:endParaRPr lang="en-US" sz="1600" dirty="0"/>
          </a:p>
        </p:txBody>
      </p:sp>
      <p:sp>
        <p:nvSpPr>
          <p:cNvPr id="5" name="Text 3"/>
          <p:cNvSpPr/>
          <p:nvPr/>
        </p:nvSpPr>
        <p:spPr>
          <a:xfrm>
            <a:off x="253901" y="2666851"/>
            <a:ext cx="3352949" cy="1421755"/>
          </a:xfrm>
          <a:prstGeom prst="rect">
            <a:avLst/>
          </a:prstGeom>
          <a:noFill/>
          <a:ln/>
        </p:spPr>
        <p:txBody>
          <a:bodyPr wrap="square" lIns="0" tIns="0" rIns="0" bIns="0" rtlCol="0" anchor="t"/>
          <a:lstStyle/>
          <a:p>
            <a:pPr algn="l" marL="342900" indent="-342900">
              <a:spcAft>
                <a:spcPts val="800"/>
              </a:spcAft>
              <a:buSzPct val="100000"/>
              <a:buChar char="•"/>
            </a:pPr>
            <a:r>
              <a:rPr lang="en-US" sz="1300" dirty="0">
                <a:solidFill>
                  <a:srgbClr val="181B24"/>
                </a:solidFill>
                <a:latin typeface="Arial" pitchFamily="34" charset="0"/>
                <a:ea typeface="Arial" pitchFamily="34" charset="-122"/>
                <a:cs typeface="Arial" pitchFamily="34" charset="-120"/>
              </a:rPr>
              <a:t>Autonomy (Tự chủ)</a:t>
            </a:r>
            <a:endParaRPr lang="en-US" sz="1300" dirty="0"/>
          </a:p>
          <a:p>
            <a:pPr algn="l" marL="342900" indent="-342900">
              <a:spcAft>
                <a:spcPts val="800"/>
              </a:spcAft>
              <a:buSzPct val="100000"/>
              <a:buChar char="•"/>
            </a:pPr>
            <a:r>
              <a:rPr lang="en-US" sz="1300" dirty="0">
                <a:solidFill>
                  <a:srgbClr val="181B24"/>
                </a:solidFill>
                <a:latin typeface="Arial" pitchFamily="34" charset="0"/>
                <a:ea typeface="Arial" pitchFamily="34" charset="-122"/>
                <a:cs typeface="Arial" pitchFamily="34" charset="-120"/>
              </a:rPr>
              <a:t>Goal-oriented (Hướng mục tiêu)</a:t>
            </a:r>
            <a:endParaRPr lang="en-US" sz="1300" dirty="0"/>
          </a:p>
          <a:p>
            <a:pPr algn="l" marL="342900" indent="-342900">
              <a:spcAft>
                <a:spcPts val="800"/>
              </a:spcAft>
              <a:buSzPct val="100000"/>
              <a:buChar char="•"/>
            </a:pPr>
            <a:r>
              <a:rPr lang="en-US" sz="1300" dirty="0">
                <a:solidFill>
                  <a:srgbClr val="181B24"/>
                </a:solidFill>
                <a:latin typeface="Arial" pitchFamily="34" charset="0"/>
                <a:ea typeface="Arial" pitchFamily="34" charset="-122"/>
                <a:cs typeface="Arial" pitchFamily="34" charset="-120"/>
              </a:rPr>
              <a:t>Adaptive (Thích ứng)</a:t>
            </a:r>
            <a:endParaRPr lang="en-US" sz="1300" dirty="0"/>
          </a:p>
          <a:p>
            <a:pPr algn="l" marL="342900" indent="-342900">
              <a:spcAft>
                <a:spcPts val="800"/>
              </a:spcAft>
              <a:buSzPct val="100000"/>
              <a:buChar char="•"/>
            </a:pPr>
            <a:r>
              <a:rPr lang="en-US" sz="1300" dirty="0">
                <a:solidFill>
                  <a:srgbClr val="181B24"/>
                </a:solidFill>
                <a:latin typeface="Arial" pitchFamily="34" charset="0"/>
                <a:ea typeface="Arial" pitchFamily="34" charset="-122"/>
                <a:cs typeface="Arial" pitchFamily="34" charset="-120"/>
              </a:rPr>
              <a:t>Tool use (Sử dụng công cụ)</a:t>
            </a:r>
            <a:endParaRPr lang="en-US" sz="1300" dirty="0"/>
          </a:p>
          <a:p>
            <a:pPr algn="l" marL="342900" indent="-342900">
              <a:spcAft>
                <a:spcPts val="800"/>
              </a:spcAft>
              <a:buSzPct val="100000"/>
              <a:buChar char="•"/>
            </a:pPr>
            <a:r>
              <a:rPr lang="en-US" sz="1300" dirty="0">
                <a:solidFill>
                  <a:srgbClr val="181B24"/>
                </a:solidFill>
                <a:latin typeface="Arial" pitchFamily="34" charset="0"/>
                <a:ea typeface="Arial" pitchFamily="34" charset="-122"/>
                <a:cs typeface="Arial" pitchFamily="34" charset="-120"/>
              </a:rPr>
              <a:t>Memory &amp; Context</a:t>
            </a:r>
            <a:endParaRPr lang="en-US" sz="1300" dirty="0"/>
          </a:p>
        </p:txBody>
      </p:sp>
      <p:pic>
        <p:nvPicPr>
          <p:cNvPr id="6" name="Image 0" descr="/home/hoang.nguyen17/Projects/presentation-kit/decks/ai-agentic-workflow/slides/icons/icon-agent.png">    </p:cNvPr>
          <p:cNvPicPr>
            <a:picLocks noChangeAspect="1"/>
          </p:cNvPicPr>
          <p:nvPr/>
        </p:nvPicPr>
        <p:blipFill>
          <a:blip r:embed="rId1"/>
          <a:stretch>
            <a:fillRect/>
          </a:stretch>
        </p:blipFill>
        <p:spPr>
          <a:xfrm>
            <a:off x="253901" y="2666851"/>
            <a:ext cx="203150" cy="203150"/>
          </a:xfrm>
          <a:prstGeom prst="rect">
            <a:avLst/>
          </a:prstGeom>
        </p:spPr>
      </p:pic>
      <p:pic>
        <p:nvPicPr>
          <p:cNvPr id="7" name="Image 1" descr="/home/hoang.nguyen17/Projects/presentation-kit/decks/ai-agentic-workflow/slides/icons/icon-tasks.png">    </p:cNvPr>
          <p:cNvPicPr>
            <a:picLocks noChangeAspect="1"/>
          </p:cNvPicPr>
          <p:nvPr/>
        </p:nvPicPr>
        <p:blipFill>
          <a:blip r:embed="rId2"/>
          <a:stretch>
            <a:fillRect/>
          </a:stretch>
        </p:blipFill>
        <p:spPr>
          <a:xfrm>
            <a:off x="253901" y="2971502"/>
            <a:ext cx="203150" cy="203150"/>
          </a:xfrm>
          <a:prstGeom prst="rect">
            <a:avLst/>
          </a:prstGeom>
        </p:spPr>
      </p:pic>
      <p:pic>
        <p:nvPicPr>
          <p:cNvPr id="8" name="Image 2" descr="/home/hoang.nguyen17/Projects/presentation-kit/decks/ai-agentic-workflow/slides/icons/icon-workflow.png">    </p:cNvPr>
          <p:cNvPicPr>
            <a:picLocks noChangeAspect="1"/>
          </p:cNvPicPr>
          <p:nvPr/>
        </p:nvPicPr>
        <p:blipFill>
          <a:blip r:embed="rId3"/>
          <a:stretch>
            <a:fillRect/>
          </a:stretch>
        </p:blipFill>
        <p:spPr>
          <a:xfrm>
            <a:off x="253901" y="3276154"/>
            <a:ext cx="203150" cy="203150"/>
          </a:xfrm>
          <a:prstGeom prst="rect">
            <a:avLst/>
          </a:prstGeom>
        </p:spPr>
      </p:pic>
      <p:pic>
        <p:nvPicPr>
          <p:cNvPr id="9" name="Image 3" descr="/home/hoang.nguyen17/Projects/presentation-kit/decks/ai-agentic-workflow/slides/icons/icon-tools.png">    </p:cNvPr>
          <p:cNvPicPr>
            <a:picLocks noChangeAspect="1"/>
          </p:cNvPicPr>
          <p:nvPr/>
        </p:nvPicPr>
        <p:blipFill>
          <a:blip r:embed="rId4"/>
          <a:stretch>
            <a:fillRect/>
          </a:stretch>
        </p:blipFill>
        <p:spPr>
          <a:xfrm>
            <a:off x="253901" y="3580805"/>
            <a:ext cx="203150" cy="203150"/>
          </a:xfrm>
          <a:prstGeom prst="rect">
            <a:avLst/>
          </a:prstGeom>
        </p:spPr>
      </p:pic>
      <p:pic>
        <p:nvPicPr>
          <p:cNvPr id="10" name="Image 4" descr="/home/hoang.nguyen17/Projects/presentation-kit/decks/ai-agentic-workflow/slides/icons/icon-thought.png">    </p:cNvPr>
          <p:cNvPicPr>
            <a:picLocks noChangeAspect="1"/>
          </p:cNvPicPr>
          <p:nvPr/>
        </p:nvPicPr>
        <p:blipFill>
          <a:blip r:embed="rId5"/>
          <a:stretch>
            <a:fillRect/>
          </a:stretch>
        </p:blipFill>
        <p:spPr>
          <a:xfrm>
            <a:off x="253901" y="3885456"/>
            <a:ext cx="203150" cy="203150"/>
          </a:xfrm>
          <a:prstGeom prst="rect">
            <a:avLst/>
          </a:prstGeom>
        </p:spPr>
      </p:pic>
      <p:sp>
        <p:nvSpPr>
          <p:cNvPr id="11" name="Text 4"/>
          <p:cNvSpPr/>
          <p:nvPr/>
        </p:nvSpPr>
        <p:spPr>
          <a:xfrm>
            <a:off x="4918918" y="1540371"/>
            <a:ext cx="2913013" cy="2062609"/>
          </a:xfrm>
          <a:prstGeom prst="rect">
            <a:avLst>
              <a:gd name="adj" fmla="val 4926"/>
            </a:avLst>
          </a:prstGeom>
          <a:solidFill>
            <a:srgbClr val="E8E4F3"/>
          </a:solidFill>
          <a:ln w="19050">
            <a:solidFill>
              <a:srgbClr val="B165FB"/>
            </a:solidFill>
          </a:ln>
        </p:spPr>
        <p:txBody>
          <a:bodyPr wrap="square" rtlCol="0" anchor="ctr"/>
          <a:lstStyle/>
          <a:p>
            <a:pPr indent="0" marL="0">
              <a:buNone/>
            </a:pPr>
            <a:endParaRPr lang="en-US" dirty="0"/>
          </a:p>
        </p:txBody>
      </p:sp>
      <p:pic>
        <p:nvPicPr>
          <p:cNvPr id="12" name="Image 5" descr="/home/hoang.nguyen17/Projects/presentation-kit/decks/ai-agentic-workflow/slides/icons/icon-agent.png">    </p:cNvPr>
          <p:cNvPicPr>
            <a:picLocks noChangeAspect="1"/>
          </p:cNvPicPr>
          <p:nvPr/>
        </p:nvPicPr>
        <p:blipFill>
          <a:blip r:embed="rId6"/>
          <a:stretch>
            <a:fillRect/>
          </a:stretch>
        </p:blipFill>
        <p:spPr>
          <a:xfrm>
            <a:off x="6007150" y="1813322"/>
            <a:ext cx="634901" cy="634901"/>
          </a:xfrm>
          <a:prstGeom prst="rect">
            <a:avLst/>
          </a:prstGeom>
        </p:spPr>
      </p:pic>
      <p:sp>
        <p:nvSpPr>
          <p:cNvPr id="13" name="Text 5"/>
          <p:cNvSpPr/>
          <p:nvPr/>
        </p:nvSpPr>
        <p:spPr>
          <a:xfrm>
            <a:off x="5168198" y="2486323"/>
            <a:ext cx="2414454" cy="295275"/>
          </a:xfrm>
          <a:prstGeom prst="rect">
            <a:avLst/>
          </a:prstGeom>
          <a:noFill/>
          <a:ln/>
        </p:spPr>
        <p:txBody>
          <a:bodyPr wrap="square" lIns="0" tIns="0" rIns="0" bIns="0" rtlCol="0" anchor="t"/>
          <a:lstStyle/>
          <a:p>
            <a:pPr algn="ctr" indent="0" marL="0">
              <a:spcAft>
                <a:spcPts val="1000"/>
              </a:spcAft>
              <a:buNone/>
            </a:pPr>
            <a:r>
              <a:rPr lang="en-US" sz="2000" b="1" dirty="0">
                <a:solidFill>
                  <a:srgbClr val="B165FB"/>
                </a:solidFill>
                <a:latin typeface="Arial" pitchFamily="34" charset="0"/>
                <a:ea typeface="Arial" pitchFamily="34" charset="-122"/>
                <a:cs typeface="Arial" pitchFamily="34" charset="-120"/>
              </a:rPr>
              <a:t>AI Agent</a:t>
            </a:r>
            <a:endParaRPr lang="en-US" sz="2000" dirty="0"/>
          </a:p>
        </p:txBody>
      </p:sp>
      <p:sp>
        <p:nvSpPr>
          <p:cNvPr id="14" name="Text 6"/>
          <p:cNvSpPr/>
          <p:nvPr/>
        </p:nvSpPr>
        <p:spPr>
          <a:xfrm>
            <a:off x="5168198" y="2908548"/>
            <a:ext cx="2414454" cy="230981"/>
          </a:xfrm>
          <a:prstGeom prst="rect">
            <a:avLst/>
          </a:prstGeom>
          <a:noFill/>
          <a:ln/>
        </p:spPr>
        <p:txBody>
          <a:bodyPr wrap="square" lIns="0" tIns="0" rIns="0" bIns="0" rtlCol="0" anchor="t"/>
          <a:lstStyle/>
          <a:p>
            <a:pPr algn="ctr" indent="0" marL="0">
              <a:lnSpc>
                <a:spcPts val="1820"/>
              </a:lnSpc>
              <a:spcAft>
                <a:spcPts val="1500"/>
              </a:spcAft>
              <a:buNone/>
            </a:pPr>
            <a:r>
              <a:rPr lang="en-US" sz="1300" dirty="0">
                <a:solidFill>
                  <a:srgbClr val="181B24"/>
                </a:solidFill>
                <a:latin typeface="Arial" pitchFamily="34" charset="0"/>
                <a:ea typeface="Arial" pitchFamily="34" charset="-122"/>
                <a:cs typeface="Arial" pitchFamily="34" charset="-120"/>
              </a:rPr>
              <a:t>Connects to tools and resources</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19571" y="381000"/>
            <a:ext cx="8062954" cy="371475"/>
          </a:xfrm>
          <a:prstGeom prst="rect">
            <a:avLst/>
          </a:prstGeom>
          <a:noFill/>
          <a:ln/>
        </p:spPr>
        <p:txBody>
          <a:bodyPr wrap="square" lIns="0" tIns="0" rIns="0" bIns="0" rtlCol="0" anchor="t"/>
          <a:lstStyle/>
          <a:p>
            <a:pPr algn="l" indent="0" marL="0">
              <a:spcAft>
                <a:spcPts val="1500"/>
              </a:spcAft>
              <a:buNone/>
            </a:pPr>
            <a:r>
              <a:rPr lang="en-US" sz="2600" b="1" dirty="0">
                <a:solidFill>
                  <a:srgbClr val="181B24"/>
                </a:solidFill>
                <a:latin typeface="Arial" pitchFamily="34" charset="0"/>
                <a:ea typeface="Arial" pitchFamily="34" charset="-122"/>
                <a:cs typeface="Arial" pitchFamily="34" charset="-120"/>
              </a:rPr>
              <a:t>So sánh: Automation vs AI Workflow vs AI Agentic</a:t>
            </a:r>
            <a:endParaRPr lang="en-US" sz="2600" dirty="0"/>
          </a:p>
        </p:txBody>
      </p:sp>
      <p:sp>
        <p:nvSpPr>
          <p:cNvPr id="3" name="Text 1"/>
          <p:cNvSpPr/>
          <p:nvPr/>
        </p:nvSpPr>
        <p:spPr>
          <a:xfrm>
            <a:off x="381000" y="947737"/>
            <a:ext cx="1871216" cy="383977"/>
          </a:xfrm>
          <a:prstGeom prst="rect">
            <a:avLst/>
          </a:prstGeom>
          <a:solidFill>
            <a:srgbClr val="B165FB"/>
          </a:solidFill>
          <a:ln w="9525">
            <a:solidFill>
              <a:srgbClr val="CCCCCC"/>
            </a:solidFill>
          </a:ln>
        </p:spPr>
        <p:txBody>
          <a:bodyPr wrap="square" rtlCol="0" anchor="ctr"/>
          <a:lstStyle/>
          <a:p>
            <a:pPr indent="0" marL="0">
              <a:buNone/>
            </a:pPr>
            <a:endParaRPr lang="en-US" dirty="0"/>
          </a:p>
        </p:txBody>
      </p:sp>
      <p:sp>
        <p:nvSpPr>
          <p:cNvPr id="4" name="Text 2"/>
          <p:cNvSpPr/>
          <p:nvPr/>
        </p:nvSpPr>
        <p:spPr>
          <a:xfrm>
            <a:off x="487263" y="1054001"/>
            <a:ext cx="1691863" cy="171450"/>
          </a:xfrm>
          <a:prstGeom prst="rect">
            <a:avLst/>
          </a:prstGeom>
          <a:noFill/>
          <a:ln/>
        </p:spPr>
        <p:txBody>
          <a:bodyPr wrap="square" lIns="0" tIns="0" rIns="0" bIns="0" rtlCol="0" anchor="t"/>
          <a:lstStyle/>
          <a:p>
            <a:pPr algn="l" indent="0" marL="0">
              <a:buNone/>
            </a:pPr>
            <a:r>
              <a:rPr lang="en-US" sz="1200" b="1" dirty="0">
                <a:solidFill>
                  <a:srgbClr val="FFFFFF"/>
                </a:solidFill>
                <a:latin typeface="Arial" pitchFamily="34" charset="0"/>
                <a:ea typeface="Arial" pitchFamily="34" charset="-122"/>
                <a:cs typeface="Arial" pitchFamily="34" charset="-120"/>
              </a:rPr>
              <a:t>Dimensions</a:t>
            </a:r>
            <a:endParaRPr lang="en-US" sz="1200" dirty="0"/>
          </a:p>
        </p:txBody>
      </p:sp>
      <p:sp>
        <p:nvSpPr>
          <p:cNvPr id="5" name="Text 3"/>
          <p:cNvSpPr/>
          <p:nvPr/>
        </p:nvSpPr>
        <p:spPr>
          <a:xfrm>
            <a:off x="2252216" y="947737"/>
            <a:ext cx="2330053" cy="383977"/>
          </a:xfrm>
          <a:prstGeom prst="rect">
            <a:avLst/>
          </a:prstGeom>
          <a:solidFill>
            <a:srgbClr val="B165FB"/>
          </a:solidFill>
          <a:ln w="9525">
            <a:solidFill>
              <a:srgbClr val="CCCCCC"/>
            </a:solidFill>
          </a:ln>
        </p:spPr>
        <p:txBody>
          <a:bodyPr wrap="square" rtlCol="0" anchor="ctr"/>
          <a:lstStyle/>
          <a:p>
            <a:pPr indent="0" marL="0">
              <a:buNone/>
            </a:pPr>
            <a:endParaRPr lang="en-US" dirty="0"/>
          </a:p>
        </p:txBody>
      </p:sp>
      <p:sp>
        <p:nvSpPr>
          <p:cNvPr id="6" name="Text 4"/>
          <p:cNvSpPr/>
          <p:nvPr/>
        </p:nvSpPr>
        <p:spPr>
          <a:xfrm>
            <a:off x="2358479" y="1054001"/>
            <a:ext cx="2159877" cy="171450"/>
          </a:xfrm>
          <a:prstGeom prst="rect">
            <a:avLst/>
          </a:prstGeom>
          <a:noFill/>
          <a:ln/>
        </p:spPr>
        <p:txBody>
          <a:bodyPr wrap="square" lIns="0" tIns="0" rIns="0" bIns="0" rtlCol="0" anchor="t"/>
          <a:lstStyle/>
          <a:p>
            <a:pPr algn="l" indent="0" marL="0">
              <a:buNone/>
            </a:pPr>
            <a:r>
              <a:rPr lang="en-US" sz="1200" b="1" dirty="0">
                <a:solidFill>
                  <a:srgbClr val="FFFFFF"/>
                </a:solidFill>
                <a:latin typeface="Arial" pitchFamily="34" charset="0"/>
                <a:ea typeface="Arial" pitchFamily="34" charset="-122"/>
                <a:cs typeface="Arial" pitchFamily="34" charset="-120"/>
              </a:rPr>
              <a:t>Traditional Automation</a:t>
            </a:r>
            <a:endParaRPr lang="en-US" sz="1200" dirty="0"/>
          </a:p>
        </p:txBody>
      </p:sp>
      <p:sp>
        <p:nvSpPr>
          <p:cNvPr id="7" name="Text 5"/>
          <p:cNvSpPr/>
          <p:nvPr/>
        </p:nvSpPr>
        <p:spPr>
          <a:xfrm>
            <a:off x="4582269" y="947737"/>
            <a:ext cx="2298055" cy="383977"/>
          </a:xfrm>
          <a:prstGeom prst="rect">
            <a:avLst/>
          </a:prstGeom>
          <a:solidFill>
            <a:srgbClr val="B165FB"/>
          </a:solidFill>
          <a:ln w="9525">
            <a:solidFill>
              <a:srgbClr val="CCCCCC"/>
            </a:solidFill>
          </a:ln>
        </p:spPr>
        <p:txBody>
          <a:bodyPr wrap="square" rtlCol="0" anchor="ctr"/>
          <a:lstStyle/>
          <a:p>
            <a:pPr indent="0" marL="0">
              <a:buNone/>
            </a:pPr>
            <a:endParaRPr lang="en-US" dirty="0"/>
          </a:p>
        </p:txBody>
      </p:sp>
      <p:sp>
        <p:nvSpPr>
          <p:cNvPr id="8" name="Text 6"/>
          <p:cNvSpPr/>
          <p:nvPr/>
        </p:nvSpPr>
        <p:spPr>
          <a:xfrm>
            <a:off x="4688532" y="1054001"/>
            <a:ext cx="2127239" cy="171450"/>
          </a:xfrm>
          <a:prstGeom prst="rect">
            <a:avLst/>
          </a:prstGeom>
          <a:noFill/>
          <a:ln/>
        </p:spPr>
        <p:txBody>
          <a:bodyPr wrap="square" lIns="0" tIns="0" rIns="0" bIns="0" rtlCol="0" anchor="t"/>
          <a:lstStyle/>
          <a:p>
            <a:pPr algn="l" indent="0" marL="0">
              <a:buNone/>
            </a:pPr>
            <a:r>
              <a:rPr lang="en-US" sz="1200" b="1" dirty="0">
                <a:solidFill>
                  <a:srgbClr val="FFFFFF"/>
                </a:solidFill>
                <a:latin typeface="Arial" pitchFamily="34" charset="0"/>
                <a:ea typeface="Arial" pitchFamily="34" charset="-122"/>
                <a:cs typeface="Arial" pitchFamily="34" charset="-120"/>
              </a:rPr>
              <a:t>AI Workflow</a:t>
            </a:r>
            <a:endParaRPr lang="en-US" sz="1200" dirty="0"/>
          </a:p>
        </p:txBody>
      </p:sp>
      <p:sp>
        <p:nvSpPr>
          <p:cNvPr id="9" name="Text 7"/>
          <p:cNvSpPr/>
          <p:nvPr/>
        </p:nvSpPr>
        <p:spPr>
          <a:xfrm>
            <a:off x="6880324" y="947737"/>
            <a:ext cx="1882676" cy="383977"/>
          </a:xfrm>
          <a:prstGeom prst="rect">
            <a:avLst/>
          </a:prstGeom>
          <a:solidFill>
            <a:srgbClr val="E8E4F3"/>
          </a:solidFill>
          <a:ln w="9525">
            <a:solidFill>
              <a:srgbClr val="CCCCCC"/>
            </a:solidFill>
          </a:ln>
        </p:spPr>
        <p:txBody>
          <a:bodyPr wrap="square" rtlCol="0" anchor="ctr"/>
          <a:lstStyle/>
          <a:p>
            <a:pPr indent="0" marL="0">
              <a:buNone/>
            </a:pPr>
            <a:endParaRPr lang="en-US" dirty="0"/>
          </a:p>
        </p:txBody>
      </p:sp>
      <p:sp>
        <p:nvSpPr>
          <p:cNvPr id="10" name="Text 8"/>
          <p:cNvSpPr/>
          <p:nvPr/>
        </p:nvSpPr>
        <p:spPr>
          <a:xfrm>
            <a:off x="6986588" y="1054001"/>
            <a:ext cx="1703552" cy="171450"/>
          </a:xfrm>
          <a:prstGeom prst="rect">
            <a:avLst/>
          </a:prstGeom>
          <a:noFill/>
          <a:ln/>
        </p:spPr>
        <p:txBody>
          <a:bodyPr wrap="square" lIns="0" tIns="0" rIns="0" bIns="0" rtlCol="0" anchor="t"/>
          <a:lstStyle/>
          <a:p>
            <a:pPr algn="l" indent="0" marL="0">
              <a:buNone/>
            </a:pPr>
            <a:r>
              <a:rPr lang="en-US" sz="1200" b="1" dirty="0">
                <a:solidFill>
                  <a:srgbClr val="FFFFFF"/>
                </a:solidFill>
                <a:latin typeface="Arial" pitchFamily="34" charset="0"/>
                <a:ea typeface="Arial" pitchFamily="34" charset="-122"/>
                <a:cs typeface="Arial" pitchFamily="34" charset="-120"/>
              </a:rPr>
              <a:t>AI Agentic</a:t>
            </a:r>
            <a:endParaRPr lang="en-US" sz="1200" dirty="0"/>
          </a:p>
        </p:txBody>
      </p:sp>
      <p:sp>
        <p:nvSpPr>
          <p:cNvPr id="11" name="Text 9"/>
          <p:cNvSpPr/>
          <p:nvPr/>
        </p:nvSpPr>
        <p:spPr>
          <a:xfrm>
            <a:off x="381000" y="1331714"/>
            <a:ext cx="1871216" cy="383977"/>
          </a:xfrm>
          <a:prstGeom prst="rect">
            <a:avLst/>
          </a:prstGeom>
          <a:noFill/>
          <a:ln w="9525">
            <a:solidFill>
              <a:srgbClr val="CCCCCC"/>
            </a:solidFill>
          </a:ln>
        </p:spPr>
        <p:txBody>
          <a:bodyPr wrap="square" rtlCol="0" anchor="ctr"/>
          <a:lstStyle/>
          <a:p>
            <a:pPr indent="0" marL="0">
              <a:buNone/>
            </a:pPr>
            <a:endParaRPr lang="en-US" dirty="0"/>
          </a:p>
        </p:txBody>
      </p:sp>
      <p:sp>
        <p:nvSpPr>
          <p:cNvPr id="12" name="Text 10"/>
          <p:cNvSpPr/>
          <p:nvPr/>
        </p:nvSpPr>
        <p:spPr>
          <a:xfrm>
            <a:off x="487263" y="1437977"/>
            <a:ext cx="1691863"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Decision Making</a:t>
            </a:r>
            <a:endParaRPr lang="en-US" sz="1200" dirty="0"/>
          </a:p>
        </p:txBody>
      </p:sp>
      <p:sp>
        <p:nvSpPr>
          <p:cNvPr id="13" name="Text 11"/>
          <p:cNvSpPr/>
          <p:nvPr/>
        </p:nvSpPr>
        <p:spPr>
          <a:xfrm>
            <a:off x="2252216" y="1331714"/>
            <a:ext cx="2330053" cy="383977"/>
          </a:xfrm>
          <a:prstGeom prst="rect">
            <a:avLst/>
          </a:prstGeom>
          <a:noFill/>
          <a:ln w="9525">
            <a:solidFill>
              <a:srgbClr val="CCCCCC"/>
            </a:solidFill>
          </a:ln>
        </p:spPr>
        <p:txBody>
          <a:bodyPr wrap="square" rtlCol="0" anchor="ctr"/>
          <a:lstStyle/>
          <a:p>
            <a:pPr indent="0" marL="0">
              <a:buNone/>
            </a:pPr>
            <a:endParaRPr lang="en-US" dirty="0"/>
          </a:p>
        </p:txBody>
      </p:sp>
      <p:sp>
        <p:nvSpPr>
          <p:cNvPr id="14" name="Text 12"/>
          <p:cNvSpPr/>
          <p:nvPr/>
        </p:nvSpPr>
        <p:spPr>
          <a:xfrm>
            <a:off x="2358479" y="1437977"/>
            <a:ext cx="2159877"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Theo quy tắc cố định</a:t>
            </a:r>
            <a:endParaRPr lang="en-US" sz="1200" dirty="0"/>
          </a:p>
        </p:txBody>
      </p:sp>
      <p:sp>
        <p:nvSpPr>
          <p:cNvPr id="15" name="Text 13"/>
          <p:cNvSpPr/>
          <p:nvPr/>
        </p:nvSpPr>
        <p:spPr>
          <a:xfrm>
            <a:off x="4582269" y="1331714"/>
            <a:ext cx="2298055" cy="383977"/>
          </a:xfrm>
          <a:prstGeom prst="rect">
            <a:avLst/>
          </a:prstGeom>
          <a:noFill/>
          <a:ln w="9525">
            <a:solidFill>
              <a:srgbClr val="CCCCCC"/>
            </a:solidFill>
          </a:ln>
        </p:spPr>
        <p:txBody>
          <a:bodyPr wrap="square" rtlCol="0" anchor="ctr"/>
          <a:lstStyle/>
          <a:p>
            <a:pPr indent="0" marL="0">
              <a:buNone/>
            </a:pPr>
            <a:endParaRPr lang="en-US" dirty="0"/>
          </a:p>
        </p:txBody>
      </p:sp>
      <p:sp>
        <p:nvSpPr>
          <p:cNvPr id="16" name="Text 14"/>
          <p:cNvSpPr/>
          <p:nvPr/>
        </p:nvSpPr>
        <p:spPr>
          <a:xfrm>
            <a:off x="4688532" y="1437977"/>
            <a:ext cx="2127239"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AI hỗ trợ, người quyết định</a:t>
            </a:r>
            <a:endParaRPr lang="en-US" sz="1200" dirty="0"/>
          </a:p>
        </p:txBody>
      </p:sp>
      <p:sp>
        <p:nvSpPr>
          <p:cNvPr id="17" name="Text 15"/>
          <p:cNvSpPr/>
          <p:nvPr/>
        </p:nvSpPr>
        <p:spPr>
          <a:xfrm>
            <a:off x="6880324" y="1331714"/>
            <a:ext cx="1882676" cy="383977"/>
          </a:xfrm>
          <a:prstGeom prst="rect">
            <a:avLst/>
          </a:prstGeom>
          <a:solidFill>
            <a:srgbClr val="E8E4F3"/>
          </a:solidFill>
          <a:ln w="9525">
            <a:solidFill>
              <a:srgbClr val="CCCCCC"/>
            </a:solidFill>
          </a:ln>
        </p:spPr>
        <p:txBody>
          <a:bodyPr wrap="square" rtlCol="0" anchor="ctr"/>
          <a:lstStyle/>
          <a:p>
            <a:pPr indent="0" marL="0">
              <a:buNone/>
            </a:pPr>
            <a:endParaRPr lang="en-US" dirty="0"/>
          </a:p>
        </p:txBody>
      </p:sp>
      <p:sp>
        <p:nvSpPr>
          <p:cNvPr id="18" name="Text 16"/>
          <p:cNvSpPr/>
          <p:nvPr/>
        </p:nvSpPr>
        <p:spPr>
          <a:xfrm>
            <a:off x="6986588" y="1437977"/>
            <a:ext cx="1703552"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Tự chủ, tự quyết định</a:t>
            </a:r>
            <a:endParaRPr lang="en-US" sz="1200" dirty="0"/>
          </a:p>
        </p:txBody>
      </p:sp>
      <p:sp>
        <p:nvSpPr>
          <p:cNvPr id="19" name="Text 17"/>
          <p:cNvSpPr/>
          <p:nvPr/>
        </p:nvSpPr>
        <p:spPr>
          <a:xfrm>
            <a:off x="381000" y="1715691"/>
            <a:ext cx="1871216" cy="383977"/>
          </a:xfrm>
          <a:prstGeom prst="rect">
            <a:avLst/>
          </a:prstGeom>
          <a:noFill/>
          <a:ln w="9525">
            <a:solidFill>
              <a:srgbClr val="CCCCCC"/>
            </a:solidFill>
          </a:ln>
        </p:spPr>
        <p:txBody>
          <a:bodyPr wrap="square" rtlCol="0" anchor="ctr"/>
          <a:lstStyle/>
          <a:p>
            <a:pPr indent="0" marL="0">
              <a:buNone/>
            </a:pPr>
            <a:endParaRPr lang="en-US" dirty="0"/>
          </a:p>
        </p:txBody>
      </p:sp>
      <p:sp>
        <p:nvSpPr>
          <p:cNvPr id="20" name="Text 18"/>
          <p:cNvSpPr/>
          <p:nvPr/>
        </p:nvSpPr>
        <p:spPr>
          <a:xfrm>
            <a:off x="487263" y="1821954"/>
            <a:ext cx="1691863"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Flexibility</a:t>
            </a:r>
            <a:endParaRPr lang="en-US" sz="1200" dirty="0"/>
          </a:p>
        </p:txBody>
      </p:sp>
      <p:sp>
        <p:nvSpPr>
          <p:cNvPr id="21" name="Text 19"/>
          <p:cNvSpPr/>
          <p:nvPr/>
        </p:nvSpPr>
        <p:spPr>
          <a:xfrm>
            <a:off x="2252216" y="1715691"/>
            <a:ext cx="2330053" cy="383977"/>
          </a:xfrm>
          <a:prstGeom prst="rect">
            <a:avLst/>
          </a:prstGeom>
          <a:noFill/>
          <a:ln w="9525">
            <a:solidFill>
              <a:srgbClr val="CCCCCC"/>
            </a:solidFill>
          </a:ln>
        </p:spPr>
        <p:txBody>
          <a:bodyPr wrap="square" rtlCol="0" anchor="ctr"/>
          <a:lstStyle/>
          <a:p>
            <a:pPr indent="0" marL="0">
              <a:buNone/>
            </a:pPr>
            <a:endParaRPr lang="en-US" dirty="0"/>
          </a:p>
        </p:txBody>
      </p:sp>
      <p:sp>
        <p:nvSpPr>
          <p:cNvPr id="22" name="Text 20"/>
          <p:cNvSpPr/>
          <p:nvPr/>
        </p:nvSpPr>
        <p:spPr>
          <a:xfrm>
            <a:off x="2358479" y="1821954"/>
            <a:ext cx="2159877"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Không linh hoạt</a:t>
            </a:r>
            <a:endParaRPr lang="en-US" sz="1200" dirty="0"/>
          </a:p>
        </p:txBody>
      </p:sp>
      <p:sp>
        <p:nvSpPr>
          <p:cNvPr id="23" name="Text 21"/>
          <p:cNvSpPr/>
          <p:nvPr/>
        </p:nvSpPr>
        <p:spPr>
          <a:xfrm>
            <a:off x="4582269" y="1715691"/>
            <a:ext cx="2298055" cy="383977"/>
          </a:xfrm>
          <a:prstGeom prst="rect">
            <a:avLst/>
          </a:prstGeom>
          <a:noFill/>
          <a:ln w="9525">
            <a:solidFill>
              <a:srgbClr val="CCCCCC"/>
            </a:solidFill>
          </a:ln>
        </p:spPr>
        <p:txBody>
          <a:bodyPr wrap="square" rtlCol="0" anchor="ctr"/>
          <a:lstStyle/>
          <a:p>
            <a:pPr indent="0" marL="0">
              <a:buNone/>
            </a:pPr>
            <a:endParaRPr lang="en-US" dirty="0"/>
          </a:p>
        </p:txBody>
      </p:sp>
      <p:sp>
        <p:nvSpPr>
          <p:cNvPr id="24" name="Text 22"/>
          <p:cNvSpPr/>
          <p:nvPr/>
        </p:nvSpPr>
        <p:spPr>
          <a:xfrm>
            <a:off x="4688532" y="1821954"/>
            <a:ext cx="2127239"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Có hạn</a:t>
            </a:r>
            <a:endParaRPr lang="en-US" sz="1200" dirty="0"/>
          </a:p>
        </p:txBody>
      </p:sp>
      <p:sp>
        <p:nvSpPr>
          <p:cNvPr id="25" name="Text 23"/>
          <p:cNvSpPr/>
          <p:nvPr/>
        </p:nvSpPr>
        <p:spPr>
          <a:xfrm>
            <a:off x="6880324" y="1715691"/>
            <a:ext cx="1882676" cy="383977"/>
          </a:xfrm>
          <a:prstGeom prst="rect">
            <a:avLst/>
          </a:prstGeom>
          <a:solidFill>
            <a:srgbClr val="E8E4F3"/>
          </a:solidFill>
          <a:ln w="9525">
            <a:solidFill>
              <a:srgbClr val="CCCCCC"/>
            </a:solidFill>
          </a:ln>
        </p:spPr>
        <p:txBody>
          <a:bodyPr wrap="square" rtlCol="0" anchor="ctr"/>
          <a:lstStyle/>
          <a:p>
            <a:pPr indent="0" marL="0">
              <a:buNone/>
            </a:pPr>
            <a:endParaRPr lang="en-US" dirty="0"/>
          </a:p>
        </p:txBody>
      </p:sp>
      <p:sp>
        <p:nvSpPr>
          <p:cNvPr id="26" name="Text 24"/>
          <p:cNvSpPr/>
          <p:nvPr/>
        </p:nvSpPr>
        <p:spPr>
          <a:xfrm>
            <a:off x="6986588" y="1821954"/>
            <a:ext cx="1703552"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Cao, thích ứng</a:t>
            </a:r>
            <a:endParaRPr lang="en-US" sz="1200" dirty="0"/>
          </a:p>
        </p:txBody>
      </p:sp>
      <p:sp>
        <p:nvSpPr>
          <p:cNvPr id="27" name="Text 25"/>
          <p:cNvSpPr/>
          <p:nvPr/>
        </p:nvSpPr>
        <p:spPr>
          <a:xfrm>
            <a:off x="381000" y="2099667"/>
            <a:ext cx="1871216" cy="383977"/>
          </a:xfrm>
          <a:prstGeom prst="rect">
            <a:avLst/>
          </a:prstGeom>
          <a:noFill/>
          <a:ln w="9525">
            <a:solidFill>
              <a:srgbClr val="CCCCCC"/>
            </a:solidFill>
          </a:ln>
        </p:spPr>
        <p:txBody>
          <a:bodyPr wrap="square" rtlCol="0" anchor="ctr"/>
          <a:lstStyle/>
          <a:p>
            <a:pPr indent="0" marL="0">
              <a:buNone/>
            </a:pPr>
            <a:endParaRPr lang="en-US" dirty="0"/>
          </a:p>
        </p:txBody>
      </p:sp>
      <p:sp>
        <p:nvSpPr>
          <p:cNvPr id="28" name="Text 26"/>
          <p:cNvSpPr/>
          <p:nvPr/>
        </p:nvSpPr>
        <p:spPr>
          <a:xfrm>
            <a:off x="487263" y="2205930"/>
            <a:ext cx="1691863"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Learning</a:t>
            </a:r>
            <a:endParaRPr lang="en-US" sz="1200" dirty="0"/>
          </a:p>
        </p:txBody>
      </p:sp>
      <p:sp>
        <p:nvSpPr>
          <p:cNvPr id="29" name="Text 27"/>
          <p:cNvSpPr/>
          <p:nvPr/>
        </p:nvSpPr>
        <p:spPr>
          <a:xfrm>
            <a:off x="2252216" y="2099667"/>
            <a:ext cx="2330053" cy="383977"/>
          </a:xfrm>
          <a:prstGeom prst="rect">
            <a:avLst/>
          </a:prstGeom>
          <a:noFill/>
          <a:ln w="9525">
            <a:solidFill>
              <a:srgbClr val="CCCCCC"/>
            </a:solidFill>
          </a:ln>
        </p:spPr>
        <p:txBody>
          <a:bodyPr wrap="square" rtlCol="0" anchor="ctr"/>
          <a:lstStyle/>
          <a:p>
            <a:pPr indent="0" marL="0">
              <a:buNone/>
            </a:pPr>
            <a:endParaRPr lang="en-US" dirty="0"/>
          </a:p>
        </p:txBody>
      </p:sp>
      <p:sp>
        <p:nvSpPr>
          <p:cNvPr id="30" name="Text 28"/>
          <p:cNvSpPr/>
          <p:nvPr/>
        </p:nvSpPr>
        <p:spPr>
          <a:xfrm>
            <a:off x="2358479" y="2205930"/>
            <a:ext cx="2159877"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Không học</a:t>
            </a:r>
            <a:endParaRPr lang="en-US" sz="1200" dirty="0"/>
          </a:p>
        </p:txBody>
      </p:sp>
      <p:sp>
        <p:nvSpPr>
          <p:cNvPr id="31" name="Text 29"/>
          <p:cNvSpPr/>
          <p:nvPr/>
        </p:nvSpPr>
        <p:spPr>
          <a:xfrm>
            <a:off x="4582269" y="2099667"/>
            <a:ext cx="2298055" cy="383977"/>
          </a:xfrm>
          <a:prstGeom prst="rect">
            <a:avLst/>
          </a:prstGeom>
          <a:noFill/>
          <a:ln w="9525">
            <a:solidFill>
              <a:srgbClr val="CCCCCC"/>
            </a:solidFill>
          </a:ln>
        </p:spPr>
        <p:txBody>
          <a:bodyPr wrap="square" rtlCol="0" anchor="ctr"/>
          <a:lstStyle/>
          <a:p>
            <a:pPr indent="0" marL="0">
              <a:buNone/>
            </a:pPr>
            <a:endParaRPr lang="en-US" dirty="0"/>
          </a:p>
        </p:txBody>
      </p:sp>
      <p:sp>
        <p:nvSpPr>
          <p:cNvPr id="32" name="Text 30"/>
          <p:cNvSpPr/>
          <p:nvPr/>
        </p:nvSpPr>
        <p:spPr>
          <a:xfrm>
            <a:off x="4688532" y="2205930"/>
            <a:ext cx="2127239"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Học từ data</a:t>
            </a:r>
            <a:endParaRPr lang="en-US" sz="1200" dirty="0"/>
          </a:p>
        </p:txBody>
      </p:sp>
      <p:sp>
        <p:nvSpPr>
          <p:cNvPr id="33" name="Text 31"/>
          <p:cNvSpPr/>
          <p:nvPr/>
        </p:nvSpPr>
        <p:spPr>
          <a:xfrm>
            <a:off x="6880324" y="2099667"/>
            <a:ext cx="1882676" cy="383977"/>
          </a:xfrm>
          <a:prstGeom prst="rect">
            <a:avLst/>
          </a:prstGeom>
          <a:solidFill>
            <a:srgbClr val="E8E4F3"/>
          </a:solidFill>
          <a:ln w="9525">
            <a:solidFill>
              <a:srgbClr val="CCCCCC"/>
            </a:solidFill>
          </a:ln>
        </p:spPr>
        <p:txBody>
          <a:bodyPr wrap="square" rtlCol="0" anchor="ctr"/>
          <a:lstStyle/>
          <a:p>
            <a:pPr indent="0" marL="0">
              <a:buNone/>
            </a:pPr>
            <a:endParaRPr lang="en-US" dirty="0"/>
          </a:p>
        </p:txBody>
      </p:sp>
      <p:sp>
        <p:nvSpPr>
          <p:cNvPr id="34" name="Text 32"/>
          <p:cNvSpPr/>
          <p:nvPr/>
        </p:nvSpPr>
        <p:spPr>
          <a:xfrm>
            <a:off x="6986588" y="2205930"/>
            <a:ext cx="1703552"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Học và tự cải thiện</a:t>
            </a:r>
            <a:endParaRPr lang="en-US" sz="1200" dirty="0"/>
          </a:p>
        </p:txBody>
      </p:sp>
      <p:sp>
        <p:nvSpPr>
          <p:cNvPr id="35" name="Text 33"/>
          <p:cNvSpPr/>
          <p:nvPr/>
        </p:nvSpPr>
        <p:spPr>
          <a:xfrm>
            <a:off x="381000" y="2483644"/>
            <a:ext cx="1871216" cy="383977"/>
          </a:xfrm>
          <a:prstGeom prst="rect">
            <a:avLst/>
          </a:prstGeom>
          <a:noFill/>
          <a:ln w="9525">
            <a:solidFill>
              <a:srgbClr val="CCCCCC"/>
            </a:solidFill>
          </a:ln>
        </p:spPr>
        <p:txBody>
          <a:bodyPr wrap="square" rtlCol="0" anchor="ctr"/>
          <a:lstStyle/>
          <a:p>
            <a:pPr indent="0" marL="0">
              <a:buNone/>
            </a:pPr>
            <a:endParaRPr lang="en-US" dirty="0"/>
          </a:p>
        </p:txBody>
      </p:sp>
      <p:sp>
        <p:nvSpPr>
          <p:cNvPr id="36" name="Text 34"/>
          <p:cNvSpPr/>
          <p:nvPr/>
        </p:nvSpPr>
        <p:spPr>
          <a:xfrm>
            <a:off x="487263" y="2589907"/>
            <a:ext cx="1691863" cy="171450"/>
          </a:xfrm>
          <a:prstGeom prst="rect">
            <a:avLst/>
          </a:prstGeom>
          <a:noFill/>
          <a:ln/>
        </p:spPr>
        <p:txBody>
          <a:bodyPr wrap="square" lIns="0" tIns="0" rIns="0" bIns="0" rtlCol="0" anchor="t"/>
          <a:lstStyle/>
          <a:p>
            <a:pPr algn="l" indent="0" marL="0">
              <a:buNone/>
            </a:pPr>
            <a:r>
              <a:rPr lang="en-US" sz="1200" b="1" dirty="0">
                <a:solidFill>
                  <a:srgbClr val="181B24"/>
                </a:solidFill>
                <a:latin typeface="Arial" pitchFamily="34" charset="0"/>
                <a:ea typeface="Arial" pitchFamily="34" charset="-122"/>
                <a:cs typeface="Arial" pitchFamily="34" charset="-120"/>
              </a:rPr>
              <a:t>Human Involvement</a:t>
            </a:r>
            <a:endParaRPr lang="en-US" sz="1200" dirty="0"/>
          </a:p>
        </p:txBody>
      </p:sp>
      <p:sp>
        <p:nvSpPr>
          <p:cNvPr id="37" name="Text 35"/>
          <p:cNvSpPr/>
          <p:nvPr/>
        </p:nvSpPr>
        <p:spPr>
          <a:xfrm>
            <a:off x="2252216" y="2483644"/>
            <a:ext cx="2330053" cy="383977"/>
          </a:xfrm>
          <a:prstGeom prst="rect">
            <a:avLst/>
          </a:prstGeom>
          <a:noFill/>
          <a:ln w="9525">
            <a:solidFill>
              <a:srgbClr val="CCCCCC"/>
            </a:solidFill>
          </a:ln>
        </p:spPr>
        <p:txBody>
          <a:bodyPr wrap="square" rtlCol="0" anchor="ctr"/>
          <a:lstStyle/>
          <a:p>
            <a:pPr indent="0" marL="0">
              <a:buNone/>
            </a:pPr>
            <a:endParaRPr lang="en-US" dirty="0"/>
          </a:p>
        </p:txBody>
      </p:sp>
      <p:sp>
        <p:nvSpPr>
          <p:cNvPr id="38" name="Text 36"/>
          <p:cNvSpPr/>
          <p:nvPr/>
        </p:nvSpPr>
        <p:spPr>
          <a:xfrm>
            <a:off x="2358479" y="2589907"/>
            <a:ext cx="2159877"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Cao (setup &amp; maintenance)</a:t>
            </a:r>
            <a:endParaRPr lang="en-US" sz="1200" dirty="0"/>
          </a:p>
        </p:txBody>
      </p:sp>
      <p:sp>
        <p:nvSpPr>
          <p:cNvPr id="39" name="Text 37"/>
          <p:cNvSpPr/>
          <p:nvPr/>
        </p:nvSpPr>
        <p:spPr>
          <a:xfrm>
            <a:off x="4582269" y="2483644"/>
            <a:ext cx="2298055" cy="383977"/>
          </a:xfrm>
          <a:prstGeom prst="rect">
            <a:avLst/>
          </a:prstGeom>
          <a:noFill/>
          <a:ln w="9525">
            <a:solidFill>
              <a:srgbClr val="CCCCCC"/>
            </a:solidFill>
          </a:ln>
        </p:spPr>
        <p:txBody>
          <a:bodyPr wrap="square" rtlCol="0" anchor="ctr"/>
          <a:lstStyle/>
          <a:p>
            <a:pPr indent="0" marL="0">
              <a:buNone/>
            </a:pPr>
            <a:endParaRPr lang="en-US" dirty="0"/>
          </a:p>
        </p:txBody>
      </p:sp>
      <p:sp>
        <p:nvSpPr>
          <p:cNvPr id="40" name="Text 38"/>
          <p:cNvSpPr/>
          <p:nvPr/>
        </p:nvSpPr>
        <p:spPr>
          <a:xfrm>
            <a:off x="4688532" y="2589907"/>
            <a:ext cx="2127239"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Trung bình (oversight)</a:t>
            </a:r>
            <a:endParaRPr lang="en-US" sz="1200" dirty="0"/>
          </a:p>
        </p:txBody>
      </p:sp>
      <p:sp>
        <p:nvSpPr>
          <p:cNvPr id="41" name="Text 39"/>
          <p:cNvSpPr/>
          <p:nvPr/>
        </p:nvSpPr>
        <p:spPr>
          <a:xfrm>
            <a:off x="6880324" y="2483644"/>
            <a:ext cx="1882676" cy="383977"/>
          </a:xfrm>
          <a:prstGeom prst="rect">
            <a:avLst/>
          </a:prstGeom>
          <a:solidFill>
            <a:srgbClr val="E8E4F3"/>
          </a:solidFill>
          <a:ln w="9525">
            <a:solidFill>
              <a:srgbClr val="CCCCCC"/>
            </a:solidFill>
          </a:ln>
        </p:spPr>
        <p:txBody>
          <a:bodyPr wrap="square" rtlCol="0" anchor="ctr"/>
          <a:lstStyle/>
          <a:p>
            <a:pPr indent="0" marL="0">
              <a:buNone/>
            </a:pPr>
            <a:endParaRPr lang="en-US" dirty="0"/>
          </a:p>
        </p:txBody>
      </p:sp>
      <p:sp>
        <p:nvSpPr>
          <p:cNvPr id="42" name="Text 40"/>
          <p:cNvSpPr/>
          <p:nvPr/>
        </p:nvSpPr>
        <p:spPr>
          <a:xfrm>
            <a:off x="6986588" y="2589907"/>
            <a:ext cx="1703552" cy="171450"/>
          </a:xfrm>
          <a:prstGeom prst="rect">
            <a:avLst/>
          </a:prstGeom>
          <a:noFill/>
          <a:ln/>
        </p:spPr>
        <p:txBody>
          <a:bodyPr wrap="square" lIns="0" tIns="0" rIns="0" bIns="0" rtlCol="0" anchor="t"/>
          <a:lstStyle/>
          <a:p>
            <a:pPr algn="l" indent="0" marL="0">
              <a:buNone/>
            </a:pPr>
            <a:r>
              <a:rPr lang="en-US" sz="1200" dirty="0">
                <a:solidFill>
                  <a:srgbClr val="181B24"/>
                </a:solidFill>
                <a:latin typeface="Arial" pitchFamily="34" charset="0"/>
                <a:ea typeface="Arial" pitchFamily="34" charset="-122"/>
                <a:cs typeface="Arial" pitchFamily="34" charset="-120"/>
              </a:rPr>
              <a:t>Thấp (chỉ mục tiêu)</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1512987" y="507950"/>
            <a:ext cx="6240387" cy="409575"/>
          </a:xfrm>
          <a:prstGeom prst="rect">
            <a:avLst/>
          </a:prstGeom>
          <a:noFill/>
          <a:ln/>
        </p:spPr>
        <p:txBody>
          <a:bodyPr wrap="square" lIns="0" tIns="0" rIns="0" bIns="0" rtlCol="0" anchor="t"/>
          <a:lstStyle/>
          <a:p>
            <a:pPr algn="l" indent="0" marL="0">
              <a:spcAft>
                <a:spcPts val="2000"/>
              </a:spcAft>
              <a:buNone/>
            </a:pPr>
            <a:r>
              <a:rPr lang="en-US" sz="2800" b="1" dirty="0">
                <a:solidFill>
                  <a:srgbClr val="181B24"/>
                </a:solidFill>
                <a:latin typeface="Arial" pitchFamily="34" charset="0"/>
                <a:ea typeface="Arial" pitchFamily="34" charset="-122"/>
                <a:cs typeface="Arial" pitchFamily="34" charset="-120"/>
              </a:rPr>
              <a:t>Các Pattern Phổ biến của Agentic AI</a:t>
            </a:r>
            <a:endParaRPr lang="en-US" sz="2800" dirty="0"/>
          </a:p>
        </p:txBody>
      </p:sp>
      <p:sp>
        <p:nvSpPr>
          <p:cNvPr id="3" name="Text 1"/>
          <p:cNvSpPr/>
          <p:nvPr/>
        </p:nvSpPr>
        <p:spPr>
          <a:xfrm>
            <a:off x="507950" y="1171426"/>
            <a:ext cx="3968800" cy="1641277"/>
          </a:xfrm>
          <a:prstGeom prst="rect">
            <a:avLst>
              <a:gd name="adj" fmla="val 4643"/>
            </a:avLst>
          </a:prstGeom>
          <a:solidFill>
            <a:srgbClr val="E8E4F3"/>
          </a:solidFill>
          <a:ln w="9525">
            <a:solidFill>
              <a:srgbClr val="B165FB"/>
            </a:solidFill>
          </a:ln>
        </p:spPr>
        <p:txBody>
          <a:bodyPr wrap="square" rtlCol="0" anchor="ctr"/>
          <a:lstStyle/>
          <a:p>
            <a:pPr indent="0" marL="0">
              <a:buNone/>
            </a:pPr>
            <a:endParaRPr lang="en-US" dirty="0"/>
          </a:p>
        </p:txBody>
      </p:sp>
      <p:pic>
        <p:nvPicPr>
          <p:cNvPr id="4" name="Image 0" descr="/home/hoang.nguyen17/Projects/presentation-kit/decks/ai-agentic-workflow/slides/icons/icon-thought.png">    </p:cNvPr>
          <p:cNvPicPr>
            <a:picLocks noChangeAspect="1"/>
          </p:cNvPicPr>
          <p:nvPr/>
        </p:nvPicPr>
        <p:blipFill>
          <a:blip r:embed="rId1"/>
          <a:stretch>
            <a:fillRect/>
          </a:stretch>
        </p:blipFill>
        <p:spPr>
          <a:xfrm>
            <a:off x="2289125" y="1371451"/>
            <a:ext cx="406301" cy="406301"/>
          </a:xfrm>
          <a:prstGeom prst="rect">
            <a:avLst/>
          </a:prstGeom>
        </p:spPr>
      </p:pic>
      <p:sp>
        <p:nvSpPr>
          <p:cNvPr id="5" name="Text 2"/>
          <p:cNvSpPr/>
          <p:nvPr/>
        </p:nvSpPr>
        <p:spPr>
          <a:xfrm>
            <a:off x="1807180" y="1904702"/>
            <a:ext cx="1370341"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ReAct Pattern</a:t>
            </a:r>
            <a:endParaRPr lang="en-US" sz="1600" dirty="0"/>
          </a:p>
        </p:txBody>
      </p:sp>
      <p:sp>
        <p:nvSpPr>
          <p:cNvPr id="6" name="Text 3"/>
          <p:cNvSpPr/>
          <p:nvPr/>
        </p:nvSpPr>
        <p:spPr>
          <a:xfrm>
            <a:off x="1334461" y="2269778"/>
            <a:ext cx="2315629"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Thought → Action → Observation</a:t>
            </a:r>
            <a:endParaRPr lang="en-US" sz="1200" dirty="0"/>
          </a:p>
        </p:txBody>
      </p:sp>
      <p:sp>
        <p:nvSpPr>
          <p:cNvPr id="7" name="Text 4"/>
          <p:cNvSpPr/>
          <p:nvPr/>
        </p:nvSpPr>
        <p:spPr>
          <a:xfrm>
            <a:off x="1381673" y="2441228"/>
            <a:ext cx="2221206"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Vòng lặp suy luận và hành động</a:t>
            </a:r>
            <a:endParaRPr lang="en-US" sz="1200" dirty="0"/>
          </a:p>
        </p:txBody>
      </p:sp>
      <p:sp>
        <p:nvSpPr>
          <p:cNvPr id="8" name="Text 5"/>
          <p:cNvSpPr/>
          <p:nvPr/>
        </p:nvSpPr>
        <p:spPr>
          <a:xfrm>
            <a:off x="4667250" y="1171426"/>
            <a:ext cx="3968800" cy="1641277"/>
          </a:xfrm>
          <a:prstGeom prst="rect">
            <a:avLst>
              <a:gd name="adj" fmla="val 4643"/>
            </a:avLst>
          </a:prstGeom>
          <a:solidFill>
            <a:srgbClr val="E8E4F3"/>
          </a:solidFill>
          <a:ln w="9525">
            <a:solidFill>
              <a:srgbClr val="B165FB"/>
            </a:solidFill>
          </a:ln>
        </p:spPr>
        <p:txBody>
          <a:bodyPr wrap="square" rtlCol="0" anchor="ctr"/>
          <a:lstStyle/>
          <a:p>
            <a:pPr indent="0" marL="0">
              <a:buNone/>
            </a:pPr>
            <a:endParaRPr lang="en-US" dirty="0"/>
          </a:p>
        </p:txBody>
      </p:sp>
      <p:pic>
        <p:nvPicPr>
          <p:cNvPr id="9" name="Image 1" descr="/home/hoang.nguyen17/Projects/presentation-kit/decks/ai-agentic-workflow/slides/icons/icon-reflection.png">    </p:cNvPr>
          <p:cNvPicPr>
            <a:picLocks noChangeAspect="1"/>
          </p:cNvPicPr>
          <p:nvPr/>
        </p:nvPicPr>
        <p:blipFill>
          <a:blip r:embed="rId2"/>
          <a:stretch>
            <a:fillRect/>
          </a:stretch>
        </p:blipFill>
        <p:spPr>
          <a:xfrm>
            <a:off x="6448425" y="1371451"/>
            <a:ext cx="406301" cy="406301"/>
          </a:xfrm>
          <a:prstGeom prst="rect">
            <a:avLst/>
          </a:prstGeom>
        </p:spPr>
      </p:pic>
      <p:sp>
        <p:nvSpPr>
          <p:cNvPr id="10" name="Text 6"/>
          <p:cNvSpPr/>
          <p:nvPr/>
        </p:nvSpPr>
        <p:spPr>
          <a:xfrm>
            <a:off x="5765035" y="1904702"/>
            <a:ext cx="1773231"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Reflection Pattern</a:t>
            </a:r>
            <a:endParaRPr lang="en-US" sz="1600" dirty="0"/>
          </a:p>
        </p:txBody>
      </p:sp>
      <p:sp>
        <p:nvSpPr>
          <p:cNvPr id="11" name="Text 7"/>
          <p:cNvSpPr/>
          <p:nvPr/>
        </p:nvSpPr>
        <p:spPr>
          <a:xfrm>
            <a:off x="5817559" y="2269778"/>
            <a:ext cx="1668182"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Tự đánh giá và cải thiện</a:t>
            </a:r>
            <a:endParaRPr lang="en-US" sz="1200" dirty="0"/>
          </a:p>
        </p:txBody>
      </p:sp>
      <p:sp>
        <p:nvSpPr>
          <p:cNvPr id="12" name="Text 8"/>
          <p:cNvSpPr/>
          <p:nvPr/>
        </p:nvSpPr>
        <p:spPr>
          <a:xfrm>
            <a:off x="5822570" y="2441228"/>
            <a:ext cx="1658011"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Học từ kết quả trước đó</a:t>
            </a:r>
            <a:endParaRPr lang="en-US" sz="1200" dirty="0"/>
          </a:p>
        </p:txBody>
      </p:sp>
      <p:sp>
        <p:nvSpPr>
          <p:cNvPr id="13" name="Text 9"/>
          <p:cNvSpPr/>
          <p:nvPr/>
        </p:nvSpPr>
        <p:spPr>
          <a:xfrm>
            <a:off x="507950" y="3003203"/>
            <a:ext cx="3968800" cy="1641277"/>
          </a:xfrm>
          <a:prstGeom prst="rect">
            <a:avLst>
              <a:gd name="adj" fmla="val 4643"/>
            </a:avLst>
          </a:prstGeom>
          <a:solidFill>
            <a:srgbClr val="E8E4F3"/>
          </a:solidFill>
          <a:ln w="9525">
            <a:solidFill>
              <a:srgbClr val="B165FB"/>
            </a:solidFill>
          </a:ln>
        </p:spPr>
        <p:txBody>
          <a:bodyPr wrap="square" rtlCol="0" anchor="ctr"/>
          <a:lstStyle/>
          <a:p>
            <a:pPr indent="0" marL="0">
              <a:buNone/>
            </a:pPr>
            <a:endParaRPr lang="en-US" dirty="0"/>
          </a:p>
        </p:txBody>
      </p:sp>
      <p:pic>
        <p:nvPicPr>
          <p:cNvPr id="14" name="Image 2" descr="/home/hoang.nguyen17/Projects/presentation-kit/decks/ai-agentic-workflow/slides/icons/icon-plan.png">    </p:cNvPr>
          <p:cNvPicPr>
            <a:picLocks noChangeAspect="1"/>
          </p:cNvPicPr>
          <p:nvPr/>
        </p:nvPicPr>
        <p:blipFill>
          <a:blip r:embed="rId3"/>
          <a:stretch>
            <a:fillRect/>
          </a:stretch>
        </p:blipFill>
        <p:spPr>
          <a:xfrm>
            <a:off x="2289125" y="3203228"/>
            <a:ext cx="406301" cy="406301"/>
          </a:xfrm>
          <a:prstGeom prst="rect">
            <a:avLst/>
          </a:prstGeom>
        </p:spPr>
      </p:pic>
      <p:sp>
        <p:nvSpPr>
          <p:cNvPr id="15" name="Text 10"/>
          <p:cNvSpPr/>
          <p:nvPr/>
        </p:nvSpPr>
        <p:spPr>
          <a:xfrm>
            <a:off x="1669039" y="3736479"/>
            <a:ext cx="1646474"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Planning Pattern</a:t>
            </a:r>
            <a:endParaRPr lang="en-US" sz="1600" dirty="0"/>
          </a:p>
        </p:txBody>
      </p:sp>
      <p:sp>
        <p:nvSpPr>
          <p:cNvPr id="16" name="Text 11"/>
          <p:cNvSpPr/>
          <p:nvPr/>
        </p:nvSpPr>
        <p:spPr>
          <a:xfrm>
            <a:off x="1412641" y="4101554"/>
            <a:ext cx="2159270"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Lập kế hoạch trước khi thực thi</a:t>
            </a:r>
            <a:endParaRPr lang="en-US" sz="1200" dirty="0"/>
          </a:p>
        </p:txBody>
      </p:sp>
      <p:sp>
        <p:nvSpPr>
          <p:cNvPr id="17" name="Text 12"/>
          <p:cNvSpPr/>
          <p:nvPr/>
        </p:nvSpPr>
        <p:spPr>
          <a:xfrm>
            <a:off x="1537271" y="4273004"/>
            <a:ext cx="1910158"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Chia nhỏ mục tiêu phức tạp</a:t>
            </a:r>
            <a:endParaRPr lang="en-US" sz="1200" dirty="0"/>
          </a:p>
        </p:txBody>
      </p:sp>
      <p:sp>
        <p:nvSpPr>
          <p:cNvPr id="18" name="Text 13"/>
          <p:cNvSpPr/>
          <p:nvPr/>
        </p:nvSpPr>
        <p:spPr>
          <a:xfrm>
            <a:off x="4667250" y="3003203"/>
            <a:ext cx="3968800" cy="1641277"/>
          </a:xfrm>
          <a:prstGeom prst="rect">
            <a:avLst>
              <a:gd name="adj" fmla="val 4643"/>
            </a:avLst>
          </a:prstGeom>
          <a:solidFill>
            <a:srgbClr val="E8E4F3"/>
          </a:solidFill>
          <a:ln w="9525">
            <a:solidFill>
              <a:srgbClr val="B165FB"/>
            </a:solidFill>
          </a:ln>
        </p:spPr>
        <p:txBody>
          <a:bodyPr wrap="square" rtlCol="0" anchor="ctr"/>
          <a:lstStyle/>
          <a:p>
            <a:pPr indent="0" marL="0">
              <a:buNone/>
            </a:pPr>
            <a:endParaRPr lang="en-US" dirty="0"/>
          </a:p>
        </p:txBody>
      </p:sp>
      <p:pic>
        <p:nvPicPr>
          <p:cNvPr id="19" name="Image 3" descr="/home/hoang.nguyen17/Projects/presentation-kit/decks/ai-agentic-workflow/slides/icons/icon-team.png">    </p:cNvPr>
          <p:cNvPicPr>
            <a:picLocks noChangeAspect="1"/>
          </p:cNvPicPr>
          <p:nvPr/>
        </p:nvPicPr>
        <p:blipFill>
          <a:blip r:embed="rId4"/>
          <a:stretch>
            <a:fillRect/>
          </a:stretch>
        </p:blipFill>
        <p:spPr>
          <a:xfrm>
            <a:off x="6448425" y="3203228"/>
            <a:ext cx="406301" cy="406301"/>
          </a:xfrm>
          <a:prstGeom prst="rect">
            <a:avLst/>
          </a:prstGeom>
        </p:spPr>
      </p:pic>
      <p:sp>
        <p:nvSpPr>
          <p:cNvPr id="20" name="Text 14"/>
          <p:cNvSpPr/>
          <p:nvPr/>
        </p:nvSpPr>
        <p:spPr>
          <a:xfrm>
            <a:off x="5713421" y="3736479"/>
            <a:ext cx="1876458" cy="238125"/>
          </a:xfrm>
          <a:prstGeom prst="rect">
            <a:avLst/>
          </a:prstGeom>
          <a:noFill/>
          <a:ln/>
        </p:spPr>
        <p:txBody>
          <a:bodyPr wrap="square" lIns="0" tIns="0" rIns="0" bIns="0" rtlCol="0" anchor="t"/>
          <a:lstStyle/>
          <a:p>
            <a:pPr algn="ctr" indent="0" marL="0">
              <a:spcBef>
                <a:spcPts val="1000"/>
              </a:spcBef>
              <a:spcAft>
                <a:spcPts val="1000"/>
              </a:spcAft>
              <a:buNone/>
            </a:pPr>
            <a:r>
              <a:rPr lang="en-US" sz="1600" b="1" dirty="0">
                <a:solidFill>
                  <a:srgbClr val="181B24"/>
                </a:solidFill>
                <a:latin typeface="Arial" pitchFamily="34" charset="0"/>
                <a:ea typeface="Arial" pitchFamily="34" charset="-122"/>
                <a:cs typeface="Arial" pitchFamily="34" charset="-120"/>
              </a:rPr>
              <a:t>Multi-agent Pattern</a:t>
            </a:r>
            <a:endParaRPr lang="en-US" sz="1600" dirty="0"/>
          </a:p>
        </p:txBody>
      </p:sp>
      <p:sp>
        <p:nvSpPr>
          <p:cNvPr id="21" name="Text 15"/>
          <p:cNvSpPr/>
          <p:nvPr/>
        </p:nvSpPr>
        <p:spPr>
          <a:xfrm>
            <a:off x="5774446" y="4101554"/>
            <a:ext cx="1754407"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Nhiều agents chuyên biệt</a:t>
            </a:r>
            <a:endParaRPr lang="en-US" sz="1200" dirty="0"/>
          </a:p>
        </p:txBody>
      </p:sp>
      <p:sp>
        <p:nvSpPr>
          <p:cNvPr id="22" name="Text 16"/>
          <p:cNvSpPr/>
          <p:nvPr/>
        </p:nvSpPr>
        <p:spPr>
          <a:xfrm>
            <a:off x="5550686" y="4273004"/>
            <a:ext cx="2201927" cy="171450"/>
          </a:xfrm>
          <a:prstGeom prst="rect">
            <a:avLst/>
          </a:prstGeom>
          <a:noFill/>
          <a:ln/>
        </p:spPr>
        <p:txBody>
          <a:bodyPr wrap="square" lIns="0" tIns="0" rIns="0" bIns="0" rtlCol="0" anchor="t"/>
          <a:lstStyle/>
          <a:p>
            <a:pPr algn="ctr" indent="0" marL="0">
              <a:buNone/>
            </a:pPr>
            <a:r>
              <a:rPr lang="en-US" sz="1200" dirty="0">
                <a:solidFill>
                  <a:srgbClr val="181B24"/>
                </a:solidFill>
                <a:latin typeface="Arial" pitchFamily="34" charset="0"/>
                <a:ea typeface="Arial" pitchFamily="34" charset="-122"/>
                <a:cs typeface="Arial" pitchFamily="34" charset="-120"/>
              </a:rPr>
              <a:t>Phối hợp để đạt mục tiêu chung</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317450" y="317450"/>
            <a:ext cx="2946984" cy="704850"/>
          </a:xfrm>
          <a:prstGeom prst="rect">
            <a:avLst/>
          </a:prstGeom>
          <a:noFill/>
          <a:ln/>
        </p:spPr>
        <p:txBody>
          <a:bodyPr wrap="square" lIns="0" tIns="0" rIns="0" bIns="0" rtlCol="0" anchor="t"/>
          <a:lstStyle/>
          <a:p>
            <a:pPr algn="l" indent="0" marL="0">
              <a:spcAft>
                <a:spcPts val="1000"/>
              </a:spcAft>
              <a:buNone/>
            </a:pPr>
            <a:r>
              <a:rPr lang="en-US" sz="2400" b="1" dirty="0">
                <a:solidFill>
                  <a:srgbClr val="181B24"/>
                </a:solidFill>
                <a:latin typeface="Arial" pitchFamily="34" charset="0"/>
                <a:ea typeface="Arial" pitchFamily="34" charset="-122"/>
                <a:cs typeface="Arial" pitchFamily="34" charset="-120"/>
              </a:rPr>
              <a:t>ReAct Pattern: Reasoning + Acting</a:t>
            </a:r>
            <a:endParaRPr lang="en-US" sz="2400" dirty="0"/>
          </a:p>
        </p:txBody>
      </p:sp>
      <p:sp>
        <p:nvSpPr>
          <p:cNvPr id="3" name="Text 1"/>
          <p:cNvSpPr/>
          <p:nvPr/>
        </p:nvSpPr>
        <p:spPr>
          <a:xfrm>
            <a:off x="317450" y="1149251"/>
            <a:ext cx="2946984" cy="594271"/>
          </a:xfrm>
          <a:prstGeom prst="rect">
            <a:avLst/>
          </a:prstGeom>
          <a:noFill/>
          <a:ln/>
        </p:spPr>
        <p:txBody>
          <a:bodyPr wrap="square" lIns="0" tIns="0" rIns="0" bIns="0" rtlCol="0" anchor="t"/>
          <a:lstStyle/>
          <a:p>
            <a:pPr algn="l"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Pattern phổ biến nhất cho AI agents, kết hợp khả năng suy luận và hành động trong vòng lặp liên tục.</a:t>
            </a:r>
            <a:endParaRPr lang="en-US" sz="1200" dirty="0"/>
          </a:p>
        </p:txBody>
      </p:sp>
      <p:sp>
        <p:nvSpPr>
          <p:cNvPr id="4" name="Text 2"/>
          <p:cNvSpPr/>
          <p:nvPr/>
        </p:nvSpPr>
        <p:spPr>
          <a:xfrm>
            <a:off x="317450" y="1895921"/>
            <a:ext cx="2889200" cy="2209502"/>
          </a:xfrm>
          <a:prstGeom prst="rect">
            <a:avLst/>
          </a:prstGeom>
          <a:noFill/>
          <a:ln/>
        </p:spPr>
        <p:txBody>
          <a:bodyPr wrap="square" lIns="0" tIns="0" rIns="0" bIns="0" rtlCol="0" anchor="t"/>
          <a:lstStyle/>
          <a:p>
            <a:pPr algn="l" indent="0" marL="0">
              <a:lnSpc>
                <a:spcPts val="1560"/>
              </a:lnSpc>
              <a:spcAft>
                <a:spcPts val="600"/>
              </a:spcAft>
              <a:buNone/>
            </a:pPr>
            <a:endParaRPr lang="en-US" sz="1200" dirty="0"/>
          </a:p>
        </p:txBody>
      </p:sp>
      <p:sp>
        <p:nvSpPr>
          <p:cNvPr id="5" name="Text 3"/>
          <p:cNvSpPr/>
          <p:nvPr/>
        </p:nvSpPr>
        <p:spPr>
          <a:xfrm>
            <a:off x="317450" y="2094012"/>
            <a:ext cx="2946984" cy="396180"/>
          </a:xfrm>
          <a:prstGeom prst="rect">
            <a:avLst/>
          </a:prstGeom>
          <a:noFill/>
          <a:ln/>
        </p:spPr>
        <p:txBody>
          <a:bodyPr wrap="square" lIns="0" tIns="0" rIns="0" bIns="0" rtlCol="0" anchor="t"/>
          <a:lstStyle/>
          <a:p>
            <a:pPr algn="l" indent="0" marL="0">
              <a:lnSpc>
                <a:spcPts val="1560"/>
              </a:lnSpc>
              <a:spcAft>
                <a:spcPts val="600"/>
              </a:spcAft>
              <a:buNone/>
            </a:pPr>
            <a:r>
              <a:rPr lang="en-US" sz="1200" b="1" dirty="0">
                <a:solidFill>
                  <a:srgbClr val="181B24"/>
                </a:solidFill>
                <a:latin typeface="Arial" pitchFamily="34" charset="0"/>
                <a:ea typeface="Arial" pitchFamily="34" charset="-122"/>
                <a:cs typeface="Arial" pitchFamily="34" charset="-120"/>
              </a:rPr>
              <a:t>Thought:</a:t>
            </a:r>
            <a:pPr algn="l"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 Agent suy nghĩ về bước tiếp theo</a:t>
            </a:r>
            <a:endParaRPr lang="en-US" sz="1200" dirty="0"/>
          </a:p>
        </p:txBody>
      </p:sp>
      <p:sp>
        <p:nvSpPr>
          <p:cNvPr id="6" name="Text 4"/>
          <p:cNvSpPr/>
          <p:nvPr/>
        </p:nvSpPr>
        <p:spPr>
          <a:xfrm>
            <a:off x="317450" y="2764482"/>
            <a:ext cx="2946984" cy="396180"/>
          </a:xfrm>
          <a:prstGeom prst="rect">
            <a:avLst/>
          </a:prstGeom>
          <a:noFill/>
          <a:ln/>
        </p:spPr>
        <p:txBody>
          <a:bodyPr wrap="square" lIns="0" tIns="0" rIns="0" bIns="0" rtlCol="0" anchor="t"/>
          <a:lstStyle/>
          <a:p>
            <a:pPr algn="l" indent="0" marL="0">
              <a:lnSpc>
                <a:spcPts val="1560"/>
              </a:lnSpc>
              <a:spcAft>
                <a:spcPts val="600"/>
              </a:spcAft>
              <a:buNone/>
            </a:pPr>
            <a:r>
              <a:rPr lang="en-US" sz="1200" b="1" dirty="0">
                <a:solidFill>
                  <a:srgbClr val="181B24"/>
                </a:solidFill>
                <a:latin typeface="Arial" pitchFamily="34" charset="0"/>
                <a:ea typeface="Arial" pitchFamily="34" charset="-122"/>
                <a:cs typeface="Arial" pitchFamily="34" charset="-120"/>
              </a:rPr>
              <a:t>Action:</a:t>
            </a:r>
            <a:pPr algn="l"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 Thực hiện hành động (gọi tool, API)</a:t>
            </a:r>
            <a:endParaRPr lang="en-US" sz="1200" dirty="0"/>
          </a:p>
        </p:txBody>
      </p:sp>
      <p:sp>
        <p:nvSpPr>
          <p:cNvPr id="7" name="Text 5"/>
          <p:cNvSpPr/>
          <p:nvPr/>
        </p:nvSpPr>
        <p:spPr>
          <a:xfrm>
            <a:off x="317450" y="3434953"/>
            <a:ext cx="2946984" cy="198090"/>
          </a:xfrm>
          <a:prstGeom prst="rect">
            <a:avLst/>
          </a:prstGeom>
          <a:noFill/>
          <a:ln/>
        </p:spPr>
        <p:txBody>
          <a:bodyPr wrap="square" lIns="0" tIns="0" rIns="0" bIns="0" rtlCol="0" anchor="t"/>
          <a:lstStyle/>
          <a:p>
            <a:pPr algn="l" indent="0" marL="0">
              <a:lnSpc>
                <a:spcPts val="1560"/>
              </a:lnSpc>
              <a:spcAft>
                <a:spcPts val="600"/>
              </a:spcAft>
              <a:buNone/>
            </a:pPr>
            <a:r>
              <a:rPr lang="en-US" sz="1200" b="1" dirty="0">
                <a:solidFill>
                  <a:srgbClr val="181B24"/>
                </a:solidFill>
                <a:latin typeface="Arial" pitchFamily="34" charset="0"/>
                <a:ea typeface="Arial" pitchFamily="34" charset="-122"/>
                <a:cs typeface="Arial" pitchFamily="34" charset="-120"/>
              </a:rPr>
              <a:t>Observation:</a:t>
            </a:r>
            <a:pPr algn="l"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 Quan sát kết quả</a:t>
            </a:r>
            <a:endParaRPr lang="en-US" sz="1200" dirty="0"/>
          </a:p>
        </p:txBody>
      </p:sp>
      <p:sp>
        <p:nvSpPr>
          <p:cNvPr id="8" name="Text 6"/>
          <p:cNvSpPr/>
          <p:nvPr/>
        </p:nvSpPr>
        <p:spPr>
          <a:xfrm>
            <a:off x="317450" y="3907334"/>
            <a:ext cx="2946984" cy="198090"/>
          </a:xfrm>
          <a:prstGeom prst="rect">
            <a:avLst/>
          </a:prstGeom>
          <a:noFill/>
          <a:ln/>
        </p:spPr>
        <p:txBody>
          <a:bodyPr wrap="square" lIns="0" tIns="0" rIns="0" bIns="0" rtlCol="0" anchor="t"/>
          <a:lstStyle/>
          <a:p>
            <a:pPr algn="l" indent="0" marL="0">
              <a:lnSpc>
                <a:spcPts val="1560"/>
              </a:lnSpc>
              <a:spcAft>
                <a:spcPts val="600"/>
              </a:spcAft>
              <a:buNone/>
            </a:pPr>
            <a:r>
              <a:rPr lang="en-US" sz="1200" b="1" dirty="0">
                <a:solidFill>
                  <a:srgbClr val="181B24"/>
                </a:solidFill>
                <a:latin typeface="Arial" pitchFamily="34" charset="0"/>
                <a:ea typeface="Arial" pitchFamily="34" charset="-122"/>
                <a:cs typeface="Arial" pitchFamily="34" charset="-120"/>
              </a:rPr>
              <a:t>Repeat:</a:t>
            </a:r>
            <a:pPr algn="l"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 Lặp lại cho đến khi đạt mục tiêu</a:t>
            </a:r>
            <a:endParaRPr lang="en-US" sz="1200" dirty="0"/>
          </a:p>
        </p:txBody>
      </p:sp>
      <p:sp>
        <p:nvSpPr>
          <p:cNvPr id="9" name="Text 7"/>
          <p:cNvSpPr/>
          <p:nvPr/>
        </p:nvSpPr>
        <p:spPr>
          <a:xfrm>
            <a:off x="4942700" y="2434530"/>
            <a:ext cx="2401702" cy="198090"/>
          </a:xfrm>
          <a:prstGeom prst="rect">
            <a:avLst/>
          </a:prstGeom>
          <a:noFill/>
          <a:ln/>
        </p:spPr>
        <p:txBody>
          <a:bodyPr wrap="square" lIns="0" tIns="0" rIns="0" bIns="0" rtlCol="0" anchor="t"/>
          <a:lstStyle/>
          <a:p>
            <a:pPr algn="ctr" indent="0" marL="0">
              <a:lnSpc>
                <a:spcPts val="1560"/>
              </a:lnSpc>
              <a:spcAft>
                <a:spcPts val="600"/>
              </a:spcAft>
              <a:buNone/>
            </a:pPr>
            <a:r>
              <a:rPr lang="en-US" sz="1200" dirty="0">
                <a:solidFill>
                  <a:srgbClr val="181B24"/>
                </a:solidFill>
                <a:latin typeface="Arial" pitchFamily="34" charset="0"/>
                <a:ea typeface="Arial" pitchFamily="34" charset="-122"/>
                <a:cs typeface="Arial" pitchFamily="34" charset="-120"/>
              </a:rPr>
              <a:t>Circular Flow Diagram Placeholder</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1536502" y="507950"/>
            <a:ext cx="6192265" cy="409575"/>
          </a:xfrm>
          <a:prstGeom prst="rect">
            <a:avLst/>
          </a:prstGeom>
          <a:noFill/>
          <a:ln/>
        </p:spPr>
        <p:txBody>
          <a:bodyPr wrap="square" lIns="0" tIns="0" rIns="0" bIns="0" rtlCol="0" anchor="t"/>
          <a:lstStyle/>
          <a:p>
            <a:pPr algn="l" indent="0" marL="0">
              <a:spcAft>
                <a:spcPts val="3000"/>
              </a:spcAft>
              <a:buNone/>
            </a:pPr>
            <a:r>
              <a:rPr lang="en-US" sz="2800" b="1" dirty="0">
                <a:solidFill>
                  <a:srgbClr val="181B24"/>
                </a:solidFill>
                <a:latin typeface="Arial" pitchFamily="34" charset="0"/>
                <a:ea typeface="Arial" pitchFamily="34" charset="-122"/>
                <a:cs typeface="Arial" pitchFamily="34" charset="-120"/>
              </a:rPr>
              <a:t>AI Agents trong Quy trình Phát triển</a:t>
            </a:r>
            <a:endParaRPr lang="en-US" sz="2800" dirty="0"/>
          </a:p>
        </p:txBody>
      </p:sp>
      <p:pic>
        <p:nvPicPr>
          <p:cNvPr id="3" name="Image 0" descr="/home/hoang.nguyen17/Projects/presentation-kit/decks/ai-agentic-workflow/slides/icons/icon-design.png">    </p:cNvPr>
          <p:cNvPicPr>
            <a:picLocks noChangeAspect="1"/>
          </p:cNvPicPr>
          <p:nvPr/>
        </p:nvPicPr>
        <p:blipFill>
          <a:blip r:embed="rId1"/>
          <a:stretch>
            <a:fillRect/>
          </a:stretch>
        </p:blipFill>
        <p:spPr>
          <a:xfrm>
            <a:off x="876300" y="1298525"/>
            <a:ext cx="609600" cy="609600"/>
          </a:xfrm>
          <a:prstGeom prst="rect">
            <a:avLst/>
          </a:prstGeom>
        </p:spPr>
      </p:pic>
      <p:sp>
        <p:nvSpPr>
          <p:cNvPr id="4" name="Text 1"/>
          <p:cNvSpPr/>
          <p:nvPr/>
        </p:nvSpPr>
        <p:spPr>
          <a:xfrm>
            <a:off x="494487" y="2035076"/>
            <a:ext cx="1373225"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Planning &amp; Design</a:t>
            </a:r>
            <a:endParaRPr lang="en-US" sz="1200" dirty="0"/>
          </a:p>
        </p:txBody>
      </p:sp>
      <p:pic>
        <p:nvPicPr>
          <p:cNvPr id="5" name="Image 1" descr="/home/hoang.nguyen17/Projects/presentation-kit/decks/ai-agentic-workflow/slides/icons/icon-arrow-right.png">    </p:cNvPr>
          <p:cNvPicPr>
            <a:picLocks noChangeAspect="1"/>
          </p:cNvPicPr>
          <p:nvPr/>
        </p:nvPicPr>
        <p:blipFill>
          <a:blip r:embed="rId2"/>
          <a:stretch>
            <a:fillRect/>
          </a:stretch>
        </p:blipFill>
        <p:spPr>
          <a:xfrm>
            <a:off x="1956495" y="1676251"/>
            <a:ext cx="304800" cy="304800"/>
          </a:xfrm>
          <a:prstGeom prst="rect">
            <a:avLst/>
          </a:prstGeom>
        </p:spPr>
      </p:pic>
      <p:pic>
        <p:nvPicPr>
          <p:cNvPr id="6" name="Image 2" descr="/home/hoang.nguyen17/Projects/presentation-kit/decks/ai-agentic-workflow/slides/icons/icon-code.png">    </p:cNvPr>
          <p:cNvPicPr>
            <a:picLocks noChangeAspect="1"/>
          </p:cNvPicPr>
          <p:nvPr/>
        </p:nvPicPr>
        <p:blipFill>
          <a:blip r:embed="rId3"/>
          <a:stretch>
            <a:fillRect/>
          </a:stretch>
        </p:blipFill>
        <p:spPr>
          <a:xfrm>
            <a:off x="2537222" y="1298525"/>
            <a:ext cx="609600" cy="609600"/>
          </a:xfrm>
          <a:prstGeom prst="rect">
            <a:avLst/>
          </a:prstGeom>
        </p:spPr>
      </p:pic>
      <p:sp>
        <p:nvSpPr>
          <p:cNvPr id="7" name="Text 2"/>
          <p:cNvSpPr/>
          <p:nvPr/>
        </p:nvSpPr>
        <p:spPr>
          <a:xfrm>
            <a:off x="2353970" y="2035076"/>
            <a:ext cx="976104"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Development</a:t>
            </a:r>
            <a:endParaRPr lang="en-US" sz="1200" dirty="0"/>
          </a:p>
        </p:txBody>
      </p:sp>
      <p:pic>
        <p:nvPicPr>
          <p:cNvPr id="8" name="Image 3" descr="/home/hoang.nguyen17/Projects/presentation-kit/decks/ai-agentic-workflow/slides/icons/icon-arrow-right.png">    </p:cNvPr>
          <p:cNvPicPr>
            <a:picLocks noChangeAspect="1"/>
          </p:cNvPicPr>
          <p:nvPr/>
        </p:nvPicPr>
        <p:blipFill>
          <a:blip r:embed="rId4"/>
          <a:stretch>
            <a:fillRect/>
          </a:stretch>
        </p:blipFill>
        <p:spPr>
          <a:xfrm>
            <a:off x="3422749" y="1676251"/>
            <a:ext cx="304800" cy="304800"/>
          </a:xfrm>
          <a:prstGeom prst="rect">
            <a:avLst/>
          </a:prstGeom>
        </p:spPr>
      </p:pic>
      <p:pic>
        <p:nvPicPr>
          <p:cNvPr id="9" name="Image 4" descr="/home/hoang.nguyen17/Projects/presentation-kit/decks/ai-agentic-workflow/slides/icons/icon-test.png">    </p:cNvPr>
          <p:cNvPicPr>
            <a:picLocks noChangeAspect="1"/>
          </p:cNvPicPr>
          <p:nvPr/>
        </p:nvPicPr>
        <p:blipFill>
          <a:blip r:embed="rId5"/>
          <a:stretch>
            <a:fillRect/>
          </a:stretch>
        </p:blipFill>
        <p:spPr>
          <a:xfrm>
            <a:off x="3829794" y="1298525"/>
            <a:ext cx="609600" cy="609600"/>
          </a:xfrm>
          <a:prstGeom prst="rect">
            <a:avLst/>
          </a:prstGeom>
        </p:spPr>
      </p:pic>
      <p:sp>
        <p:nvSpPr>
          <p:cNvPr id="10" name="Text 3"/>
          <p:cNvSpPr/>
          <p:nvPr/>
        </p:nvSpPr>
        <p:spPr>
          <a:xfrm>
            <a:off x="3863928" y="2035076"/>
            <a:ext cx="541184"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Testing</a:t>
            </a:r>
            <a:endParaRPr lang="en-US" sz="1200" dirty="0"/>
          </a:p>
        </p:txBody>
      </p:sp>
      <p:pic>
        <p:nvPicPr>
          <p:cNvPr id="11" name="Image 5" descr="/home/hoang.nguyen17/Projects/presentation-kit/decks/ai-agentic-workflow/slides/icons/icon-arrow-right.png">    </p:cNvPr>
          <p:cNvPicPr>
            <a:picLocks noChangeAspect="1"/>
          </p:cNvPicPr>
          <p:nvPr/>
        </p:nvPicPr>
        <p:blipFill>
          <a:blip r:embed="rId6"/>
          <a:stretch>
            <a:fillRect/>
          </a:stretch>
        </p:blipFill>
        <p:spPr>
          <a:xfrm>
            <a:off x="4541639" y="1676251"/>
            <a:ext cx="304800" cy="304800"/>
          </a:xfrm>
          <a:prstGeom prst="rect">
            <a:avLst/>
          </a:prstGeom>
        </p:spPr>
      </p:pic>
      <p:pic>
        <p:nvPicPr>
          <p:cNvPr id="12" name="Image 6" descr="/home/hoang.nguyen17/Projects/presentation-kit/decks/ai-agentic-workflow/slides/icons/icon-review.png">    </p:cNvPr>
          <p:cNvPicPr>
            <a:picLocks noChangeAspect="1"/>
          </p:cNvPicPr>
          <p:nvPr/>
        </p:nvPicPr>
        <p:blipFill>
          <a:blip r:embed="rId7"/>
          <a:stretch>
            <a:fillRect/>
          </a:stretch>
        </p:blipFill>
        <p:spPr>
          <a:xfrm>
            <a:off x="5118199" y="1298525"/>
            <a:ext cx="609600" cy="609600"/>
          </a:xfrm>
          <a:prstGeom prst="rect">
            <a:avLst/>
          </a:prstGeom>
        </p:spPr>
      </p:pic>
      <p:sp>
        <p:nvSpPr>
          <p:cNvPr id="13" name="Text 4"/>
          <p:cNvSpPr/>
          <p:nvPr/>
        </p:nvSpPr>
        <p:spPr>
          <a:xfrm>
            <a:off x="4939198" y="2035076"/>
            <a:ext cx="967603"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Code Review</a:t>
            </a:r>
            <a:endParaRPr lang="en-US" sz="1200" dirty="0"/>
          </a:p>
        </p:txBody>
      </p:sp>
      <p:pic>
        <p:nvPicPr>
          <p:cNvPr id="14" name="Image 7" descr="/home/hoang.nguyen17/Projects/presentation-kit/decks/ai-agentic-workflow/slides/icons/icon-arrow-right.png">    </p:cNvPr>
          <p:cNvPicPr>
            <a:picLocks noChangeAspect="1"/>
          </p:cNvPicPr>
          <p:nvPr/>
        </p:nvPicPr>
        <p:blipFill>
          <a:blip r:embed="rId8"/>
          <a:stretch>
            <a:fillRect/>
          </a:stretch>
        </p:blipFill>
        <p:spPr>
          <a:xfrm>
            <a:off x="5999559" y="1676251"/>
            <a:ext cx="304800" cy="304800"/>
          </a:xfrm>
          <a:prstGeom prst="rect">
            <a:avLst/>
          </a:prstGeom>
        </p:spPr>
      </p:pic>
      <p:pic>
        <p:nvPicPr>
          <p:cNvPr id="15" name="Image 8" descr="/home/hoang.nguyen17/Projects/presentation-kit/decks/ai-agentic-workflow/slides/icons/icon-doc.png">    </p:cNvPr>
          <p:cNvPicPr>
            <a:picLocks noChangeAspect="1"/>
          </p:cNvPicPr>
          <p:nvPr/>
        </p:nvPicPr>
        <p:blipFill>
          <a:blip r:embed="rId9"/>
          <a:stretch>
            <a:fillRect/>
          </a:stretch>
        </p:blipFill>
        <p:spPr>
          <a:xfrm>
            <a:off x="6656338" y="1298525"/>
            <a:ext cx="609600" cy="609600"/>
          </a:xfrm>
          <a:prstGeom prst="rect">
            <a:avLst/>
          </a:prstGeom>
        </p:spPr>
      </p:pic>
      <p:sp>
        <p:nvSpPr>
          <p:cNvPr id="16" name="Text 5"/>
          <p:cNvSpPr/>
          <p:nvPr/>
        </p:nvSpPr>
        <p:spPr>
          <a:xfrm>
            <a:off x="6395512" y="2035076"/>
            <a:ext cx="1131400"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Documentation</a:t>
            </a:r>
            <a:endParaRPr lang="en-US" sz="1200" dirty="0"/>
          </a:p>
        </p:txBody>
      </p:sp>
      <p:pic>
        <p:nvPicPr>
          <p:cNvPr id="17" name="Image 9" descr="/home/hoang.nguyen17/Projects/presentation-kit/decks/ai-agentic-workflow/slides/icons/icon-arrow-right.png">    </p:cNvPr>
          <p:cNvPicPr>
            <a:picLocks noChangeAspect="1"/>
          </p:cNvPicPr>
          <p:nvPr/>
        </p:nvPicPr>
        <p:blipFill>
          <a:blip r:embed="rId10"/>
          <a:stretch>
            <a:fillRect/>
          </a:stretch>
        </p:blipFill>
        <p:spPr>
          <a:xfrm>
            <a:off x="7618065" y="1676251"/>
            <a:ext cx="304800" cy="304800"/>
          </a:xfrm>
          <a:prstGeom prst="rect">
            <a:avLst/>
          </a:prstGeom>
        </p:spPr>
      </p:pic>
      <p:pic>
        <p:nvPicPr>
          <p:cNvPr id="18" name="Image 10" descr="/home/hoang.nguyen17/Projects/presentation-kit/decks/ai-agentic-workflow/slides/icons/icon-deploy.png">    </p:cNvPr>
          <p:cNvPicPr>
            <a:picLocks noChangeAspect="1"/>
          </p:cNvPicPr>
          <p:nvPr/>
        </p:nvPicPr>
        <p:blipFill>
          <a:blip r:embed="rId11"/>
          <a:stretch>
            <a:fillRect/>
          </a:stretch>
        </p:blipFill>
        <p:spPr>
          <a:xfrm>
            <a:off x="8025110" y="1298525"/>
            <a:ext cx="609600" cy="609600"/>
          </a:xfrm>
          <a:prstGeom prst="rect">
            <a:avLst/>
          </a:prstGeom>
        </p:spPr>
      </p:pic>
      <p:sp>
        <p:nvSpPr>
          <p:cNvPr id="19" name="Text 6"/>
          <p:cNvSpPr/>
          <p:nvPr/>
        </p:nvSpPr>
        <p:spPr>
          <a:xfrm>
            <a:off x="8036168" y="2035076"/>
            <a:ext cx="587484" cy="171450"/>
          </a:xfrm>
          <a:prstGeom prst="rect">
            <a:avLst/>
          </a:prstGeom>
          <a:noFill/>
          <a:ln/>
        </p:spPr>
        <p:txBody>
          <a:bodyPr wrap="square" lIns="0" tIns="0" rIns="0" bIns="0" rtlCol="0" anchor="t"/>
          <a:lstStyle/>
          <a:p>
            <a:pPr algn="ctr" indent="0" marL="0">
              <a:spcBef>
                <a:spcPts val="1000"/>
              </a:spcBef>
              <a:spcAft>
                <a:spcPts val="1200"/>
              </a:spcAft>
              <a:buNone/>
            </a:pPr>
            <a:r>
              <a:rPr lang="en-US" sz="1200" b="1" dirty="0">
                <a:solidFill>
                  <a:srgbClr val="181B24"/>
                </a:solidFill>
                <a:latin typeface="Arial" pitchFamily="34" charset="0"/>
                <a:ea typeface="Arial" pitchFamily="34" charset="-122"/>
                <a:cs typeface="Arial" pitchFamily="34" charset="-120"/>
              </a:rPr>
              <a:t>DevOps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381000" y="381000"/>
            <a:ext cx="3316325" cy="819150"/>
          </a:xfrm>
          <a:prstGeom prst="rect">
            <a:avLst/>
          </a:prstGeom>
          <a:noFill/>
          <a:ln/>
        </p:spPr>
        <p:txBody>
          <a:bodyPr wrap="square" lIns="0" tIns="0" rIns="0" bIns="0" rtlCol="0" anchor="t"/>
          <a:lstStyle/>
          <a:p>
            <a:pPr algn="l" indent="0" marL="0">
              <a:spcAft>
                <a:spcPts val="1500"/>
              </a:spcAft>
              <a:buNone/>
            </a:pPr>
            <a:r>
              <a:rPr lang="en-US" sz="2800" b="1" dirty="0">
                <a:solidFill>
                  <a:srgbClr val="181B24"/>
                </a:solidFill>
                <a:latin typeface="Arial" pitchFamily="34" charset="0"/>
                <a:ea typeface="Arial" pitchFamily="34" charset="-122"/>
                <a:cs typeface="Arial" pitchFamily="34" charset="-120"/>
              </a:rPr>
              <a:t>Lợi ích Đo lường được</a:t>
            </a:r>
            <a:endParaRPr lang="en-US" sz="2800" dirty="0"/>
          </a:p>
        </p:txBody>
      </p:sp>
      <p:sp>
        <p:nvSpPr>
          <p:cNvPr id="3" name="Text 1"/>
          <p:cNvSpPr/>
          <p:nvPr/>
        </p:nvSpPr>
        <p:spPr>
          <a:xfrm>
            <a:off x="381000" y="1390650"/>
            <a:ext cx="3316325" cy="800100"/>
          </a:xfrm>
          <a:prstGeom prst="rect">
            <a:avLst/>
          </a:prstGeom>
          <a:noFill/>
          <a:ln/>
        </p:spPr>
        <p:txBody>
          <a:bodyPr wrap="square" lIns="0" tIns="0" rIns="0" bIns="0" rtlCol="0" anchor="t"/>
          <a:lstStyle/>
          <a:p>
            <a:pPr algn="l" indent="0" marL="0">
              <a:lnSpc>
                <a:spcPts val="2100"/>
              </a:lnSpc>
              <a:spcBef>
                <a:spcPts val="1400"/>
              </a:spcBef>
              <a:spcAft>
                <a:spcPts val="1400"/>
              </a:spcAft>
              <a:buNone/>
            </a:pPr>
            <a:r>
              <a:rPr lang="en-US" sz="1400" dirty="0">
                <a:solidFill>
                  <a:srgbClr val="181B24"/>
                </a:solidFill>
                <a:latin typeface="Arial" pitchFamily="34" charset="0"/>
                <a:ea typeface="Arial" pitchFamily="34" charset="-122"/>
                <a:cs typeface="Arial" pitchFamily="34" charset="-120"/>
              </a:rPr>
              <a:t>Các nghiên cứu và thực tế triển khai cho thấy AI agents mang lại cải thiện đáng kể về năng suất và chất lượng.</a:t>
            </a:r>
            <a:endParaRPr lang="en-US" sz="1400" dirty="0"/>
          </a:p>
        </p:txBody>
      </p:sp>
      <p:sp>
        <p:nvSpPr>
          <p:cNvPr id="4" name="Text 2"/>
          <p:cNvSpPr/>
          <p:nvPr/>
        </p:nvSpPr>
        <p:spPr>
          <a:xfrm>
            <a:off x="5025628" y="2438400"/>
            <a:ext cx="2649751" cy="266700"/>
          </a:xfrm>
          <a:prstGeom prst="rect">
            <a:avLst/>
          </a:prstGeom>
          <a:noFill/>
          <a:ln/>
        </p:spPr>
        <p:txBody>
          <a:bodyPr wrap="square" lIns="0" tIns="0" rIns="0" bIns="0" rtlCol="0" anchor="t"/>
          <a:lstStyle/>
          <a:p>
            <a:pPr algn="l" indent="0" marL="0">
              <a:lnSpc>
                <a:spcPts val="2100"/>
              </a:lnSpc>
              <a:spcBef>
                <a:spcPts val="1400"/>
              </a:spcBef>
              <a:spcAft>
                <a:spcPts val="1400"/>
              </a:spcAft>
              <a:buNone/>
            </a:pPr>
            <a:r>
              <a:rPr lang="en-US" sz="1400" dirty="0">
                <a:solidFill>
                  <a:srgbClr val="181B24"/>
                </a:solidFill>
                <a:latin typeface="Arial" pitchFamily="34" charset="0"/>
                <a:ea typeface="Arial" pitchFamily="34" charset="-122"/>
                <a:cs typeface="Arial" pitchFamily="34" charset="-120"/>
              </a:rPr>
              <a:t>Horizontal Bar Chart Placeholder</a:t>
            </a:r>
            <a:endParaRPr lang="en-US" sz="1400" dirty="0"/>
          </a:p>
        </p:txBody>
      </p:sp>
      <p:graphicFrame>
        <p:nvGraphicFramePr>
          <p:cNvPr id="5" name="Chart 0" descr=""/>
          <p:cNvGraphicFramePr/>
          <p:nvPr/>
        </p:nvGraphicFramePr>
        <p:xfrm>
          <a:off x="3886200" y="647700"/>
          <a:ext cx="4876800" cy="38481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Agentic Workflow</dc:title>
  <dc:subject>PptxGenJS Presentation</dc:subject>
  <dc:creator>AI Assistant</dc:creator>
  <cp:lastModifiedBy>AI Assistant</cp:lastModifiedBy>
  <cp:revision>1</cp:revision>
  <dcterms:created xsi:type="dcterms:W3CDTF">2025-10-25T03:42:41Z</dcterms:created>
  <dcterms:modified xsi:type="dcterms:W3CDTF">2025-10-25T03:42:41Z</dcterms:modified>
</cp:coreProperties>
</file>