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Message Size (MB)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Configuration</c:v>
                </c:pt>
              </c:strCache>
            </c:strRef>
          </c:tx>
          <c:spPr>
            <a:solidFill>
              <a:srgbClr val="E33737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E33737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E33737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4A90E2"/>
              </a:solidFill>
              <a:effectLst/>
            </c:spPr>
          </c:dPt>
          <c:cat>
            <c:multiLvlStrRef>
              <c:f>Sheet1!$A$2:$A$4</c:f>
              <c:multiLvlStrCache>
                <c:ptCount val="3"/>
                <c:lvl>
                  <c:pt idx="0">
                    <c:v>Agent Message</c:v>
                  </c:pt>
                  <c:pt idx="1">
                    <c:v>Server Limit</c:v>
                  </c:pt>
                  <c:pt idx="2">
                    <c:v>Recommended Max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10</c:v>
                </c:pt>
                <c:pt idx="2">
                  <c:v>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Configuration Type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0"/>
          <c:min val="0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Size (MB)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Phân bổ Dữ liệu Metadata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Metadata Distribution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4A90E2"/>
              </a:solidFill>
              <a:effectLst/>
            </c:spPr>
          </c:dPt>
          <c:dPt>
            <c:idx val="1"/>
            <c:bubble3D val="0"/>
            <c:spPr>
              <a:solidFill>
                <a:srgbClr val="E33737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Dữ liệu thay đổi</c:v>
                </c:pt>
                <c:pt idx="1">
                  <c:v>Dữ liệu không đổi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Băng thông theo thời gian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Polling</c:v>
                </c:pt>
              </c:strCache>
            </c:strRef>
          </c:tx>
          <c:spPr>
            <a:solidFill>
              <a:srgbClr val="E33737"/>
            </a:solidFill>
            <a:ln w="38100" cap="flat">
              <a:solidFill>
                <a:srgbClr val="E3373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33737"/>
              </a:solidFill>
              <a:ln w="9525" cap="flat">
                <a:solidFill>
                  <a:srgbClr val="E3373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Sheet1!$A$2:$A$12</c:f>
              <c:multiLvlStrCache>
                <c:ptCount val="11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</c:lvl>
              </c:multiLvlStrCache>
            </c:multiLvl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Streaming</c:v>
                </c:pt>
              </c:strCache>
            </c:strRef>
          </c:tx>
          <c:spPr>
            <a:solidFill>
              <a:srgbClr val="4A90E2"/>
            </a:solidFill>
            <a:ln w="38100" cap="flat">
              <a:solidFill>
                <a:srgbClr val="4A90E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A90E2"/>
              </a:solidFill>
              <a:ln w="9525" cap="flat">
                <a:solidFill>
                  <a:srgbClr val="4A90E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Sheet1!$A$2:$A$12</c:f>
              <c:multiLvlStrCache>
                <c:ptCount val="11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12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Thời gian (phút)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3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Băng thông (MB/phút)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Metrics tại các quy mô cụm khác nhau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 pods</c:v>
                </c:pt>
              </c:strCache>
            </c:strRef>
          </c:tx>
          <c:spPr>
            <a:solidFill>
              <a:srgbClr val="2ECC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API Req/sec</c:v>
                  </c:pt>
                  <c:pt idx="1">
                    <c:v>Metadata (MB)</c:v>
                  </c:pt>
                  <c:pt idx="2">
                    <c:v>Latency (ms)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</c:v>
                </c:pt>
                <c:pt idx="2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 pods</c:v>
                </c:pt>
              </c:strCache>
            </c:strRef>
          </c:tx>
          <c:spPr>
            <a:solidFill>
              <a:srgbClr val="FF8C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API Req/sec</c:v>
                  </c:pt>
                  <c:pt idx="1">
                    <c:v>Metadata (MB)</c:v>
                  </c:pt>
                  <c:pt idx="2">
                    <c:v>Latency (ms)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20k pods</c:v>
                </c:pt>
              </c:strCache>
            </c:strRef>
          </c:tx>
          <c:spPr>
            <a:solidFill>
              <a:srgbClr val="E33737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API Req/sec</c:v>
                  </c:pt>
                  <c:pt idx="1">
                    <c:v>Metadata (MB)</c:v>
                  </c:pt>
                  <c:pt idx="2">
                    <c:v>Latency (ms)</c:v>
                  </c:pt>
                </c:lvl>
              </c:multiLvlStrCache>
            </c:multiLvl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200</c:v>
                </c:pt>
                <c:pt idx="1">
                  <c:v>40</c:v>
                </c:pt>
                <c:pt idx="2">
                  <c:v>500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Metric Type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5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Value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91440" y="939850"/>
            <a:ext cx="9326880" cy="116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Giải pháp Tối ưu gRPC và Metadata Kubernetes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-91440" y="2355800"/>
            <a:ext cx="9326880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4000"/>
              </a:spcAft>
              <a:buNone/>
            </a:pPr>
            <a:r>
              <a:rPr lang="en-US" sz="2400" dirty="0">
                <a:solidFill>
                  <a:srgbClr val="CCCBC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Từ Polling đến Streaming Architecture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031950" y="3216176"/>
            <a:ext cx="5079950" cy="38100"/>
          </a:xfrm>
          <a:prstGeom prst="rect">
            <a:avLst/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-91440" y="3762226"/>
            <a:ext cx="932688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CCCBC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Team | October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400"/>
              </a:spcAft>
              <a:buNone/>
            </a:pPr>
            <a:r>
              <a:rPr lang="en-US" sz="32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Trade-offs Kiến trúc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24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Thách thức Tích hợp và Giảm thiểu Rủi ro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7950" y="1038076"/>
            <a:ext cx="8128099" cy="1685479"/>
          </a:xfrm>
          <a:prstGeom prst="rect">
            <a:avLst>
              <a:gd name="adj" fmla="val 3014"/>
            </a:avLst>
          </a:prstGeom>
          <a:solidFill>
            <a:srgbClr val="FFF9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531763" y="1038076"/>
            <a:ext cx="0" cy="1685479"/>
          </a:xfrm>
          <a:prstGeom prst="line">
            <a:avLst/>
          </a:prstGeom>
          <a:noFill/>
          <a:ln w="47625">
            <a:solidFill>
              <a:srgbClr val="FF8C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82526" y="1165027"/>
            <a:ext cx="7983105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Thách thức</a:t>
            </a:r>
            <a:endParaRPr lang="en-US" sz="1600" dirty="0"/>
          </a:p>
        </p:txBody>
      </p:sp>
      <p:pic>
        <p:nvPicPr>
          <p:cNvPr id="6" name="Image 0" descr="/home/hoang.nguyen17/Projects/presentation-kit/decks/grpc-solution-proposal/slides/icon-warn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526" y="1165027"/>
            <a:ext cx="253901" cy="25390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82526" y="1520428"/>
            <a:ext cx="7826573" cy="1076176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CM Service: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Có thể expect periodic snapshots → cần adapt cho event stream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Alarm Service: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Cần xử lý streaming events thay vì periodic state checks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Events Service: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Potential overlap với K8s event streaming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Schema cần hỗ trợ incremental updates hiệu quả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507950" y="2875955"/>
            <a:ext cx="8128099" cy="1685479"/>
          </a:xfrm>
          <a:prstGeom prst="rect">
            <a:avLst>
              <a:gd name="adj" fmla="val 3014"/>
            </a:avLst>
          </a:prstGeom>
          <a:solidFill>
            <a:srgbClr val="EBF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531763" y="2875955"/>
            <a:ext cx="0" cy="1685479"/>
          </a:xfrm>
          <a:prstGeom prst="line">
            <a:avLst/>
          </a:prstGeom>
          <a:noFill/>
          <a:ln w="47625">
            <a:solidFill>
              <a:srgbClr val="4A90E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82526" y="3002905"/>
            <a:ext cx="7983105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thiểu Rủi ro</a:t>
            </a:r>
            <a:endParaRPr lang="en-US" sz="1600" dirty="0"/>
          </a:p>
        </p:txBody>
      </p:sp>
      <p:pic>
        <p:nvPicPr>
          <p:cNvPr id="11" name="Image 1" descr="/home/hoang.nguyen17/Projects/presentation-kit/decks/grpc-solution-proposal/slides/icon-checkmark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6" y="3002905"/>
            <a:ext cx="253901" cy="25390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82526" y="3358307"/>
            <a:ext cx="7826573" cy="1076176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mode: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Hỗ trợ cả polling (fallback) và streaming ban đầu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Phased rollout: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Test với cụm nhỏ trước, sau đó scale dần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Monitoring: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Track stream health, event lag, missing updates</a:t>
            </a:r>
            <a:endParaRPr lang="en-US" sz="1300" dirty="0"/>
          </a:p>
          <a:p>
            <a:pPr algn="l" marL="114300" indent="-114300">
              <a:lnSpc>
                <a:spcPts val="1820"/>
              </a:lnSpc>
              <a:spcAft>
                <a:spcPts val="400"/>
              </a:spcAft>
              <a:buSzPct val="100000"/>
              <a:buChar char="•"/>
            </a:pPr>
            <a:r>
              <a:rPr lang="en-US" sz="13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 reconciliation:</a:t>
            </a:r>
            <a:pPr algn="l" indent="0" marL="0">
              <a:lnSpc>
                <a:spcPts val="1820"/>
              </a:lnSpc>
              <a:spcAft>
                <a:spcPts val="4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Periodic full sync (24h) để catch missed events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24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Khuyến nghị và Bước tiếp theo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7950" y="1038076"/>
            <a:ext cx="3987850" cy="1455837"/>
          </a:xfrm>
          <a:prstGeom prst="rect">
            <a:avLst>
              <a:gd name="adj" fmla="val 3489"/>
            </a:avLst>
          </a:prstGeom>
          <a:solidFill>
            <a:srgbClr val="FFE6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531763" y="1038076"/>
            <a:ext cx="0" cy="1455837"/>
          </a:xfrm>
          <a:prstGeom prst="line">
            <a:avLst/>
          </a:prstGeom>
          <a:noFill/>
          <a:ln w="47625">
            <a:solidFill>
              <a:srgbClr val="E3373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82526" y="1165027"/>
            <a:ext cx="37600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0: Ngay lập tức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82526" y="146030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Tăng message size lên 20-30MB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82526" y="169649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i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Timeline: 1 tuần | Risk: Thấp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82526" y="193268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i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Cho phép triển khai Lotte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648200" y="1038076"/>
            <a:ext cx="3987850" cy="1455837"/>
          </a:xfrm>
          <a:prstGeom prst="rect">
            <a:avLst>
              <a:gd name="adj" fmla="val 3489"/>
            </a:avLst>
          </a:prstGeom>
          <a:solidFill>
            <a:srgbClr val="FFF4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672013" y="1038076"/>
            <a:ext cx="0" cy="1455837"/>
          </a:xfrm>
          <a:prstGeom prst="line">
            <a:avLst/>
          </a:prstGeom>
          <a:noFill/>
          <a:ln w="47625">
            <a:solidFill>
              <a:srgbClr val="FF8C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822775" y="1165027"/>
            <a:ext cx="37600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Short-term (3-6 tháng)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822775" y="146030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streaming architecture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822775" y="169649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and prototype streaming pattern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822775" y="193268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với dev/test clusters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822775" y="2168872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i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Timeline: 3-4 tháng | Risk: Trung bình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07950" y="2646313"/>
            <a:ext cx="3987850" cy="1692027"/>
          </a:xfrm>
          <a:prstGeom prst="rect">
            <a:avLst>
              <a:gd name="adj" fmla="val 3002"/>
            </a:avLst>
          </a:prstGeom>
          <a:solidFill>
            <a:srgbClr val="FFF9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31763" y="2646313"/>
            <a:ext cx="0" cy="1692027"/>
          </a:xfrm>
          <a:prstGeom prst="line">
            <a:avLst/>
          </a:prstGeom>
          <a:noFill/>
          <a:ln w="47625">
            <a:solidFill>
              <a:srgbClr val="FFD70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82526" y="2773263"/>
            <a:ext cx="37600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Medium-term (6-12 tháng)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682526" y="3068538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Phased rollout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682526" y="330472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to small production clusters (&lt;1k pods)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682526" y="354091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 and refine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682526" y="377710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Gradual expansion to larger clusters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682526" y="401329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i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Timeline: 4-6 tháng | Risk: Thấp-Trung bình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648200" y="2646313"/>
            <a:ext cx="3987850" cy="1692027"/>
          </a:xfrm>
          <a:prstGeom prst="rect">
            <a:avLst>
              <a:gd name="adj" fmla="val 3002"/>
            </a:avLst>
          </a:prstGeom>
          <a:solidFill>
            <a:srgbClr val="EBF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672013" y="2646313"/>
            <a:ext cx="0" cy="1692027"/>
          </a:xfrm>
          <a:prstGeom prst="line">
            <a:avLst/>
          </a:prstGeom>
          <a:noFill/>
          <a:ln w="47625">
            <a:solidFill>
              <a:srgbClr val="4A90E2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822775" y="2773263"/>
            <a:ext cx="37600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Long-term (12+ tháng)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4822775" y="3068538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 migration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4822775" y="330472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clusters on streaming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4822775" y="354091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Deprecate polling mode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4822775" y="3777109"/>
            <a:ext cx="376005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i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Timeline: 2-4 tháng | Risk: Thấp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Kết luận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7950" y="1012775"/>
            <a:ext cx="8128099" cy="2074069"/>
          </a:xfrm>
          <a:prstGeom prst="rect">
            <a:avLst/>
          </a:prstGeom>
          <a:noFill/>
          <a:ln/>
        </p:spPr>
        <p:txBody>
          <a:bodyPr wrap="square" lIns="177800" tIns="0" rIns="0" bIns="0" rtlCol="0" anchor="t"/>
          <a:lstStyle/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Vấn đề hiện tại: Message 12MB &gt; 10MB limit, polling không hiệu quả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Ngắn hạn: Tăng limit lên 20-30MB cho Lotte deployment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Dài hạn: Streaming architecture giải quyết gốc rễ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Lợi ích: Giảm 1000x message size, 95% bandwidth, real-time &lt;1s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Trade-offs: Tăng complexity nhưng scalability và efficiency tốt hơn nhiều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Rủi ro K8s lớn: Polling không sustainable ở 10k+, 20k+ pods</a:t>
            </a:r>
            <a:endParaRPr lang="en-US" sz="1300" dirty="0"/>
          </a:p>
          <a:p>
            <a:pPr algn="l" marL="177800" indent="-1778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Path forward: Phased approach với mitigation rõ ràng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07950" y="3358753"/>
            <a:ext cx="8128099" cy="1276796"/>
          </a:xfrm>
          <a:prstGeom prst="rect">
            <a:avLst>
              <a:gd name="adj" fmla="val 3979"/>
            </a:avLst>
          </a:prstGeom>
          <a:solidFill>
            <a:srgbClr val="EBF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1763" y="3358753"/>
            <a:ext cx="0" cy="1276796"/>
          </a:xfrm>
          <a:prstGeom prst="line">
            <a:avLst/>
          </a:prstGeom>
          <a:noFill/>
          <a:ln w="47625">
            <a:solidFill>
              <a:srgbClr val="4A90E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2526" y="3485704"/>
            <a:ext cx="798310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Call to Action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82526" y="3800029"/>
            <a:ext cx="7826573" cy="670471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Approve immediate message size increase</a:t>
            </a:r>
            <a:endParaRPr lang="en-US" sz="1200" dirty="0"/>
          </a:p>
          <a:p>
            <a:pPr algn="l" marL="114300" indent="-1143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Commit resources for streaming architecture development</a:t>
            </a:r>
            <a:endParaRPr lang="en-US" sz="1200" dirty="0"/>
          </a:p>
          <a:p>
            <a:pPr algn="l" marL="114300" indent="-114300">
              <a:lnSpc>
                <a:spcPts val="1560"/>
              </a:lnSpc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 on phased rollout timeline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0"/>
              </a:spcAft>
              <a:buNone/>
            </a:pPr>
            <a:r>
              <a:rPr lang="en-US" sz="32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Tổng quan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07950" y="1355675"/>
            <a:ext cx="8128099" cy="3505200"/>
          </a:xfrm>
          <a:prstGeom prst="rect">
            <a:avLst>
              <a:gd name="adj" fmla="val 2899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88950" y="1736675"/>
            <a:ext cx="7366099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Vấn đề hiện tại với gRPC message size</a:t>
            </a:r>
            <a:endParaRPr lang="en-US" sz="1800" dirty="0"/>
          </a:p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Phân tích nguyên nhân và tác động</a:t>
            </a:r>
            <a:endParaRPr lang="en-US" sz="1800" dirty="0"/>
          </a:p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Giải pháp ngắn hạn và dài hạn</a:t>
            </a:r>
            <a:endParaRPr lang="en-US" sz="1800" dirty="0"/>
          </a:p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Rủi ro với cụm K8s lớn (10k+, 20k+ pods)</a:t>
            </a:r>
            <a:endParaRPr lang="en-US" sz="1800" dirty="0"/>
          </a:p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Trade-offs khi thay đổi kiến trúc</a:t>
            </a:r>
            <a:endParaRPr lang="en-US" sz="1800" dirty="0"/>
          </a:p>
          <a:p>
            <a:pPr algn="l" marL="342900" indent="-342900">
              <a:lnSpc>
                <a:spcPts val="3600"/>
              </a:lnSpc>
              <a:buSzPct val="100000"/>
              <a:buChar char="•"/>
            </a:pPr>
            <a:r>
              <a:rPr lang="en-US" sz="18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Khuyến nghị và bước tiếp theo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hoang.nguyen17/Projects/presentation-kit/decks/grpc-solution-proposal/slides/icon-warn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50" y="509587"/>
            <a:ext cx="406301" cy="4063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66651" y="507950"/>
            <a:ext cx="2599807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Vấn đề Hiện tại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507950" y="1146125"/>
            <a:ext cx="3886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Tình trạng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07950" y="1514326"/>
            <a:ext cx="3886200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gửi message kích thước ~12MB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507950" y="1839516"/>
            <a:ext cx="3886200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cấu hình max size: 10MB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507950" y="2164705"/>
            <a:ext cx="3810000" cy="528191"/>
          </a:xfrm>
          <a:prstGeom prst="rect">
            <a:avLst/>
          </a:prstGeom>
          <a:solidFill>
            <a:srgbClr val="FFE6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5"/>
          <p:cNvSpPr/>
          <p:nvPr/>
        </p:nvSpPr>
        <p:spPr>
          <a:xfrm>
            <a:off x="531763" y="2164705"/>
            <a:ext cx="0" cy="528191"/>
          </a:xfrm>
          <a:prstGeom prst="line">
            <a:avLst/>
          </a:prstGeom>
          <a:noFill/>
          <a:ln w="47625">
            <a:solidFill>
              <a:srgbClr val="E3373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7076" y="2266206"/>
            <a:ext cx="3630561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Server không thể xử lý được dữ liệu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507950" y="2896046"/>
            <a:ext cx="3886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Tác động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07950" y="3264247"/>
            <a:ext cx="3886200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Lỗi xử lý dữ liệu định kỳ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507950" y="3589437"/>
            <a:ext cx="3886200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Mất mát thông tin metadata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07950" y="3914626"/>
            <a:ext cx="3886200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Không thể triển khai tại Lotte</a:t>
            </a:r>
            <a:endParaRPr lang="en-US" sz="1400" dirty="0"/>
          </a:p>
        </p:txBody>
      </p:sp>
      <p:graphicFrame>
        <p:nvGraphicFramePr>
          <p:cNvPr id="14" name="Chart 0" descr=""/>
          <p:cNvGraphicFramePr/>
          <p:nvPr/>
        </p:nvGraphicFramePr>
        <p:xfrm>
          <a:off x="4698950" y="1347788"/>
          <a:ext cx="4102001" cy="30861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Nguyên nhân Sâu xa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07950" y="1146125"/>
            <a:ext cx="362706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 thập định kỳ (Polling)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07950" y="1539776"/>
            <a:ext cx="3627069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 thập TẤT CẢ metadata mỗi 60 giây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07950" y="1864965"/>
            <a:ext cx="3627069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80-90% dữ liệu KHÔNG thay đổi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7950" y="2190155"/>
            <a:ext cx="3627069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Lãng phí tài nguyên hệ thống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07950" y="2515344"/>
            <a:ext cx="3627069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Tăng tải cho Backend và Agent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3018234"/>
            <a:ext cx="3555950" cy="842963"/>
          </a:xfrm>
          <a:prstGeom prst="rect">
            <a:avLst>
              <a:gd name="adj" fmla="val 6026"/>
            </a:avLst>
          </a:prstGeom>
          <a:solidFill>
            <a:srgbClr val="FFE6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31763" y="3018234"/>
            <a:ext cx="0" cy="842963"/>
          </a:xfrm>
          <a:prstGeom prst="line">
            <a:avLst/>
          </a:prstGeom>
          <a:noFill/>
          <a:ln w="47625">
            <a:solidFill>
              <a:srgbClr val="E3373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07975" y="3170634"/>
            <a:ext cx="3267596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600"/>
              </a:spcAft>
              <a:buNone/>
            </a:pPr>
            <a:r>
              <a:rPr lang="en-US" sz="1300" b="1" i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"Metadata K8s ít thay đổi nhưng đang thu thập như thể luôn thay đổi"</a:t>
            </a:r>
            <a:endParaRPr lang="en-US" sz="1300" dirty="0"/>
          </a:p>
        </p:txBody>
      </p:sp>
      <p:graphicFrame>
        <p:nvGraphicFramePr>
          <p:cNvPr id="11" name="Chart 0" descr=""/>
          <p:cNvGraphicFramePr/>
          <p:nvPr/>
        </p:nvGraphicFramePr>
        <p:xfrm>
          <a:off x="4444901" y="1146125"/>
          <a:ext cx="4356050" cy="35940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26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Giải pháp Ngắn hạn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507950" y="1057126"/>
            <a:ext cx="8128099" cy="1550194"/>
          </a:xfrm>
          <a:prstGeom prst="rect">
            <a:avLst>
              <a:gd name="adj" fmla="val 4916"/>
            </a:avLst>
          </a:prstGeom>
          <a:solidFill>
            <a:srgbClr val="EBF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531763" y="1057126"/>
            <a:ext cx="0" cy="1550194"/>
          </a:xfrm>
          <a:prstGeom prst="line">
            <a:avLst/>
          </a:prstGeom>
          <a:noFill/>
          <a:ln w="47625">
            <a:solidFill>
              <a:srgbClr val="4A90E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07975" y="1209526"/>
            <a:ext cx="79311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700"/>
              </a:spcAft>
              <a:buNone/>
            </a:pPr>
            <a:r>
              <a:rPr lang="en-US" sz="17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Tăng giới hạn message size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07975" y="1555552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Tăng max size từ 10MB lên 20-30MB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07975" y="1880741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Cho phép xử lý message hiện tại (12MB)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07975" y="2205930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Đáp ứng triển khai tại Lotte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07950" y="2759720"/>
            <a:ext cx="8128099" cy="1884611"/>
          </a:xfrm>
          <a:prstGeom prst="rect">
            <a:avLst>
              <a:gd name="adj" fmla="val 4043"/>
            </a:avLst>
          </a:prstGeom>
          <a:solidFill>
            <a:srgbClr val="FFF9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31763" y="2759720"/>
            <a:ext cx="0" cy="1884611"/>
          </a:xfrm>
          <a:prstGeom prst="line">
            <a:avLst/>
          </a:prstGeom>
          <a:noFill/>
          <a:ln w="47625">
            <a:solidFill>
              <a:srgbClr val="FF8C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07975" y="2912120"/>
            <a:ext cx="793118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700"/>
              </a:spcAft>
              <a:buNone/>
            </a:pPr>
            <a:r>
              <a:rPr lang="en-US" sz="1700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spcAft>
                <a:spcPts val="700"/>
              </a:spcAft>
              <a:buNone/>
            </a:pPr>
            <a:r>
              <a:rPr lang="en-US" sz="1700" b="1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Hạn chế</a:t>
            </a:r>
            <a:endParaRPr lang="en-US" sz="1700" dirty="0"/>
          </a:p>
        </p:txBody>
      </p:sp>
      <p:pic>
        <p:nvPicPr>
          <p:cNvPr id="12" name="Image 0" descr="/home/hoang.nguyen17/Projects/presentation-kit/decks/grpc-solution-proposal/slides/icon-warn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975" y="2912120"/>
            <a:ext cx="304800" cy="304800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07975" y="3305770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Chỉ là giải pháp TẠM THỜI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707975" y="3618161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Không giải quyết vấn đề gốc rễ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707975" y="3930551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Vẫn lãng phí tài nguyên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707975" y="4242941"/>
            <a:ext cx="7931188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Không mở rộng tốt với cụm K8s lớn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933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32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Giải pháp Dài hạn: Streaming Architecture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07950" y="1593800"/>
            <a:ext cx="829066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spcAft>
                <a:spcPts val="300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Thay đổi kiến trúc thu thập metadata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1197" y="2511326"/>
            <a:ext cx="3885902" cy="1964978"/>
          </a:xfrm>
          <a:prstGeom prst="rect">
            <a:avLst>
              <a:gd name="adj" fmla="val 5171"/>
            </a:avLst>
          </a:prstGeom>
          <a:solidFill>
            <a:srgbClr val="FFE6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89297" y="2511326"/>
            <a:ext cx="0" cy="1964978"/>
          </a:xfrm>
          <a:prstGeom prst="line">
            <a:avLst/>
          </a:prstGeom>
          <a:noFill/>
          <a:ln w="76200">
            <a:solidFill>
              <a:srgbClr val="E3373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298" y="2765227"/>
            <a:ext cx="336793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Thay vì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81298" y="3263652"/>
            <a:ext cx="3367939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spcAft>
                <a:spcPts val="800"/>
              </a:spcAft>
              <a:buNone/>
            </a:pPr>
            <a:r>
              <a:rPr lang="en-US" sz="15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 thập TẤT CẢ metadata mỗi 60 giây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381298" y="3936653"/>
            <a:ext cx="336793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Gửi message lớn (12MB) định kỳ</a:t>
            </a:r>
            <a:endParaRPr lang="en-US" sz="1500" dirty="0"/>
          </a:p>
        </p:txBody>
      </p:sp>
      <p:pic>
        <p:nvPicPr>
          <p:cNvPr id="9" name="Image 0" descr="/home/hoang.nguyen17/Projects/presentation-kit/decks/grpc-solution-proposal/slides/icon-arro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3093690"/>
            <a:ext cx="762000" cy="7620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5206901" y="2317700"/>
            <a:ext cx="3885902" cy="2352229"/>
          </a:xfrm>
          <a:prstGeom prst="rect">
            <a:avLst>
              <a:gd name="adj" fmla="val 4319"/>
            </a:avLst>
          </a:prstGeom>
          <a:solidFill>
            <a:srgbClr val="EBF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5245001" y="2317700"/>
            <a:ext cx="0" cy="2352229"/>
          </a:xfrm>
          <a:prstGeom prst="line">
            <a:avLst/>
          </a:prstGeom>
          <a:noFill/>
          <a:ln w="76200">
            <a:solidFill>
              <a:srgbClr val="4A90E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537002" y="2571601"/>
            <a:ext cx="336793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Áp dụng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5537002" y="3070027"/>
            <a:ext cx="3367939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spcAft>
                <a:spcPts val="800"/>
              </a:spcAft>
              <a:buNone/>
            </a:pPr>
            <a:r>
              <a:rPr lang="en-US" sz="15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 TẤT CẢ khi khởi động (lần đầu)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5537002" y="3743027"/>
            <a:ext cx="336793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spcAft>
                <a:spcPts val="800"/>
              </a:spcAft>
              <a:buNone/>
            </a:pPr>
            <a:r>
              <a:rPr lang="en-US" sz="15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Chỉ gửi THAY ĐỔI khi có sự kiện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5537002" y="4130278"/>
            <a:ext cx="336793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 nhỏ (1-10KB) theo sự kiện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400"/>
              </a:spcAft>
              <a:buNone/>
            </a:pPr>
            <a:r>
              <a:rPr lang="en-US" sz="32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Streaming hoạt động như thế nào?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07950" y="1279475"/>
            <a:ext cx="457200" cy="457200"/>
          </a:xfrm>
          <a:prstGeom prst="rect">
            <a:avLst>
              <a:gd name="adj" fmla="val 200000"/>
            </a:avLst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72852" y="1374725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117550" y="1279475"/>
            <a:ext cx="34198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Kết nối ban đầu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117550" y="1622375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kết nối gRPC streaming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117550" y="1922115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Gửi toàn bộ metadata hiện tại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117550" y="2221855"/>
            <a:ext cx="3419856" cy="25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Kích thước: </a:t>
            </a:r>
            <a:pPr algn="l" indent="0" marL="0">
              <a:lnSpc>
                <a:spcPts val="1960"/>
              </a:lnSpc>
              <a:buNone/>
            </a:pPr>
            <a:r>
              <a:rPr lang="en-US" sz="1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12MB</a:t>
            </a:r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(một lần duy nhất)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673501" y="1279475"/>
            <a:ext cx="457200" cy="457200"/>
          </a:xfrm>
          <a:prstGeom prst="rect">
            <a:avLst>
              <a:gd name="adj" fmla="val 200000"/>
            </a:avLst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38402" y="1374725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5283101" y="1279475"/>
            <a:ext cx="34198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Watch Kubernetes API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5283101" y="1622375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theo dõi K8s resources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283101" y="1922115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Kubernetes gửi sự kiện khi có thay đổi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507950" y="2683520"/>
            <a:ext cx="457200" cy="457200"/>
          </a:xfrm>
          <a:prstGeom prst="rect">
            <a:avLst>
              <a:gd name="adj" fmla="val 200000"/>
            </a:avLst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72852" y="2778770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1117550" y="2683520"/>
            <a:ext cx="34198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 incremental updates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117550" y="3026420"/>
            <a:ext cx="3419856" cy="497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nhận sự kiện: Added, Modified, Deleted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117550" y="3575149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Gửi từng sự kiện qua gRPC stream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117550" y="3874889"/>
            <a:ext cx="3419856" cy="25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Kích thước: </a:t>
            </a:r>
            <a:pPr algn="l" indent="0" marL="0">
              <a:lnSpc>
                <a:spcPts val="1960"/>
              </a:lnSpc>
              <a:buNone/>
            </a:pPr>
            <a:r>
              <a:rPr lang="en-US" sz="1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1-10KB</a:t>
            </a:r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mỗi event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673501" y="2683520"/>
            <a:ext cx="457200" cy="457200"/>
          </a:xfrm>
          <a:prstGeom prst="rect">
            <a:avLst>
              <a:gd name="adj" fmla="val 200000"/>
            </a:avLst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4838402" y="2778770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5283101" y="2683520"/>
            <a:ext cx="34198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xử lý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5283101" y="3026420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Nhận stream liên tục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5283101" y="3326160"/>
            <a:ext cx="3419856" cy="24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spcAft>
                <a:spcPts val="400"/>
              </a:spcAft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Cập nhật state tăng dần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5283101" y="3625900"/>
            <a:ext cx="3419856" cy="258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Không cần load toàn bộ </a:t>
            </a:r>
            <a:pPr algn="l" indent="0" marL="0">
              <a:lnSpc>
                <a:spcPts val="1960"/>
              </a:lnSpc>
              <a:buNone/>
            </a:pPr>
            <a:r>
              <a:rPr lang="en-US" sz="1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12MB</a:t>
            </a:r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mỗi lần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24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Lợi ích của Streaming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7950" y="1038076"/>
            <a:ext cx="362706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kích thước message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07950" y="1326952"/>
            <a:ext cx="3627069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12MB → 1-10KB mỗi event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07950" y="1541413"/>
            <a:ext cx="3627069" cy="33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</a:t>
            </a:r>
            <a:pPr algn="l" indent="0" marL="0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1000x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07950" y="1973163"/>
            <a:ext cx="362706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băng thông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7950" y="2262039"/>
            <a:ext cx="3627069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10MB/phút → 0.5MB/phút (sau sync)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2476500"/>
            <a:ext cx="3627069" cy="33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</a:t>
            </a:r>
            <a:pPr algn="l" indent="0" marL="0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95%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07950" y="2908250"/>
            <a:ext cx="362706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tải API server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07950" y="3197126"/>
            <a:ext cx="3627069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liên tục → Watch connection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507950" y="3411587"/>
            <a:ext cx="3627069" cy="33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Giảm </a:t>
            </a:r>
            <a:pPr algn="l" indent="0" marL="0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70-90%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07950" y="3843338"/>
            <a:ext cx="362706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updates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507950" y="4132213"/>
            <a:ext cx="3627069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Độ trễ: 30s trung bình → &lt;1s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07950" y="4346674"/>
            <a:ext cx="3627069" cy="33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Cải thiện </a:t>
            </a:r>
            <a:pPr algn="l" indent="0" marL="0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30x</a:t>
            </a:r>
            <a:endParaRPr lang="en-US" sz="1300" dirty="0"/>
          </a:p>
        </p:txBody>
      </p:sp>
      <p:graphicFrame>
        <p:nvGraphicFramePr>
          <p:cNvPr id="15" name="Chart 0" descr=""/>
          <p:cNvGraphicFramePr/>
          <p:nvPr/>
        </p:nvGraphicFramePr>
        <p:xfrm>
          <a:off x="4368701" y="1187500"/>
          <a:ext cx="4356050" cy="33400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50" y="507950"/>
            <a:ext cx="8290661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600"/>
              </a:spcAft>
              <a:buNone/>
            </a:pPr>
            <a:r>
              <a:rPr lang="en-US" sz="26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Rủi ro với Cụm K8s Lớn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507950" y="1082576"/>
            <a:ext cx="3555950" cy="1540371"/>
          </a:xfrm>
          <a:prstGeom prst="rect">
            <a:avLst>
              <a:gd name="adj" fmla="val 3298"/>
            </a:avLst>
          </a:prstGeom>
          <a:solidFill>
            <a:srgbClr val="FFF4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531763" y="1082576"/>
            <a:ext cx="0" cy="1540371"/>
          </a:xfrm>
          <a:prstGeom prst="line">
            <a:avLst/>
          </a:prstGeom>
          <a:noFill/>
          <a:ln w="47625">
            <a:solidFill>
              <a:srgbClr val="FF8C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82526" y="1209526"/>
            <a:ext cx="331951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Với cụm 10,000+ pods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82526" y="1523851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server trở thành bottleneck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682526" y="1776413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Etcd database: 8-12GB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682526" y="2028974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bandwidth: 50-100MB mỗi lần poll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682526" y="2281535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CPU spikes khi mass polling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07950" y="2800648"/>
            <a:ext cx="3555950" cy="1792932"/>
          </a:xfrm>
          <a:prstGeom prst="rect">
            <a:avLst>
              <a:gd name="adj" fmla="val 2833"/>
            </a:avLst>
          </a:prstGeom>
          <a:solidFill>
            <a:srgbClr val="FFE6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31763" y="2800648"/>
            <a:ext cx="0" cy="1792932"/>
          </a:xfrm>
          <a:prstGeom prst="line">
            <a:avLst/>
          </a:prstGeom>
          <a:noFill/>
          <a:ln w="47625">
            <a:solidFill>
              <a:srgbClr val="E3373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2526" y="2927598"/>
            <a:ext cx="331951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Với cụm 20,000+ pods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682526" y="3241923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Gần giới hạn K8s (tested max 150k pods)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682526" y="3494484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Etcd latency: &lt;100ms → 500ms+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682526" y="3747046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server cần horizontal scaling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682526" y="3999607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spcAft>
                <a:spcPts val="300"/>
              </a:spcAft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Memory: 30-50MB mỗi agent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682526" y="4252168"/>
            <a:ext cx="3319513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Nguy cơ cascading failures</a:t>
            </a:r>
            <a:endParaRPr lang="en-US" sz="1300" dirty="0"/>
          </a:p>
        </p:txBody>
      </p:sp>
      <p:graphicFrame>
        <p:nvGraphicFramePr>
          <p:cNvPr id="18" name="Chart 0" descr=""/>
          <p:cNvGraphicFramePr/>
          <p:nvPr/>
        </p:nvGraphicFramePr>
        <p:xfrm>
          <a:off x="4368701" y="1082576"/>
          <a:ext cx="4356050" cy="35940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pháp Tối ưu gRPC và Metadata Kubernetes</dc:title>
  <dc:subject>PptxGenJS Presentation</dc:subject>
  <dc:creator>Technical Team</dc:creator>
  <cp:lastModifiedBy>Technical Team</cp:lastModifiedBy>
  <cp:revision>1</cp:revision>
  <dcterms:created xsi:type="dcterms:W3CDTF">2025-10-23T18:29:34Z</dcterms:created>
  <dcterms:modified xsi:type="dcterms:W3CDTF">2025-10-23T18:29:34Z</dcterms:modified>
</cp:coreProperties>
</file>