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14"/>
    <a:srgbClr val="B62D35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0598" autoAdjust="0"/>
  </p:normalViewPr>
  <p:slideViewPr>
    <p:cSldViewPr showGuides="1">
      <p:cViewPr varScale="1">
        <p:scale>
          <a:sx n="111" d="100"/>
          <a:sy n="111" d="100"/>
        </p:scale>
        <p:origin x="1361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60E7-371F-4D57-A57E-BBE80A4B8E3F}" type="datetimeFigureOut">
              <a:rPr lang="en-US" smtClean="0"/>
              <a:pPr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C98BF-1260-4AF7-933C-4C568079806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4B4A-C75F-49D8-AB32-30F947CFBF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EB0F-6F70-4883-991C-25F76AF39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FFFFFF"/>
            </a:gs>
            <a:gs pos="89000">
              <a:srgbClr val="9B0014"/>
            </a:gs>
            <a:gs pos="97817">
              <a:srgbClr val="9B0014"/>
            </a:gs>
            <a:gs pos="11000">
              <a:schemeClr val="bg1"/>
            </a:gs>
            <a:gs pos="10000">
              <a:srgbClr val="9B0014"/>
            </a:gs>
            <a:gs pos="0">
              <a:srgbClr val="9B001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8F74-FBA3-49E5-A3D5-F9B99EE194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07" y="2434580"/>
            <a:ext cx="1475367" cy="1484784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1398149" y="260650"/>
            <a:ext cx="6238888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Università degli Studi di Padova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2318238" y="968387"/>
            <a:ext cx="43987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Dipartimento di Matematica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2412401" y="1583794"/>
            <a:ext cx="421038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Corso di Laurea in Informatica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49650" y="4293096"/>
            <a:ext cx="7535878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Plain.Rap.Mobile: software cross-</a:t>
            </a:r>
            <a:r>
              <a:rPr lang="it-IT" sz="25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platform</a:t>
            </a:r>
            <a:r>
              <a:rPr lang="it-IT" sz="2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per la gestione di rapporti firmabili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682632" y="5813649"/>
            <a:ext cx="2578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Relatore:</a:t>
            </a:r>
          </a:p>
          <a:p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Prof. Francesco </a:t>
            </a:r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Ranzato</a:t>
            </a:r>
            <a:endParaRPr lang="it-IT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716944" y="5813649"/>
            <a:ext cx="1729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Candidato:</a:t>
            </a:r>
          </a:p>
          <a:p>
            <a:pPr algn="r"/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Matteo Gnoato</a:t>
            </a:r>
          </a:p>
        </p:txBody>
      </p:sp>
    </p:spTree>
    <p:extLst>
      <p:ext uri="{BB962C8B-B14F-4D97-AF65-F5344CB8AC3E}">
        <p14:creationId xmlns:p14="http://schemas.microsoft.com/office/powerpoint/2010/main" val="19016161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107556"/>
          </a:xfrm>
        </p:spPr>
        <p:txBody>
          <a:bodyPr/>
          <a:lstStyle/>
          <a:p>
            <a:r>
              <a:rPr lang="it-IT" dirty="0"/>
              <a:t>Codifica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0737"/>
            <a:ext cx="1573375" cy="118003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222" y="2015881"/>
            <a:ext cx="4341698" cy="33843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132856"/>
            <a:ext cx="1368152" cy="136815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742730"/>
            <a:ext cx="1369780" cy="136978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16437"/>
            <a:ext cx="1983820" cy="19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107556"/>
          </a:xfrm>
        </p:spPr>
        <p:txBody>
          <a:bodyPr/>
          <a:lstStyle/>
          <a:p>
            <a:r>
              <a:rPr lang="it-IT" dirty="0"/>
              <a:t>Codifica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3899606" cy="27873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272199"/>
            <a:ext cx="4491037" cy="265271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851076" y="3140968"/>
            <a:ext cx="293619" cy="216024"/>
          </a:xfrm>
          <a:prstGeom prst="rect">
            <a:avLst/>
          </a:prstGeom>
          <a:noFill/>
          <a:ln>
            <a:solidFill>
              <a:srgbClr val="9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660232" y="2996953"/>
            <a:ext cx="1080120" cy="216024"/>
          </a:xfrm>
          <a:prstGeom prst="rect">
            <a:avLst/>
          </a:prstGeom>
          <a:noFill/>
          <a:ln>
            <a:solidFill>
              <a:srgbClr val="9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diritto 13"/>
          <p:cNvCxnSpPr>
            <a:stCxn id="11" idx="3"/>
            <a:endCxn id="12" idx="1"/>
          </p:cNvCxnSpPr>
          <p:nvPr/>
        </p:nvCxnSpPr>
        <p:spPr>
          <a:xfrm flipV="1">
            <a:off x="2144695" y="3104965"/>
            <a:ext cx="4515537" cy="144015"/>
          </a:xfrm>
          <a:prstGeom prst="line">
            <a:avLst/>
          </a:prstGeom>
          <a:ln>
            <a:solidFill>
              <a:srgbClr val="9B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olo 1"/>
          <p:cNvSpPr txBox="1">
            <a:spLocks/>
          </p:cNvSpPr>
          <p:nvPr/>
        </p:nvSpPr>
        <p:spPr>
          <a:xfrm>
            <a:off x="1097785" y="5157192"/>
            <a:ext cx="1800200" cy="47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 err="1"/>
              <a:t>ViewModel</a:t>
            </a:r>
            <a:endParaRPr lang="it-IT" sz="2400" dirty="0"/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6180813" y="5157192"/>
            <a:ext cx="841362" cy="47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 err="1"/>
              <a:t>View</a:t>
            </a:r>
            <a:endParaRPr lang="it-IT" sz="2400" dirty="0"/>
          </a:p>
        </p:txBody>
      </p:sp>
      <p:cxnSp>
        <p:nvCxnSpPr>
          <p:cNvPr id="18" name="Connettore 2 17"/>
          <p:cNvCxnSpPr>
            <a:stCxn id="15" idx="3"/>
            <a:endCxn id="16" idx="1"/>
          </p:cNvCxnSpPr>
          <p:nvPr/>
        </p:nvCxnSpPr>
        <p:spPr>
          <a:xfrm>
            <a:off x="2897985" y="5394471"/>
            <a:ext cx="3282828" cy="0"/>
          </a:xfrm>
          <a:prstGeom prst="straightConnector1">
            <a:avLst/>
          </a:prstGeom>
          <a:ln>
            <a:solidFill>
              <a:srgbClr val="9B001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olo 1"/>
          <p:cNvSpPr txBox="1">
            <a:spLocks/>
          </p:cNvSpPr>
          <p:nvPr/>
        </p:nvSpPr>
        <p:spPr>
          <a:xfrm>
            <a:off x="3502363" y="5108827"/>
            <a:ext cx="1800200" cy="398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00" dirty="0"/>
              <a:t>Data-</a:t>
            </a:r>
            <a:r>
              <a:rPr lang="it-IT" sz="1600" dirty="0" err="1"/>
              <a:t>Binding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784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8" y="692696"/>
            <a:ext cx="3817331" cy="145694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043608" y="2780928"/>
            <a:ext cx="71287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it-IT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Sviluppo ERP commercio e ERP industria</a:t>
            </a:r>
          </a:p>
          <a:p>
            <a:pPr algn="ctr">
              <a:buClr>
                <a:srgbClr val="C00000"/>
              </a:buClr>
            </a:pPr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C00000"/>
              </a:buClr>
            </a:pPr>
            <a:r>
              <a:rPr lang="it-IT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Moduli integrativi adatti ad ogni esigenza</a:t>
            </a:r>
          </a:p>
          <a:p>
            <a:pPr algn="ctr">
              <a:buClr>
                <a:srgbClr val="C00000"/>
              </a:buClr>
            </a:pPr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buClr>
                <a:srgbClr val="C00000"/>
              </a:buClr>
            </a:pPr>
            <a:r>
              <a:rPr lang="it-IT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Assistenza post vendita</a:t>
            </a:r>
          </a:p>
        </p:txBody>
      </p:sp>
    </p:spTree>
    <p:extLst>
      <p:ext uri="{BB962C8B-B14F-4D97-AF65-F5344CB8AC3E}">
        <p14:creationId xmlns:p14="http://schemas.microsoft.com/office/powerpoint/2010/main" val="3609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844149"/>
            <a:ext cx="7772400" cy="965969"/>
          </a:xfrm>
        </p:spPr>
        <p:txBody>
          <a:bodyPr/>
          <a:lstStyle/>
          <a:p>
            <a:r>
              <a:rPr lang="it-IT" dirty="0" err="1"/>
              <a:t>Plain.Rap.Mobile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4196" y="1988840"/>
            <a:ext cx="8011144" cy="3555198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Software per la creazione e la gestione di rapportini firmabili</a:t>
            </a:r>
          </a:p>
          <a:p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Possibilità di utilizzo esclusivamente offline</a:t>
            </a:r>
          </a:p>
          <a:p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Sincronizzazione dei dati da un servizio predisposto</a:t>
            </a:r>
          </a:p>
          <a:p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>
                <a:solidFill>
                  <a:schemeClr val="tx1"/>
                </a:solidFill>
              </a:rPr>
              <a:t>Rendere la compilazione del rapportino veloce e sicura</a:t>
            </a:r>
          </a:p>
        </p:txBody>
      </p:sp>
    </p:spTree>
    <p:extLst>
      <p:ext uri="{BB962C8B-B14F-4D97-AF65-F5344CB8AC3E}">
        <p14:creationId xmlns:p14="http://schemas.microsoft.com/office/powerpoint/2010/main" val="21014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79531" y="909649"/>
            <a:ext cx="7772400" cy="893961"/>
          </a:xfrm>
        </p:spPr>
        <p:txBody>
          <a:bodyPr/>
          <a:lstStyle/>
          <a:p>
            <a:r>
              <a:rPr lang="it-IT" dirty="0"/>
              <a:t>Metodologia di sviluppo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31" y="1884040"/>
            <a:ext cx="3810000" cy="1905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15" y="3861048"/>
            <a:ext cx="4860032" cy="17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7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35548"/>
          </a:xfrm>
        </p:spPr>
        <p:txBody>
          <a:bodyPr>
            <a:normAutofit/>
          </a:bodyPr>
          <a:lstStyle/>
          <a:p>
            <a:r>
              <a:rPr lang="it-IT" dirty="0"/>
              <a:t>Analisi dei Requisiti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33" y="1844824"/>
            <a:ext cx="4253334" cy="38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035548"/>
          </a:xfrm>
        </p:spPr>
        <p:txBody>
          <a:bodyPr>
            <a:normAutofit/>
          </a:bodyPr>
          <a:lstStyle/>
          <a:p>
            <a:r>
              <a:rPr lang="it-IT" dirty="0"/>
              <a:t>Analisi dei Requisiti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43426"/>
              </p:ext>
            </p:extLst>
          </p:nvPr>
        </p:nvGraphicFramePr>
        <p:xfrm>
          <a:off x="1524000" y="2492896"/>
          <a:ext cx="6096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124519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17959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82813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it-IT" dirty="0"/>
                        <a:t>Tipo</a:t>
                      </a:r>
                    </a:p>
                  </a:txBody>
                  <a:tcPr>
                    <a:solidFill>
                      <a:srgbClr val="9B00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Obbligatorio</a:t>
                      </a:r>
                    </a:p>
                  </a:txBody>
                  <a:tcPr>
                    <a:solidFill>
                      <a:srgbClr val="9B00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Desiderabile</a:t>
                      </a:r>
                    </a:p>
                  </a:txBody>
                  <a:tcPr>
                    <a:solidFill>
                      <a:srgbClr val="9B0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6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Funzionale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1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Di qualità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4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Di interfacciamento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1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Di vincolo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4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107556"/>
          </a:xfrm>
        </p:spPr>
        <p:txBody>
          <a:bodyPr/>
          <a:lstStyle/>
          <a:p>
            <a:r>
              <a:rPr lang="it-IT" dirty="0"/>
              <a:t>Progettazione Architetturale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2204864"/>
            <a:ext cx="8532440" cy="26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08" y="1772816"/>
            <a:ext cx="5652120" cy="3853861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107556"/>
          </a:xfrm>
        </p:spPr>
        <p:txBody>
          <a:bodyPr/>
          <a:lstStyle/>
          <a:p>
            <a:r>
              <a:rPr lang="it-IT" dirty="0"/>
              <a:t>Progettazione Architetturale</a:t>
            </a:r>
          </a:p>
        </p:txBody>
      </p:sp>
    </p:spTree>
    <p:extLst>
      <p:ext uri="{BB962C8B-B14F-4D97-AF65-F5344CB8AC3E}">
        <p14:creationId xmlns:p14="http://schemas.microsoft.com/office/powerpoint/2010/main" val="308057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107556"/>
          </a:xfrm>
        </p:spPr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819600"/>
            <a:ext cx="6400800" cy="913656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Separazione tra le componenti</a:t>
            </a:r>
          </a:p>
          <a:p>
            <a:r>
              <a:rPr lang="it-IT" dirty="0"/>
              <a:t>Estensibilità del codice</a:t>
            </a:r>
          </a:p>
          <a:p>
            <a:r>
              <a:rPr lang="it-IT" dirty="0" err="1"/>
              <a:t>Two</a:t>
            </a:r>
            <a:r>
              <a:rPr lang="it-IT" dirty="0"/>
              <a:t>-Way Data-</a:t>
            </a:r>
            <a:r>
              <a:rPr lang="it-IT" dirty="0" err="1"/>
              <a:t>Binding</a:t>
            </a:r>
            <a:r>
              <a:rPr lang="it-IT" dirty="0"/>
              <a:t> tra interfacce grafiche diverse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29975"/>
            <a:ext cx="5328592" cy="2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60577"/>
      </p:ext>
    </p:extLst>
  </p:cSld>
  <p:clrMapOvr>
    <a:masterClrMapping/>
  </p:clrMapOvr>
</p:sld>
</file>

<file path=ppt/theme/theme1.xml><?xml version="1.0" encoding="utf-8"?>
<a:theme xmlns:a="http://schemas.openxmlformats.org/drawingml/2006/main" name="Terberg_timeline_TP1018814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6DE0822-D2AA-4724-8750-7D082E45B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139</Words>
  <Application>Microsoft Office PowerPoint</Application>
  <PresentationFormat>Presentazione su schermo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Verdana</vt:lpstr>
      <vt:lpstr>Terberg_timeline_TP101881408</vt:lpstr>
      <vt:lpstr>Presentazione standard di PowerPoint</vt:lpstr>
      <vt:lpstr>Presentazione standard di PowerPoint</vt:lpstr>
      <vt:lpstr>Plain.Rap.Mobile</vt:lpstr>
      <vt:lpstr>Metodologia di sviluppo</vt:lpstr>
      <vt:lpstr>Analisi dei Requisiti</vt:lpstr>
      <vt:lpstr>Analisi dei Requisiti</vt:lpstr>
      <vt:lpstr>Progettazione Architetturale</vt:lpstr>
      <vt:lpstr>Progettazione Architetturale</vt:lpstr>
      <vt:lpstr>Model View ViewModel</vt:lpstr>
      <vt:lpstr>Codifica</vt:lpstr>
      <vt:lpstr>Codifica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Gnoato</dc:creator>
  <cp:keywords/>
  <cp:lastModifiedBy>Matteo Gnoato</cp:lastModifiedBy>
  <cp:revision>23</cp:revision>
  <dcterms:created xsi:type="dcterms:W3CDTF">2016-11-14T21:01:16Z</dcterms:created>
  <dcterms:modified xsi:type="dcterms:W3CDTF">2016-11-26T13:33:11Z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TC018814169991</vt:lpwstr>
  </property>
</Properties>
</file>