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http://customooxmlschemas.google.com/">
      <go:slidesCustomData xmlns:go="http://customooxmlschemas.google.com/" r:id="rId46" roundtripDataSignature="AMtx7mgWFrcZfAxd5gCLY739XvzbxMr5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MontserratMedium-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MontserratMedium-italic.fntdata"/><Relationship Id="rId21" Type="http://schemas.openxmlformats.org/officeDocument/2006/relationships/slide" Target="slides/slide16.xml"/><Relationship Id="rId43" Type="http://schemas.openxmlformats.org/officeDocument/2006/relationships/font" Target="fonts/MontserratMedium-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SemiBold-bold.fntdata"/><Relationship Id="rId12" Type="http://schemas.openxmlformats.org/officeDocument/2006/relationships/slide" Target="slides/slide7.xml"/><Relationship Id="rId34" Type="http://schemas.openxmlformats.org/officeDocument/2006/relationships/font" Target="fonts/MontserratSemiBold-regular.fntdata"/><Relationship Id="rId15" Type="http://schemas.openxmlformats.org/officeDocument/2006/relationships/slide" Target="slides/slide10.xml"/><Relationship Id="rId37" Type="http://schemas.openxmlformats.org/officeDocument/2006/relationships/font" Target="fonts/MontserratSemiBold-boldItalic.fntdata"/><Relationship Id="rId14" Type="http://schemas.openxmlformats.org/officeDocument/2006/relationships/slide" Target="slides/slide9.xml"/><Relationship Id="rId36" Type="http://schemas.openxmlformats.org/officeDocument/2006/relationships/font" Target="fonts/MontserratSemiBold-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D5Flb10A11pGoXCx5Bea9WG4ynU6ci3i/view?usp=shar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D5Flb10A11pGoXCx5Bea9WG4ynU6ci3i/view?usp=sha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profesional.com/management/352621-esto-cobrara-un-programador-en-argentina-en-2022" TargetMode="External"/><Relationship Id="rId3" Type="http://schemas.openxmlformats.org/officeDocument/2006/relationships/hyperlink" Target="https://cessi.org.ar/ver-noticias-cessi-la-evolucion-de-los-salarios-en-la-industria-it-2755"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essi.org.ar/ver-noticias-cessi-la-evolucion-de-los-salarios-en-la-industria-it-2755"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2"/>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ddad557fa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ddad557fa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2"/>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Fuente (importante, siempre citar fuente):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s" u="sng">
                <a:solidFill>
                  <a:schemeClr val="hlink"/>
                </a:solidFill>
                <a:hlinkClick r:id="rId2"/>
              </a:rPr>
              <a:t>https://www.iprofesional.com/management/352621-esto-cobrara-un-programador-en-argentina-en-2022</a:t>
            </a:r>
            <a:r>
              <a:rPr lang="es">
                <a:solidFill>
                  <a:schemeClr val="dk1"/>
                </a:solidFill>
              </a:rPr>
              <a:t>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u="sng">
                <a:solidFill>
                  <a:schemeClr val="hlink"/>
                </a:solidFill>
                <a:hlinkClick r:id="rId3"/>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solidFill>
                  <a:schemeClr val="dk1"/>
                </a:solidFill>
              </a:rPr>
              <a:t>Fuente: </a:t>
            </a:r>
            <a:r>
              <a:rPr lang="es" u="sng">
                <a:solidFill>
                  <a:schemeClr val="hlink"/>
                </a:solidFill>
                <a:hlinkClick r:id="rId2"/>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9"/>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9"/>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9"/>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6"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91" name="Google Shape;91;p3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92"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95" name="Google Shape;95;p39"/>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98" name="Google Shape;98;p3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3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0"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07" name="Google Shape;107;p40"/>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8" name="Google Shape;108;p40"/>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9" name="Google Shape;109;p40"/>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0" name="Google Shape;110;p40"/>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40"/>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0"/>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7" name="Google Shape;117;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18"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4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4" name="Google Shape;124;p4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5" name="Google Shape;125;p41"/>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6" name="Google Shape;126;p4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1"/>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1" name="Google Shape;131;p4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0"/>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0"/>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25"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1"/>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1"/>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1"/>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1"/>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39"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p32"/>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3" name="Google Shape;43;p3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9" name="Google Shape;49;p33"/>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57" name="Google Shape;57;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58" name="Google Shape;58;p3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61" name="Shape 61"/>
        <p:cNvGrpSpPr/>
        <p:nvPr/>
      </p:nvGrpSpPr>
      <p:grpSpPr>
        <a:xfrm>
          <a:off x="0" y="0"/>
          <a:ext cx="0" cy="0"/>
          <a:chOff x="0" y="0"/>
          <a:chExt cx="0" cy="0"/>
        </a:xfrm>
      </p:grpSpPr>
      <p:sp>
        <p:nvSpPr>
          <p:cNvPr id="62" name="Google Shape;62;p35"/>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63" name="Google Shape;63;p3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66"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9" name="Google Shape;69;p3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75"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8" name="Google Shape;78;p3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83" name="Google Shape;83;p3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3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5" name="Google Shape;85;p3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linkedin.com/in/josealezapata73/" TargetMode="External"/><Relationship Id="rId4" Type="http://schemas.openxmlformats.org/officeDocument/2006/relationships/hyperlink" Target="https://www.instagram.com/alezapata7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agenciadeaprendizaje.bue.edu.ar/portfolio-egresados-codo-a-codo" TargetMode="External"/><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aulasvirtuales.bue.edu.a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agenciadeaprendizaje.bue.edu.ar/codo-a-codo/" TargetMode="Externa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
              <a:t>FULL STACK PHP</a:t>
            </a:r>
            <a:endParaRPr/>
          </a:p>
          <a:p>
            <a:pPr indent="0" lvl="0" marL="0" rtl="0" algn="ctr">
              <a:lnSpc>
                <a:spcPct val="100000"/>
              </a:lnSpc>
              <a:spcBef>
                <a:spcPts val="0"/>
              </a:spcBef>
              <a:spcAft>
                <a:spcPts val="0"/>
              </a:spcAft>
              <a:buSzPts val="3700"/>
              <a:buNone/>
            </a:pPr>
            <a:r>
              <a:rPr lang="es"/>
              <a:t>Clase 0</a:t>
            </a:r>
            <a:endParaRPr/>
          </a:p>
        </p:txBody>
      </p:sp>
      <p:sp>
        <p:nvSpPr>
          <p:cNvPr id="137" name="Google Shape;137;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Tu Docente</a:t>
            </a:r>
            <a:endParaRPr/>
          </a:p>
        </p:txBody>
      </p:sp>
      <p:sp>
        <p:nvSpPr>
          <p:cNvPr id="195" name="Google Shape;195;p10"/>
          <p:cNvSpPr txBox="1"/>
          <p:nvPr>
            <p:ph idx="1" type="body"/>
          </p:nvPr>
        </p:nvSpPr>
        <p:spPr>
          <a:xfrm>
            <a:off x="311700" y="1152475"/>
            <a:ext cx="70308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b="1" lang="es">
                <a:solidFill>
                  <a:srgbClr val="FF0000"/>
                </a:solidFill>
              </a:rPr>
              <a:t>Nombre Apellido Docente Jose Alejandro Zapata</a:t>
            </a:r>
            <a:endParaRPr b="1">
              <a:solidFill>
                <a:srgbClr val="FF0000"/>
              </a:solidFill>
            </a:endParaRPr>
          </a:p>
          <a:p>
            <a:pPr indent="-317500" lvl="0" marL="457200" rtl="0" algn="l">
              <a:lnSpc>
                <a:spcPct val="115000"/>
              </a:lnSpc>
              <a:spcBef>
                <a:spcPts val="1200"/>
              </a:spcBef>
              <a:spcAft>
                <a:spcPts val="0"/>
              </a:spcAft>
              <a:buSzPts val="1400"/>
              <a:buChar char="●"/>
            </a:pPr>
            <a:r>
              <a:rPr lang="es"/>
              <a:t>Mail de contacto: </a:t>
            </a:r>
            <a:r>
              <a:rPr b="1" lang="es">
                <a:solidFill>
                  <a:srgbClr val="FF0000"/>
                </a:solidFill>
              </a:rPr>
              <a:t>jose.zapata@bue.edu.ar</a:t>
            </a:r>
            <a:endParaRPr/>
          </a:p>
          <a:p>
            <a:pPr indent="-228600" lvl="0" marL="457200" rtl="0" algn="l">
              <a:lnSpc>
                <a:spcPct val="115000"/>
              </a:lnSpc>
              <a:spcBef>
                <a:spcPts val="1200"/>
              </a:spcBef>
              <a:spcAft>
                <a:spcPts val="0"/>
              </a:spcAft>
              <a:buSzPts val="1400"/>
              <a:buNone/>
            </a:pPr>
            <a:r>
              <a:t/>
            </a:r>
            <a:endParaRPr b="1">
              <a:solidFill>
                <a:srgbClr val="FF0000"/>
              </a:solidFill>
            </a:endParaRPr>
          </a:p>
          <a:p>
            <a:pPr indent="0" lvl="0" marL="0" rtl="0" algn="l">
              <a:lnSpc>
                <a:spcPct val="115000"/>
              </a:lnSpc>
              <a:spcBef>
                <a:spcPts val="0"/>
              </a:spcBef>
              <a:spcAft>
                <a:spcPts val="0"/>
              </a:spcAft>
              <a:buSzPts val="1400"/>
              <a:buNone/>
            </a:pPr>
            <a:r>
              <a:rPr b="1" lang="es">
                <a:solidFill>
                  <a:srgbClr val="FF0000"/>
                </a:solidFill>
              </a:rPr>
              <a:t>Nombre Apellido Tutor Pamela Manquenahuel</a:t>
            </a:r>
            <a:endParaRPr b="1">
              <a:solidFill>
                <a:srgbClr val="FF0000"/>
              </a:solidFill>
            </a:endParaRPr>
          </a:p>
          <a:p>
            <a:pPr indent="-317500" lvl="0" marL="457200" rtl="0" algn="l">
              <a:lnSpc>
                <a:spcPct val="115000"/>
              </a:lnSpc>
              <a:spcBef>
                <a:spcPts val="1200"/>
              </a:spcBef>
              <a:spcAft>
                <a:spcPts val="0"/>
              </a:spcAft>
              <a:buSzPts val="1400"/>
              <a:buChar char="●"/>
            </a:pPr>
            <a:r>
              <a:rPr lang="es"/>
              <a:t>Mail de contacto: </a:t>
            </a:r>
            <a:r>
              <a:rPr b="1" lang="es">
                <a:solidFill>
                  <a:srgbClr val="FF0000"/>
                </a:solidFill>
              </a:rPr>
              <a:t>pamela.manquenahuel@bue.edu.ar</a:t>
            </a:r>
            <a:endParaRPr b="1">
              <a:solidFill>
                <a:srgbClr val="FF0000"/>
              </a:solidFill>
            </a:endParaRPr>
          </a:p>
          <a:p>
            <a:pPr indent="0" lvl="0" marL="0" rtl="0" algn="l">
              <a:lnSpc>
                <a:spcPct val="115000"/>
              </a:lnSpc>
              <a:spcBef>
                <a:spcPts val="1200"/>
              </a:spcBef>
              <a:spcAft>
                <a:spcPts val="0"/>
              </a:spcAft>
              <a:buSzPts val="1400"/>
              <a:buNone/>
            </a:pPr>
            <a:r>
              <a:t/>
            </a:r>
            <a:endParaRPr/>
          </a:p>
          <a:p>
            <a:pPr indent="-317500" lvl="0" marL="457200" rtl="0" algn="l">
              <a:lnSpc>
                <a:spcPct val="115000"/>
              </a:lnSpc>
              <a:spcBef>
                <a:spcPts val="1200"/>
              </a:spcBef>
              <a:spcAft>
                <a:spcPts val="0"/>
              </a:spcAft>
              <a:buSzPts val="1400"/>
              <a:buChar char="●"/>
            </a:pPr>
            <a:r>
              <a:rPr lang="es"/>
              <a:t>Perfil profesional:</a:t>
            </a:r>
            <a:endParaRPr/>
          </a:p>
          <a:p>
            <a:pPr indent="-301625" lvl="1" marL="914400" rtl="0" algn="l">
              <a:lnSpc>
                <a:spcPct val="115000"/>
              </a:lnSpc>
              <a:spcBef>
                <a:spcPts val="0"/>
              </a:spcBef>
              <a:spcAft>
                <a:spcPts val="0"/>
              </a:spcAft>
              <a:buClr>
                <a:srgbClr val="FF0000"/>
              </a:buClr>
              <a:buSzPts val="1150"/>
              <a:buChar char="○"/>
            </a:pPr>
            <a:r>
              <a:rPr b="1" lang="es" sz="1150" u="sng">
                <a:solidFill>
                  <a:schemeClr val="hlink"/>
                </a:solidFill>
                <a:hlinkClick r:id="rId3"/>
              </a:rPr>
              <a:t>https://www.linkedin.com/in/josealezapata73/</a:t>
            </a:r>
            <a:endParaRPr b="1" sz="1150">
              <a:solidFill>
                <a:srgbClr val="FF0000"/>
              </a:solidFill>
            </a:endParaRPr>
          </a:p>
          <a:p>
            <a:pPr indent="-301625" lvl="1" marL="914400" rtl="0" algn="l">
              <a:lnSpc>
                <a:spcPct val="115000"/>
              </a:lnSpc>
              <a:spcBef>
                <a:spcPts val="0"/>
              </a:spcBef>
              <a:spcAft>
                <a:spcPts val="0"/>
              </a:spcAft>
              <a:buClr>
                <a:srgbClr val="FF0000"/>
              </a:buClr>
              <a:buSzPts val="1150"/>
              <a:buChar char="○"/>
            </a:pPr>
            <a:r>
              <a:rPr b="1" lang="es" sz="1150" u="sng">
                <a:solidFill>
                  <a:schemeClr val="hlink"/>
                </a:solidFill>
                <a:hlinkClick r:id="rId4"/>
              </a:rPr>
              <a:t>https://www.instagram.com/alezapata73/</a:t>
            </a:r>
            <a:endParaRPr b="1" sz="1150">
              <a:solidFill>
                <a:srgbClr val="FF0000"/>
              </a:solidFill>
            </a:endParaRPr>
          </a:p>
          <a:p>
            <a:pPr indent="-301625" lvl="1" marL="914400" rtl="0" algn="l">
              <a:lnSpc>
                <a:spcPct val="115000"/>
              </a:lnSpc>
              <a:spcBef>
                <a:spcPts val="0"/>
              </a:spcBef>
              <a:spcAft>
                <a:spcPts val="0"/>
              </a:spcAft>
              <a:buClr>
                <a:srgbClr val="FF0000"/>
              </a:buClr>
              <a:buSzPts val="1150"/>
              <a:buChar char="○"/>
            </a:pPr>
            <a:r>
              <a:rPr b="1" lang="es" sz="1150">
                <a:solidFill>
                  <a:srgbClr val="FF0000"/>
                </a:solidFill>
              </a:rPr>
              <a:t>https://www.youtube.com/channel/UCpQXzJNYiGMiZ0W3nDLqFYg</a:t>
            </a:r>
            <a:endParaRPr b="1" sz="1150">
              <a:solidFill>
                <a:srgbClr val="FF0000"/>
              </a:solidFill>
            </a:endParaRPr>
          </a:p>
          <a:p>
            <a:pPr indent="-301625" lvl="0" marL="457200" rtl="0" algn="l">
              <a:lnSpc>
                <a:spcPct val="115000"/>
              </a:lnSpc>
              <a:spcBef>
                <a:spcPts val="0"/>
              </a:spcBef>
              <a:spcAft>
                <a:spcPts val="0"/>
              </a:spcAft>
              <a:buClr>
                <a:srgbClr val="FF0000"/>
              </a:buClr>
              <a:buSzPts val="1150"/>
              <a:buChar char="●"/>
            </a:pPr>
            <a:r>
              <a:t/>
            </a:r>
            <a:endParaRPr b="1" sz="1150">
              <a:solidFill>
                <a:srgbClr val="FF0000"/>
              </a:solidFill>
            </a:endParaRPr>
          </a:p>
          <a:p>
            <a:pPr indent="0" lvl="0" marL="0" rtl="0" algn="l">
              <a:lnSpc>
                <a:spcPct val="115000"/>
              </a:lnSpc>
              <a:spcBef>
                <a:spcPts val="0"/>
              </a:spcBef>
              <a:spcAft>
                <a:spcPts val="0"/>
              </a:spcAft>
              <a:buNone/>
            </a:pPr>
            <a:r>
              <a:t/>
            </a:r>
            <a:endParaRPr b="1" sz="1150">
              <a:solidFill>
                <a:srgbClr val="FF0000"/>
              </a:solidFill>
            </a:endParaRPr>
          </a:p>
          <a:p>
            <a:pPr indent="0" lvl="0" marL="0" rtl="0" algn="l">
              <a:lnSpc>
                <a:spcPct val="115000"/>
              </a:lnSpc>
              <a:spcBef>
                <a:spcPts val="0"/>
              </a:spcBef>
              <a:spcAft>
                <a:spcPts val="0"/>
              </a:spcAft>
              <a:buNone/>
            </a:pPr>
            <a:r>
              <a:t/>
            </a:r>
            <a:endParaRPr b="1" sz="115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b="0" l="0" r="0" t="0"/>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Tu Compromiso</a:t>
            </a:r>
            <a:endParaRPr/>
          </a:p>
        </p:txBody>
      </p:sp>
      <p:sp>
        <p:nvSpPr>
          <p:cNvPr id="206" name="Google Shape;206;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325754" lvl="0" marL="457200" rtl="0" algn="l">
              <a:lnSpc>
                <a:spcPct val="115000"/>
              </a:lnSpc>
              <a:spcBef>
                <a:spcPts val="0"/>
              </a:spcBef>
              <a:spcAft>
                <a:spcPts val="0"/>
              </a:spcAft>
              <a:buSzPct val="100000"/>
              <a:buChar char="●"/>
            </a:pPr>
            <a:r>
              <a:rPr lang="es"/>
              <a:t>Valorar la vacante</a:t>
            </a:r>
            <a:endParaRPr/>
          </a:p>
          <a:p>
            <a:pPr indent="-325754" lvl="0" marL="457200" rtl="0" algn="l">
              <a:lnSpc>
                <a:spcPct val="115000"/>
              </a:lnSpc>
              <a:spcBef>
                <a:spcPts val="0"/>
              </a:spcBef>
              <a:spcAft>
                <a:spcPts val="0"/>
              </a:spcAft>
              <a:buSzPct val="100000"/>
              <a:buChar char="●"/>
            </a:pPr>
            <a:r>
              <a:rPr lang="es"/>
              <a:t>Contenidos de calidad</a:t>
            </a:r>
            <a:endParaRPr/>
          </a:p>
          <a:p>
            <a:pPr indent="-325754" lvl="0" marL="457200" rtl="0" algn="l">
              <a:lnSpc>
                <a:spcPct val="115000"/>
              </a:lnSpc>
              <a:spcBef>
                <a:spcPts val="0"/>
              </a:spcBef>
              <a:spcAft>
                <a:spcPts val="0"/>
              </a:spcAft>
              <a:buSzPct val="100000"/>
              <a:buChar char="●"/>
            </a:pPr>
            <a:r>
              <a:rPr lang="es"/>
              <a:t>Gratuidad del curso: un curso equivalente de </a:t>
            </a:r>
            <a:r>
              <a:rPr b="1" lang="es">
                <a:solidFill>
                  <a:srgbClr val="7685E6"/>
                </a:solidFill>
              </a:rPr>
              <a:t>Programación Full Stack </a:t>
            </a:r>
            <a:r>
              <a:rPr lang="es"/>
              <a:t>está costando actualmente </a:t>
            </a:r>
            <a:r>
              <a:rPr b="1" lang="es">
                <a:solidFill>
                  <a:srgbClr val="7685E6"/>
                </a:solidFill>
              </a:rPr>
              <a:t>$200.000</a:t>
            </a:r>
            <a:r>
              <a:rPr lang="es"/>
              <a:t> (valores aproximados a enero de 2023).</a:t>
            </a:r>
            <a:endParaRPr/>
          </a:p>
          <a:p>
            <a:pPr indent="-325754" lvl="0" marL="457200" rtl="0" algn="l">
              <a:lnSpc>
                <a:spcPct val="115000"/>
              </a:lnSpc>
              <a:spcBef>
                <a:spcPts val="0"/>
              </a:spcBef>
              <a:spcAft>
                <a:spcPts val="0"/>
              </a:spcAft>
              <a:buSzPct val="100000"/>
              <a:buChar char="●"/>
            </a:pPr>
            <a:r>
              <a:rPr lang="es"/>
              <a:t>Valoren el lugar que están ocupando. Hay mucha gente que quiere participar y quedó fuera (más de 110 mil inscriptos en 2023). Si no van a poder cursar avisen lo antes posible para darle posibilidad a otros. </a:t>
            </a:r>
            <a:endParaRPr/>
          </a:p>
          <a:p>
            <a:pPr indent="-304164" lvl="1" marL="914400" rtl="0" algn="l">
              <a:lnSpc>
                <a:spcPct val="115000"/>
              </a:lnSpc>
              <a:spcBef>
                <a:spcPts val="0"/>
              </a:spcBef>
              <a:spcAft>
                <a:spcPts val="0"/>
              </a:spcAft>
              <a:buSzPct val="100000"/>
              <a:buChar char="○"/>
            </a:pPr>
            <a:r>
              <a:rPr lang="es"/>
              <a:t>Si les surgen imponderables y se les complica cursar, también comuníquenlo para ayudarlos a buscar una solución.</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3160917" y="-51931"/>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a:blip r:embed="rId3">
            <a:alphaModFix/>
          </a:blip>
          <a:stretch>
            <a:fillRect/>
          </a:stretch>
        </p:blipFill>
        <p:spPr>
          <a:xfrm>
            <a:off x="1239225" y="660394"/>
            <a:ext cx="7000875" cy="403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ddad557fac_0_5"/>
          <p:cNvSpPr txBox="1"/>
          <p:nvPr>
            <p:ph type="title"/>
          </p:nvPr>
        </p:nvSpPr>
        <p:spPr>
          <a:xfrm>
            <a:off x="3160917" y="-51931"/>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Perfil</a:t>
            </a:r>
            <a:endParaRPr/>
          </a:p>
        </p:txBody>
      </p:sp>
      <p:pic>
        <p:nvPicPr>
          <p:cNvPr id="218" name="Google Shape;218;g1ddad557fac_0_5"/>
          <p:cNvPicPr preferRelativeResize="0"/>
          <p:nvPr/>
        </p:nvPicPr>
        <p:blipFill>
          <a:blip r:embed="rId3">
            <a:alphaModFix/>
          </a:blip>
          <a:stretch>
            <a:fillRect/>
          </a:stretch>
        </p:blipFill>
        <p:spPr>
          <a:xfrm>
            <a:off x="848350" y="573425"/>
            <a:ext cx="7322150" cy="412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Diploma</a:t>
            </a:r>
            <a:endParaRPr/>
          </a:p>
        </p:txBody>
      </p:sp>
      <p:sp>
        <p:nvSpPr>
          <p:cNvPr id="224" name="Google Shape;224;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Se otorga una constancia de participación en el programa.</a:t>
            </a:r>
            <a:endParaRPr/>
          </a:p>
          <a:p>
            <a:pPr indent="0" lvl="0" marL="0" rtl="0" algn="l">
              <a:lnSpc>
                <a:spcPct val="115000"/>
              </a:lnSpc>
              <a:spcBef>
                <a:spcPts val="1200"/>
              </a:spcBef>
              <a:spcAft>
                <a:spcPts val="0"/>
              </a:spcAft>
              <a:buSzPts val="1800"/>
              <a:buNone/>
            </a:pPr>
            <a:r>
              <a:rPr b="1" lang="es"/>
              <a:t>Requisitos para obtener el diploma:</a:t>
            </a:r>
            <a:endParaRPr b="1"/>
          </a:p>
          <a:p>
            <a:pPr indent="-342900" lvl="0" marL="457200" rtl="0" algn="l">
              <a:lnSpc>
                <a:spcPct val="115000"/>
              </a:lnSpc>
              <a:spcBef>
                <a:spcPts val="1200"/>
              </a:spcBef>
              <a:spcAft>
                <a:spcPts val="0"/>
              </a:spcAft>
              <a:buSzPts val="1800"/>
              <a:buChar char="●"/>
            </a:pPr>
            <a:r>
              <a:rPr lang="es"/>
              <a:t>Asistir al 75% de las clases en vivo (sincrónicas)</a:t>
            </a:r>
            <a:endParaRPr/>
          </a:p>
          <a:p>
            <a:pPr indent="-342900" lvl="0" marL="457200" rtl="0" algn="l">
              <a:lnSpc>
                <a:spcPct val="115000"/>
              </a:lnSpc>
              <a:spcBef>
                <a:spcPts val="0"/>
              </a:spcBef>
              <a:spcAft>
                <a:spcPts val="0"/>
              </a:spcAft>
              <a:buSzPts val="1800"/>
              <a:buChar char="●"/>
            </a:pPr>
            <a:r>
              <a:rPr lang="es"/>
              <a:t>Acceder semanalmente al Aula Virtual</a:t>
            </a:r>
            <a:endParaRPr/>
          </a:p>
          <a:p>
            <a:pPr indent="-342900" lvl="0" marL="457200" rtl="0" algn="l">
              <a:lnSpc>
                <a:spcPct val="115000"/>
              </a:lnSpc>
              <a:spcBef>
                <a:spcPts val="0"/>
              </a:spcBef>
              <a:spcAft>
                <a:spcPts val="0"/>
              </a:spcAft>
              <a:buSzPts val="1800"/>
              <a:buChar char="●"/>
            </a:pPr>
            <a:r>
              <a:rPr lang="es"/>
              <a:t>Realizar los ejercicios obligatorios semanales</a:t>
            </a:r>
            <a:endParaRPr/>
          </a:p>
          <a:p>
            <a:pPr indent="-342900" lvl="0" marL="457200" rtl="0" algn="l">
              <a:lnSpc>
                <a:spcPct val="115000"/>
              </a:lnSpc>
              <a:spcBef>
                <a:spcPts val="0"/>
              </a:spcBef>
              <a:spcAft>
                <a:spcPts val="0"/>
              </a:spcAft>
              <a:buSzPts val="1800"/>
              <a:buFont typeface="Montserrat"/>
              <a:buChar char="●"/>
            </a:pPr>
            <a:r>
              <a:rPr lang="es"/>
              <a:t>Realizar el curso de Habilidades Blandas (Accenture)</a:t>
            </a:r>
            <a:endParaRPr/>
          </a:p>
          <a:p>
            <a:pPr indent="-342900" lvl="0" marL="457200" rtl="0" algn="l">
              <a:lnSpc>
                <a:spcPct val="115000"/>
              </a:lnSpc>
              <a:spcBef>
                <a:spcPts val="0"/>
              </a:spcBef>
              <a:spcAft>
                <a:spcPts val="0"/>
              </a:spcAft>
              <a:buSzPts val="1800"/>
              <a:buChar char="●"/>
            </a:pPr>
            <a:r>
              <a:rPr lang="es"/>
              <a:t>Aprobar el EFI (Examen Final Integrador)</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Portfolio de Egresados</a:t>
            </a:r>
            <a:endParaRPr/>
          </a:p>
        </p:txBody>
      </p:sp>
      <p:sp>
        <p:nvSpPr>
          <p:cNvPr id="230" name="Google Shape;230;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indent="0" lvl="0" marL="0" rtl="0" algn="l">
              <a:lnSpc>
                <a:spcPct val="115000"/>
              </a:lnSpc>
              <a:spcBef>
                <a:spcPts val="1200"/>
              </a:spcBef>
              <a:spcAft>
                <a:spcPts val="1200"/>
              </a:spcAft>
              <a:buSzPts val="1400"/>
              <a:buNone/>
            </a:pPr>
            <a:r>
              <a:rPr b="1" lang="es" sz="1400"/>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31" name="Google Shape;231;p15"/>
          <p:cNvGrpSpPr/>
          <p:nvPr/>
        </p:nvGrpSpPr>
        <p:grpSpPr>
          <a:xfrm>
            <a:off x="4611866" y="1170123"/>
            <a:ext cx="4220429" cy="2521605"/>
            <a:chOff x="3538825" y="357800"/>
            <a:chExt cx="5357914" cy="3201225"/>
          </a:xfrm>
        </p:grpSpPr>
        <p:pic>
          <p:nvPicPr>
            <p:cNvPr id="232" name="Google Shape;232;p15"/>
            <p:cNvPicPr preferRelativeResize="0"/>
            <p:nvPr/>
          </p:nvPicPr>
          <p:blipFill rotWithShape="1">
            <a:blip r:embed="rId4">
              <a:alphaModFix/>
            </a:blip>
            <a:srcRect b="0" l="0" r="0" t="0"/>
            <a:stretch/>
          </p:blipFill>
          <p:spPr>
            <a:xfrm>
              <a:off x="3538825" y="357800"/>
              <a:ext cx="2652075" cy="1502850"/>
            </a:xfrm>
            <a:prstGeom prst="rect">
              <a:avLst/>
            </a:prstGeom>
            <a:noFill/>
            <a:ln>
              <a:noFill/>
            </a:ln>
          </p:spPr>
        </p:pic>
        <p:pic>
          <p:nvPicPr>
            <p:cNvPr id="233" name="Google Shape;233;p15"/>
            <p:cNvPicPr preferRelativeResize="0"/>
            <p:nvPr/>
          </p:nvPicPr>
          <p:blipFill rotWithShape="1">
            <a:blip r:embed="rId5">
              <a:alphaModFix/>
            </a:blip>
            <a:srcRect b="0" l="0" r="0" t="0"/>
            <a:stretch/>
          </p:blipFill>
          <p:spPr>
            <a:xfrm>
              <a:off x="6244650" y="357800"/>
              <a:ext cx="2652089" cy="1502850"/>
            </a:xfrm>
            <a:prstGeom prst="rect">
              <a:avLst/>
            </a:prstGeom>
            <a:noFill/>
            <a:ln>
              <a:noFill/>
            </a:ln>
          </p:spPr>
        </p:pic>
        <p:pic>
          <p:nvPicPr>
            <p:cNvPr id="234" name="Google Shape;234;p15"/>
            <p:cNvPicPr preferRelativeResize="0"/>
            <p:nvPr/>
          </p:nvPicPr>
          <p:blipFill rotWithShape="1">
            <a:blip r:embed="rId6">
              <a:alphaModFix/>
            </a:blip>
            <a:srcRect b="0" l="0" r="0" t="0"/>
            <a:stretch/>
          </p:blipFill>
          <p:spPr>
            <a:xfrm>
              <a:off x="3538825" y="2056175"/>
              <a:ext cx="2652089" cy="1502850"/>
            </a:xfrm>
            <a:prstGeom prst="rect">
              <a:avLst/>
            </a:prstGeom>
            <a:noFill/>
            <a:ln>
              <a:noFill/>
            </a:ln>
          </p:spPr>
        </p:pic>
        <p:pic>
          <p:nvPicPr>
            <p:cNvPr id="235" name="Google Shape;235;p15"/>
            <p:cNvPicPr preferRelativeResize="0"/>
            <p:nvPr/>
          </p:nvPicPr>
          <p:blipFill rotWithShape="1">
            <a:blip r:embed="rId7">
              <a:alphaModFix/>
            </a:blip>
            <a:srcRect b="0" l="0" r="0" t="0"/>
            <a:stretch/>
          </p:blipFill>
          <p:spPr>
            <a:xfrm>
              <a:off x="6246550" y="2056175"/>
              <a:ext cx="2648300" cy="1500703"/>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Formulario de Presentismo</a:t>
            </a:r>
            <a:endParaRPr/>
          </a:p>
        </p:txBody>
      </p:sp>
      <p:sp>
        <p:nvSpPr>
          <p:cNvPr id="241" name="Google Shape;241;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6066"/>
              <a:buFont typeface="Arial"/>
              <a:buNone/>
            </a:pPr>
            <a:r>
              <a:rPr b="1" lang="es"/>
              <a:t>Link</a:t>
            </a:r>
            <a:r>
              <a:rPr lang="es"/>
              <a:t>: </a:t>
            </a:r>
            <a:r>
              <a:rPr i="1" lang="es" u="sng"/>
              <a:t>Link Presentismo</a:t>
            </a:r>
            <a:endParaRPr/>
          </a:p>
          <a:p>
            <a:pPr indent="0" lvl="0" marL="0" rtl="0" algn="l">
              <a:lnSpc>
                <a:spcPct val="115000"/>
              </a:lnSpc>
              <a:spcBef>
                <a:spcPts val="0"/>
              </a:spcBef>
              <a:spcAft>
                <a:spcPts val="0"/>
              </a:spcAft>
              <a:buClr>
                <a:schemeClr val="dk1"/>
              </a:buClr>
              <a:buSzPct val="66066"/>
              <a:buFont typeface="Arial"/>
              <a:buNone/>
            </a:pPr>
            <a:r>
              <a:t/>
            </a:r>
            <a:endParaRPr/>
          </a:p>
          <a:p>
            <a:pPr indent="0" lvl="0" marL="0" rtl="0" algn="l">
              <a:lnSpc>
                <a:spcPct val="115000"/>
              </a:lnSpc>
              <a:spcBef>
                <a:spcPts val="0"/>
              </a:spcBef>
              <a:spcAft>
                <a:spcPts val="0"/>
              </a:spcAft>
              <a:buClr>
                <a:schemeClr val="dk1"/>
              </a:buClr>
              <a:buSzPct val="66066"/>
              <a:buFont typeface="Arial"/>
              <a:buNone/>
            </a:pPr>
            <a:r>
              <a:rPr b="1" lang="es"/>
              <a:t>El link es el mismo para todas las clases.</a:t>
            </a:r>
            <a:endParaRPr b="1"/>
          </a:p>
          <a:p>
            <a:pPr indent="0" lvl="0" marL="0" rtl="0" algn="l">
              <a:lnSpc>
                <a:spcPct val="115000"/>
              </a:lnSpc>
              <a:spcBef>
                <a:spcPts val="1200"/>
              </a:spcBef>
              <a:spcAft>
                <a:spcPts val="0"/>
              </a:spcAft>
              <a:buClr>
                <a:schemeClr val="dk1"/>
              </a:buClr>
              <a:buSzPct val="66066"/>
              <a:buFont typeface="Arial"/>
              <a:buNone/>
            </a:pPr>
            <a:r>
              <a:rPr lang="es"/>
              <a:t>La asistencia a las clases en vivo es </a:t>
            </a:r>
            <a:r>
              <a:rPr b="1" lang="es"/>
              <a:t>obligatoria</a:t>
            </a:r>
            <a:r>
              <a:rPr lang="es"/>
              <a:t>.</a:t>
            </a:r>
            <a:endParaRPr/>
          </a:p>
          <a:p>
            <a:pPr indent="0" lvl="0" marL="0" rtl="0" algn="l">
              <a:lnSpc>
                <a:spcPct val="115000"/>
              </a:lnSpc>
              <a:spcBef>
                <a:spcPts val="1200"/>
              </a:spcBef>
              <a:spcAft>
                <a:spcPts val="0"/>
              </a:spcAft>
              <a:buSzPct val="108107"/>
              <a:buNone/>
            </a:pPr>
            <a:r>
              <a:rPr lang="es"/>
              <a:t>La asistencia deberá ser de un 75%. No deben olvidarse de dar el presente al finalizar todas clases, porque la carga del presente se realiza de forma automática y no podremos corregirlo.</a:t>
            </a:r>
            <a:endParaRPr/>
          </a:p>
          <a:p>
            <a:pPr indent="0" lvl="0" marL="0" rtl="0" algn="ctr">
              <a:lnSpc>
                <a:spcPct val="115000"/>
              </a:lnSpc>
              <a:spcBef>
                <a:spcPts val="1200"/>
              </a:spcBef>
              <a:spcAft>
                <a:spcPts val="1200"/>
              </a:spcAft>
              <a:buSzPct val="108107"/>
              <a:buNone/>
            </a:pPr>
            <a:r>
              <a:rPr b="1" lang="es"/>
              <a:t>Si tienen 6 inasistencias consecutivas, se les dará de baja del curso automáticamente.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¿Cuánto cobra un programador en Argentina?</a:t>
            </a:r>
            <a:endParaRPr/>
          </a:p>
        </p:txBody>
      </p:sp>
      <p:sp>
        <p:nvSpPr>
          <p:cNvPr id="247" name="Google Shape;247;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b="1" lang="es"/>
              <a:t>CESSI</a:t>
            </a:r>
            <a:r>
              <a:rPr lang="es"/>
              <a:t>.</a:t>
            </a:r>
            <a:endParaRPr/>
          </a:p>
          <a:p>
            <a:pPr indent="0" lvl="0" marL="0" rtl="0" algn="l">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b="1" lang="es"/>
              <a:t>35.400 trabajadores</a:t>
            </a:r>
            <a:r>
              <a:rPr lang="e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Proyección salario promedio: Ene 2020 a Ene 2022</a:t>
            </a:r>
            <a:endParaRPr/>
          </a:p>
        </p:txBody>
      </p:sp>
      <p:pic>
        <p:nvPicPr>
          <p:cNvPr id="253" name="Google Shape;253;p18"/>
          <p:cNvPicPr preferRelativeResize="0"/>
          <p:nvPr/>
        </p:nvPicPr>
        <p:blipFill rotWithShape="1">
          <a:blip r:embed="rId3">
            <a:alphaModFix/>
          </a:blip>
          <a:srcRect b="0" l="0" r="0" t="0"/>
          <a:stretch/>
        </p:blipFill>
        <p:spPr>
          <a:xfrm>
            <a:off x="311700" y="776075"/>
            <a:ext cx="8457050" cy="348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Empleo IT: las 10 carreras con salida laboral de 2021</a:t>
            </a:r>
            <a:endParaRPr/>
          </a:p>
        </p:txBody>
      </p:sp>
      <p:sp>
        <p:nvSpPr>
          <p:cNvPr id="259" name="Google Shape;259;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s"/>
              <a:t>Data Science y Business Intelligence</a:t>
            </a:r>
            <a:endParaRPr/>
          </a:p>
          <a:p>
            <a:pPr indent="-342900" lvl="0" marL="457200" rtl="0" algn="l">
              <a:lnSpc>
                <a:spcPct val="115000"/>
              </a:lnSpc>
              <a:spcBef>
                <a:spcPts val="0"/>
              </a:spcBef>
              <a:spcAft>
                <a:spcPts val="0"/>
              </a:spcAft>
              <a:buSzPts val="1800"/>
              <a:buChar char="●"/>
            </a:pPr>
            <a:r>
              <a:rPr lang="es"/>
              <a:t>Especialista en Marketing Digital</a:t>
            </a:r>
            <a:endParaRPr/>
          </a:p>
          <a:p>
            <a:pPr indent="-342900" lvl="0" marL="457200" rtl="0" algn="l">
              <a:lnSpc>
                <a:spcPct val="115000"/>
              </a:lnSpc>
              <a:spcBef>
                <a:spcPts val="0"/>
              </a:spcBef>
              <a:spcAft>
                <a:spcPts val="0"/>
              </a:spcAft>
              <a:buSzPts val="1800"/>
              <a:buChar char="●"/>
            </a:pPr>
            <a:r>
              <a:rPr lang="es"/>
              <a:t>Diseñador Web y Mobile</a:t>
            </a:r>
            <a:endParaRPr/>
          </a:p>
          <a:p>
            <a:pPr indent="-342900" lvl="0" marL="457200" rtl="0" algn="l">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indent="-342900" lvl="0" marL="457200" rtl="0" algn="l">
              <a:lnSpc>
                <a:spcPct val="115000"/>
              </a:lnSpc>
              <a:spcBef>
                <a:spcPts val="0"/>
              </a:spcBef>
              <a:spcAft>
                <a:spcPts val="0"/>
              </a:spcAft>
              <a:buClr>
                <a:srgbClr val="7685E6"/>
              </a:buClr>
              <a:buSzPts val="1800"/>
              <a:buChar char="●"/>
            </a:pPr>
            <a:r>
              <a:rPr b="1" lang="es">
                <a:solidFill>
                  <a:schemeClr val="dk1"/>
                </a:solidFill>
              </a:rPr>
              <a:t>Desarrollador Full Stack</a:t>
            </a:r>
            <a:endParaRPr b="1">
              <a:solidFill>
                <a:schemeClr val="dk1"/>
              </a:solidFill>
            </a:endParaRPr>
          </a:p>
          <a:p>
            <a:pPr indent="-342900" lvl="0" marL="457200" rtl="0" algn="l">
              <a:lnSpc>
                <a:spcPct val="115000"/>
              </a:lnSpc>
              <a:spcBef>
                <a:spcPts val="0"/>
              </a:spcBef>
              <a:spcAft>
                <a:spcPts val="0"/>
              </a:spcAft>
              <a:buSzPts val="1800"/>
              <a:buChar char="●"/>
            </a:pPr>
            <a:r>
              <a:rPr lang="es"/>
              <a:t>Especialista en Redes</a:t>
            </a:r>
            <a:endParaRPr/>
          </a:p>
          <a:p>
            <a:pPr indent="-342900" lvl="0" marL="457200" rtl="0" algn="l">
              <a:lnSpc>
                <a:spcPct val="115000"/>
              </a:lnSpc>
              <a:spcBef>
                <a:spcPts val="0"/>
              </a:spcBef>
              <a:spcAft>
                <a:spcPts val="0"/>
              </a:spcAft>
              <a:buSzPts val="1800"/>
              <a:buChar char="●"/>
            </a:pPr>
            <a:r>
              <a:rPr lang="es"/>
              <a:t>Experto en Seguridad de la Información</a:t>
            </a:r>
            <a:endParaRPr/>
          </a:p>
          <a:p>
            <a:pPr indent="-342900" lvl="0" marL="457200" rtl="0" algn="l">
              <a:lnSpc>
                <a:spcPct val="115000"/>
              </a:lnSpc>
              <a:spcBef>
                <a:spcPts val="0"/>
              </a:spcBef>
              <a:spcAft>
                <a:spcPts val="0"/>
              </a:spcAft>
              <a:buSzPts val="1800"/>
              <a:buChar char="●"/>
            </a:pPr>
            <a:r>
              <a:rPr lang="es"/>
              <a:t>Responsable de Infraestructura</a:t>
            </a:r>
            <a:endParaRPr/>
          </a:p>
          <a:p>
            <a:pPr indent="-342900" lvl="0" marL="457200" rtl="0" algn="l">
              <a:lnSpc>
                <a:spcPct val="115000"/>
              </a:lnSpc>
              <a:spcBef>
                <a:spcPts val="0"/>
              </a:spcBef>
              <a:spcAft>
                <a:spcPts val="0"/>
              </a:spcAft>
              <a:buSzPts val="1800"/>
              <a:buChar char="●"/>
            </a:pPr>
            <a:r>
              <a:rPr lang="es"/>
              <a:t>Analista de Soporte</a:t>
            </a:r>
            <a:endParaRPr/>
          </a:p>
          <a:p>
            <a:pPr indent="-342900" lvl="0" marL="457200" rtl="0" algn="l">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Empleo IT:</a:t>
            </a:r>
            <a:endParaRPr/>
          </a:p>
        </p:txBody>
      </p:sp>
      <p:sp>
        <p:nvSpPr>
          <p:cNvPr id="265" name="Google Shape;265;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61109"/>
              <a:buFont typeface="Arial"/>
              <a:buNone/>
            </a:pPr>
            <a:r>
              <a:rPr lang="es">
                <a:solidFill>
                  <a:srgbClr val="737373"/>
                </a:solidFill>
              </a:rPr>
              <a:t>Opciones cortas de carreras con salida laboral</a:t>
            </a:r>
            <a:endParaRPr>
              <a:solidFill>
                <a:srgbClr val="737373"/>
              </a:solidFill>
            </a:endParaRPr>
          </a:p>
          <a:p>
            <a:pPr indent="-334327" lvl="0" marL="457200" rtl="0" algn="l">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indent="0" lvl="0" marL="0" rtl="0" algn="l">
              <a:lnSpc>
                <a:spcPct val="115000"/>
              </a:lnSpc>
              <a:spcBef>
                <a:spcPts val="1200"/>
              </a:spcBef>
              <a:spcAft>
                <a:spcPts val="0"/>
              </a:spcAft>
              <a:buClr>
                <a:schemeClr val="dk1"/>
              </a:buClr>
              <a:buSzPct val="61109"/>
              <a:buFont typeface="Arial"/>
              <a:buNone/>
            </a:pPr>
            <a:r>
              <a:rPr lang="es">
                <a:solidFill>
                  <a:srgbClr val="737373"/>
                </a:solidFill>
              </a:rPr>
              <a:t>Estudiar carreras con salida laboral</a:t>
            </a:r>
            <a:endParaRPr>
              <a:solidFill>
                <a:srgbClr val="737373"/>
              </a:solidFill>
            </a:endParaRPr>
          </a:p>
          <a:p>
            <a:pPr indent="-334327" lvl="0" marL="457200" rtl="0" algn="l">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Datos importantes</a:t>
            </a:r>
            <a:endParaRPr/>
          </a:p>
        </p:txBody>
      </p:sp>
      <p:sp>
        <p:nvSpPr>
          <p:cNvPr id="271" name="Google Shape;271;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514"/>
              <a:buNone/>
            </a:pPr>
            <a:r>
              <a:rPr lang="es"/>
              <a:t>Nro. de comisión: </a:t>
            </a:r>
            <a:r>
              <a:rPr b="1" lang="es">
                <a:solidFill>
                  <a:srgbClr val="FF0000"/>
                </a:solidFill>
              </a:rPr>
              <a:t>23083</a:t>
            </a:r>
            <a:endParaRPr b="1">
              <a:solidFill>
                <a:srgbClr val="FF0000"/>
              </a:solidFill>
            </a:endParaRPr>
          </a:p>
          <a:p>
            <a:pPr indent="0" lvl="0" marL="0" rtl="0" algn="l">
              <a:lnSpc>
                <a:spcPct val="115000"/>
              </a:lnSpc>
              <a:spcBef>
                <a:spcPts val="1200"/>
              </a:spcBef>
              <a:spcAft>
                <a:spcPts val="0"/>
              </a:spcAft>
              <a:buSzPts val="1514"/>
              <a:buNone/>
            </a:pPr>
            <a:r>
              <a:rPr lang="es"/>
              <a:t>Días y horarios de la cursada on-line: </a:t>
            </a:r>
            <a:endParaRPr/>
          </a:p>
          <a:p>
            <a:pPr indent="0" lvl="0" marL="0" rtl="0" algn="l">
              <a:lnSpc>
                <a:spcPct val="115000"/>
              </a:lnSpc>
              <a:spcBef>
                <a:spcPts val="1200"/>
              </a:spcBef>
              <a:spcAft>
                <a:spcPts val="0"/>
              </a:spcAft>
              <a:buClr>
                <a:schemeClr val="dk1"/>
              </a:buClr>
              <a:buSzPts val="1189"/>
              <a:buFont typeface="Arial"/>
              <a:buNone/>
            </a:pPr>
            <a:r>
              <a:rPr b="1" lang="es">
                <a:solidFill>
                  <a:srgbClr val="FF0000"/>
                </a:solidFill>
              </a:rPr>
              <a:t>Martes y jueves 14 a 15:30</a:t>
            </a:r>
            <a:endParaRPr b="1">
              <a:solidFill>
                <a:srgbClr val="FF0000"/>
              </a:solidFill>
            </a:endParaRPr>
          </a:p>
          <a:p>
            <a:pPr indent="0" lvl="0" marL="0" rtl="0" algn="l">
              <a:lnSpc>
                <a:spcPct val="115000"/>
              </a:lnSpc>
              <a:spcBef>
                <a:spcPts val="1200"/>
              </a:spcBef>
              <a:spcAft>
                <a:spcPts val="0"/>
              </a:spcAft>
              <a:buSzPts val="1514"/>
              <a:buNone/>
            </a:pPr>
            <a:r>
              <a:rPr lang="es"/>
              <a:t>Modalidad: </a:t>
            </a:r>
            <a:r>
              <a:rPr b="1" lang="es"/>
              <a:t>Virtual</a:t>
            </a:r>
            <a:endParaRPr b="1"/>
          </a:p>
          <a:p>
            <a:pPr indent="0" lvl="0" marL="0" rtl="0" algn="l">
              <a:lnSpc>
                <a:spcPct val="115000"/>
              </a:lnSpc>
              <a:spcBef>
                <a:spcPts val="1200"/>
              </a:spcBef>
              <a:spcAft>
                <a:spcPts val="0"/>
              </a:spcAft>
              <a:buSzPts val="1514"/>
              <a:buNone/>
            </a:pPr>
            <a:r>
              <a:rPr lang="es"/>
              <a:t>Docente: </a:t>
            </a:r>
            <a:r>
              <a:rPr b="1" lang="es">
                <a:solidFill>
                  <a:srgbClr val="FF0000"/>
                </a:solidFill>
              </a:rPr>
              <a:t>Jose Alejandro Zapata</a:t>
            </a:r>
            <a:endParaRPr b="1">
              <a:solidFill>
                <a:srgbClr val="FF0000"/>
              </a:solidFill>
            </a:endParaRPr>
          </a:p>
          <a:p>
            <a:pPr indent="0" lvl="0" marL="0" rtl="0" algn="l">
              <a:lnSpc>
                <a:spcPct val="115000"/>
              </a:lnSpc>
              <a:spcBef>
                <a:spcPts val="1200"/>
              </a:spcBef>
              <a:spcAft>
                <a:spcPts val="0"/>
              </a:spcAft>
              <a:buSzPts val="1514"/>
              <a:buNone/>
            </a:pPr>
            <a:r>
              <a:t/>
            </a:r>
            <a:endParaRPr b="1"/>
          </a:p>
          <a:p>
            <a:pPr indent="0" lvl="0" marL="0" rtl="0" algn="l">
              <a:lnSpc>
                <a:spcPct val="115000"/>
              </a:lnSpc>
              <a:spcBef>
                <a:spcPts val="1200"/>
              </a:spcBef>
              <a:spcAft>
                <a:spcPts val="0"/>
              </a:spcAft>
              <a:buSzPts val="1514"/>
              <a:buNone/>
            </a:pPr>
            <a:r>
              <a:t/>
            </a:r>
            <a:endParaRPr/>
          </a:p>
          <a:p>
            <a:pPr indent="0" lvl="0" marL="0" rtl="0" algn="l">
              <a:lnSpc>
                <a:spcPct val="115000"/>
              </a:lnSpc>
              <a:spcBef>
                <a:spcPts val="1200"/>
              </a:spcBef>
              <a:spcAft>
                <a:spcPts val="0"/>
              </a:spcAft>
              <a:buSzPts val="1514"/>
              <a:buNone/>
            </a:pPr>
            <a:r>
              <a:rPr lang="es"/>
              <a:t>Coordinador pedagógico del curso:</a:t>
            </a:r>
            <a:endParaRPr b="1"/>
          </a:p>
          <a:p>
            <a:pPr indent="0" lvl="0" marL="0" rtl="0" algn="l">
              <a:lnSpc>
                <a:spcPct val="115000"/>
              </a:lnSpc>
              <a:spcBef>
                <a:spcPts val="1200"/>
              </a:spcBef>
              <a:spcAft>
                <a:spcPts val="1200"/>
              </a:spcAft>
              <a:buSzPts val="1514"/>
              <a:buNone/>
            </a:pPr>
            <a:r>
              <a:rPr b="1" lang="es"/>
              <a:t>Jose Alejandro Zapata</a:t>
            </a:r>
            <a:endParaRPr b="1"/>
          </a:p>
        </p:txBody>
      </p:sp>
      <p:sp>
        <p:nvSpPr>
          <p:cNvPr id="272" name="Google Shape;272;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514"/>
              <a:buNone/>
            </a:pPr>
            <a:r>
              <a:rPr lang="es"/>
              <a:t>Facilitadora: </a:t>
            </a:r>
            <a:r>
              <a:rPr b="1" lang="es">
                <a:solidFill>
                  <a:srgbClr val="FF0000"/>
                </a:solidFill>
              </a:rPr>
              <a:t>Pamela Manquenahuel</a:t>
            </a:r>
            <a:endParaRPr b="1">
              <a:solidFill>
                <a:srgbClr val="FF0000"/>
              </a:solidFill>
            </a:endParaRPr>
          </a:p>
          <a:p>
            <a:pPr indent="0" lvl="0" marL="0" rtl="0" algn="l">
              <a:lnSpc>
                <a:spcPct val="115000"/>
              </a:lnSpc>
              <a:spcBef>
                <a:spcPts val="1200"/>
              </a:spcBef>
              <a:spcAft>
                <a:spcPts val="0"/>
              </a:spcAft>
              <a:buSzPts val="1514"/>
              <a:buNone/>
            </a:pPr>
            <a:r>
              <a:rPr lang="es"/>
              <a:t>Función de la facilitadora: cambios de comisión, pedidos de baja, problemas de la plataforma, dudas y consultas.</a:t>
            </a:r>
            <a:endParaRPr/>
          </a:p>
          <a:p>
            <a:pPr indent="0" lvl="0" marL="0" rtl="0" algn="l">
              <a:lnSpc>
                <a:spcPct val="115000"/>
              </a:lnSpc>
              <a:spcBef>
                <a:spcPts val="1200"/>
              </a:spcBef>
              <a:spcAft>
                <a:spcPts val="0"/>
              </a:spcAft>
              <a:buSzPts val="1514"/>
              <a:buNone/>
            </a:pPr>
            <a:r>
              <a:t/>
            </a:r>
            <a:endParaRPr/>
          </a:p>
          <a:p>
            <a:pPr indent="0" lvl="0" marL="0" rtl="0" algn="l">
              <a:lnSpc>
                <a:spcPct val="115000"/>
              </a:lnSpc>
              <a:spcBef>
                <a:spcPts val="2400"/>
              </a:spcBef>
              <a:spcAft>
                <a:spcPts val="1200"/>
              </a:spcAft>
              <a:buSzPts val="1514"/>
              <a:buNone/>
            </a:pPr>
            <a:r>
              <a:rPr lang="es"/>
              <a:t>(Si tienen inconvenientes para cursar en el horario que les asignaron lo deberán comunicar a su facilitadora, ya que no es posible hacer el curso si no pueden asistir a las clases virtuales, por medio del canal de consultas.)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Aula Virtual</a:t>
            </a:r>
            <a:endParaRPr/>
          </a:p>
        </p:txBody>
      </p:sp>
      <p:sp>
        <p:nvSpPr>
          <p:cNvPr id="278" name="Google Shape;278;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indent="0" lvl="0" marL="0" rtl="0" algn="l">
              <a:lnSpc>
                <a:spcPct val="115000"/>
              </a:lnSpc>
              <a:spcBef>
                <a:spcPts val="1200"/>
              </a:spcBef>
              <a:spcAft>
                <a:spcPts val="0"/>
              </a:spcAft>
              <a:buSzPct val="159999"/>
              <a:buNone/>
            </a:pPr>
            <a:r>
              <a:rPr b="1" lang="es"/>
              <a:t>Su uso es obligatorio. Se les dará el alta dentro de la próxima semana.</a:t>
            </a:r>
            <a:endParaRPr b="1"/>
          </a:p>
          <a:p>
            <a:pPr indent="-308610" lvl="0" marL="457200" rtl="0" algn="l">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indent="0" lvl="0" marL="0" rtl="0" algn="l">
              <a:lnSpc>
                <a:spcPct val="115000"/>
              </a:lnSpc>
              <a:spcBef>
                <a:spcPts val="1200"/>
              </a:spcBef>
              <a:spcAft>
                <a:spcPts val="0"/>
              </a:spcAft>
              <a:buSzPct val="159999"/>
              <a:buNone/>
            </a:pPr>
            <a:r>
              <a:rPr lang="es"/>
              <a:t>En ella podrán encontrar:</a:t>
            </a:r>
            <a:endParaRPr/>
          </a:p>
          <a:p>
            <a:pPr indent="-308610" lvl="0" marL="457200" rtl="0" algn="l">
              <a:lnSpc>
                <a:spcPct val="115000"/>
              </a:lnSpc>
              <a:spcBef>
                <a:spcPts val="1200"/>
              </a:spcBef>
              <a:spcAft>
                <a:spcPts val="0"/>
              </a:spcAft>
              <a:buSzPct val="100000"/>
              <a:buChar char="●"/>
            </a:pPr>
            <a:r>
              <a:rPr lang="es"/>
              <a:t>Material teórico y Actividades prácticas</a:t>
            </a:r>
            <a:endParaRPr/>
          </a:p>
          <a:p>
            <a:pPr indent="-308610" lvl="0" marL="457200" rtl="0" algn="l">
              <a:lnSpc>
                <a:spcPct val="115000"/>
              </a:lnSpc>
              <a:spcBef>
                <a:spcPts val="0"/>
              </a:spcBef>
              <a:spcAft>
                <a:spcPts val="0"/>
              </a:spcAft>
              <a:buSzPct val="100000"/>
              <a:buChar char="●"/>
            </a:pPr>
            <a:r>
              <a:rPr lang="es"/>
              <a:t>Ejercicios obligatorios de autocorrección (con fecha de vencimiento cada 2 semanas)</a:t>
            </a:r>
            <a:endParaRPr/>
          </a:p>
          <a:p>
            <a:pPr indent="0" lvl="0" marL="0" rtl="0" algn="l">
              <a:lnSpc>
                <a:spcPct val="115000"/>
              </a:lnSpc>
              <a:spcBef>
                <a:spcPts val="1200"/>
              </a:spcBef>
              <a:spcAft>
                <a:spcPts val="0"/>
              </a:spcAft>
              <a:buClr>
                <a:schemeClr val="dk1"/>
              </a:buClr>
              <a:buSzPct val="61109"/>
              <a:buFont typeface="Arial"/>
              <a:buNone/>
            </a:pPr>
            <a:r>
              <a:rPr lang="es"/>
              <a:t>Se accede con los siguientes datos:</a:t>
            </a:r>
            <a:endParaRPr/>
          </a:p>
          <a:p>
            <a:pPr indent="-308610" lvl="0" marL="457200" rtl="0" algn="l">
              <a:lnSpc>
                <a:spcPct val="115000"/>
              </a:lnSpc>
              <a:spcBef>
                <a:spcPts val="1200"/>
              </a:spcBef>
              <a:spcAft>
                <a:spcPts val="0"/>
              </a:spcAft>
              <a:buSzPct val="100000"/>
              <a:buChar char="●"/>
            </a:pPr>
            <a:r>
              <a:rPr lang="es"/>
              <a:t>Usuario: DNI del alumno</a:t>
            </a:r>
            <a:endParaRPr/>
          </a:p>
          <a:p>
            <a:pPr indent="-308610" lvl="0" marL="457200" rtl="0" algn="l">
              <a:lnSpc>
                <a:spcPct val="115000"/>
              </a:lnSpc>
              <a:spcBef>
                <a:spcPts val="0"/>
              </a:spcBef>
              <a:spcAft>
                <a:spcPts val="0"/>
              </a:spcAft>
              <a:buSzPct val="100000"/>
              <a:buChar char="●"/>
            </a:pPr>
            <a:r>
              <a:rPr lang="es"/>
              <a:t>Contraseña: Prueba!123</a:t>
            </a:r>
            <a:endParaRPr/>
          </a:p>
          <a:p>
            <a:pPr indent="0" lvl="0" marL="0" rtl="0" algn="l">
              <a:lnSpc>
                <a:spcPct val="115000"/>
              </a:lnSpc>
              <a:spcBef>
                <a:spcPts val="1200"/>
              </a:spcBef>
              <a:spcAft>
                <a:spcPts val="1200"/>
              </a:spcAft>
              <a:buSzPct val="159999"/>
              <a:buNone/>
            </a:pPr>
            <a:r>
              <a:rPr b="1" lang="es"/>
              <a:t>Nota</a:t>
            </a:r>
            <a:r>
              <a:rPr lang="es"/>
              <a:t>: la contraseña la deben cambiar al ingresar por primera vez y completar su foto de perfil.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Comunicación</a:t>
            </a:r>
            <a:endParaRPr/>
          </a:p>
        </p:txBody>
      </p:sp>
      <p:sp>
        <p:nvSpPr>
          <p:cNvPr id="284" name="Google Shape;284;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61109"/>
              <a:buFont typeface="Arial"/>
              <a:buNone/>
            </a:pPr>
            <a:r>
              <a:rPr lang="es"/>
              <a:t>Como se mencionó antes, el </a:t>
            </a:r>
            <a:r>
              <a:rPr b="1" lang="es"/>
              <a:t>Aula Virtual </a:t>
            </a:r>
            <a:r>
              <a:rPr lang="es"/>
              <a:t>es de uso obligatorio por lo que será nuestro principal medio de contacto. La información importante siempre irá por ahí, deberán revisar diariamente la </a:t>
            </a:r>
            <a:r>
              <a:rPr b="1" lang="es"/>
              <a:t>Cartelera de Novedades. </a:t>
            </a:r>
            <a:endParaRPr b="1"/>
          </a:p>
          <a:p>
            <a:pPr indent="0" lvl="0" marL="0" rtl="0" algn="l">
              <a:lnSpc>
                <a:spcPct val="115000"/>
              </a:lnSpc>
              <a:spcBef>
                <a:spcPts val="1200"/>
              </a:spcBef>
              <a:spcAft>
                <a:spcPts val="0"/>
              </a:spcAft>
              <a:buClr>
                <a:schemeClr val="dk1"/>
              </a:buClr>
              <a:buSzPct val="61109"/>
              <a:buFont typeface="Arial"/>
              <a:buNone/>
            </a:pPr>
            <a:r>
              <a:rPr lang="es"/>
              <a:t>Para crear comunidad entre los estudiantes utilizarán también </a:t>
            </a:r>
            <a:r>
              <a:rPr b="1" lang="es"/>
              <a:t>Discord</a:t>
            </a:r>
            <a:r>
              <a:rPr lang="es"/>
              <a:t>:</a:t>
            </a:r>
            <a:endParaRPr/>
          </a:p>
          <a:p>
            <a:pPr indent="0" lvl="0" marL="0" rtl="0" algn="l">
              <a:lnSpc>
                <a:spcPct val="115000"/>
              </a:lnSpc>
              <a:spcBef>
                <a:spcPts val="1200"/>
              </a:spcBef>
              <a:spcAft>
                <a:spcPts val="0"/>
              </a:spcAft>
              <a:buClr>
                <a:schemeClr val="dk1"/>
              </a:buClr>
              <a:buSzPct val="61109"/>
              <a:buFont typeface="Arial"/>
              <a:buNone/>
            </a:pPr>
            <a:r>
              <a:rPr lang="es"/>
              <a:t>Herramienta para intercambio de mensajes y materiales entre todos los integrantes del curso.</a:t>
            </a:r>
            <a:endParaRPr/>
          </a:p>
          <a:p>
            <a:pPr indent="0" lvl="0" marL="0" rtl="0" algn="l">
              <a:lnSpc>
                <a:spcPct val="115000"/>
              </a:lnSpc>
              <a:spcBef>
                <a:spcPts val="1200"/>
              </a:spcBef>
              <a:spcAft>
                <a:spcPts val="0"/>
              </a:spcAft>
              <a:buClr>
                <a:schemeClr val="dk1"/>
              </a:buClr>
              <a:buSzPct val="61109"/>
              <a:buFont typeface="Arial"/>
              <a:buNone/>
            </a:pPr>
            <a:r>
              <a:rPr lang="es"/>
              <a:t>Recibirán más adelante los datos para sumarse.</a:t>
            </a:r>
            <a:endParaRPr/>
          </a:p>
          <a:p>
            <a:pPr indent="0" lvl="0" marL="0" rtl="0" algn="l">
              <a:lnSpc>
                <a:spcPct val="115000"/>
              </a:lnSpc>
              <a:spcBef>
                <a:spcPts val="1200"/>
              </a:spcBef>
              <a:spcAft>
                <a:spcPts val="1200"/>
              </a:spcAft>
              <a:buSzPct val="108107"/>
              <a:buNone/>
            </a:pPr>
            <a:r>
              <a:rPr lang="es"/>
              <a:t>Se habilitará en las próximas semanas.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Validación de tu vacante</a:t>
            </a:r>
            <a:endParaRPr/>
          </a:p>
        </p:txBody>
      </p:sp>
      <p:sp>
        <p:nvSpPr>
          <p:cNvPr id="290" name="Google Shape;290;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Enviar al formulario de validación enviado por tu facilitador/a:</a:t>
            </a:r>
            <a:endParaRPr/>
          </a:p>
          <a:p>
            <a:pPr indent="-342900" lvl="0" marL="457200" rtl="0" algn="l">
              <a:lnSpc>
                <a:spcPct val="115000"/>
              </a:lnSpc>
              <a:spcBef>
                <a:spcPts val="1200"/>
              </a:spcBef>
              <a:spcAft>
                <a:spcPts val="0"/>
              </a:spcAft>
              <a:buSzPts val="1800"/>
              <a:buChar char="●"/>
            </a:pPr>
            <a:r>
              <a:rPr lang="es"/>
              <a:t>Documento de identidad.</a:t>
            </a:r>
            <a:endParaRPr/>
          </a:p>
          <a:p>
            <a:pPr indent="-342900" lvl="0" marL="457200" rtl="0" algn="l">
              <a:lnSpc>
                <a:spcPct val="115000"/>
              </a:lnSpc>
              <a:spcBef>
                <a:spcPts val="0"/>
              </a:spcBef>
              <a:spcAft>
                <a:spcPts val="0"/>
              </a:spcAft>
              <a:buSzPts val="1800"/>
              <a:buChar char="●"/>
            </a:pPr>
            <a:r>
              <a:rPr lang="es"/>
              <a:t>Título secundario completo o superior. </a:t>
            </a:r>
            <a:endParaRPr/>
          </a:p>
          <a:p>
            <a:pPr indent="-317500" lvl="1" marL="914400" rtl="0" algn="l">
              <a:lnSpc>
                <a:spcPct val="115000"/>
              </a:lnSpc>
              <a:spcBef>
                <a:spcPts val="0"/>
              </a:spcBef>
              <a:spcAft>
                <a:spcPts val="0"/>
              </a:spcAft>
              <a:buSzPts val="1400"/>
              <a:buChar char="○"/>
            </a:pPr>
            <a:r>
              <a:rPr lang="es"/>
              <a:t>Los estudiantes provenientes del extranjero no tienen que legalizar el título.</a:t>
            </a:r>
            <a:endParaRPr/>
          </a:p>
          <a:p>
            <a:pPr indent="-317500" lvl="1" marL="914400" rtl="0" algn="l">
              <a:lnSpc>
                <a:spcPct val="115000"/>
              </a:lnSpc>
              <a:spcBef>
                <a:spcPts val="0"/>
              </a:spcBef>
              <a:spcAft>
                <a:spcPts val="0"/>
              </a:spcAft>
              <a:buSzPts val="1400"/>
              <a:buChar char="○"/>
            </a:pPr>
            <a:r>
              <a:rPr lang="es"/>
              <a:t>Si tienen materias previas, lamentablemente no podrán cursar.</a:t>
            </a:r>
            <a:endParaRPr/>
          </a:p>
          <a:p>
            <a:pPr indent="-342900" lvl="0" marL="457200" rtl="0" algn="l">
              <a:lnSpc>
                <a:spcPct val="115000"/>
              </a:lnSpc>
              <a:spcBef>
                <a:spcPts val="0"/>
              </a:spcBef>
              <a:spcAft>
                <a:spcPts val="0"/>
              </a:spcAft>
              <a:buSzPts val="1800"/>
              <a:buChar char="●"/>
            </a:pPr>
            <a:r>
              <a:rPr lang="es"/>
              <a:t>Deben ser mayores de 18 años.</a:t>
            </a:r>
            <a:endParaRPr/>
          </a:p>
          <a:p>
            <a:pPr indent="-342900" lvl="0" marL="457200" rtl="0" algn="l">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s"/>
              <a:t>Ejercicio </a:t>
            </a:r>
            <a:endParaRPr/>
          </a:p>
          <a:p>
            <a:pPr indent="0" lvl="0" marL="0" rtl="0" algn="ctr">
              <a:lnSpc>
                <a:spcPct val="100000"/>
              </a:lnSpc>
              <a:spcBef>
                <a:spcPts val="0"/>
              </a:spcBef>
              <a:spcAft>
                <a:spcPts val="0"/>
              </a:spcAft>
              <a:buSzPts val="3800"/>
              <a:buNone/>
            </a:pPr>
            <a:r>
              <a:rPr lang="es"/>
              <a:t>Clase 0</a:t>
            </a:r>
            <a:endParaRPr/>
          </a:p>
        </p:txBody>
      </p:sp>
      <p:sp>
        <p:nvSpPr>
          <p:cNvPr id="296" name="Google Shape;296;p25"/>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s"/>
              <a:t>¿Qué crees que es Full Stack?</a:t>
            </a:r>
            <a:endParaRPr/>
          </a:p>
          <a:p>
            <a:pPr indent="0" lvl="0" marL="0" rtl="0" algn="ctr">
              <a:lnSpc>
                <a:spcPct val="100000"/>
              </a:lnSpc>
              <a:spcBef>
                <a:spcPts val="0"/>
              </a:spcBef>
              <a:spcAft>
                <a:spcPts val="0"/>
              </a:spcAft>
              <a:buSzPts val="2100"/>
              <a:buNone/>
            </a:pPr>
            <a:r>
              <a:rPr lang="es"/>
              <a:t>(nube de tags)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idx="1" type="body"/>
          </p:nvPr>
        </p:nvSpPr>
        <p:spPr>
          <a:xfrm>
            <a:off x="1154641" y="1715975"/>
            <a:ext cx="8203800" cy="148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000"/>
              <a:buNone/>
            </a:pPr>
            <a:r>
              <a:rPr b="1" lang="es" sz="2400"/>
              <a:t>Aprender a programar es aprender a pensar.</a:t>
            </a:r>
            <a:endParaRPr b="1" sz="2400"/>
          </a:p>
        </p:txBody>
      </p:sp>
      <p:sp>
        <p:nvSpPr>
          <p:cNvPr id="302" name="Google Shape;302;p26"/>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Bienvenida</a:t>
            </a:r>
            <a:endParaRPr b="1"/>
          </a:p>
          <a:p>
            <a:pPr indent="0" lvl="0" marL="0" rtl="0" algn="l">
              <a:lnSpc>
                <a:spcPct val="100000"/>
              </a:lnSpc>
              <a:spcBef>
                <a:spcPts val="0"/>
              </a:spcBef>
              <a:spcAft>
                <a:spcPts val="0"/>
              </a:spcAft>
              <a:buSzPts val="1000"/>
              <a:buNone/>
            </a:pPr>
            <a:r>
              <a:t/>
            </a:r>
            <a:endParaRPr/>
          </a:p>
          <a:p>
            <a:pPr indent="-292100" lvl="0" marL="457200" rtl="0" algn="l">
              <a:lnSpc>
                <a:spcPct val="100000"/>
              </a:lnSpc>
              <a:spcBef>
                <a:spcPts val="0"/>
              </a:spcBef>
              <a:spcAft>
                <a:spcPts val="0"/>
              </a:spcAft>
              <a:buSzPts val="1000"/>
              <a:buChar char="●"/>
            </a:pPr>
            <a:r>
              <a:rPr lang="es"/>
              <a:t>¿Qué es Codo a Codo?</a:t>
            </a:r>
            <a:endParaRPr/>
          </a:p>
          <a:p>
            <a:pPr indent="-292100" lvl="0" marL="457200" rtl="0" algn="l">
              <a:lnSpc>
                <a:spcPct val="100000"/>
              </a:lnSpc>
              <a:spcBef>
                <a:spcPts val="0"/>
              </a:spcBef>
              <a:spcAft>
                <a:spcPts val="0"/>
              </a:spcAft>
              <a:buSzPts val="1000"/>
              <a:buChar char="●"/>
            </a:pPr>
            <a:r>
              <a:rPr lang="es"/>
              <a:t>Carreras IT </a:t>
            </a:r>
            <a:endParaRPr/>
          </a:p>
          <a:p>
            <a:pPr indent="-292100" lvl="0" marL="457200" rtl="0" algn="l">
              <a:lnSpc>
                <a:spcPct val="100000"/>
              </a:lnSpc>
              <a:spcBef>
                <a:spcPts val="0"/>
              </a:spcBef>
              <a:spcAft>
                <a:spcPts val="0"/>
              </a:spcAft>
              <a:buSzPts val="1000"/>
              <a:buChar char="●"/>
            </a:pPr>
            <a:r>
              <a:rPr lang="es"/>
              <a:t>Aula Virtual</a:t>
            </a:r>
            <a:endParaRPr/>
          </a:p>
          <a:p>
            <a:pPr indent="-292100" lvl="0" marL="457200" rtl="0" algn="l">
              <a:lnSpc>
                <a:spcPct val="100000"/>
              </a:lnSpc>
              <a:spcBef>
                <a:spcPts val="0"/>
              </a:spcBef>
              <a:spcAft>
                <a:spcPts val="0"/>
              </a:spcAft>
              <a:buSzPts val="1000"/>
              <a:buChar char="●"/>
            </a:pPr>
            <a:r>
              <a:rPr lang="es"/>
              <a:t>Información del curso</a:t>
            </a:r>
            <a:endParaRPr/>
          </a:p>
          <a:p>
            <a:pPr indent="0" lvl="0" marL="0" rtl="0" algn="l">
              <a:lnSpc>
                <a:spcPct val="100000"/>
              </a:lnSpc>
              <a:spcBef>
                <a:spcPts val="0"/>
              </a:spcBef>
              <a:spcAft>
                <a:spcPts val="0"/>
              </a:spcAft>
              <a:buSzPts val="1000"/>
              <a:buNone/>
            </a:pPr>
            <a:r>
              <a:t/>
            </a:r>
            <a:endParaRPr/>
          </a:p>
        </p:txBody>
      </p:sp>
      <p:sp>
        <p:nvSpPr>
          <p:cNvPr id="149" name="Google Shape;149;p3"/>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HTML 1 - Conceptos básicos de HTML</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Conceptos básicos de la web</a:t>
            </a:r>
            <a:endParaRPr/>
          </a:p>
          <a:p>
            <a:pPr indent="-292100" lvl="0" marL="457200" rtl="0" algn="l">
              <a:lnSpc>
                <a:spcPct val="100000"/>
              </a:lnSpc>
              <a:spcBef>
                <a:spcPts val="0"/>
              </a:spcBef>
              <a:spcAft>
                <a:spcPts val="0"/>
              </a:spcAft>
              <a:buSzPts val="1000"/>
              <a:buChar char="●"/>
            </a:pPr>
            <a:r>
              <a:rPr lang="es"/>
              <a:t>Proyecto web: ¿qué es?</a:t>
            </a:r>
            <a:endParaRPr/>
          </a:p>
          <a:p>
            <a:pPr indent="-292100" lvl="0" marL="457200" rtl="0" algn="l">
              <a:lnSpc>
                <a:spcPct val="100000"/>
              </a:lnSpc>
              <a:spcBef>
                <a:spcPts val="0"/>
              </a:spcBef>
              <a:spcAft>
                <a:spcPts val="0"/>
              </a:spcAft>
              <a:buSzPts val="1000"/>
              <a:buChar char="●"/>
            </a:pPr>
            <a:r>
              <a:rPr lang="es"/>
              <a:t>Concepto Cliente/Servidor</a:t>
            </a:r>
            <a:endParaRPr/>
          </a:p>
          <a:p>
            <a:pPr indent="-292100" lvl="0" marL="457200" rtl="0" algn="l">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00</a:t>
            </a:r>
            <a:endParaRPr/>
          </a:p>
        </p:txBody>
      </p:sp>
      <p:sp>
        <p:nvSpPr>
          <p:cNvPr id="151" name="Google Shape;151;p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Sobre Codo a Codo 4.0</a:t>
            </a:r>
            <a:endParaRPr/>
          </a:p>
        </p:txBody>
      </p:sp>
      <p:sp>
        <p:nvSpPr>
          <p:cNvPr id="157" name="Google Shape;157;p4"/>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
              <a:t>Preparamos a los/as estudiantes para la demanda de las empresas más innovadoras del área de IT.</a:t>
            </a:r>
            <a:endParaRPr/>
          </a:p>
          <a:p>
            <a:pPr indent="0" lvl="0" marL="0" rtl="0" algn="l">
              <a:lnSpc>
                <a:spcPct val="100000"/>
              </a:lnSpc>
              <a:spcBef>
                <a:spcPts val="0"/>
              </a:spcBef>
              <a:spcAft>
                <a:spcPts val="0"/>
              </a:spcAft>
              <a:buSzPts val="1700"/>
              <a:buNone/>
            </a:pPr>
            <a:r>
              <a:t/>
            </a:r>
            <a:endParaRPr/>
          </a:p>
          <a:p>
            <a:pPr indent="0" lvl="0" marL="0" rtl="0" algn="l">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Objetivo</a:t>
            </a:r>
            <a:endParaRPr/>
          </a:p>
        </p:txBody>
      </p:sp>
      <p:sp>
        <p:nvSpPr>
          <p:cNvPr id="163" name="Google Shape;163;p5"/>
          <p:cNvSpPr txBox="1"/>
          <p:nvPr>
            <p:ph idx="1" type="body"/>
          </p:nvPr>
        </p:nvSpPr>
        <p:spPr>
          <a:xfrm>
            <a:off x="423300" y="1616301"/>
            <a:ext cx="8280000" cy="2014795"/>
          </a:xfrm>
          <a:prstGeom prst="rect">
            <a:avLst/>
          </a:prstGeom>
          <a:noFill/>
          <a:ln>
            <a:noFill/>
          </a:ln>
        </p:spPr>
        <p:txBody>
          <a:bodyPr anchorCtr="0" anchor="t" bIns="91425" lIns="91425" spcFirstLastPara="1" rIns="91425" wrap="square" tIns="91425">
            <a:normAutofit/>
          </a:bodyPr>
          <a:lstStyle/>
          <a:p>
            <a:pPr indent="0" lvl="0" marL="114300" rtl="0" algn="ctr">
              <a:lnSpc>
                <a:spcPct val="115000"/>
              </a:lnSpc>
              <a:spcBef>
                <a:spcPts val="0"/>
              </a:spcBef>
              <a:spcAft>
                <a:spcPts val="0"/>
              </a:spcAft>
              <a:buSzPts val="1800"/>
              <a:buNone/>
            </a:pPr>
            <a:r>
              <a:rPr b="1" lang="es" sz="3200"/>
              <a:t>Brindar herramientas que </a:t>
            </a:r>
            <a:endParaRPr b="1" sz="3200"/>
          </a:p>
          <a:p>
            <a:pPr indent="0" lvl="0" marL="114300" rtl="0" algn="ctr">
              <a:lnSpc>
                <a:spcPct val="115000"/>
              </a:lnSpc>
              <a:spcBef>
                <a:spcPts val="0"/>
              </a:spcBef>
              <a:spcAft>
                <a:spcPts val="0"/>
              </a:spcAft>
              <a:buSzPts val="1800"/>
              <a:buNone/>
            </a:pPr>
            <a:r>
              <a:rPr b="1" lang="es" sz="3200"/>
              <a:t>faciliten la inserción laboral en el </a:t>
            </a:r>
            <a:endParaRPr b="1" sz="3200"/>
          </a:p>
          <a:p>
            <a:pPr indent="0" lvl="0" marL="114300" rtl="0" algn="ctr">
              <a:lnSpc>
                <a:spcPct val="115000"/>
              </a:lnSpc>
              <a:spcBef>
                <a:spcPts val="0"/>
              </a:spcBef>
              <a:spcAft>
                <a:spcPts val="0"/>
              </a:spcAft>
              <a:buSzPts val="1800"/>
              <a:buNone/>
            </a:pPr>
            <a:r>
              <a:rPr b="1" lang="es" sz="3200"/>
              <a:t>sector Informática (IT).</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Ofrecemos 7 opciones de aprendizaje</a:t>
            </a:r>
            <a:endParaRPr/>
          </a:p>
        </p:txBody>
      </p:sp>
      <p:sp>
        <p:nvSpPr>
          <p:cNvPr id="169" name="Google Shape;16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s">
                <a:solidFill>
                  <a:schemeClr val="dk1"/>
                </a:solidFill>
              </a:rPr>
              <a:t>Full Stack Python</a:t>
            </a:r>
            <a:endParaRPr>
              <a:solidFill>
                <a:schemeClr val="dk1"/>
              </a:solidFill>
            </a:endParaRPr>
          </a:p>
          <a:p>
            <a:pPr indent="-342900" lvl="0" marL="457200" rtl="0" algn="l">
              <a:lnSpc>
                <a:spcPct val="115000"/>
              </a:lnSpc>
              <a:spcBef>
                <a:spcPts val="0"/>
              </a:spcBef>
              <a:spcAft>
                <a:spcPts val="0"/>
              </a:spcAft>
              <a:buSzPts val="1800"/>
              <a:buChar char="●"/>
            </a:pPr>
            <a:r>
              <a:rPr lang="es"/>
              <a:t>Full Stack Java</a:t>
            </a:r>
            <a:endParaRPr/>
          </a:p>
          <a:p>
            <a:pPr indent="-342900" lvl="0" marL="457200" rtl="0" algn="l">
              <a:lnSpc>
                <a:spcPct val="115000"/>
              </a:lnSpc>
              <a:spcBef>
                <a:spcPts val="0"/>
              </a:spcBef>
              <a:spcAft>
                <a:spcPts val="0"/>
              </a:spcAft>
              <a:buSzPts val="1800"/>
              <a:buChar char="●"/>
            </a:pPr>
            <a:r>
              <a:rPr lang="es"/>
              <a:t>Full Stack Node.js</a:t>
            </a:r>
            <a:endParaRPr/>
          </a:p>
          <a:p>
            <a:pPr indent="-342900" lvl="0" marL="457200" rtl="0" algn="l">
              <a:lnSpc>
                <a:spcPct val="115000"/>
              </a:lnSpc>
              <a:spcBef>
                <a:spcPts val="0"/>
              </a:spcBef>
              <a:spcAft>
                <a:spcPts val="0"/>
              </a:spcAft>
              <a:buSzPts val="1800"/>
              <a:buChar char="●"/>
            </a:pPr>
            <a:r>
              <a:rPr b="1" lang="es"/>
              <a:t>Full Stack PHP</a:t>
            </a:r>
            <a:endParaRPr b="1"/>
          </a:p>
          <a:p>
            <a:pPr indent="-342900" lvl="0" marL="457200" rtl="0" algn="l">
              <a:lnSpc>
                <a:spcPct val="115000"/>
              </a:lnSpc>
              <a:spcBef>
                <a:spcPts val="0"/>
              </a:spcBef>
              <a:spcAft>
                <a:spcPts val="0"/>
              </a:spcAft>
              <a:buSzPts val="1800"/>
              <a:buChar char="●"/>
            </a:pPr>
            <a:r>
              <a:rPr lang="es"/>
              <a:t>Diseño UX/UI</a:t>
            </a:r>
            <a:endParaRPr/>
          </a:p>
          <a:p>
            <a:pPr indent="-342900" lvl="0" marL="457200" rtl="0" algn="l">
              <a:lnSpc>
                <a:spcPct val="115000"/>
              </a:lnSpc>
              <a:spcBef>
                <a:spcPts val="0"/>
              </a:spcBef>
              <a:spcAft>
                <a:spcPts val="0"/>
              </a:spcAft>
              <a:buSzPts val="1800"/>
              <a:buChar char="●"/>
            </a:pPr>
            <a:r>
              <a:rPr lang="es"/>
              <a:t>Testing &amp; QA</a:t>
            </a:r>
            <a:endParaRPr b="1">
              <a:solidFill>
                <a:srgbClr val="7685E6"/>
              </a:solidFill>
            </a:endParaRPr>
          </a:p>
          <a:p>
            <a:pPr indent="-342900" lvl="0" marL="457200" rtl="0" algn="l">
              <a:lnSpc>
                <a:spcPct val="115000"/>
              </a:lnSpc>
              <a:spcBef>
                <a:spcPts val="0"/>
              </a:spcBef>
              <a:spcAft>
                <a:spcPts val="0"/>
              </a:spcAft>
              <a:buSzPts val="1800"/>
              <a:buChar char="●"/>
            </a:pPr>
            <a:r>
              <a:rPr lang="es"/>
              <a:t>Big Data/Ciencia de Datos</a:t>
            </a:r>
            <a:endParaRPr/>
          </a:p>
          <a:p>
            <a:pPr indent="0" lvl="0" marL="0" rtl="0" algn="l">
              <a:lnSpc>
                <a:spcPct val="115000"/>
              </a:lnSpc>
              <a:spcBef>
                <a:spcPts val="1200"/>
              </a:spcBef>
              <a:spcAft>
                <a:spcPts val="1200"/>
              </a:spcAft>
              <a:buSzPts val="1800"/>
              <a:buNone/>
            </a:pPr>
            <a:r>
              <a:rPr lang="es"/>
              <a:t>Los cursos son </a:t>
            </a:r>
            <a:r>
              <a:rPr b="1" lang="es"/>
              <a:t>gratuitos</a:t>
            </a:r>
            <a:r>
              <a:rPr lang="es"/>
              <a:t> y tienen una duración de </a:t>
            </a:r>
            <a:r>
              <a:rPr b="1" lang="es"/>
              <a:t>20 semanas</a:t>
            </a:r>
            <a:r>
              <a:rPr lang="e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Novedades</a:t>
            </a:r>
            <a:endParaRPr/>
          </a:p>
        </p:txBody>
      </p:sp>
      <p:sp>
        <p:nvSpPr>
          <p:cNvPr id="175" name="Google Shape;17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b="1" lang="es"/>
              <a:t>Programación Inicial:</a:t>
            </a:r>
            <a:endParaRPr b="1"/>
          </a:p>
          <a:p>
            <a:pPr indent="-317500" lvl="0" marL="457200" rtl="0" algn="l">
              <a:lnSpc>
                <a:spcPct val="115000"/>
              </a:lnSpc>
              <a:spcBef>
                <a:spcPts val="1200"/>
              </a:spcBef>
              <a:spcAft>
                <a:spcPts val="0"/>
              </a:spcAft>
              <a:buSzPts val="1400"/>
              <a:buChar char="●"/>
            </a:pPr>
            <a:r>
              <a:rPr lang="es"/>
              <a:t>Codo a Codo Inicial</a:t>
            </a:r>
            <a:endParaRPr/>
          </a:p>
          <a:p>
            <a:pPr indent="0" lvl="0" marL="0" rtl="0" algn="l">
              <a:lnSpc>
                <a:spcPct val="115000"/>
              </a:lnSpc>
              <a:spcBef>
                <a:spcPts val="1200"/>
              </a:spcBef>
              <a:spcAft>
                <a:spcPts val="0"/>
              </a:spcAft>
              <a:buSzPts val="1400"/>
              <a:buNone/>
            </a:pPr>
            <a:r>
              <a:rPr b="1" lang="es" sz="1300"/>
              <a:t>Cursos avanzados exclusivo para egresados Full Stack:</a:t>
            </a:r>
            <a:endParaRPr b="1" sz="1300"/>
          </a:p>
          <a:p>
            <a:pPr indent="-317500" lvl="0" marL="457200" rtl="0" algn="l">
              <a:lnSpc>
                <a:spcPct val="115000"/>
              </a:lnSpc>
              <a:spcBef>
                <a:spcPts val="1200"/>
              </a:spcBef>
              <a:spcAft>
                <a:spcPts val="0"/>
              </a:spcAft>
              <a:buSzPts val="1400"/>
              <a:buChar char="●"/>
            </a:pPr>
            <a:r>
              <a:rPr lang="es"/>
              <a:t>Spring</a:t>
            </a:r>
            <a:endParaRPr/>
          </a:p>
          <a:p>
            <a:pPr indent="-317500" lvl="0" marL="457200" rtl="0" algn="l">
              <a:lnSpc>
                <a:spcPct val="115000"/>
              </a:lnSpc>
              <a:spcBef>
                <a:spcPts val="0"/>
              </a:spcBef>
              <a:spcAft>
                <a:spcPts val="0"/>
              </a:spcAft>
              <a:buSzPts val="1400"/>
              <a:buChar char="●"/>
            </a:pPr>
            <a:r>
              <a:rPr lang="es"/>
              <a:t>Django</a:t>
            </a:r>
            <a:endParaRPr/>
          </a:p>
          <a:p>
            <a:pPr indent="-317500" lvl="0" marL="457200" rtl="0" algn="l">
              <a:lnSpc>
                <a:spcPct val="115000"/>
              </a:lnSpc>
              <a:spcBef>
                <a:spcPts val="0"/>
              </a:spcBef>
              <a:spcAft>
                <a:spcPts val="0"/>
              </a:spcAft>
              <a:buSzPts val="1400"/>
              <a:buChar char="●"/>
            </a:pPr>
            <a:r>
              <a:rPr lang="es"/>
              <a:t>React</a:t>
            </a:r>
            <a:endParaRPr/>
          </a:p>
          <a:p>
            <a:pPr indent="-317500" lvl="0" marL="457200" rtl="0" algn="l">
              <a:lnSpc>
                <a:spcPct val="115000"/>
              </a:lnSpc>
              <a:spcBef>
                <a:spcPts val="0"/>
              </a:spcBef>
              <a:spcAft>
                <a:spcPts val="0"/>
              </a:spcAft>
              <a:buSzPts val="1400"/>
              <a:buChar char="●"/>
            </a:pPr>
            <a:r>
              <a:rPr lang="es"/>
              <a:t>Unity</a:t>
            </a:r>
            <a:endParaRPr/>
          </a:p>
          <a:p>
            <a:pPr indent="0" lvl="0" marL="0" rtl="0" algn="l">
              <a:lnSpc>
                <a:spcPct val="115000"/>
              </a:lnSpc>
              <a:spcBef>
                <a:spcPts val="1200"/>
              </a:spcBef>
              <a:spcAft>
                <a:spcPts val="0"/>
              </a:spcAft>
              <a:buSzPts val="1400"/>
              <a:buNone/>
            </a:pPr>
            <a:r>
              <a:t/>
            </a:r>
            <a:endParaRPr b="1"/>
          </a:p>
          <a:p>
            <a:pPr indent="0" lvl="0" marL="0" rtl="0" algn="l">
              <a:lnSpc>
                <a:spcPct val="115000"/>
              </a:lnSpc>
              <a:spcBef>
                <a:spcPts val="1200"/>
              </a:spcBef>
              <a:spcAft>
                <a:spcPts val="1200"/>
              </a:spcAft>
              <a:buSzPts val="1400"/>
              <a:buNone/>
            </a:pPr>
            <a:r>
              <a:rPr b="1" lang="es"/>
              <a:t>Animate a hacer carrera en Codo</a:t>
            </a:r>
            <a:endParaRPr b="1"/>
          </a:p>
        </p:txBody>
      </p:sp>
      <p:pic>
        <p:nvPicPr>
          <p:cNvPr id="176" name="Google Shape;176;p7"/>
          <p:cNvPicPr preferRelativeResize="0"/>
          <p:nvPr/>
        </p:nvPicPr>
        <p:blipFill rotWithShape="1">
          <a:blip r:embed="rId3">
            <a:alphaModFix/>
          </a:blip>
          <a:srcRect b="0" l="0" r="0" t="0"/>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Más información</a:t>
            </a:r>
            <a:endParaRPr/>
          </a:p>
        </p:txBody>
      </p:sp>
      <p:sp>
        <p:nvSpPr>
          <p:cNvPr id="182" name="Google Shape;182;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Sitio oficial:</a:t>
            </a:r>
            <a:r>
              <a:rPr lang="es"/>
              <a:t> </a:t>
            </a:r>
            <a:r>
              <a:rPr lang="es" u="sng">
                <a:solidFill>
                  <a:schemeClr val="hlink"/>
                </a:solidFill>
                <a:hlinkClick r:id="rId3"/>
              </a:rPr>
              <a:t>https://agenciadeaprendizaje.bue.edu.ar/codo-a-codo/</a:t>
            </a:r>
            <a:r>
              <a:rPr lang="es"/>
              <a:t>  </a:t>
            </a:r>
            <a:endParaRPr/>
          </a:p>
          <a:p>
            <a:pPr indent="0" lvl="0" marL="0" rtl="0" algn="l">
              <a:lnSpc>
                <a:spcPct val="115000"/>
              </a:lnSpc>
              <a:spcBef>
                <a:spcPts val="1200"/>
              </a:spcBef>
              <a:spcAft>
                <a:spcPts val="0"/>
              </a:spcAft>
              <a:buSzPts val="1800"/>
              <a:buNone/>
            </a:pPr>
            <a:r>
              <a:rPr lang="es"/>
              <a:t> </a:t>
            </a:r>
            <a:endParaRPr/>
          </a:p>
          <a:p>
            <a:pPr indent="-342900" lvl="0" marL="457200" rtl="0" algn="l">
              <a:lnSpc>
                <a:spcPct val="115000"/>
              </a:lnSpc>
              <a:spcBef>
                <a:spcPts val="1200"/>
              </a:spcBef>
              <a:spcAft>
                <a:spcPts val="0"/>
              </a:spcAft>
              <a:buSzPts val="1800"/>
              <a:buChar char="●"/>
            </a:pPr>
            <a:r>
              <a:rPr b="1" lang="es"/>
              <a:t>Preguntas frecuentes:</a:t>
            </a:r>
            <a:r>
              <a:rPr lang="es"/>
              <a:t> </a:t>
            </a:r>
            <a:r>
              <a:rPr lang="es" sz="1550" u="sng">
                <a:solidFill>
                  <a:schemeClr val="hlink"/>
                </a:solidFill>
                <a:hlinkClick r:id="rId4"/>
              </a:rPr>
              <a:t>https://www.buenosaires.gob.ar/educacion/codoacodo/preguntas-frecuentes</a:t>
            </a:r>
            <a:r>
              <a:rPr lang="es" sz="1550"/>
              <a:t> </a:t>
            </a:r>
            <a:endParaRPr sz="155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Requisitos y Modalidad</a:t>
            </a:r>
            <a:endParaRPr/>
          </a:p>
        </p:txBody>
      </p:sp>
      <p:sp>
        <p:nvSpPr>
          <p:cNvPr id="188" name="Google Shape;188;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Requisitos</a:t>
            </a:r>
            <a:endParaRPr b="1"/>
          </a:p>
          <a:p>
            <a:pPr indent="-317500" lvl="0" marL="457200" rtl="0" algn="l">
              <a:lnSpc>
                <a:spcPct val="115000"/>
              </a:lnSpc>
              <a:spcBef>
                <a:spcPts val="1200"/>
              </a:spcBef>
              <a:spcAft>
                <a:spcPts val="0"/>
              </a:spcAft>
              <a:buSzPts val="1400"/>
              <a:buChar char="●"/>
            </a:pPr>
            <a:r>
              <a:rPr lang="es"/>
              <a:t>Nivel inicial en programación</a:t>
            </a:r>
            <a:endParaRPr/>
          </a:p>
          <a:p>
            <a:pPr indent="-317500" lvl="0" marL="457200" rtl="0" algn="l">
              <a:lnSpc>
                <a:spcPct val="115000"/>
              </a:lnSpc>
              <a:spcBef>
                <a:spcPts val="0"/>
              </a:spcBef>
              <a:spcAft>
                <a:spcPts val="0"/>
              </a:spcAft>
              <a:buSzPts val="1400"/>
              <a:buChar char="●"/>
            </a:pPr>
            <a:r>
              <a:rPr lang="es"/>
              <a:t>Nivel básico de inglés</a:t>
            </a:r>
            <a:endParaRPr/>
          </a:p>
          <a:p>
            <a:pPr indent="-317500" lvl="0" marL="457200" rtl="0" algn="l">
              <a:lnSpc>
                <a:spcPct val="115000"/>
              </a:lnSpc>
              <a:spcBef>
                <a:spcPts val="0"/>
              </a:spcBef>
              <a:spcAft>
                <a:spcPts val="0"/>
              </a:spcAft>
              <a:buSzPts val="1400"/>
              <a:buChar char="●"/>
            </a:pPr>
            <a:r>
              <a:rPr lang="es"/>
              <a:t>Mayor de 18 años</a:t>
            </a:r>
            <a:endParaRPr/>
          </a:p>
          <a:p>
            <a:pPr indent="-317500" lvl="0" marL="457200" rtl="0" algn="l">
              <a:lnSpc>
                <a:spcPct val="115000"/>
              </a:lnSpc>
              <a:spcBef>
                <a:spcPts val="0"/>
              </a:spcBef>
              <a:spcAft>
                <a:spcPts val="0"/>
              </a:spcAft>
              <a:buSzPts val="1400"/>
              <a:buChar char="●"/>
            </a:pPr>
            <a:r>
              <a:rPr lang="es"/>
              <a:t>Título secundario (se pedirá documentación)</a:t>
            </a:r>
            <a:endParaRPr/>
          </a:p>
          <a:p>
            <a:pPr indent="0" lvl="0" marL="139700" rtl="0" algn="l">
              <a:lnSpc>
                <a:spcPct val="115000"/>
              </a:lnSpc>
              <a:spcBef>
                <a:spcPts val="0"/>
              </a:spcBef>
              <a:spcAft>
                <a:spcPts val="0"/>
              </a:spcAft>
              <a:buSzPts val="1400"/>
              <a:buNone/>
            </a:pPr>
            <a:r>
              <a:t/>
            </a:r>
            <a:endParaRPr/>
          </a:p>
        </p:txBody>
      </p:sp>
      <p:sp>
        <p:nvSpPr>
          <p:cNvPr id="189" name="Google Shape;189;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Modalidad Virtual</a:t>
            </a:r>
            <a:endParaRPr b="1"/>
          </a:p>
          <a:p>
            <a:pPr indent="0" lvl="0" marL="0" rtl="0" algn="l">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indent="0" lvl="0" marL="0" rtl="0" algn="l">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